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Lst>
  <p:notesMasterIdLst>
    <p:notesMasterId r:id="rId29"/>
  </p:notesMasterIdLst>
  <p:handoutMasterIdLst>
    <p:handoutMasterId r:id="rId30"/>
  </p:handoutMasterIdLst>
  <p:sldIdLst>
    <p:sldId id="288" r:id="rId2"/>
    <p:sldId id="289" r:id="rId3"/>
    <p:sldId id="290" r:id="rId4"/>
    <p:sldId id="291" r:id="rId5"/>
    <p:sldId id="286" r:id="rId6"/>
    <p:sldId id="281" r:id="rId7"/>
    <p:sldId id="276" r:id="rId8"/>
    <p:sldId id="270"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9" r:id="rId25"/>
    <p:sldId id="308" r:id="rId26"/>
    <p:sldId id="307" r:id="rId27"/>
    <p:sldId id="271" r:id="rId28"/>
  </p:sldIdLst>
  <p:sldSz cx="9144000" cy="6858000" type="screen4x3"/>
  <p:notesSz cx="7099300" cy="10234613"/>
  <p:defaultTextStyle>
    <a:defPPr>
      <a:defRPr lang="zh-CN"/>
    </a:defPPr>
    <a:lvl1pPr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CC"/>
    <a:srgbClr val="3F43ED"/>
    <a:srgbClr val="0066FF"/>
    <a:srgbClr val="CCCCFF"/>
    <a:srgbClr val="CCFFFF"/>
    <a:srgbClr val="66CCFF"/>
    <a:srgbClr val="0000FF"/>
    <a:srgbClr val="3333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0" autoAdjust="0"/>
    <p:restoredTop sz="96429" autoAdjust="0"/>
  </p:normalViewPr>
  <p:slideViewPr>
    <p:cSldViewPr>
      <p:cViewPr varScale="1">
        <p:scale>
          <a:sx n="86" d="100"/>
          <a:sy n="86" d="100"/>
        </p:scale>
        <p:origin x="1397" y="62"/>
      </p:cViewPr>
      <p:guideLst>
        <p:guide orient="horz" pos="2185"/>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55" name="Rectangle 2"/>
          <p:cNvSpPr>
            <a:spLocks noGrp="1" noChangeArrowheads="1"/>
          </p:cNvSpPr>
          <p:nvPr>
            <p:ph type="hdr" sz="quarter"/>
          </p:nvPr>
        </p:nvSpPr>
        <p:spPr bwMode="auto">
          <a:xfrm>
            <a:off x="0" y="0"/>
            <a:ext cx="3076787" cy="511334"/>
          </a:xfrm>
          <a:prstGeom prst="rect">
            <a:avLst/>
          </a:prstGeom>
          <a:noFill/>
          <a:ln w="9525">
            <a:noFill/>
            <a:miter lim="800000"/>
          </a:ln>
          <a:effectLst/>
        </p:spPr>
        <p:txBody>
          <a:bodyPr vert="horz" wrap="square" lIns="91440" tIns="45720" rIns="91440" bIns="45720" numCol="1" anchor="t" anchorCtr="0" compatLnSpc="1"/>
          <a:lstStyle>
            <a:lvl1pPr algn="l" eaLnBrk="0" hangingPunct="0">
              <a:defRPr sz="1200">
                <a:latin typeface="Arial" panose="020B0604020202020204" pitchFamily="34" charset="0"/>
              </a:defRPr>
            </a:lvl1pPr>
          </a:lstStyle>
          <a:p>
            <a:endParaRPr lang="zh-CN" altLang="en-US"/>
          </a:p>
        </p:txBody>
      </p:sp>
      <p:sp>
        <p:nvSpPr>
          <p:cNvPr id="1048656" name="Rectangle 3"/>
          <p:cNvSpPr>
            <a:spLocks noGrp="1" noChangeArrowheads="1"/>
          </p:cNvSpPr>
          <p:nvPr>
            <p:ph type="dt" sz="quarter" idx="1"/>
          </p:nvPr>
        </p:nvSpPr>
        <p:spPr bwMode="auto">
          <a:xfrm>
            <a:off x="4020927" y="0"/>
            <a:ext cx="3076787" cy="511334"/>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a:latin typeface="Arial" panose="020B0604020202020204" pitchFamily="34" charset="0"/>
              </a:defRPr>
            </a:lvl1pPr>
          </a:lstStyle>
          <a:p>
            <a:fld id="{1DDE3F02-C00D-4F14-8626-36D0DBEA1621}" type="datetimeFigureOut">
              <a:rPr lang="zh-CN" altLang="en-US"/>
              <a:t>2019/9/3</a:t>
            </a:fld>
            <a:endParaRPr lang="en-US" altLang="zh-CN"/>
          </a:p>
        </p:txBody>
      </p:sp>
      <p:sp>
        <p:nvSpPr>
          <p:cNvPr id="1048657" name="Rectangle 4"/>
          <p:cNvSpPr>
            <a:spLocks noGrp="1" noChangeArrowheads="1"/>
          </p:cNvSpPr>
          <p:nvPr>
            <p:ph type="ftr" sz="quarter" idx="2"/>
          </p:nvPr>
        </p:nvSpPr>
        <p:spPr bwMode="auto">
          <a:xfrm>
            <a:off x="0" y="9721691"/>
            <a:ext cx="3076787" cy="511334"/>
          </a:xfrm>
          <a:prstGeom prst="rect">
            <a:avLst/>
          </a:prstGeom>
          <a:noFill/>
          <a:ln w="9525">
            <a:noFill/>
            <a:miter lim="800000"/>
          </a:ln>
          <a:effectLst/>
        </p:spPr>
        <p:txBody>
          <a:bodyPr vert="horz" wrap="square" lIns="91440" tIns="45720" rIns="91440" bIns="45720" numCol="1" anchor="b" anchorCtr="0" compatLnSpc="1"/>
          <a:lstStyle>
            <a:lvl1pPr algn="l" eaLnBrk="0" hangingPunct="0">
              <a:defRPr sz="1200">
                <a:latin typeface="Arial" panose="020B0604020202020204" pitchFamily="34" charset="0"/>
              </a:defRPr>
            </a:lvl1pPr>
          </a:lstStyle>
          <a:p>
            <a:endParaRPr lang="en-US" altLang="zh-CN"/>
          </a:p>
        </p:txBody>
      </p:sp>
      <p:sp>
        <p:nvSpPr>
          <p:cNvPr id="1048658" name="Rectangle 5"/>
          <p:cNvSpPr>
            <a:spLocks noGrp="1" noChangeArrowheads="1"/>
          </p:cNvSpPr>
          <p:nvPr>
            <p:ph type="sldNum" sz="quarter" idx="3"/>
          </p:nvPr>
        </p:nvSpPr>
        <p:spPr bwMode="auto">
          <a:xfrm>
            <a:off x="4020927" y="9721691"/>
            <a:ext cx="3076787" cy="511334"/>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a:latin typeface="Arial" panose="020B0604020202020204" pitchFamily="34" charset="0"/>
              </a:defRPr>
            </a:lvl1pPr>
          </a:lstStyle>
          <a:p>
            <a:fld id="{132C2C90-3F2E-4791-A197-C64BB0B36D08}" type="slidenum">
              <a:rPr lang="zh-CN" altLang="en-US"/>
              <a:t>‹#›</a:t>
            </a:fld>
            <a:endParaRPr lang="en-US" altLang="zh-CN"/>
          </a:p>
        </p:txBody>
      </p:sp>
    </p:spTree>
    <p:extLst>
      <p:ext uri="{BB962C8B-B14F-4D97-AF65-F5344CB8AC3E}">
        <p14:creationId xmlns:p14="http://schemas.microsoft.com/office/powerpoint/2010/main" val="533050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9" name="页眉占位符 1"/>
          <p:cNvSpPr>
            <a:spLocks noGrp="1"/>
          </p:cNvSpPr>
          <p:nvPr>
            <p:ph type="hdr" sz="quarter"/>
          </p:nvPr>
        </p:nvSpPr>
        <p:spPr bwMode="auto">
          <a:xfrm>
            <a:off x="0" y="0"/>
            <a:ext cx="3076787" cy="511334"/>
          </a:xfrm>
          <a:prstGeom prst="rect">
            <a:avLst/>
          </a:prstGeom>
          <a:noFill/>
          <a:ln w="9525">
            <a:noFill/>
            <a:miter lim="800000"/>
          </a:ln>
        </p:spPr>
        <p:txBody>
          <a:bodyPr vert="horz" wrap="square" lIns="99048" tIns="49524" rIns="99048" bIns="49524" numCol="1" anchor="t" anchorCtr="0" compatLnSpc="1"/>
          <a:lstStyle>
            <a:lvl1pPr algn="l" defTabSz="990600">
              <a:defRPr sz="1300">
                <a:latin typeface="Arial" panose="020B0604020202020204" pitchFamily="34" charset="0"/>
              </a:defRPr>
            </a:lvl1pPr>
          </a:lstStyle>
          <a:p>
            <a:endParaRPr lang="zh-CN" altLang="en-US"/>
          </a:p>
        </p:txBody>
      </p:sp>
      <p:sp>
        <p:nvSpPr>
          <p:cNvPr id="1048650" name="日期占位符 2"/>
          <p:cNvSpPr>
            <a:spLocks noGrp="1"/>
          </p:cNvSpPr>
          <p:nvPr>
            <p:ph type="dt" idx="1"/>
          </p:nvPr>
        </p:nvSpPr>
        <p:spPr bwMode="auto">
          <a:xfrm>
            <a:off x="4020927" y="0"/>
            <a:ext cx="3076787" cy="511334"/>
          </a:xfrm>
          <a:prstGeom prst="rect">
            <a:avLst/>
          </a:prstGeom>
          <a:noFill/>
          <a:ln w="9525">
            <a:noFill/>
            <a:miter lim="800000"/>
          </a:ln>
        </p:spPr>
        <p:txBody>
          <a:bodyPr vert="horz" wrap="square" lIns="99048" tIns="49524" rIns="99048" bIns="49524" numCol="1" anchor="t" anchorCtr="0" compatLnSpc="1"/>
          <a:lstStyle>
            <a:lvl1pPr algn="r" defTabSz="990600">
              <a:defRPr sz="1300">
                <a:latin typeface="Arial" panose="020B0604020202020204" pitchFamily="34" charset="0"/>
              </a:defRPr>
            </a:lvl1pPr>
          </a:lstStyle>
          <a:p>
            <a:fld id="{5ADC5E79-A75D-4DE4-8BA5-7D950EAF60A4}" type="datetimeFigureOut">
              <a:rPr lang="zh-CN" altLang="en-US"/>
              <a:t>2019/9/3</a:t>
            </a:fld>
            <a:endParaRPr lang="en-US" altLang="zh-CN"/>
          </a:p>
        </p:txBody>
      </p:sp>
      <p:sp>
        <p:nvSpPr>
          <p:cNvPr id="1048651" name="幻灯片图像占位符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1048652" name="备注占位符 4"/>
          <p:cNvSpPr>
            <a:spLocks noGrp="1"/>
          </p:cNvSpPr>
          <p:nvPr>
            <p:ph type="body" sz="quarter" idx="3"/>
          </p:nvPr>
        </p:nvSpPr>
        <p:spPr bwMode="auto">
          <a:xfrm>
            <a:off x="709296" y="4860847"/>
            <a:ext cx="5680709" cy="4606766"/>
          </a:xfrm>
          <a:prstGeom prst="rect">
            <a:avLst/>
          </a:prstGeom>
          <a:noFill/>
          <a:ln w="9525">
            <a:noFill/>
            <a:miter lim="800000"/>
          </a:ln>
        </p:spPr>
        <p:txBody>
          <a:bodyPr vert="horz" wrap="square" lIns="99048" tIns="49524" rIns="99048" bIns="49524"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048653" name="页脚占位符 5"/>
          <p:cNvSpPr>
            <a:spLocks noGrp="1"/>
          </p:cNvSpPr>
          <p:nvPr>
            <p:ph type="ftr" sz="quarter" idx="4"/>
          </p:nvPr>
        </p:nvSpPr>
        <p:spPr bwMode="auto">
          <a:xfrm>
            <a:off x="0" y="9721691"/>
            <a:ext cx="3076787" cy="511334"/>
          </a:xfrm>
          <a:prstGeom prst="rect">
            <a:avLst/>
          </a:prstGeom>
          <a:noFill/>
          <a:ln w="9525">
            <a:noFill/>
            <a:miter lim="800000"/>
          </a:ln>
        </p:spPr>
        <p:txBody>
          <a:bodyPr vert="horz" wrap="square" lIns="99048" tIns="49524" rIns="99048" bIns="49524" numCol="1" anchor="b" anchorCtr="0" compatLnSpc="1"/>
          <a:lstStyle>
            <a:lvl1pPr algn="l" defTabSz="990600">
              <a:defRPr sz="1300">
                <a:latin typeface="Arial" panose="020B0604020202020204" pitchFamily="34" charset="0"/>
              </a:defRPr>
            </a:lvl1pPr>
          </a:lstStyle>
          <a:p>
            <a:endParaRPr lang="en-US" altLang="zh-CN"/>
          </a:p>
        </p:txBody>
      </p:sp>
      <p:sp>
        <p:nvSpPr>
          <p:cNvPr id="1048654" name="灯片编号占位符 6"/>
          <p:cNvSpPr>
            <a:spLocks noGrp="1"/>
          </p:cNvSpPr>
          <p:nvPr>
            <p:ph type="sldNum" sz="quarter" idx="5"/>
          </p:nvPr>
        </p:nvSpPr>
        <p:spPr bwMode="auto">
          <a:xfrm>
            <a:off x="4020927" y="9721691"/>
            <a:ext cx="3076787" cy="511334"/>
          </a:xfrm>
          <a:prstGeom prst="rect">
            <a:avLst/>
          </a:prstGeom>
          <a:noFill/>
          <a:ln w="9525">
            <a:noFill/>
            <a:miter lim="800000"/>
          </a:ln>
        </p:spPr>
        <p:txBody>
          <a:bodyPr vert="horz" wrap="square" lIns="99048" tIns="49524" rIns="99048" bIns="49524" numCol="1" anchor="b" anchorCtr="0" compatLnSpc="1"/>
          <a:lstStyle>
            <a:lvl1pPr algn="r" defTabSz="990600">
              <a:defRPr sz="1300">
                <a:latin typeface="Arial" panose="020B0604020202020204" pitchFamily="34" charset="0"/>
              </a:defRPr>
            </a:lvl1pPr>
          </a:lstStyle>
          <a:p>
            <a:fld id="{C730714D-6119-45E2-A0B8-029CEB476AE9}" type="slidenum">
              <a:rPr lang="zh-CN" altLang="en-US"/>
              <a:t>‹#›</a:t>
            </a:fld>
            <a:endParaRPr lang="en-US" altLang="zh-CN"/>
          </a:p>
        </p:txBody>
      </p:sp>
    </p:spTree>
    <p:extLst>
      <p:ext uri="{BB962C8B-B14F-4D97-AF65-F5344CB8AC3E}">
        <p14:creationId xmlns:p14="http://schemas.microsoft.com/office/powerpoint/2010/main" val="1016645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1</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10</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11</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12</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13</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14</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15</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16</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17</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18</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19</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2</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20</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21</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22</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23</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25</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26</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27</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3</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4</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5</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6</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7</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8</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9</a:t>
            </a:fld>
            <a:endParaRPr lang="en-US" altLang="zh-CN"/>
          </a:p>
        </p:txBody>
      </p:sp>
      <p:sp>
        <p:nvSpPr>
          <p:cNvPr id="1048593" name="Rectangle 2"/>
          <p:cNvSpPr>
            <a:spLocks noGrp="1" noRot="1" noChangeAspect="1" noTextEdit="1"/>
          </p:cNvSpPr>
          <p:nvPr>
            <p:ph type="sldImg"/>
          </p:nvPr>
        </p:nvSpPr>
        <p:spPr bwMode="auto">
          <a:xfrm>
            <a:off x="990600" y="766763"/>
            <a:ext cx="5118100" cy="3838575"/>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extLst>
      <p:ext uri="{BB962C8B-B14F-4D97-AF65-F5344CB8AC3E}">
        <p14:creationId xmlns:p14="http://schemas.microsoft.com/office/powerpoint/2010/main" val="1284530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5"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1048586" name="副标题 2"/>
          <p:cNvSpPr>
            <a:spLocks noGrp="1"/>
          </p:cNvSpPr>
          <p:nvPr>
            <p:ph type="subTitle" idx="1"/>
          </p:nvPr>
        </p:nvSpPr>
        <p:spPr>
          <a:xfrm>
            <a:off x="1371600" y="3886200"/>
            <a:ext cx="64008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p>
        </p:txBody>
      </p:sp>
      <p:sp>
        <p:nvSpPr>
          <p:cNvPr id="1048587" name="Rectangle 4"/>
          <p:cNvSpPr>
            <a:spLocks noGrp="1" noChangeArrowheads="1"/>
          </p:cNvSpPr>
          <p:nvPr>
            <p:ph type="dt" sz="half" idx="10"/>
          </p:nvPr>
        </p:nvSpPr>
        <p:spPr/>
        <p:txBody>
          <a:bodyPr/>
          <a:lstStyle/>
          <a:p>
            <a:fld id="{23141B54-3A79-43B1-B210-192724F810E3}" type="datetimeFigureOut">
              <a:rPr lang="en-US" altLang="zh-CN"/>
              <a:t>9/3/2019</a:t>
            </a:fld>
            <a:endParaRPr lang="en-US" altLang="zh-CN"/>
          </a:p>
        </p:txBody>
      </p:sp>
      <p:sp>
        <p:nvSpPr>
          <p:cNvPr id="1048588" name="Rectangle 5"/>
          <p:cNvSpPr>
            <a:spLocks noGrp="1" noChangeArrowheads="1"/>
          </p:cNvSpPr>
          <p:nvPr>
            <p:ph type="ftr" sz="quarter" idx="11"/>
          </p:nvPr>
        </p:nvSpPr>
        <p:spPr/>
        <p:txBody>
          <a:bodyPr/>
          <a:lstStyle/>
          <a:p>
            <a:endParaRPr lang="en-US" altLang="zh-CN"/>
          </a:p>
        </p:txBody>
      </p:sp>
      <p:sp>
        <p:nvSpPr>
          <p:cNvPr id="1048589" name="Rectangle 6"/>
          <p:cNvSpPr>
            <a:spLocks noGrp="1" noChangeArrowheads="1"/>
          </p:cNvSpPr>
          <p:nvPr>
            <p:ph type="sldNum" sz="quarter" idx="12"/>
          </p:nvPr>
        </p:nvSpPr>
        <p:spPr/>
        <p:txBody>
          <a:bodyPr/>
          <a:lstStyle/>
          <a:p>
            <a:fld id="{0D638B93-4327-4793-B1D1-F2F1C3356A1A}"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38" name="标题 1"/>
          <p:cNvSpPr>
            <a:spLocks noGrp="1"/>
          </p:cNvSpPr>
          <p:nvPr>
            <p:ph type="title"/>
          </p:nvPr>
        </p:nvSpPr>
        <p:spPr/>
        <p:txBody>
          <a:bodyPr/>
          <a:lstStyle/>
          <a:p>
            <a:r>
              <a:rPr lang="zh-CN" altLang="en-US"/>
              <a:t>单击此处编辑母版标题样式</a:t>
            </a:r>
          </a:p>
        </p:txBody>
      </p:sp>
      <p:sp>
        <p:nvSpPr>
          <p:cNvPr id="1048639"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40" name="Rectangle 4"/>
          <p:cNvSpPr>
            <a:spLocks noGrp="1" noChangeArrowheads="1"/>
          </p:cNvSpPr>
          <p:nvPr>
            <p:ph type="dt" sz="half" idx="10"/>
          </p:nvPr>
        </p:nvSpPr>
        <p:spPr/>
        <p:txBody>
          <a:bodyPr/>
          <a:lstStyle/>
          <a:p>
            <a:fld id="{51AF80B7-EE93-41AE-813D-EDE876CBA948}" type="datetimeFigureOut">
              <a:rPr lang="en-US" altLang="zh-CN"/>
              <a:t>9/3/2019</a:t>
            </a:fld>
            <a:endParaRPr lang="en-US" altLang="zh-CN"/>
          </a:p>
        </p:txBody>
      </p:sp>
      <p:sp>
        <p:nvSpPr>
          <p:cNvPr id="1048641" name="Rectangle 5"/>
          <p:cNvSpPr>
            <a:spLocks noGrp="1" noChangeArrowheads="1"/>
          </p:cNvSpPr>
          <p:nvPr>
            <p:ph type="ftr" sz="quarter" idx="11"/>
          </p:nvPr>
        </p:nvSpPr>
        <p:spPr/>
        <p:txBody>
          <a:bodyPr/>
          <a:lstStyle/>
          <a:p>
            <a:endParaRPr lang="en-US" altLang="zh-CN"/>
          </a:p>
        </p:txBody>
      </p:sp>
      <p:sp>
        <p:nvSpPr>
          <p:cNvPr id="1048642" name="Rectangle 6"/>
          <p:cNvSpPr>
            <a:spLocks noGrp="1" noChangeArrowheads="1"/>
          </p:cNvSpPr>
          <p:nvPr>
            <p:ph type="sldNum" sz="quarter" idx="12"/>
          </p:nvPr>
        </p:nvSpPr>
        <p:spPr/>
        <p:txBody>
          <a:bodyPr/>
          <a:lstStyle/>
          <a:p>
            <a:fld id="{10DA8F38-F7BA-4E9A-825B-E46D21CC8121}"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8622" name="竖排标题 1"/>
          <p:cNvSpPr>
            <a:spLocks noGrp="1"/>
          </p:cNvSpPr>
          <p:nvPr>
            <p:ph type="title" orient="vert"/>
          </p:nvPr>
        </p:nvSpPr>
        <p:spPr>
          <a:xfrm>
            <a:off x="6629400" y="765175"/>
            <a:ext cx="2057400" cy="5360988"/>
          </a:xfrm>
        </p:spPr>
        <p:txBody>
          <a:bodyPr vert="eaVert"/>
          <a:lstStyle/>
          <a:p>
            <a:r>
              <a:rPr lang="zh-CN" altLang="en-US"/>
              <a:t>单击此处编辑母版标题样式</a:t>
            </a:r>
          </a:p>
        </p:txBody>
      </p:sp>
      <p:sp>
        <p:nvSpPr>
          <p:cNvPr id="1048623" name="竖排文字占位符 2"/>
          <p:cNvSpPr>
            <a:spLocks noGrp="1"/>
          </p:cNvSpPr>
          <p:nvPr>
            <p:ph type="body" orient="vert" idx="1"/>
          </p:nvPr>
        </p:nvSpPr>
        <p:spPr>
          <a:xfrm>
            <a:off x="457200" y="765175"/>
            <a:ext cx="6019800" cy="53609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24" name="Rectangle 4"/>
          <p:cNvSpPr>
            <a:spLocks noGrp="1" noChangeArrowheads="1"/>
          </p:cNvSpPr>
          <p:nvPr>
            <p:ph type="dt" sz="half" idx="10"/>
          </p:nvPr>
        </p:nvSpPr>
        <p:spPr/>
        <p:txBody>
          <a:bodyPr/>
          <a:lstStyle/>
          <a:p>
            <a:fld id="{8445941C-BD25-4C73-82EE-30BCAA394ACA}" type="datetimeFigureOut">
              <a:rPr lang="en-US" altLang="zh-CN"/>
              <a:t>9/3/2019</a:t>
            </a:fld>
            <a:endParaRPr lang="en-US" altLang="zh-CN"/>
          </a:p>
        </p:txBody>
      </p:sp>
      <p:sp>
        <p:nvSpPr>
          <p:cNvPr id="1048625" name="Rectangle 5"/>
          <p:cNvSpPr>
            <a:spLocks noGrp="1" noChangeArrowheads="1"/>
          </p:cNvSpPr>
          <p:nvPr>
            <p:ph type="ftr" sz="quarter" idx="11"/>
          </p:nvPr>
        </p:nvSpPr>
        <p:spPr/>
        <p:txBody>
          <a:bodyPr/>
          <a:lstStyle/>
          <a:p>
            <a:endParaRPr lang="en-US" altLang="zh-CN"/>
          </a:p>
        </p:txBody>
      </p:sp>
      <p:sp>
        <p:nvSpPr>
          <p:cNvPr id="1048626" name="Rectangle 6"/>
          <p:cNvSpPr>
            <a:spLocks noGrp="1" noChangeArrowheads="1"/>
          </p:cNvSpPr>
          <p:nvPr>
            <p:ph type="sldNum" sz="quarter" idx="12"/>
          </p:nvPr>
        </p:nvSpPr>
        <p:spPr/>
        <p:txBody>
          <a:bodyPr/>
          <a:lstStyle/>
          <a:p>
            <a:fld id="{C19E6E7C-1F43-488E-863F-9FDFE67B42FA}" type="slidenum">
              <a:rPr lang="en-US" altLang="zh-CN"/>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1048618" name="内容占位符 1"/>
          <p:cNvSpPr>
            <a:spLocks noGrp="1"/>
          </p:cNvSpPr>
          <p:nvPr>
            <p:ph/>
          </p:nvPr>
        </p:nvSpPr>
        <p:spPr>
          <a:xfrm>
            <a:off x="457200" y="274638"/>
            <a:ext cx="8229600" cy="58515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19" name="Rectangle 4"/>
          <p:cNvSpPr>
            <a:spLocks noGrp="1" noChangeArrowheads="1"/>
          </p:cNvSpPr>
          <p:nvPr>
            <p:ph type="dt" sz="half" idx="10"/>
          </p:nvPr>
        </p:nvSpPr>
        <p:spPr/>
        <p:txBody>
          <a:bodyPr/>
          <a:lstStyle/>
          <a:p>
            <a:endParaRPr lang="en-US" altLang="zh-CN"/>
          </a:p>
        </p:txBody>
      </p:sp>
      <p:sp>
        <p:nvSpPr>
          <p:cNvPr id="1048620" name="Rectangle 5"/>
          <p:cNvSpPr>
            <a:spLocks noGrp="1" noChangeArrowheads="1"/>
          </p:cNvSpPr>
          <p:nvPr>
            <p:ph type="ftr" sz="quarter" idx="11"/>
          </p:nvPr>
        </p:nvSpPr>
        <p:spPr/>
        <p:txBody>
          <a:bodyPr/>
          <a:lstStyle/>
          <a:p>
            <a:endParaRPr lang="en-US" altLang="zh-CN"/>
          </a:p>
        </p:txBody>
      </p:sp>
      <p:sp>
        <p:nvSpPr>
          <p:cNvPr id="1048621" name="Rectangle 6"/>
          <p:cNvSpPr>
            <a:spLocks noGrp="1" noChangeArrowheads="1"/>
          </p:cNvSpPr>
          <p:nvPr>
            <p:ph type="sldNum" sz="quarter" idx="12"/>
          </p:nvPr>
        </p:nvSpPr>
        <p:spPr/>
        <p:txBody>
          <a:bodyPr/>
          <a:lstStyle/>
          <a:p>
            <a:fld id="{DA32FDC2-C022-493D-B7F9-7362E0566ABE}"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09" name="标题 1"/>
          <p:cNvSpPr>
            <a:spLocks noGrp="1"/>
          </p:cNvSpPr>
          <p:nvPr>
            <p:ph type="title"/>
          </p:nvPr>
        </p:nvSpPr>
        <p:spPr/>
        <p:txBody>
          <a:bodyPr/>
          <a:lstStyle/>
          <a:p>
            <a:r>
              <a:rPr lang="zh-CN" altLang="en-US"/>
              <a:t>单击此处编辑母版标题样式</a:t>
            </a:r>
          </a:p>
        </p:txBody>
      </p:sp>
      <p:sp>
        <p:nvSpPr>
          <p:cNvPr id="1048610"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11" name="Rectangle 4"/>
          <p:cNvSpPr>
            <a:spLocks noGrp="1" noChangeArrowheads="1"/>
          </p:cNvSpPr>
          <p:nvPr>
            <p:ph type="dt" sz="half" idx="10"/>
          </p:nvPr>
        </p:nvSpPr>
        <p:spPr/>
        <p:txBody>
          <a:bodyPr/>
          <a:lstStyle/>
          <a:p>
            <a:fld id="{D4F67C98-B3E3-4F74-AA79-6B1DA7729567}" type="datetimeFigureOut">
              <a:rPr lang="en-US" altLang="zh-CN"/>
              <a:t>9/3/2019</a:t>
            </a:fld>
            <a:endParaRPr lang="en-US" altLang="zh-CN"/>
          </a:p>
        </p:txBody>
      </p:sp>
      <p:sp>
        <p:nvSpPr>
          <p:cNvPr id="1048612" name="Rectangle 5"/>
          <p:cNvSpPr>
            <a:spLocks noGrp="1" noChangeArrowheads="1"/>
          </p:cNvSpPr>
          <p:nvPr>
            <p:ph type="ftr" sz="quarter" idx="11"/>
          </p:nvPr>
        </p:nvSpPr>
        <p:spPr/>
        <p:txBody>
          <a:bodyPr/>
          <a:lstStyle/>
          <a:p>
            <a:endParaRPr lang="en-US" altLang="zh-CN"/>
          </a:p>
        </p:txBody>
      </p:sp>
      <p:sp>
        <p:nvSpPr>
          <p:cNvPr id="1048613" name="Rectangle 6"/>
          <p:cNvSpPr>
            <a:spLocks noGrp="1" noChangeArrowheads="1"/>
          </p:cNvSpPr>
          <p:nvPr>
            <p:ph type="sldNum" sz="quarter" idx="12"/>
          </p:nvPr>
        </p:nvSpPr>
        <p:spPr/>
        <p:txBody>
          <a:bodyPr/>
          <a:lstStyle/>
          <a:p>
            <a:fld id="{F947C2DB-BE4C-4979-AA11-3635D344B50F}"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33"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1048634"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1048635" name="Rectangle 4"/>
          <p:cNvSpPr>
            <a:spLocks noGrp="1" noChangeArrowheads="1"/>
          </p:cNvSpPr>
          <p:nvPr>
            <p:ph type="dt" sz="half" idx="10"/>
          </p:nvPr>
        </p:nvSpPr>
        <p:spPr/>
        <p:txBody>
          <a:bodyPr/>
          <a:lstStyle/>
          <a:p>
            <a:fld id="{343337FA-E779-4D84-8BB5-A88B2D0BC4E5}" type="datetimeFigureOut">
              <a:rPr lang="en-US" altLang="zh-CN"/>
              <a:t>9/3/2019</a:t>
            </a:fld>
            <a:endParaRPr lang="en-US" altLang="zh-CN"/>
          </a:p>
        </p:txBody>
      </p:sp>
      <p:sp>
        <p:nvSpPr>
          <p:cNvPr id="1048636" name="Rectangle 5"/>
          <p:cNvSpPr>
            <a:spLocks noGrp="1" noChangeArrowheads="1"/>
          </p:cNvSpPr>
          <p:nvPr>
            <p:ph type="ftr" sz="quarter" idx="11"/>
          </p:nvPr>
        </p:nvSpPr>
        <p:spPr/>
        <p:txBody>
          <a:bodyPr/>
          <a:lstStyle/>
          <a:p>
            <a:endParaRPr lang="en-US" altLang="zh-CN"/>
          </a:p>
        </p:txBody>
      </p:sp>
      <p:sp>
        <p:nvSpPr>
          <p:cNvPr id="1048637" name="Rectangle 6"/>
          <p:cNvSpPr>
            <a:spLocks noGrp="1" noChangeArrowheads="1"/>
          </p:cNvSpPr>
          <p:nvPr>
            <p:ph type="sldNum" sz="quarter" idx="12"/>
          </p:nvPr>
        </p:nvSpPr>
        <p:spPr/>
        <p:txBody>
          <a:bodyPr/>
          <a:lstStyle/>
          <a:p>
            <a:fld id="{37C3318D-F773-4421-AFC0-CE8445FF469E}"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595" name="标题 1"/>
          <p:cNvSpPr>
            <a:spLocks noGrp="1"/>
          </p:cNvSpPr>
          <p:nvPr>
            <p:ph type="title"/>
          </p:nvPr>
        </p:nvSpPr>
        <p:spPr/>
        <p:txBody>
          <a:bodyPr/>
          <a:lstStyle/>
          <a:p>
            <a:r>
              <a:rPr lang="zh-CN" altLang="en-US"/>
              <a:t>单击此处编辑母版标题样式</a:t>
            </a:r>
          </a:p>
        </p:txBody>
      </p:sp>
      <p:sp>
        <p:nvSpPr>
          <p:cNvPr id="1048596" name="内容占位符 2"/>
          <p:cNvSpPr>
            <a:spLocks noGrp="1"/>
          </p:cNvSpPr>
          <p:nvPr>
            <p:ph sz="half" idx="1"/>
          </p:nvPr>
        </p:nvSpPr>
        <p:spPr>
          <a:xfrm>
            <a:off x="457200" y="1844675"/>
            <a:ext cx="40386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97" name="内容占位符 3"/>
          <p:cNvSpPr>
            <a:spLocks noGrp="1"/>
          </p:cNvSpPr>
          <p:nvPr>
            <p:ph sz="half" idx="2"/>
          </p:nvPr>
        </p:nvSpPr>
        <p:spPr>
          <a:xfrm>
            <a:off x="4648200" y="1844675"/>
            <a:ext cx="40386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98" name="Rectangle 4"/>
          <p:cNvSpPr>
            <a:spLocks noGrp="1" noChangeArrowheads="1"/>
          </p:cNvSpPr>
          <p:nvPr>
            <p:ph type="dt" sz="half" idx="10"/>
          </p:nvPr>
        </p:nvSpPr>
        <p:spPr/>
        <p:txBody>
          <a:bodyPr/>
          <a:lstStyle/>
          <a:p>
            <a:fld id="{999EDFC4-6B1B-48DE-A7B6-A05CF4572B21}" type="datetimeFigureOut">
              <a:rPr lang="en-US" altLang="zh-CN"/>
              <a:t>9/3/2019</a:t>
            </a:fld>
            <a:endParaRPr lang="en-US" altLang="zh-CN"/>
          </a:p>
        </p:txBody>
      </p:sp>
      <p:sp>
        <p:nvSpPr>
          <p:cNvPr id="1048599" name="Rectangle 5"/>
          <p:cNvSpPr>
            <a:spLocks noGrp="1" noChangeArrowheads="1"/>
          </p:cNvSpPr>
          <p:nvPr>
            <p:ph type="ftr" sz="quarter" idx="11"/>
          </p:nvPr>
        </p:nvSpPr>
        <p:spPr/>
        <p:txBody>
          <a:bodyPr/>
          <a:lstStyle/>
          <a:p>
            <a:endParaRPr lang="en-US" altLang="zh-CN"/>
          </a:p>
        </p:txBody>
      </p:sp>
      <p:sp>
        <p:nvSpPr>
          <p:cNvPr id="1048600" name="Rectangle 6"/>
          <p:cNvSpPr>
            <a:spLocks noGrp="1" noChangeArrowheads="1"/>
          </p:cNvSpPr>
          <p:nvPr>
            <p:ph type="sldNum" sz="quarter" idx="12"/>
          </p:nvPr>
        </p:nvSpPr>
        <p:spPr/>
        <p:txBody>
          <a:bodyPr/>
          <a:lstStyle/>
          <a:p>
            <a:fld id="{67CB821B-257F-4518-B763-D72823CAA31D}"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01"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1048602"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03"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04"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05"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06" name="Rectangle 4"/>
          <p:cNvSpPr>
            <a:spLocks noGrp="1" noChangeArrowheads="1"/>
          </p:cNvSpPr>
          <p:nvPr>
            <p:ph type="dt" sz="half" idx="10"/>
          </p:nvPr>
        </p:nvSpPr>
        <p:spPr/>
        <p:txBody>
          <a:bodyPr/>
          <a:lstStyle/>
          <a:p>
            <a:fld id="{6ACECFC9-FFA0-40CE-97DD-1662A5AA8959}" type="datetimeFigureOut">
              <a:rPr lang="en-US" altLang="zh-CN"/>
              <a:t>9/3/2019</a:t>
            </a:fld>
            <a:endParaRPr lang="en-US" altLang="zh-CN"/>
          </a:p>
        </p:txBody>
      </p:sp>
      <p:sp>
        <p:nvSpPr>
          <p:cNvPr id="1048607" name="Rectangle 5"/>
          <p:cNvSpPr>
            <a:spLocks noGrp="1" noChangeArrowheads="1"/>
          </p:cNvSpPr>
          <p:nvPr>
            <p:ph type="ftr" sz="quarter" idx="11"/>
          </p:nvPr>
        </p:nvSpPr>
        <p:spPr/>
        <p:txBody>
          <a:bodyPr/>
          <a:lstStyle/>
          <a:p>
            <a:endParaRPr lang="en-US" altLang="zh-CN"/>
          </a:p>
        </p:txBody>
      </p:sp>
      <p:sp>
        <p:nvSpPr>
          <p:cNvPr id="1048608" name="Rectangle 6"/>
          <p:cNvSpPr>
            <a:spLocks noGrp="1" noChangeArrowheads="1"/>
          </p:cNvSpPr>
          <p:nvPr>
            <p:ph type="sldNum" sz="quarter" idx="12"/>
          </p:nvPr>
        </p:nvSpPr>
        <p:spPr/>
        <p:txBody>
          <a:bodyPr/>
          <a:lstStyle/>
          <a:p>
            <a:fld id="{DA530F64-DD00-4EE5-8F48-1BB12AC0E791}"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14" name="标题 1"/>
          <p:cNvSpPr>
            <a:spLocks noGrp="1"/>
          </p:cNvSpPr>
          <p:nvPr>
            <p:ph type="title"/>
          </p:nvPr>
        </p:nvSpPr>
        <p:spPr/>
        <p:txBody>
          <a:bodyPr/>
          <a:lstStyle/>
          <a:p>
            <a:r>
              <a:rPr lang="zh-CN" altLang="en-US"/>
              <a:t>单击此处编辑母版标题样式</a:t>
            </a:r>
          </a:p>
        </p:txBody>
      </p:sp>
      <p:sp>
        <p:nvSpPr>
          <p:cNvPr id="1048615" name="Rectangle 4"/>
          <p:cNvSpPr>
            <a:spLocks noGrp="1" noChangeArrowheads="1"/>
          </p:cNvSpPr>
          <p:nvPr>
            <p:ph type="dt" sz="half" idx="10"/>
          </p:nvPr>
        </p:nvSpPr>
        <p:spPr/>
        <p:txBody>
          <a:bodyPr/>
          <a:lstStyle/>
          <a:p>
            <a:fld id="{3C4FB37F-FCBF-4CB7-80B6-3A8BCE139962}" type="datetimeFigureOut">
              <a:rPr lang="en-US" altLang="zh-CN"/>
              <a:t>9/3/2019</a:t>
            </a:fld>
            <a:endParaRPr lang="en-US" altLang="zh-CN"/>
          </a:p>
        </p:txBody>
      </p:sp>
      <p:sp>
        <p:nvSpPr>
          <p:cNvPr id="1048616" name="Rectangle 5"/>
          <p:cNvSpPr>
            <a:spLocks noGrp="1" noChangeArrowheads="1"/>
          </p:cNvSpPr>
          <p:nvPr>
            <p:ph type="ftr" sz="quarter" idx="11"/>
          </p:nvPr>
        </p:nvSpPr>
        <p:spPr/>
        <p:txBody>
          <a:bodyPr/>
          <a:lstStyle/>
          <a:p>
            <a:endParaRPr lang="en-US" altLang="zh-CN"/>
          </a:p>
        </p:txBody>
      </p:sp>
      <p:sp>
        <p:nvSpPr>
          <p:cNvPr id="1048617" name="Rectangle 6"/>
          <p:cNvSpPr>
            <a:spLocks noGrp="1" noChangeArrowheads="1"/>
          </p:cNvSpPr>
          <p:nvPr>
            <p:ph type="sldNum" sz="quarter" idx="12"/>
          </p:nvPr>
        </p:nvSpPr>
        <p:spPr/>
        <p:txBody>
          <a:bodyPr/>
          <a:lstStyle/>
          <a:p>
            <a:fld id="{E321E9B5-521B-4883-8951-EB20BE1642BF}"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Rectangle 4"/>
          <p:cNvSpPr>
            <a:spLocks noGrp="1" noChangeArrowheads="1"/>
          </p:cNvSpPr>
          <p:nvPr>
            <p:ph type="dt" sz="half" idx="10"/>
          </p:nvPr>
        </p:nvSpPr>
        <p:spPr/>
        <p:txBody>
          <a:bodyPr/>
          <a:lstStyle/>
          <a:p>
            <a:fld id="{41356ECE-83B4-4CD3-BD5D-22193F11B662}" type="datetimeFigureOut">
              <a:rPr lang="en-US" altLang="zh-CN"/>
              <a:t>9/3/2019</a:t>
            </a:fld>
            <a:endParaRPr lang="en-US" altLang="zh-CN"/>
          </a:p>
        </p:txBody>
      </p:sp>
      <p:sp>
        <p:nvSpPr>
          <p:cNvPr id="1048582" name="Rectangle 5"/>
          <p:cNvSpPr>
            <a:spLocks noGrp="1" noChangeArrowheads="1"/>
          </p:cNvSpPr>
          <p:nvPr>
            <p:ph type="ftr" sz="quarter" idx="11"/>
          </p:nvPr>
        </p:nvSpPr>
        <p:spPr/>
        <p:txBody>
          <a:bodyPr/>
          <a:lstStyle/>
          <a:p>
            <a:endParaRPr lang="en-US" altLang="zh-CN"/>
          </a:p>
        </p:txBody>
      </p:sp>
      <p:sp>
        <p:nvSpPr>
          <p:cNvPr id="1048583" name="Rectangle 6"/>
          <p:cNvSpPr>
            <a:spLocks noGrp="1" noChangeArrowheads="1"/>
          </p:cNvSpPr>
          <p:nvPr>
            <p:ph type="sldNum" sz="quarter" idx="12"/>
          </p:nvPr>
        </p:nvSpPr>
        <p:spPr/>
        <p:txBody>
          <a:bodyPr/>
          <a:lstStyle/>
          <a:p>
            <a:fld id="{C12FDEB4-3A47-4440-824A-6A03FE855249}"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43"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1048644"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45"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646" name="Rectangle 4"/>
          <p:cNvSpPr>
            <a:spLocks noGrp="1" noChangeArrowheads="1"/>
          </p:cNvSpPr>
          <p:nvPr>
            <p:ph type="dt" sz="half" idx="10"/>
          </p:nvPr>
        </p:nvSpPr>
        <p:spPr/>
        <p:txBody>
          <a:bodyPr/>
          <a:lstStyle/>
          <a:p>
            <a:fld id="{F9DC0A81-60BE-4838-82AF-92C7EEA5D966}" type="datetimeFigureOut">
              <a:rPr lang="en-US" altLang="zh-CN"/>
              <a:t>9/3/2019</a:t>
            </a:fld>
            <a:endParaRPr lang="en-US" altLang="zh-CN"/>
          </a:p>
        </p:txBody>
      </p:sp>
      <p:sp>
        <p:nvSpPr>
          <p:cNvPr id="1048647" name="Rectangle 5"/>
          <p:cNvSpPr>
            <a:spLocks noGrp="1" noChangeArrowheads="1"/>
          </p:cNvSpPr>
          <p:nvPr>
            <p:ph type="ftr" sz="quarter" idx="11"/>
          </p:nvPr>
        </p:nvSpPr>
        <p:spPr/>
        <p:txBody>
          <a:bodyPr/>
          <a:lstStyle/>
          <a:p>
            <a:endParaRPr lang="en-US" altLang="zh-CN"/>
          </a:p>
        </p:txBody>
      </p:sp>
      <p:sp>
        <p:nvSpPr>
          <p:cNvPr id="1048648" name="Rectangle 6"/>
          <p:cNvSpPr>
            <a:spLocks noGrp="1" noChangeArrowheads="1"/>
          </p:cNvSpPr>
          <p:nvPr>
            <p:ph type="sldNum" sz="quarter" idx="12"/>
          </p:nvPr>
        </p:nvSpPr>
        <p:spPr/>
        <p:txBody>
          <a:bodyPr/>
          <a:lstStyle/>
          <a:p>
            <a:fld id="{2F1D7997-1EBA-46C4-8221-D89F15EE514D}"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27"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1048628"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1048629"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630" name="Rectangle 4"/>
          <p:cNvSpPr>
            <a:spLocks noGrp="1" noChangeArrowheads="1"/>
          </p:cNvSpPr>
          <p:nvPr>
            <p:ph type="dt" sz="half" idx="10"/>
          </p:nvPr>
        </p:nvSpPr>
        <p:spPr/>
        <p:txBody>
          <a:bodyPr/>
          <a:lstStyle/>
          <a:p>
            <a:fld id="{69B4DB8D-BC2A-49D5-9987-44DA2B2790B9}" type="datetimeFigureOut">
              <a:rPr lang="en-US" altLang="zh-CN"/>
              <a:t>9/3/2019</a:t>
            </a:fld>
            <a:endParaRPr lang="en-US" altLang="zh-CN"/>
          </a:p>
        </p:txBody>
      </p:sp>
      <p:sp>
        <p:nvSpPr>
          <p:cNvPr id="1048631" name="Rectangle 5"/>
          <p:cNvSpPr>
            <a:spLocks noGrp="1" noChangeArrowheads="1"/>
          </p:cNvSpPr>
          <p:nvPr>
            <p:ph type="ftr" sz="quarter" idx="11"/>
          </p:nvPr>
        </p:nvSpPr>
        <p:spPr/>
        <p:txBody>
          <a:bodyPr/>
          <a:lstStyle/>
          <a:p>
            <a:endParaRPr lang="en-US" altLang="zh-CN"/>
          </a:p>
        </p:txBody>
      </p:sp>
      <p:sp>
        <p:nvSpPr>
          <p:cNvPr id="1048632" name="Rectangle 6"/>
          <p:cNvSpPr>
            <a:spLocks noGrp="1" noChangeArrowheads="1"/>
          </p:cNvSpPr>
          <p:nvPr>
            <p:ph type="sldNum" sz="quarter" idx="12"/>
          </p:nvPr>
        </p:nvSpPr>
        <p:spPr/>
        <p:txBody>
          <a:bodyPr/>
          <a:lstStyle/>
          <a:p>
            <a:fld id="{3D4F7C9F-1024-4135-8E82-E7AC891301CA}"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97152" name="Picture 7" descr="cnncppt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48576" name="Rectangle 2"/>
          <p:cNvSpPr>
            <a:spLocks noGrp="1" noChangeArrowheads="1"/>
          </p:cNvSpPr>
          <p:nvPr>
            <p:ph type="title"/>
          </p:nvPr>
        </p:nvSpPr>
        <p:spPr bwMode="auto">
          <a:xfrm>
            <a:off x="457200" y="765175"/>
            <a:ext cx="8229600" cy="863600"/>
          </a:xfrm>
          <a:prstGeom prst="rect">
            <a:avLst/>
          </a:prstGeom>
          <a:noFill/>
          <a:ln w="9525">
            <a:noFill/>
            <a:miter lim="800000"/>
          </a:ln>
          <a:effectLst/>
        </p:spPr>
        <p:txBody>
          <a:bodyPr vert="horz" wrap="square" lIns="91440" tIns="45720" rIns="91440" bIns="45720" numCol="1" anchor="ctr" anchorCtr="0" compatLnSpc="1"/>
          <a:lstStyle/>
          <a:p>
            <a:pPr lvl="0"/>
            <a:r>
              <a:rPr lang="zh-CN" altLang="en-US"/>
              <a:t>单击此处编辑母版标题样式</a:t>
            </a:r>
          </a:p>
        </p:txBody>
      </p:sp>
      <p:sp>
        <p:nvSpPr>
          <p:cNvPr id="1048577" name="Rectangle 3"/>
          <p:cNvSpPr>
            <a:spLocks noGrp="1" noChangeArrowheads="1"/>
          </p:cNvSpPr>
          <p:nvPr>
            <p:ph type="body" idx="1"/>
          </p:nvPr>
        </p:nvSpPr>
        <p:spPr bwMode="auto">
          <a:xfrm>
            <a:off x="457200" y="1844675"/>
            <a:ext cx="8229600" cy="4281488"/>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a:defRPr sz="1400">
                <a:latin typeface="Arial" panose="020B0604020202020204" pitchFamily="34" charset="0"/>
              </a:defRPr>
            </a:lvl1pPr>
          </a:lstStyle>
          <a:p>
            <a:fld id="{9AED7D9A-9315-40B5-9F39-B1678DAEFEEA}" type="datetimeFigureOut">
              <a:rPr lang="en-US" altLang="zh-CN"/>
              <a:t>9/3/2019</a:t>
            </a:fld>
            <a:endParaRPr lang="en-US" altLang="zh-CN"/>
          </a:p>
        </p:txBody>
      </p:sp>
      <p:sp>
        <p:nvSpPr>
          <p:cNvPr id="104857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endParaRPr lang="en-US" altLang="zh-CN"/>
          </a:p>
        </p:txBody>
      </p:sp>
      <p:sp>
        <p:nvSpPr>
          <p:cNvPr id="104858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fld id="{ACABBFA8-2EB4-4C43-B49D-7A8478C93B81}"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2pPr>
      <a:lvl3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3pPr>
      <a:lvl4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4pPr>
      <a:lvl5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5pPr>
      <a:lvl6pPr marL="4572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6pPr>
      <a:lvl7pPr marL="9144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7pPr>
      <a:lvl8pPr marL="13716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8pPr>
      <a:lvl9pPr marL="18288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9pPr>
    </p:titleStyle>
    <p:bodyStyle>
      <a:lvl1pPr marL="360680" indent="-360680" algn="l" rtl="0" eaLnBrk="0" fontAlgn="base" hangingPunct="0">
        <a:spcBef>
          <a:spcPct val="20000"/>
        </a:spcBef>
        <a:spcAft>
          <a:spcPct val="0"/>
        </a:spcAft>
        <a:buBlip>
          <a:blip r:embed="rId15"/>
        </a:buBlip>
        <a:defRPr kumimoji="1" sz="3200">
          <a:solidFill>
            <a:schemeClr val="tx1"/>
          </a:solidFill>
          <a:latin typeface="+mn-lt"/>
          <a:ea typeface="+mn-ea"/>
          <a:cs typeface="+mn-cs"/>
        </a:defRPr>
      </a:lvl1pPr>
      <a:lvl2pPr marL="958850" indent="-419100" algn="l" rtl="0" eaLnBrk="0" fontAlgn="base" hangingPunct="0">
        <a:spcBef>
          <a:spcPct val="20000"/>
        </a:spcBef>
        <a:spcAft>
          <a:spcPct val="0"/>
        </a:spcAft>
        <a:buBlip>
          <a:blip r:embed="rId16"/>
        </a:buBlip>
        <a:defRPr sz="2800" b="1">
          <a:solidFill>
            <a:schemeClr val="tx1"/>
          </a:solidFill>
          <a:latin typeface="+mj-lt"/>
          <a:ea typeface="宋体" panose="02010600030101010101" pitchFamily="2" charset="-122"/>
        </a:defRPr>
      </a:lvl2pPr>
      <a:lvl3pPr marL="1494155" indent="-355600" algn="l" rtl="0" eaLnBrk="0" fontAlgn="base" hangingPunct="0">
        <a:spcBef>
          <a:spcPct val="20000"/>
        </a:spcBef>
        <a:spcAft>
          <a:spcPct val="0"/>
        </a:spcAft>
        <a:buBlip>
          <a:blip r:embed="rId17"/>
        </a:buBlip>
        <a:defRPr sz="2400" b="1">
          <a:solidFill>
            <a:schemeClr val="tx1"/>
          </a:solidFill>
          <a:latin typeface="+mj-lt"/>
          <a:ea typeface="宋体" panose="02010600030101010101" pitchFamily="2" charset="-122"/>
        </a:defRPr>
      </a:lvl3pPr>
      <a:lvl4pPr marL="1901825" indent="-228600" algn="l" rtl="0" eaLnBrk="0" fontAlgn="base" hangingPunct="0">
        <a:spcBef>
          <a:spcPct val="20000"/>
        </a:spcBef>
        <a:spcAft>
          <a:spcPct val="0"/>
        </a:spcAft>
        <a:buBlip>
          <a:blip r:embed="rId18"/>
        </a:buBlip>
        <a:defRPr sz="2000" b="1">
          <a:solidFill>
            <a:schemeClr val="tx1"/>
          </a:solidFill>
          <a:latin typeface="+mj-lt"/>
          <a:ea typeface="宋体" panose="02010600030101010101" pitchFamily="2" charset="-122"/>
        </a:defRPr>
      </a:lvl4pPr>
      <a:lvl5pPr marL="2310130" indent="-228600" algn="l" rtl="0" eaLnBrk="0" fontAlgn="base" hangingPunct="0">
        <a:spcBef>
          <a:spcPct val="20000"/>
        </a:spcBef>
        <a:spcAft>
          <a:spcPct val="0"/>
        </a:spcAft>
        <a:buChar char="»"/>
        <a:defRPr sz="2000" b="1">
          <a:solidFill>
            <a:schemeClr val="tx1"/>
          </a:solidFill>
          <a:latin typeface="+mj-lt"/>
          <a:ea typeface="宋体" panose="02010600030101010101" pitchFamily="2" charset="-122"/>
        </a:defRPr>
      </a:lvl5pPr>
      <a:lvl6pPr marL="2767330" indent="-228600" algn="l" rtl="0" eaLnBrk="1" fontAlgn="base" hangingPunct="1">
        <a:spcBef>
          <a:spcPct val="20000"/>
        </a:spcBef>
        <a:spcAft>
          <a:spcPct val="0"/>
        </a:spcAft>
        <a:buChar char="»"/>
        <a:defRPr sz="2000" b="1">
          <a:solidFill>
            <a:schemeClr val="tx1"/>
          </a:solidFill>
          <a:latin typeface="+mj-lt"/>
          <a:ea typeface="宋体" panose="02010600030101010101" pitchFamily="2" charset="-122"/>
        </a:defRPr>
      </a:lvl6pPr>
      <a:lvl7pPr marL="3224530" indent="-228600" algn="l" rtl="0" eaLnBrk="1" fontAlgn="base" hangingPunct="1">
        <a:spcBef>
          <a:spcPct val="20000"/>
        </a:spcBef>
        <a:spcAft>
          <a:spcPct val="0"/>
        </a:spcAft>
        <a:buChar char="»"/>
        <a:defRPr sz="2000" b="1">
          <a:solidFill>
            <a:schemeClr val="tx1"/>
          </a:solidFill>
          <a:latin typeface="+mj-lt"/>
          <a:ea typeface="宋体" panose="02010600030101010101" pitchFamily="2" charset="-122"/>
        </a:defRPr>
      </a:lvl7pPr>
      <a:lvl8pPr marL="3681730" indent="-228600" algn="l" rtl="0" eaLnBrk="1" fontAlgn="base" hangingPunct="1">
        <a:spcBef>
          <a:spcPct val="20000"/>
        </a:spcBef>
        <a:spcAft>
          <a:spcPct val="0"/>
        </a:spcAft>
        <a:buChar char="»"/>
        <a:defRPr sz="2000" b="1">
          <a:solidFill>
            <a:schemeClr val="tx1"/>
          </a:solidFill>
          <a:latin typeface="+mj-lt"/>
          <a:ea typeface="宋体" panose="02010600030101010101" pitchFamily="2" charset="-122"/>
        </a:defRPr>
      </a:lvl8pPr>
      <a:lvl9pPr marL="4138930" indent="-228600" algn="l" rtl="0" eaLnBrk="1" fontAlgn="base" hangingPunct="1">
        <a:spcBef>
          <a:spcPct val="20000"/>
        </a:spcBef>
        <a:spcAft>
          <a:spcPct val="0"/>
        </a:spcAft>
        <a:buChar char="»"/>
        <a:defRPr sz="2000" b="1">
          <a:solidFill>
            <a:schemeClr val="tx1"/>
          </a:solidFill>
          <a:latin typeface="+mj-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6.png"/><Relationship Id="rId7"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 Id="rId9"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1.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3.emf"/></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19"/>
          <p:cNvSpPr>
            <a:spLocks noChangeAspect="1" noChangeArrowheads="1"/>
          </p:cNvSpPr>
          <p:nvPr/>
        </p:nvSpPr>
        <p:spPr bwMode="auto">
          <a:xfrm>
            <a:off x="0" y="980728"/>
            <a:ext cx="9144000" cy="1368425"/>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71438" marR="0" lvl="1" indent="0" algn="l" defTabSz="914400" eaLnBrk="1" fontAlgn="auto" latinLnBrk="0" hangingPunct="1">
              <a:lnSpc>
                <a:spcPct val="100000"/>
              </a:lnSpc>
              <a:spcBef>
                <a:spcPts val="0"/>
              </a:spcBef>
              <a:spcAft>
                <a:spcPts val="0"/>
              </a:spcAft>
              <a:buClrTx/>
              <a:buSzTx/>
              <a:buFontTx/>
              <a:buNone/>
              <a:tabLst/>
              <a:defRPr/>
            </a:pPr>
            <a:r>
              <a:rPr kumimoji="0" lang="en-US" altLang="zh-CN" sz="2900" b="1" i="0" u="none" strike="noStrike" kern="0" cap="none" spc="0" normalizeH="0" baseline="0" noProof="0" dirty="0">
                <a:ln>
                  <a:noFill/>
                </a:ln>
                <a:solidFill>
                  <a:sysClr val="windowText" lastClr="000000"/>
                </a:solidFill>
                <a:effectLst/>
                <a:uLnTx/>
                <a:uFillTx/>
              </a:rPr>
              <a:t>Explosive </a:t>
            </a:r>
            <a:r>
              <a:rPr kumimoji="0" lang="en-US" altLang="zh-CN" sz="2900" b="1" i="0" u="none" strike="noStrike" kern="0" cap="none" spc="0" normalizeH="0" baseline="0" noProof="0" dirty="0" err="1">
                <a:ln>
                  <a:noFill/>
                </a:ln>
                <a:solidFill>
                  <a:sysClr val="windowText" lastClr="000000"/>
                </a:solidFill>
                <a:effectLst/>
                <a:uLnTx/>
                <a:uFillTx/>
              </a:rPr>
              <a:t>Alfvén</a:t>
            </a:r>
            <a:r>
              <a:rPr kumimoji="0" lang="en-US" altLang="zh-CN" sz="2900" b="1" i="0" u="none" strike="noStrike" kern="0" cap="none" spc="0" normalizeH="0" baseline="0" noProof="0" dirty="0">
                <a:ln>
                  <a:noFill/>
                </a:ln>
                <a:solidFill>
                  <a:sysClr val="windowText" lastClr="000000"/>
                </a:solidFill>
                <a:effectLst/>
                <a:uLnTx/>
                <a:uFillTx/>
              </a:rPr>
              <a:t> Event in HL-2A H-mode Plasmas</a:t>
            </a:r>
          </a:p>
        </p:txBody>
      </p:sp>
      <p:sp>
        <p:nvSpPr>
          <p:cNvPr id="7" name="Rectangle 22"/>
          <p:cNvSpPr>
            <a:spLocks noChangeArrowheads="1"/>
          </p:cNvSpPr>
          <p:nvPr/>
        </p:nvSpPr>
        <p:spPr bwMode="auto">
          <a:xfrm>
            <a:off x="128588" y="3789363"/>
            <a:ext cx="9063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800" b="0" i="1" u="none" strike="noStrike" kern="0" cap="none" spc="0" normalizeH="0" baseline="0" noProof="0" dirty="0">
                <a:ln>
                  <a:noFill/>
                </a:ln>
                <a:solidFill>
                  <a:sysClr val="windowText" lastClr="000000"/>
                </a:solidFill>
                <a:effectLst/>
                <a:uLnTx/>
                <a:uFillTx/>
              </a:rPr>
              <a:t>1Southwestern Institute of Physics, P.O. Box 432 Chengdu 610041, China</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800" b="0" i="1" u="none" strike="noStrike" kern="0" cap="none" spc="0" normalizeH="0" baseline="0" noProof="0" dirty="0">
                <a:ln>
                  <a:noFill/>
                </a:ln>
                <a:solidFill>
                  <a:sysClr val="windowText" lastClr="000000"/>
                </a:solidFill>
                <a:effectLst/>
                <a:uLnTx/>
                <a:uFillTx/>
              </a:rPr>
              <a:t>2 Institute for Fusion Theory and Simulation, Zhejiang Univ., Hangzhou 310027, China</a:t>
            </a:r>
          </a:p>
        </p:txBody>
      </p:sp>
      <p:sp>
        <p:nvSpPr>
          <p:cNvPr id="8" name="TextBox 1"/>
          <p:cNvSpPr txBox="1">
            <a:spLocks noChangeArrowheads="1"/>
          </p:cNvSpPr>
          <p:nvPr/>
        </p:nvSpPr>
        <p:spPr bwMode="auto">
          <a:xfrm>
            <a:off x="7812088" y="404813"/>
            <a:ext cx="1296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1" i="0" u="none" strike="noStrike" kern="0" cap="none" spc="0" normalizeH="0" baseline="0" noProof="0" dirty="0">
                <a:ln>
                  <a:noFill/>
                </a:ln>
                <a:solidFill>
                  <a:srgbClr val="000000"/>
                </a:solidFill>
                <a:effectLst/>
                <a:uLnTx/>
                <a:uFillTx/>
                <a:latin typeface="Times New Roman" pitchFamily="18" charset="0"/>
                <a:ea typeface="MS PGothic" pitchFamily="34" charset="-128"/>
              </a:rPr>
              <a:t>O-8</a:t>
            </a:r>
          </a:p>
        </p:txBody>
      </p:sp>
      <p:sp>
        <p:nvSpPr>
          <p:cNvPr id="9" name="矩形 2"/>
          <p:cNvSpPr>
            <a:spLocks noChangeArrowheads="1"/>
          </p:cNvSpPr>
          <p:nvPr/>
        </p:nvSpPr>
        <p:spPr bwMode="auto">
          <a:xfrm>
            <a:off x="179512" y="5301208"/>
            <a:ext cx="83288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b="0" i="1" u="none" strike="noStrike" kern="0" cap="none" spc="0" normalizeH="0" baseline="0" noProof="0" dirty="0">
                <a:ln>
                  <a:noFill/>
                </a:ln>
                <a:solidFill>
                  <a:sysClr val="windowText" lastClr="000000"/>
                </a:solidFill>
                <a:effectLst/>
                <a:uLnTx/>
                <a:uFillTx/>
              </a:rPr>
              <a:t>16th IAEA Technical Meeting on Energetic Particles in </a:t>
            </a:r>
            <a:r>
              <a:rPr kumimoji="0" lang="en-US" altLang="zh-CN" b="0" i="1" u="none" strike="noStrike" kern="0" cap="none" spc="0" normalizeH="0" baseline="0" noProof="0" dirty="0" err="1">
                <a:ln>
                  <a:noFill/>
                </a:ln>
                <a:solidFill>
                  <a:sysClr val="windowText" lastClr="000000"/>
                </a:solidFill>
                <a:effectLst/>
                <a:uLnTx/>
                <a:uFillTx/>
              </a:rPr>
              <a:t>Magetic</a:t>
            </a:r>
            <a:r>
              <a:rPr kumimoji="0" lang="en-US" altLang="zh-CN" b="0" i="1" u="none" strike="noStrike" kern="0" cap="none" spc="0" normalizeH="0" baseline="0" noProof="0" dirty="0">
                <a:ln>
                  <a:noFill/>
                </a:ln>
                <a:solidFill>
                  <a:sysClr val="windowText" lastClr="000000"/>
                </a:solidFill>
                <a:effectLst/>
                <a:uLnTx/>
                <a:uFillTx/>
              </a:rPr>
              <a:t> Confinement Systems -Theory of Plasma Instabilities (EPPI2019), 3-6 Sep. 2019, Shizuoka, Japan</a:t>
            </a:r>
          </a:p>
        </p:txBody>
      </p:sp>
      <p:sp>
        <p:nvSpPr>
          <p:cNvPr id="10" name="TextBox 3"/>
          <p:cNvSpPr txBox="1">
            <a:spLocks noChangeArrowheads="1"/>
          </p:cNvSpPr>
          <p:nvPr/>
        </p:nvSpPr>
        <p:spPr bwMode="auto">
          <a:xfrm>
            <a:off x="111125" y="2492896"/>
            <a:ext cx="8997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W. Chen</a:t>
            </a:r>
            <a:r>
              <a:rPr kumimoji="1" lang="en-US" altLang="zh-CN" sz="2000" b="0" i="0" u="none" strike="noStrike" kern="0" cap="none" spc="0" normalizeH="0" baseline="30000" noProof="0" dirty="0">
                <a:ln>
                  <a:noFill/>
                </a:ln>
                <a:solidFill>
                  <a:srgbClr val="000000"/>
                </a:solidFill>
                <a:effectLst/>
                <a:uLnTx/>
                <a:uFillTx/>
                <a:latin typeface="Times New Roman" pitchFamily="18" charset="0"/>
                <a:ea typeface="MS PGothic" pitchFamily="34" charset="-128"/>
              </a:rPr>
              <a:t>1</a:t>
            </a: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Z.Y. Qiu</a:t>
            </a:r>
            <a:r>
              <a:rPr kumimoji="1" lang="en-US" altLang="zh-CN" sz="2000" b="0" i="0" u="none" strike="noStrike" kern="0" cap="none" spc="0" normalizeH="0" baseline="30000" noProof="0" dirty="0">
                <a:ln>
                  <a:noFill/>
                </a:ln>
                <a:solidFill>
                  <a:srgbClr val="000000"/>
                </a:solidFill>
                <a:effectLst/>
                <a:uLnTx/>
                <a:uFillTx/>
                <a:latin typeface="Times New Roman" pitchFamily="18" charset="0"/>
                <a:ea typeface="MS PGothic" pitchFamily="34" charset="-128"/>
              </a:rPr>
              <a:t>2</a:t>
            </a: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L.M. </a:t>
            </a:r>
            <a:r>
              <a:rPr lang="en-US" altLang="zh-CN" sz="2000" kern="0" noProof="0" dirty="0">
                <a:solidFill>
                  <a:srgbClr val="000000"/>
                </a:solidFill>
              </a:rPr>
              <a:t>Yu</a:t>
            </a:r>
            <a:r>
              <a:rPr kumimoji="1" lang="en-US" altLang="zh-CN" sz="2000" b="0" i="0" u="none" strike="noStrike" kern="0" cap="none" spc="0" normalizeH="0" baseline="30000" noProof="0" dirty="0">
                <a:ln>
                  <a:noFill/>
                </a:ln>
                <a:solidFill>
                  <a:srgbClr val="000000"/>
                </a:solidFill>
                <a:effectLst/>
                <a:uLnTx/>
                <a:uFillTx/>
                <a:latin typeface="Times New Roman" pitchFamily="18" charset="0"/>
                <a:ea typeface="MS PGothic" pitchFamily="34" charset="-128"/>
              </a:rPr>
              <a:t>1</a:t>
            </a: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a:t>
            </a:r>
            <a:r>
              <a:rPr lang="en-US" altLang="zh-CN" sz="2000" kern="0" dirty="0">
                <a:solidFill>
                  <a:srgbClr val="000000"/>
                </a:solidFill>
              </a:rPr>
              <a:t>P</a:t>
            </a: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.W. </a:t>
            </a:r>
            <a:r>
              <a:rPr lang="en-US" altLang="zh-CN" sz="2000" kern="0" dirty="0">
                <a:solidFill>
                  <a:srgbClr val="000000"/>
                </a:solidFill>
              </a:rPr>
              <a:t>Shi</a:t>
            </a:r>
            <a:r>
              <a:rPr kumimoji="1" lang="en-US" altLang="zh-CN" sz="2000" b="0" i="0" u="none" strike="noStrike" kern="0" cap="none" spc="0" normalizeH="0" baseline="30000" noProof="0" dirty="0">
                <a:ln>
                  <a:noFill/>
                </a:ln>
                <a:solidFill>
                  <a:srgbClr val="000000"/>
                </a:solidFill>
                <a:effectLst/>
                <a:uLnTx/>
                <a:uFillTx/>
                <a:latin typeface="Times New Roman" pitchFamily="18" charset="0"/>
                <a:ea typeface="MS PGothic" pitchFamily="34" charset="-128"/>
              </a:rPr>
              <a:t>1</a:t>
            </a: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R. Ke</a:t>
            </a:r>
            <a:r>
              <a:rPr kumimoji="1" lang="en-US" altLang="zh-CN" sz="2000" b="0" i="0" u="none" strike="noStrike" kern="0" cap="none" spc="0" normalizeH="0" baseline="30000" noProof="0" dirty="0">
                <a:ln>
                  <a:noFill/>
                </a:ln>
                <a:solidFill>
                  <a:srgbClr val="000000"/>
                </a:solidFill>
                <a:effectLst/>
                <a:uLnTx/>
                <a:uFillTx/>
                <a:latin typeface="Times New Roman" pitchFamily="18" charset="0"/>
                <a:ea typeface="MS PGothic" pitchFamily="34" charset="-128"/>
              </a:rPr>
              <a:t>1</a:t>
            </a: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X.Q. Ji</a:t>
            </a:r>
            <a:r>
              <a:rPr kumimoji="1" lang="en-US" altLang="zh-CN" sz="2000" b="0" i="0" u="none" strike="noStrike" kern="0" cap="none" spc="0" normalizeH="0" baseline="30000" noProof="0" dirty="0">
                <a:ln>
                  <a:noFill/>
                </a:ln>
                <a:solidFill>
                  <a:srgbClr val="000000"/>
                </a:solidFill>
                <a:effectLst/>
                <a:uLnTx/>
                <a:uFillTx/>
                <a:latin typeface="Times New Roman" pitchFamily="18" charset="0"/>
                <a:ea typeface="MS PGothic" pitchFamily="34" charset="-128"/>
              </a:rPr>
              <a:t>1</a:t>
            </a: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Z.B. Shi</a:t>
            </a:r>
            <a:r>
              <a:rPr kumimoji="1" lang="en-US" altLang="zh-CN" sz="2000" b="0" i="0" u="none" strike="noStrike" kern="0" cap="none" spc="0" normalizeH="0" baseline="30000" noProof="0" dirty="0">
                <a:ln>
                  <a:noFill/>
                </a:ln>
                <a:solidFill>
                  <a:srgbClr val="000000"/>
                </a:solidFill>
                <a:effectLst/>
                <a:uLnTx/>
                <a:uFillTx/>
                <a:latin typeface="Times New Roman" pitchFamily="18" charset="0"/>
                <a:ea typeface="MS PGothic" pitchFamily="34" charset="-128"/>
              </a:rPr>
              <a:t>1</a:t>
            </a: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W.L. Zhong</a:t>
            </a:r>
            <a:r>
              <a:rPr kumimoji="1" lang="en-US" altLang="zh-CN" sz="2000" b="0" i="0" u="none" strike="noStrike" kern="0" cap="none" spc="0" normalizeH="0" baseline="30000" noProof="0" dirty="0">
                <a:ln>
                  <a:noFill/>
                </a:ln>
                <a:solidFill>
                  <a:srgbClr val="000000"/>
                </a:solidFill>
                <a:effectLst/>
                <a:uLnTx/>
                <a:uFillTx/>
                <a:latin typeface="Times New Roman" pitchFamily="18" charset="0"/>
                <a:ea typeface="MS PGothic" pitchFamily="34" charset="-128"/>
              </a:rPr>
              <a:t>1</a:t>
            </a: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M. Jiang</a:t>
            </a:r>
            <a:r>
              <a:rPr kumimoji="1" lang="en-US" altLang="zh-CN" sz="2000" b="0" i="0" u="none" strike="noStrike" kern="0" cap="none" spc="0" normalizeH="0" baseline="30000" noProof="0" dirty="0">
                <a:ln>
                  <a:noFill/>
                </a:ln>
                <a:solidFill>
                  <a:srgbClr val="000000"/>
                </a:solidFill>
                <a:effectLst/>
                <a:uLnTx/>
                <a:uFillTx/>
                <a:latin typeface="Times New Roman" pitchFamily="18" charset="0"/>
                <a:ea typeface="MS PGothic" pitchFamily="34" charset="-128"/>
              </a:rPr>
              <a:t>1</a:t>
            </a: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R.R. Ma</a:t>
            </a:r>
            <a:r>
              <a:rPr kumimoji="1" lang="en-US" altLang="zh-CN" sz="2000" b="0" i="0" u="none" strike="noStrike" kern="0" cap="none" spc="0" normalizeH="0" baseline="30000" noProof="0" dirty="0">
                <a:ln>
                  <a:noFill/>
                </a:ln>
                <a:solidFill>
                  <a:srgbClr val="000000"/>
                </a:solidFill>
                <a:effectLst/>
                <a:uLnTx/>
                <a:uFillTx/>
                <a:latin typeface="Times New Roman" pitchFamily="18" charset="0"/>
                <a:ea typeface="MS PGothic" pitchFamily="34" charset="-128"/>
              </a:rPr>
              <a:t>1</a:t>
            </a: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Y.G. Li</a:t>
            </a:r>
            <a:r>
              <a:rPr kumimoji="1" lang="en-US" altLang="zh-CN" sz="2000" b="0" i="0" u="none" strike="noStrike" kern="0" cap="none" spc="0" normalizeH="0" baseline="30000" noProof="0" dirty="0">
                <a:ln>
                  <a:noFill/>
                </a:ln>
                <a:solidFill>
                  <a:srgbClr val="000000"/>
                </a:solidFill>
                <a:effectLst/>
                <a:uLnTx/>
                <a:uFillTx/>
                <a:latin typeface="Times New Roman" pitchFamily="18" charset="0"/>
                <a:ea typeface="MS PGothic" pitchFamily="34" charset="-128"/>
              </a:rPr>
              <a:t>1</a:t>
            </a: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Z.C. Yang</a:t>
            </a:r>
            <a:r>
              <a:rPr kumimoji="1" lang="en-US" altLang="zh-CN" sz="2000" b="0" i="0" u="none" strike="noStrike" kern="0" cap="none" spc="0" normalizeH="0" baseline="30000" noProof="0" dirty="0">
                <a:ln>
                  <a:noFill/>
                </a:ln>
                <a:solidFill>
                  <a:srgbClr val="000000"/>
                </a:solidFill>
                <a:effectLst/>
                <a:uLnTx/>
                <a:uFillTx/>
                <a:latin typeface="Times New Roman" pitchFamily="18" charset="0"/>
                <a:ea typeface="MS PGothic" pitchFamily="34" charset="-128"/>
              </a:rPr>
              <a:t>1</a:t>
            </a: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X.T. Ding</a:t>
            </a:r>
            <a:r>
              <a:rPr kumimoji="1" lang="en-US" altLang="zh-CN" sz="2000" b="0" i="0" u="none" strike="noStrike" kern="0" cap="none" spc="0" normalizeH="0" baseline="30000" noProof="0" dirty="0">
                <a:ln>
                  <a:noFill/>
                </a:ln>
                <a:solidFill>
                  <a:srgbClr val="000000"/>
                </a:solidFill>
                <a:effectLst/>
                <a:uLnTx/>
                <a:uFillTx/>
                <a:latin typeface="Times New Roman" pitchFamily="18" charset="0"/>
                <a:ea typeface="MS PGothic" pitchFamily="34" charset="-128"/>
              </a:rPr>
              <a:t>1</a:t>
            </a: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Q.W. Yang</a:t>
            </a:r>
            <a:r>
              <a:rPr kumimoji="1" lang="en-US" altLang="zh-CN" sz="2000" b="0" i="0" u="none" strike="noStrike" kern="0" cap="none" spc="0" normalizeH="0" baseline="30000" noProof="0" dirty="0">
                <a:ln>
                  <a:noFill/>
                </a:ln>
                <a:solidFill>
                  <a:srgbClr val="000000"/>
                </a:solidFill>
                <a:effectLst/>
                <a:uLnTx/>
                <a:uFillTx/>
                <a:latin typeface="Times New Roman" pitchFamily="18" charset="0"/>
                <a:ea typeface="MS PGothic" pitchFamily="34" charset="-128"/>
              </a:rPr>
              <a:t>1</a:t>
            </a: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J.Q. Li</a:t>
            </a:r>
            <a:r>
              <a:rPr kumimoji="1" lang="en-US" altLang="zh-CN" sz="2000" b="0" i="0" u="none" strike="noStrike" kern="0" cap="none" spc="0" normalizeH="0" baseline="30000" noProof="0" dirty="0">
                <a:ln>
                  <a:noFill/>
                </a:ln>
                <a:solidFill>
                  <a:srgbClr val="000000"/>
                </a:solidFill>
                <a:effectLst/>
                <a:uLnTx/>
                <a:uFillTx/>
                <a:latin typeface="Times New Roman" pitchFamily="18" charset="0"/>
                <a:ea typeface="MS PGothic" pitchFamily="34" charset="-128"/>
              </a:rPr>
              <a:t>1</a:t>
            </a: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M. Xu</a:t>
            </a:r>
            <a:r>
              <a:rPr kumimoji="1" lang="en-US" altLang="zh-CN" sz="2000" b="0" i="0" u="none" strike="noStrike" kern="0" cap="none" spc="0" normalizeH="0" baseline="30000" noProof="0" dirty="0">
                <a:ln>
                  <a:noFill/>
                </a:ln>
                <a:solidFill>
                  <a:srgbClr val="000000"/>
                </a:solidFill>
                <a:effectLst/>
                <a:uLnTx/>
                <a:uFillTx/>
                <a:latin typeface="Times New Roman" pitchFamily="18" charset="0"/>
                <a:ea typeface="MS PGothic" pitchFamily="34" charset="-128"/>
              </a:rPr>
              <a:t>1</a:t>
            </a:r>
            <a:r>
              <a:rPr kumimoji="1" lang="en-US" altLang="zh-CN" sz="20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and X.R. Duan</a:t>
            </a:r>
            <a:r>
              <a:rPr kumimoji="1" lang="en-US" altLang="zh-CN" sz="2000" b="0" i="0" u="none" strike="noStrike" kern="0" cap="none" spc="0" normalizeH="0" baseline="30000" noProof="0" dirty="0">
                <a:ln>
                  <a:noFill/>
                </a:ln>
                <a:solidFill>
                  <a:srgbClr val="000000"/>
                </a:solidFill>
                <a:effectLst/>
                <a:uLnTx/>
                <a:uFillTx/>
                <a:latin typeface="Times New Roman" pitchFamily="18" charset="0"/>
                <a:ea typeface="MS PGothic" pitchFamily="34" charset="-128"/>
              </a:rPr>
              <a:t>1</a:t>
            </a:r>
            <a:endParaRPr kumimoji="1" lang="zh-CN" altLang="en-US" sz="2000" b="0" i="0" u="none" strike="noStrike" kern="0" cap="none" spc="0" normalizeH="0" baseline="0" noProof="0" dirty="0">
              <a:ln>
                <a:noFill/>
              </a:ln>
              <a:solidFill>
                <a:srgbClr val="000000"/>
              </a:solidFill>
              <a:effectLst/>
              <a:uLnTx/>
              <a:uFillTx/>
              <a:latin typeface="Times New Roman" pitchFamily="18" charset="0"/>
              <a:ea typeface="MS PGothic" pitchFamily="34" charset="-128"/>
            </a:endParaRPr>
          </a:p>
        </p:txBody>
      </p:sp>
      <p:sp>
        <p:nvSpPr>
          <p:cNvPr id="11" name="Rectangle 22"/>
          <p:cNvSpPr>
            <a:spLocks noChangeArrowheads="1"/>
          </p:cNvSpPr>
          <p:nvPr/>
        </p:nvSpPr>
        <p:spPr bwMode="auto">
          <a:xfrm>
            <a:off x="107950" y="4575175"/>
            <a:ext cx="906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1" u="none" strike="noStrike" kern="0" cap="none" spc="0" normalizeH="0" baseline="0" noProof="0" dirty="0">
                <a:ln>
                  <a:noFill/>
                </a:ln>
                <a:solidFill>
                  <a:sysClr val="windowText" lastClr="000000"/>
                </a:solidFill>
                <a:effectLst/>
                <a:uLnTx/>
                <a:uFillTx/>
              </a:rPr>
              <a:t>Email: chenw@swip.ac.cn</a:t>
            </a:r>
          </a:p>
        </p:txBody>
      </p:sp>
    </p:spTree>
    <p:extLst>
      <p:ext uri="{BB962C8B-B14F-4D97-AF65-F5344CB8AC3E}">
        <p14:creationId xmlns:p14="http://schemas.microsoft.com/office/powerpoint/2010/main" val="3324855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5"/>
          <p:cNvSpPr>
            <a:spLocks noChangeArrowheads="1"/>
          </p:cNvSpPr>
          <p:nvPr/>
        </p:nvSpPr>
        <p:spPr bwMode="auto">
          <a:xfrm>
            <a:off x="0" y="3053482"/>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CN" altLang="en-US"/>
          </a:p>
        </p:txBody>
      </p:sp>
      <p:sp>
        <p:nvSpPr>
          <p:cNvPr id="5" name="Rectangle 6"/>
          <p:cNvSpPr>
            <a:spLocks noChangeArrowheads="1"/>
          </p:cNvSpPr>
          <p:nvPr/>
        </p:nvSpPr>
        <p:spPr bwMode="auto">
          <a:xfrm>
            <a:off x="0" y="2958232"/>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CN" altLang="en-US"/>
          </a:p>
        </p:txBody>
      </p:sp>
      <p:sp>
        <p:nvSpPr>
          <p:cNvPr id="7" name="TextBox 14"/>
          <p:cNvSpPr txBox="1">
            <a:spLocks noChangeArrowheads="1"/>
          </p:cNvSpPr>
          <p:nvPr/>
        </p:nvSpPr>
        <p:spPr bwMode="auto">
          <a:xfrm>
            <a:off x="323528" y="5693494"/>
            <a:ext cx="83423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eaLnBrk="1" hangingPunct="1"/>
            <a:r>
              <a:rPr lang="en-US" altLang="zh-CN" dirty="0"/>
              <a:t>The nonlinear mode coupling and pitch-fork can trigger the onset of ELMs.</a:t>
            </a:r>
            <a:endParaRPr lang="zh-CN" altLang="en-US" dirty="0"/>
          </a:p>
        </p:txBody>
      </p:sp>
      <p:sp>
        <p:nvSpPr>
          <p:cNvPr id="8" name="TextBox 12"/>
          <p:cNvSpPr txBox="1">
            <a:spLocks noChangeArrowheads="1"/>
          </p:cNvSpPr>
          <p:nvPr/>
        </p:nvSpPr>
        <p:spPr bwMode="auto">
          <a:xfrm>
            <a:off x="2677740" y="260648"/>
            <a:ext cx="5854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b="1" dirty="0"/>
              <a:t>Pitch-fork and Nonlinear Mode Coupling </a:t>
            </a:r>
            <a:endParaRPr lang="zh-CN" altLang="en-US" b="1" dirty="0"/>
          </a:p>
        </p:txBody>
      </p:sp>
      <p:pic>
        <p:nvPicPr>
          <p:cNvPr id="9" name="Picture 21" descr="C:\Users\chenw\Desktop\shot27407_4.png"/>
          <p:cNvPicPr>
            <a:picLocks noChangeAspect="1" noChangeArrowheads="1"/>
          </p:cNvPicPr>
          <p:nvPr/>
        </p:nvPicPr>
        <p:blipFill>
          <a:blip r:embed="rId4">
            <a:extLst>
              <a:ext uri="{28A0092B-C50C-407E-A947-70E740481C1C}">
                <a14:useLocalDpi xmlns:a14="http://schemas.microsoft.com/office/drawing/2010/main" val="0"/>
              </a:ext>
            </a:extLst>
          </a:blip>
          <a:srcRect l="5832" t="5350" r="6261" b="2197"/>
          <a:stretch>
            <a:fillRect/>
          </a:stretch>
        </p:blipFill>
        <p:spPr bwMode="auto">
          <a:xfrm>
            <a:off x="468313" y="886544"/>
            <a:ext cx="8189912"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82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5"/>
          <p:cNvSpPr>
            <a:spLocks noChangeArrowheads="1"/>
          </p:cNvSpPr>
          <p:nvPr/>
        </p:nvSpPr>
        <p:spPr bwMode="auto">
          <a:xfrm>
            <a:off x="0" y="305090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CN" altLang="en-US"/>
          </a:p>
        </p:txBody>
      </p:sp>
      <p:sp>
        <p:nvSpPr>
          <p:cNvPr id="5" name="Rectangle 6"/>
          <p:cNvSpPr>
            <a:spLocks noChangeArrowheads="1"/>
          </p:cNvSpPr>
          <p:nvPr/>
        </p:nvSpPr>
        <p:spPr bwMode="auto">
          <a:xfrm>
            <a:off x="0" y="295565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CN" altLang="en-US"/>
          </a:p>
        </p:txBody>
      </p:sp>
      <p:sp>
        <p:nvSpPr>
          <p:cNvPr id="7" name="TextBox 12"/>
          <p:cNvSpPr txBox="1">
            <a:spLocks noChangeArrowheads="1"/>
          </p:cNvSpPr>
          <p:nvPr/>
        </p:nvSpPr>
        <p:spPr bwMode="auto">
          <a:xfrm>
            <a:off x="2749748" y="260648"/>
            <a:ext cx="5854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b="1" dirty="0"/>
              <a:t>Nonlinear Mode Coupling and Pitch-fork</a:t>
            </a:r>
            <a:endParaRPr lang="zh-CN" altLang="en-US" b="1" dirty="0"/>
          </a:p>
        </p:txBody>
      </p:sp>
      <p:sp>
        <p:nvSpPr>
          <p:cNvPr id="8" name="TextBox 2"/>
          <p:cNvSpPr txBox="1">
            <a:spLocks noChangeArrowheads="1"/>
          </p:cNvSpPr>
          <p:nvPr/>
        </p:nvSpPr>
        <p:spPr bwMode="auto">
          <a:xfrm>
            <a:off x="323528" y="5229200"/>
            <a:ext cx="82915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eaLnBrk="1" hangingPunct="1"/>
            <a:r>
              <a:rPr lang="en-US" altLang="zh-CN" sz="2000" dirty="0"/>
              <a:t>The explosive events have two kind fine structures, i.e., multi-modes and pitch-fork. The two kind structures can coexist, but the strong</a:t>
            </a:r>
            <a:r>
              <a:rPr lang="zh-CN" altLang="en-US" sz="2000" dirty="0"/>
              <a:t> </a:t>
            </a:r>
            <a:r>
              <a:rPr lang="en-US" altLang="zh-CN" sz="2000" dirty="0"/>
              <a:t>NMC induces that the pitch-fork weakens or vanishes (the NMC may redistribute energetic-ions and destroy hole-clump pairs in the phase-space).</a:t>
            </a:r>
            <a:endParaRPr lang="zh-CN" altLang="en-US" sz="2000" dirty="0"/>
          </a:p>
        </p:txBody>
      </p:sp>
      <p:pic>
        <p:nvPicPr>
          <p:cNvPr id="9" name="Picture 4" descr="C:\Users\chenw\Desktop\shot31808.png"/>
          <p:cNvPicPr>
            <a:picLocks noChangeAspect="1" noChangeArrowheads="1"/>
          </p:cNvPicPr>
          <p:nvPr/>
        </p:nvPicPr>
        <p:blipFill>
          <a:blip r:embed="rId4">
            <a:extLst>
              <a:ext uri="{28A0092B-C50C-407E-A947-70E740481C1C}">
                <a14:useLocalDpi xmlns:a14="http://schemas.microsoft.com/office/drawing/2010/main" val="0"/>
              </a:ext>
            </a:extLst>
          </a:blip>
          <a:srcRect l="3400" t="4971" r="-156" b="925"/>
          <a:stretch>
            <a:fillRect/>
          </a:stretch>
        </p:blipFill>
        <p:spPr bwMode="auto">
          <a:xfrm>
            <a:off x="250825" y="866503"/>
            <a:ext cx="8208963" cy="44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接箭头连接符 9"/>
          <p:cNvCxnSpPr/>
          <p:nvPr/>
        </p:nvCxnSpPr>
        <p:spPr>
          <a:xfrm>
            <a:off x="2549525" y="3750990"/>
            <a:ext cx="0" cy="6429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971550" y="3750990"/>
            <a:ext cx="1577975" cy="6429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4"/>
          <p:cNvSpPr txBox="1">
            <a:spLocks noChangeArrowheads="1"/>
          </p:cNvSpPr>
          <p:nvPr/>
        </p:nvSpPr>
        <p:spPr bwMode="auto">
          <a:xfrm>
            <a:off x="2260600" y="3317603"/>
            <a:ext cx="677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a:t>n=1</a:t>
            </a:r>
            <a:endParaRPr lang="zh-CN" altLang="en-US"/>
          </a:p>
        </p:txBody>
      </p:sp>
      <p:sp>
        <p:nvSpPr>
          <p:cNvPr id="13" name="任意多边形 12"/>
          <p:cNvSpPr/>
          <p:nvPr/>
        </p:nvSpPr>
        <p:spPr bwMode="auto">
          <a:xfrm>
            <a:off x="6588125" y="1730103"/>
            <a:ext cx="871538" cy="2078037"/>
          </a:xfrm>
          <a:custGeom>
            <a:avLst/>
            <a:gdLst>
              <a:gd name="connsiteX0" fmla="*/ 815399 w 870483"/>
              <a:gd name="connsiteY0" fmla="*/ 0 h 2710150"/>
              <a:gd name="connsiteX1" fmla="*/ 150 w 870483"/>
              <a:gd name="connsiteY1" fmla="*/ 1377109 h 2710150"/>
              <a:gd name="connsiteX2" fmla="*/ 870483 w 870483"/>
              <a:gd name="connsiteY2" fmla="*/ 2710150 h 2710150"/>
            </a:gdLst>
            <a:ahLst/>
            <a:cxnLst>
              <a:cxn ang="0">
                <a:pos x="connsiteX0" y="connsiteY0"/>
              </a:cxn>
              <a:cxn ang="0">
                <a:pos x="connsiteX1" y="connsiteY1"/>
              </a:cxn>
              <a:cxn ang="0">
                <a:pos x="connsiteX2" y="connsiteY2"/>
              </a:cxn>
            </a:cxnLst>
            <a:rect l="l" t="t" r="r" b="b"/>
            <a:pathLst>
              <a:path w="870483" h="2710150">
                <a:moveTo>
                  <a:pt x="815399" y="0"/>
                </a:moveTo>
                <a:cubicBezTo>
                  <a:pt x="403184" y="462708"/>
                  <a:pt x="-9031" y="925417"/>
                  <a:pt x="150" y="1377109"/>
                </a:cubicBezTo>
                <a:cubicBezTo>
                  <a:pt x="9331" y="1828801"/>
                  <a:pt x="439907" y="2269475"/>
                  <a:pt x="870483" y="2710150"/>
                </a:cubicBezTo>
              </a:path>
            </a:pathLst>
          </a:cu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cxnSp>
        <p:nvCxnSpPr>
          <p:cNvPr id="14" name="直接连接符 13"/>
          <p:cNvCxnSpPr/>
          <p:nvPr/>
        </p:nvCxnSpPr>
        <p:spPr bwMode="auto">
          <a:xfrm>
            <a:off x="6229350" y="2809603"/>
            <a:ext cx="1871663"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3995738" y="2373040"/>
            <a:ext cx="649287" cy="825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3995738" y="3660503"/>
            <a:ext cx="576262" cy="7334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42"/>
          <p:cNvSpPr txBox="1">
            <a:spLocks noChangeArrowheads="1"/>
          </p:cNvSpPr>
          <p:nvPr/>
        </p:nvSpPr>
        <p:spPr bwMode="auto">
          <a:xfrm>
            <a:off x="3527425" y="3198540"/>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a:t>NMC</a:t>
            </a:r>
            <a:endParaRPr lang="zh-CN" altLang="en-US"/>
          </a:p>
        </p:txBody>
      </p:sp>
      <p:sp>
        <p:nvSpPr>
          <p:cNvPr id="18" name="TextBox 42"/>
          <p:cNvSpPr txBox="1">
            <a:spLocks noChangeArrowheads="1"/>
          </p:cNvSpPr>
          <p:nvPr/>
        </p:nvSpPr>
        <p:spPr bwMode="auto">
          <a:xfrm>
            <a:off x="6189663" y="1091928"/>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a:t>Pitch-fork </a:t>
            </a:r>
            <a:endParaRPr lang="zh-CN" altLang="en-US"/>
          </a:p>
        </p:txBody>
      </p:sp>
      <p:cxnSp>
        <p:nvCxnSpPr>
          <p:cNvPr id="19" name="直接箭头连接符 18"/>
          <p:cNvCxnSpPr/>
          <p:nvPr/>
        </p:nvCxnSpPr>
        <p:spPr>
          <a:xfrm>
            <a:off x="6443663" y="1542778"/>
            <a:ext cx="73025" cy="1122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826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6"/>
          <p:cNvSpPr>
            <a:spLocks noChangeArrowheads="1"/>
          </p:cNvSpPr>
          <p:nvPr/>
        </p:nvSpPr>
        <p:spPr bwMode="auto">
          <a:xfrm>
            <a:off x="0" y="296041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CN" altLang="en-US"/>
          </a:p>
        </p:txBody>
      </p:sp>
      <p:sp>
        <p:nvSpPr>
          <p:cNvPr id="5" name="TextBox 26"/>
          <p:cNvSpPr txBox="1">
            <a:spLocks noChangeArrowheads="1"/>
          </p:cNvSpPr>
          <p:nvPr/>
        </p:nvSpPr>
        <p:spPr bwMode="auto">
          <a:xfrm>
            <a:off x="2960770" y="40268"/>
            <a:ext cx="60037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eaLnBrk="1" hangingPunct="1"/>
            <a:r>
              <a:rPr lang="en-US" altLang="zh-CN" b="1" dirty="0"/>
              <a:t>Pedestal Collapse Triggered by Nonlinear Mode Coupling</a:t>
            </a:r>
            <a:endParaRPr lang="zh-CN" altLang="en-US" b="1" dirty="0"/>
          </a:p>
        </p:txBody>
      </p:sp>
      <p:sp>
        <p:nvSpPr>
          <p:cNvPr id="7" name="矩形 15"/>
          <p:cNvSpPr>
            <a:spLocks noChangeArrowheads="1"/>
          </p:cNvSpPr>
          <p:nvPr/>
        </p:nvSpPr>
        <p:spPr bwMode="auto">
          <a:xfrm>
            <a:off x="395288" y="6025877"/>
            <a:ext cx="8748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US" altLang="zh-CN" dirty="0"/>
              <a:t>The nonlinear mode coupling triggers the onset of ELMs.</a:t>
            </a:r>
          </a:p>
        </p:txBody>
      </p:sp>
      <p:pic>
        <p:nvPicPr>
          <p:cNvPr id="8" name="Picture 27" descr="C:\Users\chenw\Desktop\shot31234.png"/>
          <p:cNvPicPr>
            <a:picLocks noChangeAspect="1" noChangeArrowheads="1"/>
          </p:cNvPicPr>
          <p:nvPr/>
        </p:nvPicPr>
        <p:blipFill>
          <a:blip r:embed="rId4">
            <a:extLst>
              <a:ext uri="{28A0092B-C50C-407E-A947-70E740481C1C}">
                <a14:useLocalDpi xmlns:a14="http://schemas.microsoft.com/office/drawing/2010/main" val="0"/>
              </a:ext>
            </a:extLst>
          </a:blip>
          <a:srcRect l="7434" t="2251" r="13750" b="1614"/>
          <a:stretch>
            <a:fillRect/>
          </a:stretch>
        </p:blipFill>
        <p:spPr bwMode="auto">
          <a:xfrm>
            <a:off x="144463" y="871265"/>
            <a:ext cx="856773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0"/>
          <p:cNvSpPr txBox="1">
            <a:spLocks noChangeArrowheads="1"/>
          </p:cNvSpPr>
          <p:nvPr/>
        </p:nvSpPr>
        <p:spPr bwMode="auto">
          <a:xfrm>
            <a:off x="4781550" y="1611040"/>
            <a:ext cx="973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a:t>ELM</a:t>
            </a:r>
            <a:endParaRPr lang="zh-CN" altLang="en-US"/>
          </a:p>
        </p:txBody>
      </p:sp>
      <p:cxnSp>
        <p:nvCxnSpPr>
          <p:cNvPr id="10" name="直接箭头连接符 9"/>
          <p:cNvCxnSpPr/>
          <p:nvPr/>
        </p:nvCxnSpPr>
        <p:spPr>
          <a:xfrm flipH="1">
            <a:off x="3906838" y="1842815"/>
            <a:ext cx="863600" cy="920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36" descr="C:\Users\chenw\AppData\Roaming\Tencent\Users\39961983\QQ\WinTemp\RichOle\S5D)KFRD9YLK)OI`7A8[~$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842940"/>
            <a:ext cx="855980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接箭头连接符 11"/>
          <p:cNvCxnSpPr/>
          <p:nvPr/>
        </p:nvCxnSpPr>
        <p:spPr>
          <a:xfrm>
            <a:off x="1187450" y="4614590"/>
            <a:ext cx="187325" cy="5889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6"/>
          <p:cNvSpPr txBox="1">
            <a:spLocks noChangeArrowheads="1"/>
          </p:cNvSpPr>
          <p:nvPr/>
        </p:nvSpPr>
        <p:spPr bwMode="auto">
          <a:xfrm>
            <a:off x="900113" y="4254227"/>
            <a:ext cx="679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a:t>n=1</a:t>
            </a:r>
            <a:endParaRPr lang="zh-CN" altLang="en-US"/>
          </a:p>
        </p:txBody>
      </p:sp>
    </p:spTree>
    <p:extLst>
      <p:ext uri="{BB962C8B-B14F-4D97-AF65-F5344CB8AC3E}">
        <p14:creationId xmlns:p14="http://schemas.microsoft.com/office/powerpoint/2010/main" val="1457826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3" y="2639740"/>
            <a:ext cx="10225088" cy="363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5"/>
          <p:cNvSpPr txBox="1">
            <a:spLocks noChangeArrowheads="1"/>
          </p:cNvSpPr>
          <p:nvPr/>
        </p:nvSpPr>
        <p:spPr bwMode="auto">
          <a:xfrm>
            <a:off x="2987824" y="5715"/>
            <a:ext cx="56751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eaLnBrk="1" hangingPunct="1"/>
            <a:r>
              <a:rPr lang="en-US" altLang="zh-CN" b="1" dirty="0"/>
              <a:t>Pedestal Collapse Triggered by Nonlinear Mode Coupling</a:t>
            </a:r>
            <a:endParaRPr lang="zh-CN" altLang="en-US" b="1" dirty="0"/>
          </a:p>
        </p:txBody>
      </p:sp>
      <p:pic>
        <p:nvPicPr>
          <p:cNvPr id="7" name="Picture 27" descr="C:\Users\chenw\Desktop\shot31234.png"/>
          <p:cNvPicPr>
            <a:picLocks noChangeAspect="1" noChangeArrowheads="1"/>
          </p:cNvPicPr>
          <p:nvPr/>
        </p:nvPicPr>
        <p:blipFill>
          <a:blip r:embed="rId5">
            <a:extLst>
              <a:ext uri="{28A0092B-C50C-407E-A947-70E740481C1C}">
                <a14:useLocalDpi xmlns:a14="http://schemas.microsoft.com/office/drawing/2010/main" val="0"/>
              </a:ext>
            </a:extLst>
          </a:blip>
          <a:srcRect l="7434" t="2251" r="13750" b="1614"/>
          <a:stretch>
            <a:fillRect/>
          </a:stretch>
        </p:blipFill>
        <p:spPr bwMode="auto">
          <a:xfrm>
            <a:off x="144463" y="871265"/>
            <a:ext cx="856773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826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组合 1"/>
          <p:cNvGrpSpPr>
            <a:grpSpLocks/>
          </p:cNvGrpSpPr>
          <p:nvPr/>
        </p:nvGrpSpPr>
        <p:grpSpPr bwMode="auto">
          <a:xfrm>
            <a:off x="233363" y="763736"/>
            <a:ext cx="8569325" cy="5689600"/>
            <a:chOff x="51073" y="239308"/>
            <a:chExt cx="8985423" cy="7668657"/>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26" y="239308"/>
              <a:ext cx="315277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260648"/>
              <a:ext cx="315277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3721" y="3933056"/>
              <a:ext cx="315277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3721" y="270435"/>
              <a:ext cx="315277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73" y="3940621"/>
              <a:ext cx="315277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824" y="3955090"/>
              <a:ext cx="315277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
          <p:cNvSpPr txBox="1">
            <a:spLocks noChangeArrowheads="1"/>
          </p:cNvSpPr>
          <p:nvPr/>
        </p:nvSpPr>
        <p:spPr bwMode="auto">
          <a:xfrm>
            <a:off x="2879686" y="8773"/>
            <a:ext cx="59230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a:r>
              <a:rPr lang="en-US" altLang="zh-CN" b="1" dirty="0"/>
              <a:t>Related nonlinear dynamics affect the ELM features</a:t>
            </a:r>
            <a:endParaRPr lang="zh-CN" altLang="en-US" b="1" dirty="0"/>
          </a:p>
        </p:txBody>
      </p:sp>
    </p:spTree>
    <p:extLst>
      <p:ext uri="{BB962C8B-B14F-4D97-AF65-F5344CB8AC3E}">
        <p14:creationId xmlns:p14="http://schemas.microsoft.com/office/powerpoint/2010/main" val="145782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图片 5" descr="C:\Users\chenw\Documents\Tencent Files\39961983\Image\C2C\ZYCD[JW]6EVXOM6~~BT%E6E.png"/>
          <p:cNvPicPr>
            <a:picLocks noChangeAspect="1" noChangeArrowheads="1"/>
          </p:cNvPicPr>
          <p:nvPr/>
        </p:nvPicPr>
        <p:blipFill>
          <a:blip r:embed="rId4">
            <a:extLst>
              <a:ext uri="{28A0092B-C50C-407E-A947-70E740481C1C}">
                <a14:useLocalDpi xmlns:a14="http://schemas.microsoft.com/office/drawing/2010/main" val="0"/>
              </a:ext>
            </a:extLst>
          </a:blip>
          <a:srcRect l="13237" t="17717" r="3551" b="14735"/>
          <a:stretch>
            <a:fillRect/>
          </a:stretch>
        </p:blipFill>
        <p:spPr bwMode="auto">
          <a:xfrm>
            <a:off x="35496" y="1205631"/>
            <a:ext cx="41751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chenw\Desktop\shot37079mpol.png"/>
          <p:cNvPicPr>
            <a:picLocks noChangeAspect="1" noChangeArrowheads="1"/>
          </p:cNvPicPr>
          <p:nvPr/>
        </p:nvPicPr>
        <p:blipFill>
          <a:blip r:embed="rId5">
            <a:extLst>
              <a:ext uri="{28A0092B-C50C-407E-A947-70E740481C1C}">
                <a14:useLocalDpi xmlns:a14="http://schemas.microsoft.com/office/drawing/2010/main" val="0"/>
              </a:ext>
            </a:extLst>
          </a:blip>
          <a:srcRect l="5946" t="6206" r="5513" b="9154"/>
          <a:stretch>
            <a:fillRect/>
          </a:stretch>
        </p:blipFill>
        <p:spPr bwMode="auto">
          <a:xfrm>
            <a:off x="4243959" y="1052661"/>
            <a:ext cx="482441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1039888" y="772914"/>
            <a:ext cx="2592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r>
              <a:rPr lang="en-US" altLang="zh-CN" dirty="0"/>
              <a:t>BES arrangement</a:t>
            </a:r>
            <a:endParaRPr lang="zh-CN" altLang="en-US" dirty="0"/>
          </a:p>
        </p:txBody>
      </p:sp>
      <p:sp>
        <p:nvSpPr>
          <p:cNvPr id="8" name="TextBox 1"/>
          <p:cNvSpPr txBox="1">
            <a:spLocks noChangeArrowheads="1"/>
          </p:cNvSpPr>
          <p:nvPr/>
        </p:nvSpPr>
        <p:spPr bwMode="auto">
          <a:xfrm>
            <a:off x="4783709" y="1157436"/>
            <a:ext cx="1281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sz="2000" b="1"/>
              <a:t>Mirnov</a:t>
            </a:r>
            <a:endParaRPr lang="zh-CN" altLang="en-US" sz="2000" b="1"/>
          </a:p>
        </p:txBody>
      </p:sp>
      <p:sp>
        <p:nvSpPr>
          <p:cNvPr id="9" name="TextBox 1"/>
          <p:cNvSpPr txBox="1">
            <a:spLocks noChangeArrowheads="1"/>
          </p:cNvSpPr>
          <p:nvPr/>
        </p:nvSpPr>
        <p:spPr bwMode="auto">
          <a:xfrm>
            <a:off x="4775771" y="3652986"/>
            <a:ext cx="1281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sz="2000" b="1"/>
              <a:t>BES</a:t>
            </a:r>
            <a:endParaRPr lang="zh-CN" altLang="en-US" sz="2000" b="1"/>
          </a:p>
        </p:txBody>
      </p:sp>
      <p:sp>
        <p:nvSpPr>
          <p:cNvPr id="10" name="TextBox 9"/>
          <p:cNvSpPr txBox="1">
            <a:spLocks noChangeArrowheads="1"/>
          </p:cNvSpPr>
          <p:nvPr/>
        </p:nvSpPr>
        <p:spPr bwMode="auto">
          <a:xfrm>
            <a:off x="2990304" y="260648"/>
            <a:ext cx="4318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r>
              <a:rPr lang="en-US" altLang="zh-CN" b="1" dirty="0"/>
              <a:t>Localized position of TAE </a:t>
            </a:r>
            <a:endParaRPr lang="zh-CN" altLang="en-US" b="1" dirty="0"/>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399" y="3365202"/>
            <a:ext cx="4104948" cy="296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826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chenw\Desktop\shot37079bes2.png"/>
          <p:cNvPicPr>
            <a:picLocks noChangeAspect="1" noChangeArrowheads="1"/>
          </p:cNvPicPr>
          <p:nvPr/>
        </p:nvPicPr>
        <p:blipFill>
          <a:blip r:embed="rId4">
            <a:extLst>
              <a:ext uri="{28A0092B-C50C-407E-A947-70E740481C1C}">
                <a14:useLocalDpi xmlns:a14="http://schemas.microsoft.com/office/drawing/2010/main" val="0"/>
              </a:ext>
            </a:extLst>
          </a:blip>
          <a:srcRect l="8192" t="3151" r="4166" b="8640"/>
          <a:stretch>
            <a:fillRect/>
          </a:stretch>
        </p:blipFill>
        <p:spPr bwMode="auto">
          <a:xfrm>
            <a:off x="93687" y="877590"/>
            <a:ext cx="7286625" cy="571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格 4"/>
          <p:cNvGraphicFramePr>
            <a:graphicFrameLocks noGrp="1"/>
          </p:cNvGraphicFramePr>
          <p:nvPr>
            <p:extLst>
              <p:ext uri="{D42A27DB-BD31-4B8C-83A1-F6EECF244321}">
                <p14:modId xmlns:p14="http://schemas.microsoft.com/office/powerpoint/2010/main" val="1598184318"/>
              </p:ext>
            </p:extLst>
          </p:nvPr>
        </p:nvGraphicFramePr>
        <p:xfrm>
          <a:off x="7321550" y="883965"/>
          <a:ext cx="1643063" cy="5327652"/>
        </p:xfrm>
        <a:graphic>
          <a:graphicData uri="http://schemas.openxmlformats.org/drawingml/2006/table">
            <a:tbl>
              <a:tblPr firstRow="1" bandRow="1">
                <a:tableStyleId>{5C22544A-7EE6-4342-B048-85BDC9FD1C3A}</a:tableStyleId>
              </a:tblPr>
              <a:tblGrid>
                <a:gridCol w="850566">
                  <a:extLst>
                    <a:ext uri="{9D8B030D-6E8A-4147-A177-3AD203B41FA5}">
                      <a16:colId xmlns:a16="http://schemas.microsoft.com/office/drawing/2014/main" val="20000"/>
                    </a:ext>
                  </a:extLst>
                </a:gridCol>
                <a:gridCol w="792497">
                  <a:extLst>
                    <a:ext uri="{9D8B030D-6E8A-4147-A177-3AD203B41FA5}">
                      <a16:colId xmlns:a16="http://schemas.microsoft.com/office/drawing/2014/main" val="20001"/>
                    </a:ext>
                  </a:extLst>
                </a:gridCol>
              </a:tblGrid>
              <a:tr h="887942">
                <a:tc>
                  <a:txBody>
                    <a:bodyPr/>
                    <a:lstStyle/>
                    <a:p>
                      <a:r>
                        <a:rPr lang="en-US" altLang="zh-CN" sz="1800" dirty="0" err="1"/>
                        <a:t>mpol</a:t>
                      </a:r>
                      <a:endParaRPr lang="zh-CN" altLang="en-US" sz="1800" dirty="0"/>
                    </a:p>
                  </a:txBody>
                  <a:tcPr marL="91487" marR="91487" marT="45712" marB="45712"/>
                </a:tc>
                <a:tc>
                  <a:txBody>
                    <a:bodyPr/>
                    <a:lstStyle/>
                    <a:p>
                      <a:r>
                        <a:rPr lang="en-US" altLang="zh-CN" sz="1800" dirty="0"/>
                        <a:t>16</a:t>
                      </a:r>
                      <a:endParaRPr lang="zh-CN" altLang="en-US" sz="1800" dirty="0"/>
                    </a:p>
                  </a:txBody>
                  <a:tcPr marL="91487" marR="91487" marT="45712" marB="45712"/>
                </a:tc>
                <a:extLst>
                  <a:ext uri="{0D108BD9-81ED-4DB2-BD59-A6C34878D82A}">
                    <a16:rowId xmlns:a16="http://schemas.microsoft.com/office/drawing/2014/main" val="10000"/>
                  </a:ext>
                </a:extLst>
              </a:tr>
              <a:tr h="887942">
                <a:tc>
                  <a:txBody>
                    <a:bodyPr/>
                    <a:lstStyle/>
                    <a:p>
                      <a:r>
                        <a:rPr lang="en-US" altLang="zh-CN" sz="1800" dirty="0"/>
                        <a:t>18</a:t>
                      </a:r>
                      <a:endParaRPr lang="zh-CN" altLang="en-US" sz="1800" dirty="0"/>
                    </a:p>
                  </a:txBody>
                  <a:tcPr marL="91487" marR="91487" marT="45712" marB="45712"/>
                </a:tc>
                <a:tc>
                  <a:txBody>
                    <a:bodyPr/>
                    <a:lstStyle/>
                    <a:p>
                      <a:r>
                        <a:rPr lang="en-US" altLang="zh-CN" sz="1800" dirty="0"/>
                        <a:t>26</a:t>
                      </a:r>
                      <a:endParaRPr lang="zh-CN" altLang="en-US" sz="1800" dirty="0"/>
                    </a:p>
                  </a:txBody>
                  <a:tcPr marL="91487" marR="91487" marT="45712" marB="45712"/>
                </a:tc>
                <a:extLst>
                  <a:ext uri="{0D108BD9-81ED-4DB2-BD59-A6C34878D82A}">
                    <a16:rowId xmlns:a16="http://schemas.microsoft.com/office/drawing/2014/main" val="10001"/>
                  </a:ext>
                </a:extLst>
              </a:tr>
              <a:tr h="887942">
                <a:tc>
                  <a:txBody>
                    <a:bodyPr/>
                    <a:lstStyle/>
                    <a:p>
                      <a:r>
                        <a:rPr lang="en-US" altLang="zh-CN" sz="1800" dirty="0"/>
                        <a:t>20</a:t>
                      </a:r>
                      <a:endParaRPr lang="zh-CN" altLang="en-US" sz="1800" dirty="0"/>
                    </a:p>
                  </a:txBody>
                  <a:tcPr marL="91487" marR="91487" marT="45712" marB="45712"/>
                </a:tc>
                <a:tc>
                  <a:txBody>
                    <a:bodyPr/>
                    <a:lstStyle/>
                    <a:p>
                      <a:r>
                        <a:rPr lang="en-US" altLang="zh-CN" sz="1800" dirty="0"/>
                        <a:t>28</a:t>
                      </a:r>
                      <a:endParaRPr lang="zh-CN" altLang="en-US" sz="1800" dirty="0"/>
                    </a:p>
                  </a:txBody>
                  <a:tcPr marL="91487" marR="91487" marT="45712" marB="45712"/>
                </a:tc>
                <a:extLst>
                  <a:ext uri="{0D108BD9-81ED-4DB2-BD59-A6C34878D82A}">
                    <a16:rowId xmlns:a16="http://schemas.microsoft.com/office/drawing/2014/main" val="10002"/>
                  </a:ext>
                </a:extLst>
              </a:tr>
              <a:tr h="887942">
                <a:tc>
                  <a:txBody>
                    <a:bodyPr/>
                    <a:lstStyle/>
                    <a:p>
                      <a:r>
                        <a:rPr lang="en-US" altLang="zh-CN" sz="1800" dirty="0"/>
                        <a:t>10</a:t>
                      </a:r>
                      <a:endParaRPr lang="zh-CN" altLang="en-US" sz="1800" dirty="0"/>
                    </a:p>
                  </a:txBody>
                  <a:tcPr marL="91487" marR="91487" marT="45712" marB="45712"/>
                </a:tc>
                <a:tc>
                  <a:txBody>
                    <a:bodyPr/>
                    <a:lstStyle/>
                    <a:p>
                      <a:r>
                        <a:rPr lang="en-US" altLang="zh-CN" sz="1800" dirty="0"/>
                        <a:t>38</a:t>
                      </a:r>
                      <a:endParaRPr lang="zh-CN" altLang="en-US" sz="1800" dirty="0"/>
                    </a:p>
                  </a:txBody>
                  <a:tcPr marL="91487" marR="91487" marT="45712" marB="45712"/>
                </a:tc>
                <a:extLst>
                  <a:ext uri="{0D108BD9-81ED-4DB2-BD59-A6C34878D82A}">
                    <a16:rowId xmlns:a16="http://schemas.microsoft.com/office/drawing/2014/main" val="10003"/>
                  </a:ext>
                </a:extLst>
              </a:tr>
              <a:tr h="887942">
                <a:tc>
                  <a:txBody>
                    <a:bodyPr/>
                    <a:lstStyle/>
                    <a:p>
                      <a:r>
                        <a:rPr lang="en-US" altLang="zh-CN" sz="1800" dirty="0"/>
                        <a:t>12</a:t>
                      </a:r>
                      <a:endParaRPr lang="zh-CN" altLang="en-US" sz="1800" dirty="0"/>
                    </a:p>
                  </a:txBody>
                  <a:tcPr marL="91487" marR="91487" marT="45712" marB="45712"/>
                </a:tc>
                <a:tc>
                  <a:txBody>
                    <a:bodyPr/>
                    <a:lstStyle/>
                    <a:p>
                      <a:r>
                        <a:rPr lang="en-US" altLang="zh-CN" sz="1800" dirty="0"/>
                        <a:t>40</a:t>
                      </a:r>
                      <a:endParaRPr lang="zh-CN" altLang="en-US" sz="1800" dirty="0"/>
                    </a:p>
                  </a:txBody>
                  <a:tcPr marL="91487" marR="91487" marT="45712" marB="45712"/>
                </a:tc>
                <a:extLst>
                  <a:ext uri="{0D108BD9-81ED-4DB2-BD59-A6C34878D82A}">
                    <a16:rowId xmlns:a16="http://schemas.microsoft.com/office/drawing/2014/main" val="10004"/>
                  </a:ext>
                </a:extLst>
              </a:tr>
              <a:tr h="887942">
                <a:tc>
                  <a:txBody>
                    <a:bodyPr/>
                    <a:lstStyle/>
                    <a:p>
                      <a:r>
                        <a:rPr lang="en-US" altLang="zh-CN" sz="1800" dirty="0"/>
                        <a:t>14</a:t>
                      </a:r>
                      <a:endParaRPr lang="zh-CN" altLang="en-US" sz="1800" dirty="0"/>
                    </a:p>
                  </a:txBody>
                  <a:tcPr marL="91487" marR="91487" marT="45712" marB="45712"/>
                </a:tc>
                <a:tc>
                  <a:txBody>
                    <a:bodyPr/>
                    <a:lstStyle/>
                    <a:p>
                      <a:r>
                        <a:rPr lang="en-US" altLang="zh-CN" sz="1800" dirty="0"/>
                        <a:t>46</a:t>
                      </a:r>
                      <a:endParaRPr lang="zh-CN" altLang="en-US" sz="1800" dirty="0"/>
                    </a:p>
                  </a:txBody>
                  <a:tcPr marL="91487" marR="91487" marT="45712" marB="45712"/>
                </a:tc>
                <a:extLst>
                  <a:ext uri="{0D108BD9-81ED-4DB2-BD59-A6C34878D82A}">
                    <a16:rowId xmlns:a16="http://schemas.microsoft.com/office/drawing/2014/main" val="10005"/>
                  </a:ext>
                </a:extLst>
              </a:tr>
            </a:tbl>
          </a:graphicData>
        </a:graphic>
      </p:graphicFrame>
      <p:sp>
        <p:nvSpPr>
          <p:cNvPr id="7" name="TextBox 4"/>
          <p:cNvSpPr txBox="1">
            <a:spLocks noChangeArrowheads="1"/>
          </p:cNvSpPr>
          <p:nvPr/>
        </p:nvSpPr>
        <p:spPr bwMode="auto">
          <a:xfrm>
            <a:off x="2950542" y="230734"/>
            <a:ext cx="514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r>
              <a:rPr lang="en-US" altLang="zh-CN" b="1" dirty="0"/>
              <a:t>Localized position of TAE (details) </a:t>
            </a:r>
            <a:endParaRPr lang="zh-CN" altLang="en-US" b="1" dirty="0"/>
          </a:p>
        </p:txBody>
      </p:sp>
    </p:spTree>
    <p:extLst>
      <p:ext uri="{BB962C8B-B14F-4D97-AF65-F5344CB8AC3E}">
        <p14:creationId xmlns:p14="http://schemas.microsoft.com/office/powerpoint/2010/main" val="1457826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4"/>
          <p:cNvSpPr txBox="1">
            <a:spLocks noChangeArrowheads="1"/>
          </p:cNvSpPr>
          <p:nvPr/>
        </p:nvSpPr>
        <p:spPr bwMode="auto">
          <a:xfrm>
            <a:off x="4435353" y="216451"/>
            <a:ext cx="1006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b="1" dirty="0"/>
              <a:t>TAEs</a:t>
            </a:r>
            <a:endParaRPr lang="zh-CN" altLang="en-US" b="1" dirty="0"/>
          </a:p>
        </p:txBody>
      </p:sp>
      <p:pic>
        <p:nvPicPr>
          <p:cNvPr id="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36" y="765447"/>
            <a:ext cx="9690101" cy="575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txBox="1">
            <a:spLocks noChangeArrowheads="1"/>
          </p:cNvSpPr>
          <p:nvPr/>
        </p:nvSpPr>
        <p:spPr bwMode="auto">
          <a:xfrm>
            <a:off x="4920386" y="4797152"/>
            <a:ext cx="3743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dirty="0"/>
              <a:t>f</a:t>
            </a:r>
            <a:r>
              <a:rPr lang="en-US" altLang="zh-CN" baseline="-25000" dirty="0"/>
              <a:t>lab</a:t>
            </a:r>
            <a:r>
              <a:rPr lang="en-US" altLang="zh-CN" dirty="0"/>
              <a:t>=(100+3*10)=130kHz</a:t>
            </a:r>
            <a:endParaRPr lang="zh-CN" altLang="en-US" dirty="0"/>
          </a:p>
        </p:txBody>
      </p:sp>
    </p:spTree>
    <p:extLst>
      <p:ext uri="{BB962C8B-B14F-4D97-AF65-F5344CB8AC3E}">
        <p14:creationId xmlns:p14="http://schemas.microsoft.com/office/powerpoint/2010/main" val="145782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
          <p:cNvSpPr txBox="1">
            <a:spLocks noChangeArrowheads="1"/>
          </p:cNvSpPr>
          <p:nvPr/>
        </p:nvSpPr>
        <p:spPr bwMode="auto">
          <a:xfrm>
            <a:off x="39688" y="922864"/>
            <a:ext cx="88534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400">
                <a:solidFill>
                  <a:schemeClr val="tx1"/>
                </a:solidFill>
                <a:latin typeface="Times New Roman" pitchFamily="18" charset="0"/>
                <a:ea typeface="MS PGothic" pitchFamily="34" charset="-128"/>
              </a:defRPr>
            </a:lvl1pPr>
            <a:lvl2pPr>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marL="0" lvl="1" algn="l"/>
            <a:r>
              <a:rPr lang="en-US" altLang="zh-CN" sz="2800" b="1" dirty="0"/>
              <a:t>The amplitude evolution equations </a:t>
            </a:r>
            <a:r>
              <a:rPr lang="zh-CN" altLang="en-US" sz="2800" b="1" dirty="0"/>
              <a:t>（</a:t>
            </a:r>
            <a:r>
              <a:rPr lang="en-US" altLang="zh-CN" sz="2800" dirty="0"/>
              <a:t>3-wave mixing</a:t>
            </a:r>
            <a:r>
              <a:rPr lang="zh-CN" altLang="en-US" sz="2800" b="1" dirty="0"/>
              <a:t>）</a:t>
            </a:r>
            <a:r>
              <a:rPr lang="en-US" altLang="zh-CN" sz="2800" b="1" dirty="0"/>
              <a:t> are given by </a:t>
            </a:r>
          </a:p>
        </p:txBody>
      </p:sp>
      <p:pic>
        <p:nvPicPr>
          <p:cNvPr id="17" name="Picture 1" descr="C:\Users\chenw\AppData\Roaming\Tencent\Users\39961983\QQ\WinTemp\RichOle\{8I9[0O3577GM4U8[4V}13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0344" y="1651575"/>
            <a:ext cx="39878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
          <p:cNvSpPr txBox="1">
            <a:spLocks noChangeArrowheads="1"/>
          </p:cNvSpPr>
          <p:nvPr/>
        </p:nvSpPr>
        <p:spPr bwMode="auto">
          <a:xfrm>
            <a:off x="188913" y="2362726"/>
            <a:ext cx="7343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r>
              <a:rPr lang="en-US" altLang="zh-CN" sz="2000"/>
              <a:t>with m, n, l = {1, 2, 3} and by assumption m, n and l are all different.</a:t>
            </a:r>
            <a:endParaRPr lang="zh-CN" altLang="en-US" sz="2000"/>
          </a:p>
        </p:txBody>
      </p:sp>
      <p:sp>
        <p:nvSpPr>
          <p:cNvPr id="19" name="TextBox 2"/>
          <p:cNvSpPr txBox="1">
            <a:spLocks noChangeArrowheads="1"/>
          </p:cNvSpPr>
          <p:nvPr/>
        </p:nvSpPr>
        <p:spPr bwMode="auto">
          <a:xfrm>
            <a:off x="188913" y="2723089"/>
            <a:ext cx="87042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a:r>
              <a:rPr lang="en-US" altLang="zh-CN" sz="2000" dirty="0"/>
              <a:t>if {δ</a:t>
            </a:r>
            <a:r>
              <a:rPr lang="en-US" altLang="zh-CN" sz="2000" baseline="-25000" dirty="0"/>
              <a:t>1</a:t>
            </a:r>
            <a:r>
              <a:rPr lang="en-US" altLang="zh-CN" sz="2000" dirty="0"/>
              <a:t>, δ</a:t>
            </a:r>
            <a:r>
              <a:rPr lang="en-US" altLang="zh-CN" sz="2000" baseline="-25000" dirty="0"/>
              <a:t>2</a:t>
            </a:r>
            <a:r>
              <a:rPr lang="en-US" altLang="zh-CN" sz="2000" dirty="0"/>
              <a:t>, δ</a:t>
            </a:r>
            <a:r>
              <a:rPr lang="en-US" altLang="zh-CN" sz="2000" baseline="-25000" dirty="0"/>
              <a:t>3</a:t>
            </a:r>
            <a:r>
              <a:rPr lang="en-US" altLang="zh-CN" sz="2000" dirty="0"/>
              <a:t>} all have the same sign, then A</a:t>
            </a:r>
            <a:r>
              <a:rPr lang="en-US" altLang="zh-CN" sz="2000" baseline="-25000" dirty="0"/>
              <a:t>1</a:t>
            </a:r>
            <a:r>
              <a:rPr lang="en-US" altLang="zh-CN" sz="2000" dirty="0"/>
              <a:t>,A</a:t>
            </a:r>
            <a:r>
              <a:rPr lang="en-US" altLang="zh-CN" sz="2000" baseline="-25000" dirty="0"/>
              <a:t>2</a:t>
            </a:r>
            <a:r>
              <a:rPr lang="en-US" altLang="zh-CN" sz="2000" dirty="0"/>
              <a:t>,A</a:t>
            </a:r>
            <a:r>
              <a:rPr lang="en-US" altLang="zh-CN" sz="2000" baseline="-25000" dirty="0"/>
              <a:t>3</a:t>
            </a:r>
            <a:r>
              <a:rPr lang="en-US" altLang="zh-CN" sz="2000" dirty="0"/>
              <a:t> can all blow up at the same time, everywhere in space. This is called the </a:t>
            </a:r>
            <a:r>
              <a:rPr lang="en-US" altLang="zh-CN" sz="2000" b="1" i="1" dirty="0"/>
              <a:t>explosive instability</a:t>
            </a:r>
            <a:r>
              <a:rPr lang="en-US" altLang="zh-CN" sz="2000" dirty="0"/>
              <a:t>, appropriately describing the waves blowing up everywhere to infinity in finite time (as </a:t>
            </a:r>
            <a:r>
              <a:rPr lang="el-GR" altLang="zh-CN" sz="2000" dirty="0"/>
              <a:t>(τ − τ</a:t>
            </a:r>
            <a:r>
              <a:rPr lang="en-US" altLang="zh-CN" sz="2000" baseline="-25000" dirty="0"/>
              <a:t>0</a:t>
            </a:r>
            <a:r>
              <a:rPr lang="en-US" altLang="zh-CN" sz="2000" dirty="0"/>
              <a:t>)</a:t>
            </a:r>
            <a:r>
              <a:rPr lang="en-US" altLang="zh-CN" sz="2000" baseline="30000" dirty="0"/>
              <a:t>−1</a:t>
            </a:r>
            <a:r>
              <a:rPr lang="en-US" altLang="zh-CN" sz="2000" dirty="0"/>
              <a:t>).</a:t>
            </a:r>
            <a:endParaRPr lang="zh-CN" altLang="en-US" sz="2000" dirty="0"/>
          </a:p>
        </p:txBody>
      </p:sp>
      <p:sp>
        <p:nvSpPr>
          <p:cNvPr id="20" name="TextBox 3"/>
          <p:cNvSpPr txBox="1">
            <a:spLocks noChangeArrowheads="1"/>
          </p:cNvSpPr>
          <p:nvPr/>
        </p:nvSpPr>
        <p:spPr bwMode="auto">
          <a:xfrm>
            <a:off x="107950" y="3659714"/>
            <a:ext cx="8702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a:r>
              <a:rPr lang="en-US" altLang="zh-CN" dirty="0"/>
              <a:t>The general solution of the equation can be written:</a:t>
            </a:r>
            <a:endParaRPr lang="zh-CN" altLang="en-US" dirty="0"/>
          </a:p>
        </p:txBody>
      </p:sp>
      <p:pic>
        <p:nvPicPr>
          <p:cNvPr id="21" name="Picture 2" descr="C:\Users\chenw\AppData\Roaming\Tencent\Users\39961983\QQ\WinTemp\RichOle\}M`4KAD_7GV]04RC1$KRJD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63" y="4091514"/>
            <a:ext cx="84010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4"/>
          <p:cNvSpPr txBox="1">
            <a:spLocks noChangeArrowheads="1"/>
          </p:cNvSpPr>
          <p:nvPr/>
        </p:nvSpPr>
        <p:spPr bwMode="auto">
          <a:xfrm>
            <a:off x="179388" y="4883676"/>
            <a:ext cx="88571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a:r>
              <a:rPr lang="en-US" altLang="zh-CN" dirty="0"/>
              <a:t>where {τ</a:t>
            </a:r>
            <a:r>
              <a:rPr lang="en-US" altLang="zh-CN" baseline="-25000" dirty="0"/>
              <a:t>0</a:t>
            </a:r>
            <a:r>
              <a:rPr lang="en-US" altLang="zh-CN" dirty="0"/>
              <a:t>, θ</a:t>
            </a:r>
            <a:r>
              <a:rPr lang="en-US" altLang="zh-CN" baseline="-25000" dirty="0"/>
              <a:t>1</a:t>
            </a:r>
            <a:r>
              <a:rPr lang="en-US" altLang="zh-CN" dirty="0"/>
              <a:t>, θ</a:t>
            </a:r>
            <a:r>
              <a:rPr lang="en-US" altLang="zh-CN" baseline="-25000" dirty="0"/>
              <a:t>2</a:t>
            </a:r>
            <a:r>
              <a:rPr lang="en-US" altLang="zh-CN" dirty="0"/>
              <a:t>, β</a:t>
            </a:r>
            <a:r>
              <a:rPr lang="en-US" altLang="zh-CN" baseline="-25000" dirty="0"/>
              <a:t>1</a:t>
            </a:r>
            <a:r>
              <a:rPr lang="en-US" altLang="zh-CN" dirty="0"/>
              <a:t>, β</a:t>
            </a:r>
            <a:r>
              <a:rPr lang="en-US" altLang="zh-CN" baseline="-25000" dirty="0"/>
              <a:t>2</a:t>
            </a:r>
            <a:r>
              <a:rPr lang="en-US" altLang="zh-CN" dirty="0"/>
              <a:t>, γ} are 6 free real-valued constants, and β</a:t>
            </a:r>
            <a:r>
              <a:rPr lang="en-US" altLang="zh-CN" baseline="-25000" dirty="0"/>
              <a:t>1</a:t>
            </a:r>
            <a:r>
              <a:rPr lang="en-US" altLang="zh-CN" dirty="0"/>
              <a:t> +β</a:t>
            </a:r>
            <a:r>
              <a:rPr lang="en-US" altLang="zh-CN" baseline="-25000" dirty="0"/>
              <a:t>2</a:t>
            </a:r>
            <a:r>
              <a:rPr lang="en-US" altLang="zh-CN" dirty="0"/>
              <a:t> +β</a:t>
            </a:r>
            <a:r>
              <a:rPr lang="en-US" altLang="zh-CN" baseline="-25000" dirty="0"/>
              <a:t>3</a:t>
            </a:r>
            <a:r>
              <a:rPr lang="en-US" altLang="zh-CN" dirty="0"/>
              <a:t> = 0. Note how every nontrivial solution of the ODEs near τ = τ</a:t>
            </a:r>
            <a:r>
              <a:rPr lang="en-US" altLang="zh-CN" baseline="-25000" dirty="0"/>
              <a:t>0</a:t>
            </a:r>
            <a:r>
              <a:rPr lang="en-US" altLang="zh-CN" dirty="0"/>
              <a:t> blows up at τ = τ</a:t>
            </a:r>
            <a:r>
              <a:rPr lang="en-US" altLang="zh-CN" baseline="-25000" dirty="0"/>
              <a:t>0</a:t>
            </a:r>
            <a:r>
              <a:rPr lang="en-US" altLang="zh-CN" dirty="0"/>
              <a:t>. Due to 4-wave mixing, an explosive instability can also exist.</a:t>
            </a:r>
            <a:endParaRPr lang="zh-CN" altLang="en-US" dirty="0"/>
          </a:p>
        </p:txBody>
      </p:sp>
      <p:sp>
        <p:nvSpPr>
          <p:cNvPr id="23" name="TextBox 5"/>
          <p:cNvSpPr txBox="1">
            <a:spLocks noChangeArrowheads="1"/>
          </p:cNvSpPr>
          <p:nvPr/>
        </p:nvSpPr>
        <p:spPr bwMode="auto">
          <a:xfrm>
            <a:off x="3132931" y="188640"/>
            <a:ext cx="3743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r>
              <a:rPr lang="en-US" altLang="zh-CN" sz="3200" b="1" dirty="0"/>
              <a:t>Explosive instability</a:t>
            </a:r>
            <a:endParaRPr lang="zh-CN" altLang="en-US" sz="3200" b="1" dirty="0"/>
          </a:p>
        </p:txBody>
      </p:sp>
      <p:sp>
        <p:nvSpPr>
          <p:cNvPr id="24" name="TextBox 23"/>
          <p:cNvSpPr txBox="1"/>
          <p:nvPr/>
        </p:nvSpPr>
        <p:spPr>
          <a:xfrm>
            <a:off x="2339752" y="6106429"/>
            <a:ext cx="6371964" cy="338554"/>
          </a:xfrm>
          <a:prstGeom prst="rect">
            <a:avLst/>
          </a:prstGeom>
          <a:noFill/>
        </p:spPr>
        <p:txBody>
          <a:bodyPr wrap="square" rtlCol="0">
            <a:spAutoFit/>
          </a:bodyPr>
          <a:lstStyle/>
          <a:p>
            <a:r>
              <a:rPr lang="en-US" altLang="zh-CN" sz="1600" i="1" dirty="0"/>
              <a:t>Harvey </a:t>
            </a:r>
            <a:r>
              <a:rPr lang="en-US" altLang="zh-CN" sz="1600" i="1" dirty="0" err="1"/>
              <a:t>Segur</a:t>
            </a:r>
            <a:r>
              <a:rPr lang="en-US" altLang="zh-CN" sz="1600" i="1" dirty="0"/>
              <a:t>, Analysis and Applications, Vol. 6, No. 4 (2008) 413.</a:t>
            </a:r>
            <a:endParaRPr lang="zh-CN" altLang="en-US" sz="1600" i="1" dirty="0"/>
          </a:p>
        </p:txBody>
      </p:sp>
      <p:sp>
        <p:nvSpPr>
          <p:cNvPr id="25" name="TextBox 24"/>
          <p:cNvSpPr txBox="1"/>
          <p:nvPr/>
        </p:nvSpPr>
        <p:spPr>
          <a:xfrm>
            <a:off x="4405293" y="1427143"/>
            <a:ext cx="4415179" cy="338554"/>
          </a:xfrm>
          <a:prstGeom prst="rect">
            <a:avLst/>
          </a:prstGeom>
          <a:noFill/>
        </p:spPr>
        <p:txBody>
          <a:bodyPr wrap="square" rtlCol="0">
            <a:spAutoFit/>
          </a:bodyPr>
          <a:lstStyle/>
          <a:p>
            <a:r>
              <a:rPr lang="en-US" altLang="zh-CN" sz="1600" i="1" dirty="0"/>
              <a:t>B. </a:t>
            </a:r>
            <a:r>
              <a:rPr lang="en-US" altLang="zh-CN" sz="1600" i="1" dirty="0" err="1"/>
              <a:t>Coppi</a:t>
            </a:r>
            <a:r>
              <a:rPr lang="en-US" altLang="zh-CN" sz="1600" i="1" dirty="0"/>
              <a:t>, et al, Annals of Physics, 55 (1969), 207</a:t>
            </a:r>
            <a:endParaRPr lang="zh-CN" altLang="en-US" sz="1600" i="1" dirty="0"/>
          </a:p>
        </p:txBody>
      </p:sp>
    </p:spTree>
    <p:extLst>
      <p:ext uri="{BB962C8B-B14F-4D97-AF65-F5344CB8AC3E}">
        <p14:creationId xmlns:p14="http://schemas.microsoft.com/office/powerpoint/2010/main" val="1457826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
          <p:cNvSpPr txBox="1">
            <a:spLocks noChangeArrowheads="1"/>
          </p:cNvSpPr>
          <p:nvPr/>
        </p:nvSpPr>
        <p:spPr bwMode="auto">
          <a:xfrm>
            <a:off x="182563" y="908720"/>
            <a:ext cx="87820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a:r>
              <a:rPr lang="en-US" altLang="zh-CN" dirty="0"/>
              <a:t>In finite-time blow-up, both of these model assumptions break down as τ → τ</a:t>
            </a:r>
            <a:r>
              <a:rPr lang="en-US" altLang="zh-CN" baseline="-25000" dirty="0"/>
              <a:t>0</a:t>
            </a:r>
            <a:r>
              <a:rPr lang="en-US" altLang="zh-CN" dirty="0"/>
              <a:t>, and strongly nonlinear interactions must be taken into account. The outcome of the explosive instability can be wave breaking or structure formation. The additional information can be obtained from the model before it breaks down completely. For example, it can reveal that significant energy is transferred into the wave modes from a background source (pump wave, shear flows, etc.).</a:t>
            </a:r>
            <a:endParaRPr lang="en-US" altLang="zh-CN" b="1" dirty="0"/>
          </a:p>
        </p:txBody>
      </p:sp>
      <p:sp>
        <p:nvSpPr>
          <p:cNvPr id="5" name="TextBox 1"/>
          <p:cNvSpPr txBox="1">
            <a:spLocks noChangeArrowheads="1"/>
          </p:cNvSpPr>
          <p:nvPr/>
        </p:nvSpPr>
        <p:spPr bwMode="auto">
          <a:xfrm>
            <a:off x="2915814" y="116632"/>
            <a:ext cx="6228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a:r>
              <a:rPr lang="en-US" altLang="zh-CN" sz="3200" b="1" dirty="0"/>
              <a:t>Physical interpretation of blow-up</a:t>
            </a:r>
            <a:endParaRPr lang="zh-CN" altLang="en-US" sz="3200" dirty="0"/>
          </a:p>
        </p:txBody>
      </p:sp>
      <p:sp>
        <p:nvSpPr>
          <p:cNvPr id="7" name="TextBox 6"/>
          <p:cNvSpPr txBox="1"/>
          <p:nvPr/>
        </p:nvSpPr>
        <p:spPr>
          <a:xfrm>
            <a:off x="323528" y="4221088"/>
            <a:ext cx="8064896" cy="830997"/>
          </a:xfrm>
          <a:prstGeom prst="rect">
            <a:avLst/>
          </a:prstGeom>
          <a:noFill/>
        </p:spPr>
        <p:txBody>
          <a:bodyPr wrap="square" rtlCol="0">
            <a:spAutoFit/>
          </a:bodyPr>
          <a:lstStyle/>
          <a:p>
            <a:pPr algn="l"/>
            <a:r>
              <a:rPr lang="en-US" altLang="zh-CN" sz="1600" i="1" dirty="0"/>
              <a:t>Harvey </a:t>
            </a:r>
            <a:r>
              <a:rPr lang="en-US" altLang="zh-CN" sz="1600" i="1" dirty="0" err="1"/>
              <a:t>Segur</a:t>
            </a:r>
            <a:r>
              <a:rPr lang="en-US" altLang="zh-CN" sz="1600" i="1" dirty="0"/>
              <a:t>, Analysis and Applications, Vol. 6, No. 4 (2008) 413.</a:t>
            </a:r>
          </a:p>
          <a:p>
            <a:pPr algn="l"/>
            <a:r>
              <a:rPr lang="en-US" altLang="zh-CN" sz="1600" b="1" cap="all" dirty="0"/>
              <a:t>EXPLOSIVE INSTABILITY DUE TO 3-WAVE OR 4-WAVE MIXING, WITH OR WITHOUT DISSIPATION</a:t>
            </a:r>
            <a:endParaRPr lang="zh-CN" altLang="en-US" sz="1600" i="1" cap="all" dirty="0"/>
          </a:p>
        </p:txBody>
      </p:sp>
    </p:spTree>
    <p:extLst>
      <p:ext uri="{BB962C8B-B14F-4D97-AF65-F5344CB8AC3E}">
        <p14:creationId xmlns:p14="http://schemas.microsoft.com/office/powerpoint/2010/main" val="145782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4"/>
          <p:cNvSpPr txBox="1">
            <a:spLocks noChangeArrowheads="1"/>
          </p:cNvSpPr>
          <p:nvPr/>
        </p:nvSpPr>
        <p:spPr bwMode="auto">
          <a:xfrm>
            <a:off x="2755900" y="332656"/>
            <a:ext cx="4264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2400" b="1" i="0" u="none" strike="noStrike" kern="0" cap="none" spc="0" normalizeH="0" baseline="0" noProof="0" dirty="0">
                <a:ln>
                  <a:noFill/>
                </a:ln>
                <a:solidFill>
                  <a:srgbClr val="000000"/>
                </a:solidFill>
                <a:effectLst/>
                <a:uLnTx/>
                <a:uFillTx/>
                <a:latin typeface="Times New Roman" pitchFamily="18" charset="0"/>
                <a:ea typeface="MS PGothic" pitchFamily="34" charset="-128"/>
              </a:rPr>
              <a:t>Introduction &amp; background</a:t>
            </a:r>
            <a:endParaRPr kumimoji="1" lang="zh-CN" altLang="en-US" sz="2400" b="1" i="0" u="none" strike="noStrike" kern="0" cap="none" spc="0" normalizeH="0" baseline="0" noProof="0" dirty="0">
              <a:ln>
                <a:noFill/>
              </a:ln>
              <a:solidFill>
                <a:srgbClr val="000000"/>
              </a:solidFill>
              <a:effectLst/>
              <a:uLnTx/>
              <a:uFillTx/>
              <a:latin typeface="Times New Roman" pitchFamily="18" charset="0"/>
              <a:ea typeface="MS PGothic" pitchFamily="34" charset="-128"/>
            </a:endParaRPr>
          </a:p>
        </p:txBody>
      </p:sp>
      <p:sp>
        <p:nvSpPr>
          <p:cNvPr id="5" name="TextBox 1"/>
          <p:cNvSpPr txBox="1">
            <a:spLocks noChangeArrowheads="1"/>
          </p:cNvSpPr>
          <p:nvPr/>
        </p:nvSpPr>
        <p:spPr bwMode="auto">
          <a:xfrm>
            <a:off x="250825" y="841930"/>
            <a:ext cx="8858250"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zh-CN" sz="2300" b="1" i="0" u="none" strike="noStrike" kern="0" cap="none" spc="0" normalizeH="0" baseline="0" noProof="0" dirty="0">
                <a:ln>
                  <a:noFill/>
                </a:ln>
                <a:solidFill>
                  <a:srgbClr val="FF0000"/>
                </a:solidFill>
                <a:effectLst/>
                <a:uLnTx/>
                <a:uFillTx/>
                <a:latin typeface="Times New Roman" pitchFamily="18" charset="0"/>
                <a:ea typeface="MS PGothic" pitchFamily="34" charset="-128"/>
              </a:rPr>
              <a:t>I. </a:t>
            </a:r>
            <a:r>
              <a:rPr kumimoji="1" lang="en-US" altLang="zh-CN" sz="23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Nonlinear dynamics of SAW fluctuations has become a major concern in magnetically confined fusion, since they can be driven unstable by EPs. There are two routes for the </a:t>
            </a:r>
            <a:r>
              <a:rPr kumimoji="1" lang="en-US" altLang="zh-CN" sz="2300" b="0" i="0" u="none" strike="noStrike" kern="0" cap="none" spc="0" normalizeH="0" baseline="0" noProof="0" dirty="0" err="1">
                <a:ln>
                  <a:noFill/>
                </a:ln>
                <a:solidFill>
                  <a:srgbClr val="000000"/>
                </a:solidFill>
                <a:effectLst/>
                <a:uLnTx/>
                <a:uFillTx/>
                <a:latin typeface="Times New Roman" pitchFamily="18" charset="0"/>
                <a:ea typeface="MS PGothic" pitchFamily="34" charset="-128"/>
              </a:rPr>
              <a:t>Alfvénic</a:t>
            </a:r>
            <a:r>
              <a:rPr kumimoji="1" lang="en-US" altLang="zh-CN" sz="23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fluctuation nonlinear dynamic evolution, with one corresponding to </a:t>
            </a:r>
            <a:r>
              <a:rPr kumimoji="1" lang="en-US" altLang="zh-CN" sz="2300" b="1" i="0" u="none" strike="noStrike" kern="0" cap="none" spc="0" normalizeH="0" baseline="0" noProof="0" dirty="0">
                <a:ln>
                  <a:noFill/>
                </a:ln>
                <a:solidFill>
                  <a:srgbClr val="000000"/>
                </a:solidFill>
                <a:effectLst/>
                <a:uLnTx/>
                <a:uFillTx/>
                <a:latin typeface="Times New Roman" pitchFamily="18" charset="0"/>
                <a:ea typeface="MS PGothic" pitchFamily="34" charset="-128"/>
              </a:rPr>
              <a:t>wave-particle phase space nonlinear dynamics </a:t>
            </a:r>
            <a:r>
              <a:rPr kumimoji="1" lang="en-US" altLang="zh-CN" sz="23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dominated by resonant particles, while the other, dubbed as </a:t>
            </a:r>
            <a:r>
              <a:rPr kumimoji="1" lang="en-US" altLang="zh-CN" sz="2300" b="1" i="0" u="none" strike="noStrike" kern="0" cap="none" spc="0" normalizeH="0" baseline="0" noProof="0" dirty="0">
                <a:ln>
                  <a:noFill/>
                </a:ln>
                <a:solidFill>
                  <a:srgbClr val="000000"/>
                </a:solidFill>
                <a:effectLst/>
                <a:uLnTx/>
                <a:uFillTx/>
                <a:latin typeface="Times New Roman" pitchFamily="18" charset="0"/>
                <a:ea typeface="MS PGothic" pitchFamily="34" charset="-128"/>
              </a:rPr>
              <a:t>nonlinear wave-wave interactions</a:t>
            </a:r>
            <a:r>
              <a:rPr kumimoji="1" lang="en-US" altLang="zh-CN" sz="23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 describing nonlinear spectrum evolution due to the nonlinear couplings among modes.</a:t>
            </a: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zh-CN" sz="2300" b="0" i="0" u="none" strike="noStrike" kern="0" cap="none" spc="0" normalizeH="0" baseline="0" noProof="0" dirty="0">
              <a:ln>
                <a:noFill/>
              </a:ln>
              <a:solidFill>
                <a:srgbClr val="000000"/>
              </a:solidFill>
              <a:effectLst/>
              <a:uLnTx/>
              <a:uFillTx/>
              <a:latin typeface="Times New Roman" pitchFamily="18" charset="0"/>
              <a:ea typeface="MS PGothic" pitchFamily="34"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zh-CN" sz="2300" b="1" i="0" u="none" strike="noStrike" kern="0" cap="none" spc="0" normalizeH="0" baseline="0" noProof="0" dirty="0">
                <a:ln>
                  <a:noFill/>
                </a:ln>
                <a:solidFill>
                  <a:srgbClr val="FF0000"/>
                </a:solidFill>
                <a:effectLst/>
                <a:uLnTx/>
                <a:uFillTx/>
                <a:latin typeface="Times New Roman" pitchFamily="18" charset="0"/>
                <a:ea typeface="MS PGothic" pitchFamily="34" charset="-128"/>
              </a:rPr>
              <a:t>II. </a:t>
            </a:r>
            <a:r>
              <a:rPr kumimoji="1" lang="en-US" altLang="zh-CN" sz="2300" b="0" i="0" u="none" strike="noStrike" kern="0" cap="none" spc="0" normalizeH="0" baseline="0" noProof="0" dirty="0">
                <a:ln>
                  <a:noFill/>
                </a:ln>
                <a:solidFill>
                  <a:srgbClr val="000000"/>
                </a:solidFill>
                <a:effectLst/>
                <a:uLnTx/>
                <a:uFillTx/>
                <a:latin typeface="Times New Roman" pitchFamily="18" charset="0"/>
                <a:ea typeface="MS PGothic" pitchFamily="34" charset="-128"/>
              </a:rPr>
              <a:t>ELMs are MHD instabilities in H-mode regime. They are fast periodic eruptions that deposit energy and particles into the plasma facing components. ELM onset is typically described by the linear ideal MHD  PB instabilities localized in the steep density and temperature gradient regimes of the bulk plasma boundary. However, the PB model cannot explain all ELM onsets. The ELM-onset mechanism remains an open issue.</a:t>
            </a:r>
            <a:endParaRPr kumimoji="1" lang="zh-CN" altLang="en-US" sz="2300" b="0" i="0" u="none" strike="noStrike" kern="0" cap="none" spc="0" normalizeH="0" baseline="0" noProof="0" dirty="0">
              <a:ln>
                <a:noFill/>
              </a:ln>
              <a:solidFill>
                <a:srgbClr val="000000"/>
              </a:solidFill>
              <a:effectLst/>
              <a:uLnTx/>
              <a:uFillTx/>
              <a:latin typeface="Times New Roman" pitchFamily="18" charset="0"/>
              <a:ea typeface="MS PGothic" pitchFamily="34" charset="-128"/>
            </a:endParaRPr>
          </a:p>
        </p:txBody>
      </p:sp>
    </p:spTree>
    <p:extLst>
      <p:ext uri="{BB962C8B-B14F-4D97-AF65-F5344CB8AC3E}">
        <p14:creationId xmlns:p14="http://schemas.microsoft.com/office/powerpoint/2010/main" val="311003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
          <p:cNvSpPr txBox="1">
            <a:spLocks noChangeArrowheads="1"/>
          </p:cNvSpPr>
          <p:nvPr/>
        </p:nvSpPr>
        <p:spPr bwMode="auto">
          <a:xfrm>
            <a:off x="2771799" y="260648"/>
            <a:ext cx="63372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a:r>
              <a:rPr lang="en-US" altLang="zh-CN" sz="3000" b="1" dirty="0"/>
              <a:t>Explosive solution from of BB model</a:t>
            </a:r>
            <a:endParaRPr lang="zh-CN" altLang="en-US" sz="3000" dirty="0"/>
          </a:p>
        </p:txBody>
      </p:sp>
      <p:graphicFrame>
        <p:nvGraphicFramePr>
          <p:cNvPr id="5" name="对象 1"/>
          <p:cNvGraphicFramePr>
            <a:graphicFrameLocks noChangeAspect="1"/>
          </p:cNvGraphicFramePr>
          <p:nvPr>
            <p:extLst>
              <p:ext uri="{D42A27DB-BD31-4B8C-83A1-F6EECF244321}">
                <p14:modId xmlns:p14="http://schemas.microsoft.com/office/powerpoint/2010/main" val="1424836619"/>
              </p:ext>
            </p:extLst>
          </p:nvPr>
        </p:nvGraphicFramePr>
        <p:xfrm>
          <a:off x="382588" y="1052810"/>
          <a:ext cx="7213600" cy="1966913"/>
        </p:xfrm>
        <a:graphic>
          <a:graphicData uri="http://schemas.openxmlformats.org/presentationml/2006/ole">
            <mc:AlternateContent xmlns:mc="http://schemas.openxmlformats.org/markup-compatibility/2006">
              <mc:Choice xmlns:v="urn:schemas-microsoft-com:vml" Requires="v">
                <p:oleObj spid="_x0000_s7179" name="Equation" r:id="rId5" imgW="3632200" imgH="990600" progId="Equation.DSMT4">
                  <p:embed/>
                </p:oleObj>
              </mc:Choice>
              <mc:Fallback>
                <p:oleObj name="Equation" r:id="rId5" imgW="3632200" imgH="990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88" y="1052810"/>
                        <a:ext cx="72136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2"/>
          <p:cNvSpPr txBox="1">
            <a:spLocks noChangeArrowheads="1"/>
          </p:cNvSpPr>
          <p:nvPr/>
        </p:nvSpPr>
        <p:spPr bwMode="auto">
          <a:xfrm>
            <a:off x="111125" y="3140373"/>
            <a:ext cx="8640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a:r>
              <a:rPr lang="en-US" altLang="zh-CN" dirty="0"/>
              <a:t>Its solution can exhibit self-similar behavior with a blowup in a finite time. When blowup occurs, the mode saturates due to plateau formation arising from particle trapping in the wave. </a:t>
            </a:r>
            <a:endParaRPr lang="zh-CN" altLang="en-US" dirty="0"/>
          </a:p>
        </p:txBody>
      </p:sp>
      <p:pic>
        <p:nvPicPr>
          <p:cNvPr id="8" name="Picture 3" descr="C:\Users\chenw\AppData\Roaming\Tencent\Users\39961983\QQ\WinTemp\RichOle\UJUX]{O6DSOB_OR_Q473A8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050" y="4364335"/>
            <a:ext cx="41163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57486" y="4907940"/>
            <a:ext cx="8187382" cy="830997"/>
          </a:xfrm>
          <a:prstGeom prst="rect">
            <a:avLst/>
          </a:prstGeom>
          <a:noFill/>
        </p:spPr>
        <p:txBody>
          <a:bodyPr wrap="square" rtlCol="0">
            <a:spAutoFit/>
          </a:bodyPr>
          <a:lstStyle/>
          <a:p>
            <a:pPr algn="l"/>
            <a:r>
              <a:rPr lang="en-US" altLang="zh-CN" sz="1600" i="1" dirty="0"/>
              <a:t>H. L. </a:t>
            </a:r>
            <a:r>
              <a:rPr lang="en-US" altLang="zh-CN" sz="1600" i="1" dirty="0" err="1"/>
              <a:t>Berk</a:t>
            </a:r>
            <a:r>
              <a:rPr lang="en-US" altLang="zh-CN" sz="1600" i="1" dirty="0"/>
              <a:t>, B. N. </a:t>
            </a:r>
            <a:r>
              <a:rPr lang="en-US" altLang="zh-CN" sz="1600" i="1" dirty="0" err="1"/>
              <a:t>Breizman</a:t>
            </a:r>
            <a:r>
              <a:rPr lang="en-US" altLang="zh-CN" sz="1600" i="1" dirty="0"/>
              <a:t>, and M. </a:t>
            </a:r>
            <a:r>
              <a:rPr lang="en-US" altLang="zh-CN" sz="1600" i="1" dirty="0" err="1"/>
              <a:t>Pekker</a:t>
            </a:r>
            <a:r>
              <a:rPr lang="en-US" altLang="zh-CN" sz="1600" i="1" dirty="0"/>
              <a:t>, PRL, 76, 1256, (1996)</a:t>
            </a:r>
          </a:p>
          <a:p>
            <a:pPr algn="l"/>
            <a:r>
              <a:rPr lang="en-US" altLang="zh-CN" sz="1600" i="1" dirty="0"/>
              <a:t>M. K. Lilley, B. N. </a:t>
            </a:r>
            <a:r>
              <a:rPr lang="en-US" altLang="zh-CN" sz="1600" i="1" dirty="0" err="1"/>
              <a:t>Breizman</a:t>
            </a:r>
            <a:r>
              <a:rPr lang="en-US" altLang="zh-CN" sz="1600" i="1" dirty="0"/>
              <a:t>, and S. E. </a:t>
            </a:r>
            <a:r>
              <a:rPr lang="en-US" altLang="zh-CN" sz="1600" i="1" dirty="0" err="1"/>
              <a:t>Sharapov</a:t>
            </a:r>
            <a:r>
              <a:rPr lang="en-US" altLang="zh-CN" sz="1600" i="1" dirty="0"/>
              <a:t>, PRL 102, 195003 (2009)</a:t>
            </a:r>
          </a:p>
          <a:p>
            <a:pPr algn="l"/>
            <a:r>
              <a:rPr lang="en-US" altLang="zh-CN" sz="1600" i="1" dirty="0"/>
              <a:t>B. N. </a:t>
            </a:r>
            <a:r>
              <a:rPr lang="en-US" altLang="zh-CN" sz="1600" i="1" dirty="0" err="1"/>
              <a:t>Breizman</a:t>
            </a:r>
            <a:r>
              <a:rPr lang="en-US" altLang="zh-CN" sz="1600" i="1" dirty="0"/>
              <a:t>, et al, </a:t>
            </a:r>
            <a:r>
              <a:rPr lang="en-US" altLang="zh-CN" sz="1600" i="1" dirty="0" err="1"/>
              <a:t>PoP</a:t>
            </a:r>
            <a:r>
              <a:rPr lang="en-US" altLang="zh-CN" sz="1600" i="1" dirty="0"/>
              <a:t> 4, 1559, (1997) </a:t>
            </a:r>
            <a:endParaRPr lang="zh-CN" altLang="en-US" sz="1600" i="1" dirty="0"/>
          </a:p>
        </p:txBody>
      </p:sp>
    </p:spTree>
    <p:extLst>
      <p:ext uri="{BB962C8B-B14F-4D97-AF65-F5344CB8AC3E}">
        <p14:creationId xmlns:p14="http://schemas.microsoft.com/office/powerpoint/2010/main" val="1457826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
          <p:cNvSpPr txBox="1">
            <a:spLocks noChangeArrowheads="1"/>
          </p:cNvSpPr>
          <p:nvPr/>
        </p:nvSpPr>
        <p:spPr bwMode="auto">
          <a:xfrm>
            <a:off x="2771800" y="210706"/>
            <a:ext cx="61926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r>
              <a:rPr lang="en-US" altLang="zh-CN" sz="3000" b="1" dirty="0"/>
              <a:t>Explosive solution from of BB model</a:t>
            </a:r>
            <a:endParaRPr lang="zh-CN" altLang="en-US" sz="30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l="7574" r="13231"/>
          <a:stretch>
            <a:fillRect/>
          </a:stretch>
        </p:blipFill>
        <p:spPr bwMode="auto">
          <a:xfrm>
            <a:off x="922338" y="885999"/>
            <a:ext cx="6977062"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3"/>
          <p:cNvSpPr txBox="1">
            <a:spLocks noChangeArrowheads="1"/>
          </p:cNvSpPr>
          <p:nvPr/>
        </p:nvSpPr>
        <p:spPr bwMode="auto">
          <a:xfrm>
            <a:off x="323850" y="5445299"/>
            <a:ext cx="8785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a:r>
              <a:rPr lang="en-US" altLang="zh-CN" dirty="0"/>
              <a:t>While the diffusion or collision decreasing, or friction(drag) increasing, the mode moves from steady-state to explosive regime.</a:t>
            </a:r>
            <a:endParaRPr lang="zh-CN" altLang="en-US" dirty="0"/>
          </a:p>
        </p:txBody>
      </p:sp>
    </p:spTree>
    <p:extLst>
      <p:ext uri="{BB962C8B-B14F-4D97-AF65-F5344CB8AC3E}">
        <p14:creationId xmlns:p14="http://schemas.microsoft.com/office/powerpoint/2010/main" val="1457826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6"/>
          <p:cNvSpPr>
            <a:spLocks noChangeArrowheads="1"/>
          </p:cNvSpPr>
          <p:nvPr/>
        </p:nvSpPr>
        <p:spPr bwMode="auto">
          <a:xfrm>
            <a:off x="0" y="3028231"/>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CN" altLang="en-US"/>
          </a:p>
        </p:txBody>
      </p:sp>
      <p:sp>
        <p:nvSpPr>
          <p:cNvPr id="5" name="TextBox 4"/>
          <p:cNvSpPr txBox="1">
            <a:spLocks noChangeArrowheads="1"/>
          </p:cNvSpPr>
          <p:nvPr/>
        </p:nvSpPr>
        <p:spPr bwMode="auto">
          <a:xfrm>
            <a:off x="2843808" y="77723"/>
            <a:ext cx="55864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eaLnBrk="1" hangingPunct="1"/>
            <a:r>
              <a:rPr lang="en-US" altLang="zh-CN" sz="2200" b="1" dirty="0"/>
              <a:t>Possible interpretation of ELM trigger &amp; pedestal collapse</a:t>
            </a:r>
            <a:endParaRPr lang="zh-CN" altLang="en-US" sz="2200" b="1" dirty="0"/>
          </a:p>
        </p:txBody>
      </p:sp>
      <p:sp>
        <p:nvSpPr>
          <p:cNvPr id="8" name="TextBox 7"/>
          <p:cNvSpPr txBox="1"/>
          <p:nvPr/>
        </p:nvSpPr>
        <p:spPr>
          <a:xfrm>
            <a:off x="231775" y="3789040"/>
            <a:ext cx="8826500" cy="2123658"/>
          </a:xfrm>
          <a:prstGeom prst="rect">
            <a:avLst/>
          </a:prstGeom>
          <a:noFill/>
        </p:spPr>
        <p:txBody>
          <a:bodyPr>
            <a:spAutoFit/>
          </a:bodyPr>
          <a:lstStyle/>
          <a:p>
            <a:pPr algn="l">
              <a:defRPr/>
            </a:pPr>
            <a:r>
              <a:rPr lang="en-US" altLang="zh-CN" sz="2200" b="1" dirty="0"/>
              <a:t>Toroidal coupling</a:t>
            </a:r>
            <a:r>
              <a:rPr lang="en-US" altLang="zh-CN" sz="2200" dirty="0"/>
              <a:t>: </a:t>
            </a:r>
          </a:p>
          <a:p>
            <a:pPr marL="342900" indent="-342900" algn="l">
              <a:buFont typeface="Wingdings" pitchFamily="2" charset="2"/>
              <a:buChar char="n"/>
              <a:defRPr/>
            </a:pPr>
            <a:r>
              <a:rPr lang="en-US" altLang="zh-CN" sz="2200" dirty="0"/>
              <a:t>m/n-&gt;m±1/n =&gt;m/n=1/1, 2/1, 3/1, 4/1=&gt;core-edge coupling;</a:t>
            </a:r>
          </a:p>
          <a:p>
            <a:pPr marL="342900" indent="-342900" algn="l">
              <a:buFont typeface="Wingdings" pitchFamily="2" charset="2"/>
              <a:buChar char="n"/>
              <a:defRPr/>
            </a:pPr>
            <a:r>
              <a:rPr lang="en-US" altLang="zh-CN" sz="2200" dirty="0"/>
              <a:t>long-distance ballistic transport;</a:t>
            </a:r>
          </a:p>
          <a:p>
            <a:pPr algn="l">
              <a:defRPr/>
            </a:pPr>
            <a:r>
              <a:rPr lang="en-US" altLang="zh-CN" sz="2200" b="1" dirty="0"/>
              <a:t>Nonlinear mode coupling:</a:t>
            </a:r>
          </a:p>
          <a:p>
            <a:pPr marL="342900" indent="-342900" algn="l">
              <a:buFont typeface="Wingdings" pitchFamily="2" charset="2"/>
              <a:buChar char="n"/>
              <a:defRPr/>
            </a:pPr>
            <a:r>
              <a:rPr lang="en-US" altLang="zh-CN" sz="2200" dirty="0"/>
              <a:t>Low-frequency n=1 mode+High-frequency AE=&gt;Explosive instability/avalanche transport=&gt;ELM trigger &amp; pedestal collapse. </a:t>
            </a:r>
            <a:endParaRPr lang="zh-CN" altLang="en-US" sz="2200" dirty="0"/>
          </a:p>
        </p:txBody>
      </p:sp>
      <p:sp>
        <p:nvSpPr>
          <p:cNvPr id="9" name="TextBox 15"/>
          <p:cNvSpPr txBox="1">
            <a:spLocks noChangeArrowheads="1"/>
          </p:cNvSpPr>
          <p:nvPr/>
        </p:nvSpPr>
        <p:spPr bwMode="auto">
          <a:xfrm>
            <a:off x="3059113" y="900584"/>
            <a:ext cx="3816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r>
              <a:rPr lang="en-US" altLang="zh-CN" sz="3200" i="1" dirty="0"/>
              <a:t>P=</a:t>
            </a:r>
            <a:r>
              <a:rPr lang="en-US" altLang="zh-CN" sz="3200" i="1" dirty="0" err="1"/>
              <a:t>P</a:t>
            </a:r>
            <a:r>
              <a:rPr lang="en-US" altLang="zh-CN" sz="3200" i="1" baseline="-25000" dirty="0" err="1"/>
              <a:t>th</a:t>
            </a:r>
            <a:r>
              <a:rPr lang="en-US" altLang="zh-CN" sz="3200" i="1" dirty="0"/>
              <a:t>+</a:t>
            </a:r>
            <a:r>
              <a:rPr lang="el-GR" altLang="zh-CN" sz="3200" i="1" dirty="0"/>
              <a:t>δ</a:t>
            </a:r>
            <a:r>
              <a:rPr lang="en-US" altLang="zh-CN" sz="3200" i="1" dirty="0" err="1"/>
              <a:t>P</a:t>
            </a:r>
            <a:r>
              <a:rPr lang="en-US" altLang="zh-CN" sz="3200" i="1" baseline="-25000" dirty="0" err="1"/>
              <a:t>th</a:t>
            </a:r>
            <a:r>
              <a:rPr lang="en-US" altLang="zh-CN" sz="3200" i="1" dirty="0"/>
              <a:t>+</a:t>
            </a:r>
            <a:r>
              <a:rPr lang="el-GR" altLang="zh-CN" sz="3200" i="1" dirty="0">
                <a:solidFill>
                  <a:srgbClr val="FF0000"/>
                </a:solidFill>
              </a:rPr>
              <a:t>δ</a:t>
            </a:r>
            <a:r>
              <a:rPr lang="en-US" altLang="zh-CN" sz="3200" i="1" dirty="0">
                <a:solidFill>
                  <a:srgbClr val="FF0000"/>
                </a:solidFill>
              </a:rPr>
              <a:t>P</a:t>
            </a:r>
            <a:r>
              <a:rPr lang="en-US" altLang="zh-CN" sz="3200" i="1" baseline="-25000" dirty="0">
                <a:solidFill>
                  <a:srgbClr val="FF0000"/>
                </a:solidFill>
              </a:rPr>
              <a:t>EP</a:t>
            </a:r>
            <a:endParaRPr lang="zh-CN" altLang="en-US" sz="3200" i="1" baseline="-25000" dirty="0">
              <a:solidFill>
                <a:srgbClr val="FF0000"/>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556792"/>
            <a:ext cx="85725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826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6"/>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CN" altLang="en-US"/>
          </a:p>
        </p:txBody>
      </p:sp>
      <p:sp>
        <p:nvSpPr>
          <p:cNvPr id="5" name="TextBox 4"/>
          <p:cNvSpPr txBox="1">
            <a:spLocks noChangeArrowheads="1"/>
          </p:cNvSpPr>
          <p:nvPr/>
        </p:nvSpPr>
        <p:spPr bwMode="auto">
          <a:xfrm>
            <a:off x="3673475" y="188640"/>
            <a:ext cx="1943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sz="3200" b="1" dirty="0"/>
              <a:t>Summary</a:t>
            </a:r>
            <a:endParaRPr lang="zh-CN" altLang="en-US" sz="3200" b="1" dirty="0"/>
          </a:p>
        </p:txBody>
      </p:sp>
      <p:sp>
        <p:nvSpPr>
          <p:cNvPr id="7" name="TextBox 6"/>
          <p:cNvSpPr txBox="1"/>
          <p:nvPr/>
        </p:nvSpPr>
        <p:spPr>
          <a:xfrm>
            <a:off x="250825" y="836712"/>
            <a:ext cx="8858250" cy="5262979"/>
          </a:xfrm>
          <a:prstGeom prst="rect">
            <a:avLst/>
          </a:prstGeom>
          <a:noFill/>
        </p:spPr>
        <p:txBody>
          <a:bodyPr wrap="square">
            <a:spAutoFit/>
          </a:bodyPr>
          <a:lstStyle/>
          <a:p>
            <a:pPr marL="342900" indent="-342900" algn="l">
              <a:buFont typeface="Wingdings" pitchFamily="2" charset="2"/>
              <a:buChar char="n"/>
              <a:defRPr/>
            </a:pPr>
            <a:r>
              <a:rPr lang="en-US" altLang="zh-CN" sz="2400" dirty="0">
                <a:latin typeface="+mn-lt"/>
              </a:rPr>
              <a:t>The nonlinear dynamics of TAEs, including nonlinear wave-particle and wave-wave interactions, have been observed in HL-2A NBI H-mode plasmas. It is found and identified firstly that the TAE nonlinear dynamics triggers the onset of ELMs and pedestal collapse within several hundred </a:t>
            </a:r>
            <a:r>
              <a:rPr lang="en-US" altLang="zh-CN" sz="2400" dirty="0" err="1">
                <a:latin typeface="+mn-lt"/>
              </a:rPr>
              <a:t>Alfvén</a:t>
            </a:r>
            <a:r>
              <a:rPr lang="en-US" altLang="zh-CN" sz="2400" dirty="0">
                <a:latin typeface="+mn-lt"/>
              </a:rPr>
              <a:t> times, and they are correlated to the irregular ELM features.</a:t>
            </a:r>
          </a:p>
          <a:p>
            <a:pPr algn="l">
              <a:defRPr/>
            </a:pPr>
            <a:endParaRPr lang="en-US" altLang="zh-CN" sz="2400" dirty="0">
              <a:latin typeface="+mn-lt"/>
            </a:endParaRPr>
          </a:p>
          <a:p>
            <a:pPr marL="342900" indent="-342900" algn="l">
              <a:buFont typeface="Wingdings" pitchFamily="2" charset="2"/>
              <a:buChar char="n"/>
              <a:defRPr/>
            </a:pPr>
            <a:r>
              <a:rPr lang="en-US" altLang="zh-CN" sz="2400" dirty="0">
                <a:latin typeface="+mn-lt"/>
              </a:rPr>
              <a:t>These findings can help to understand the triggering mechanism of an ELM event. Moreover, following the continuous appearances of rich nonlinear dynamics phenomena, more attentions should be paid to understand the underlying mechanisms, as experimental verification of numerical simulations and analytical theory, that are developed for the predictive ability for future burning plasma scenarios.</a:t>
            </a:r>
            <a:endParaRPr lang="zh-CN" altLang="en-US" sz="2400" dirty="0">
              <a:latin typeface="+mn-lt"/>
            </a:endParaRPr>
          </a:p>
        </p:txBody>
      </p:sp>
    </p:spTree>
    <p:extLst>
      <p:ext uri="{BB962C8B-B14F-4D97-AF65-F5344CB8AC3E}">
        <p14:creationId xmlns:p14="http://schemas.microsoft.com/office/powerpoint/2010/main" val="1457826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30"/>
          <p:cNvSpPr>
            <a:spLocks noChangeShapeType="1"/>
          </p:cNvSpPr>
          <p:nvPr/>
        </p:nvSpPr>
        <p:spPr bwMode="auto">
          <a:xfrm>
            <a:off x="110554" y="80910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 name="矩形 3"/>
          <p:cNvSpPr/>
          <p:nvPr/>
        </p:nvSpPr>
        <p:spPr>
          <a:xfrm>
            <a:off x="785786" y="2285992"/>
            <a:ext cx="7402988" cy="830997"/>
          </a:xfrm>
          <a:prstGeom prst="rect">
            <a:avLst/>
          </a:prstGeom>
          <a:noFill/>
        </p:spPr>
        <p:txBody>
          <a:bodyPr wrap="none">
            <a:spAutoFit/>
            <a:scene3d>
              <a:camera prst="isometricOffAxis1Righ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4800" b="1"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Impact" pitchFamily="34" charset="0"/>
                <a:ea typeface="黑体" pitchFamily="49" charset="-122"/>
              </a:rPr>
              <a:t>Thank you for your attention!</a:t>
            </a:r>
            <a:endParaRPr kumimoji="1" lang="zh-CN" altLang="en-US" sz="4800" b="1" i="0" u="none" strike="noStrike" kern="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MS PGothic" pitchFamily="34" charset="-128"/>
            </a:endParaRPr>
          </a:p>
        </p:txBody>
      </p:sp>
      <p:sp>
        <p:nvSpPr>
          <p:cNvPr id="5" name="TextBox 13"/>
          <p:cNvSpPr txBox="1">
            <a:spLocks noChangeArrowheads="1"/>
          </p:cNvSpPr>
          <p:nvPr/>
        </p:nvSpPr>
        <p:spPr bwMode="auto">
          <a:xfrm>
            <a:off x="1072901" y="4000500"/>
            <a:ext cx="7675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l"/>
            <a:r>
              <a:rPr kumimoji="1" lang="en-US" altLang="zh-CN" sz="2400" dirty="0">
                <a:latin typeface="Times New Roman" pitchFamily="18" charset="0"/>
                <a:ea typeface="MS PGothic" pitchFamily="34" charset="-128"/>
              </a:rPr>
              <a:t>Your advice and criticism are welcome. </a:t>
            </a:r>
          </a:p>
          <a:p>
            <a:pPr algn="l"/>
            <a:r>
              <a:rPr kumimoji="1" lang="en-US" altLang="zh-CN" sz="2400" dirty="0">
                <a:latin typeface="Times New Roman" pitchFamily="18" charset="0"/>
                <a:ea typeface="MS PGothic" pitchFamily="34" charset="-128"/>
              </a:rPr>
              <a:t>Email: chenw@swip.ac.cn</a:t>
            </a:r>
          </a:p>
        </p:txBody>
      </p:sp>
    </p:spTree>
    <p:extLst>
      <p:ext uri="{BB962C8B-B14F-4D97-AF65-F5344CB8AC3E}">
        <p14:creationId xmlns:p14="http://schemas.microsoft.com/office/powerpoint/2010/main" val="1231744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Users\chenw\AppData\Roaming\Tencent\Users\39961983\QQ\WinTemp\RichOle\KKEN~6V{%OSWT@@O17~GS]V.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3723681"/>
            <a:ext cx="2671762" cy="215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Users\chenw\AppData\Roaming\Tencent\Users\39961983\QQ\WinTemp\RichOle\H]UR@3T~$SHKVOEWIZGO)}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723681"/>
            <a:ext cx="2673350" cy="215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Users\chenw\AppData\Roaming\Tencent\Users\39961983\QQ\WinTemp\RichOle\OWXQ29NRX14(YK}GVPYJLA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3714155"/>
            <a:ext cx="2697163" cy="215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C:\Users\chenw\AppData\Roaming\Tencent\Users\39961983\QQ\WinTemp\RichOle\YNIHTD7OUE_9RN{_XR[TQ~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 y="836712"/>
            <a:ext cx="7997825"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807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C:\Users\chenw\AppData\Roaming\Tencent\Users\39961983\QQ\WinTemp\RichOle\_QNBTIZ~[}G1$`$`{U)NJ)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256894"/>
            <a:ext cx="2698140" cy="22441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henw\AppData\Roaming\Tencent\Users\39961983\QQ\WinTemp\RichOle\H85(L}1A}WBILHJGT2CM}`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1270558"/>
            <a:ext cx="5410200" cy="2230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chenw\AppData\Roaming\Tencent\Users\39961983\QQ\WinTemp\RichOle\UA$I)RP}M]]I5EW}1Z5N}@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3789041"/>
            <a:ext cx="546735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chenw\AppData\Roaming\Tencent\Users\39961983\QQ\WinTemp\RichOle\DU3]DYPLGYC5NMR{_`4[1[Q.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3861048"/>
            <a:ext cx="2686050" cy="22200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5536" y="6054682"/>
            <a:ext cx="6696744" cy="369332"/>
          </a:xfrm>
          <a:prstGeom prst="rect">
            <a:avLst/>
          </a:prstGeom>
          <a:noFill/>
        </p:spPr>
        <p:txBody>
          <a:bodyPr wrap="square" rtlCol="0">
            <a:spAutoFit/>
          </a:bodyPr>
          <a:lstStyle/>
          <a:p>
            <a:pPr algn="l"/>
            <a:r>
              <a:rPr lang="en-US" altLang="zh-CN" i="1" dirty="0">
                <a:latin typeface="+mn-lt"/>
              </a:rPr>
              <a:t>C. Z. Cheng, </a:t>
            </a:r>
            <a:r>
              <a:rPr lang="fr-FR" altLang="zh-CN" i="1" dirty="0">
                <a:latin typeface="+mn-lt"/>
              </a:rPr>
              <a:t>Phys. Plasmas </a:t>
            </a:r>
            <a:r>
              <a:rPr lang="fr-FR" altLang="zh-CN" b="1" i="1" dirty="0">
                <a:latin typeface="+mn-lt"/>
              </a:rPr>
              <a:t>26</a:t>
            </a:r>
            <a:r>
              <a:rPr lang="fr-FR" altLang="zh-CN" i="1" dirty="0">
                <a:latin typeface="+mn-lt"/>
              </a:rPr>
              <a:t>, 082508 (2019);</a:t>
            </a:r>
            <a:endParaRPr lang="zh-CN" altLang="en-US" i="1" dirty="0">
              <a:latin typeface="+mn-lt"/>
            </a:endParaRPr>
          </a:p>
        </p:txBody>
      </p:sp>
      <p:sp>
        <p:nvSpPr>
          <p:cNvPr id="10" name="TextBox 9"/>
          <p:cNvSpPr txBox="1"/>
          <p:nvPr/>
        </p:nvSpPr>
        <p:spPr>
          <a:xfrm>
            <a:off x="251520" y="836712"/>
            <a:ext cx="7930480" cy="369332"/>
          </a:xfrm>
          <a:prstGeom prst="rect">
            <a:avLst/>
          </a:prstGeom>
          <a:noFill/>
        </p:spPr>
        <p:txBody>
          <a:bodyPr wrap="square" rtlCol="0">
            <a:spAutoFit/>
          </a:bodyPr>
          <a:lstStyle/>
          <a:p>
            <a:pPr algn="l"/>
            <a:r>
              <a:rPr lang="en-US" altLang="zh-CN" b="1" dirty="0"/>
              <a:t>AEs in the outer region</a:t>
            </a:r>
            <a:endParaRPr lang="zh-CN" altLang="en-US" b="1" dirty="0"/>
          </a:p>
        </p:txBody>
      </p:sp>
      <p:sp>
        <p:nvSpPr>
          <p:cNvPr id="11" name="TextBox 10"/>
          <p:cNvSpPr txBox="1"/>
          <p:nvPr/>
        </p:nvSpPr>
        <p:spPr>
          <a:xfrm>
            <a:off x="395536" y="3419708"/>
            <a:ext cx="7930480" cy="369332"/>
          </a:xfrm>
          <a:prstGeom prst="rect">
            <a:avLst/>
          </a:prstGeom>
          <a:noFill/>
        </p:spPr>
        <p:txBody>
          <a:bodyPr wrap="square" rtlCol="0">
            <a:spAutoFit/>
          </a:bodyPr>
          <a:lstStyle/>
          <a:p>
            <a:pPr algn="l"/>
            <a:r>
              <a:rPr lang="en-US" altLang="zh-CN" b="1" dirty="0"/>
              <a:t>ASEs in the outer region</a:t>
            </a:r>
            <a:endParaRPr lang="zh-CN" altLang="en-US" b="1" dirty="0"/>
          </a:p>
        </p:txBody>
      </p:sp>
    </p:spTree>
    <p:extLst>
      <p:ext uri="{BB962C8B-B14F-4D97-AF65-F5344CB8AC3E}">
        <p14:creationId xmlns:p14="http://schemas.microsoft.com/office/powerpoint/2010/main" val="3004807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3439" y="5420067"/>
            <a:ext cx="6696744" cy="369332"/>
          </a:xfrm>
          <a:prstGeom prst="rect">
            <a:avLst/>
          </a:prstGeom>
          <a:noFill/>
        </p:spPr>
        <p:txBody>
          <a:bodyPr wrap="square" rtlCol="0">
            <a:spAutoFit/>
          </a:bodyPr>
          <a:lstStyle/>
          <a:p>
            <a:pPr algn="l"/>
            <a:r>
              <a:rPr lang="fr-FR" altLang="zh-CN" i="1" dirty="0">
                <a:latin typeface="+mn-lt"/>
              </a:rPr>
              <a:t> F Nabais et al 2019 Plasma Phys. Control. Fusion 61 084008</a:t>
            </a:r>
            <a:endParaRPr lang="zh-CN" altLang="en-US" i="1" dirty="0">
              <a:latin typeface="+mn-lt"/>
            </a:endParaRPr>
          </a:p>
        </p:txBody>
      </p:sp>
      <p:sp>
        <p:nvSpPr>
          <p:cNvPr id="5" name="TextBox 4"/>
          <p:cNvSpPr txBox="1"/>
          <p:nvPr/>
        </p:nvSpPr>
        <p:spPr>
          <a:xfrm>
            <a:off x="111125" y="853946"/>
            <a:ext cx="7930480" cy="369332"/>
          </a:xfrm>
          <a:prstGeom prst="rect">
            <a:avLst/>
          </a:prstGeom>
          <a:noFill/>
        </p:spPr>
        <p:txBody>
          <a:bodyPr wrap="square" rtlCol="0">
            <a:spAutoFit/>
          </a:bodyPr>
          <a:lstStyle/>
          <a:p>
            <a:pPr algn="l"/>
            <a:r>
              <a:rPr lang="en-US" altLang="zh-CN" b="1" dirty="0"/>
              <a:t>AEs in the outer region</a:t>
            </a:r>
            <a:endParaRPr lang="zh-CN" altLang="en-US" b="1"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35" y="1315611"/>
            <a:ext cx="8351697"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4744" y="4771995"/>
            <a:ext cx="3965239" cy="369332"/>
          </a:xfrm>
          <a:prstGeom prst="rect">
            <a:avLst/>
          </a:prstGeom>
          <a:noFill/>
        </p:spPr>
        <p:txBody>
          <a:bodyPr wrap="square" rtlCol="0">
            <a:spAutoFit/>
          </a:bodyPr>
          <a:lstStyle/>
          <a:p>
            <a:pPr algn="l"/>
            <a:r>
              <a:rPr lang="en-US" altLang="zh-CN" dirty="0"/>
              <a:t>n=8, CASTOR-K code</a:t>
            </a:r>
            <a:endParaRPr lang="zh-CN" altLang="en-US" dirty="0"/>
          </a:p>
        </p:txBody>
      </p:sp>
    </p:spTree>
    <p:extLst>
      <p:ext uri="{BB962C8B-B14F-4D97-AF65-F5344CB8AC3E}">
        <p14:creationId xmlns:p14="http://schemas.microsoft.com/office/powerpoint/2010/main" val="201150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5"/>
          <p:cNvSpPr>
            <a:spLocks noChangeArrowheads="1"/>
          </p:cNvSpPr>
          <p:nvPr/>
        </p:nvSpPr>
        <p:spPr bwMode="auto">
          <a:xfrm>
            <a:off x="0" y="3002707"/>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CN" altLang="en-US"/>
          </a:p>
        </p:txBody>
      </p:sp>
      <p:sp>
        <p:nvSpPr>
          <p:cNvPr id="5" name="Rectangle 6"/>
          <p:cNvSpPr>
            <a:spLocks noChangeArrowheads="1"/>
          </p:cNvSpPr>
          <p:nvPr/>
        </p:nvSpPr>
        <p:spPr bwMode="auto">
          <a:xfrm>
            <a:off x="0" y="2907457"/>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CN" altLang="en-US"/>
          </a:p>
        </p:txBody>
      </p:sp>
      <p:sp>
        <p:nvSpPr>
          <p:cNvPr id="7" name="TextBox 18"/>
          <p:cNvSpPr txBox="1">
            <a:spLocks noChangeArrowheads="1"/>
          </p:cNvSpPr>
          <p:nvPr/>
        </p:nvSpPr>
        <p:spPr bwMode="auto">
          <a:xfrm>
            <a:off x="2483768" y="304329"/>
            <a:ext cx="5803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b="1" dirty="0"/>
              <a:t>Abrupt Large-amplitude Event (ALE)</a:t>
            </a:r>
            <a:endParaRPr lang="zh-CN" altLang="en-US" b="1" dirty="0"/>
          </a:p>
        </p:txBody>
      </p:sp>
      <p:pic>
        <p:nvPicPr>
          <p:cNvPr id="8" name="Picture 1" descr="C:\Users\chenw\AppData\Roaming\Tencent\Users\39961983\QQ\WinTemp\RichOle\ZH0]LN@]A5`JOOMMT{X[Z7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13" y="853232"/>
            <a:ext cx="755967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箭头连接符 8"/>
          <p:cNvCxnSpPr/>
          <p:nvPr/>
        </p:nvCxnSpPr>
        <p:spPr>
          <a:xfrm flipH="1">
            <a:off x="6227763" y="3542457"/>
            <a:ext cx="2016125" cy="415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6191250" y="3713907"/>
            <a:ext cx="1938338" cy="693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8"/>
          <p:cNvSpPr txBox="1">
            <a:spLocks noChangeArrowheads="1"/>
          </p:cNvSpPr>
          <p:nvPr/>
        </p:nvSpPr>
        <p:spPr bwMode="auto">
          <a:xfrm>
            <a:off x="8015288" y="3529757"/>
            <a:ext cx="935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sz="1800"/>
              <a:t>“Eyes”</a:t>
            </a:r>
            <a:endParaRPr lang="zh-CN" altLang="en-US" sz="1800"/>
          </a:p>
        </p:txBody>
      </p:sp>
      <p:pic>
        <p:nvPicPr>
          <p:cNvPr id="12" name="Picture 15" descr="C:\Users\chenw\AppData\Roaming\Tencent\Users\39961983\QQ\WinTemp\RichOle\@0{WSXC0]7QT%()W9P)Y8D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853232"/>
            <a:ext cx="2855912"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9"/>
          <p:cNvGrpSpPr>
            <a:grpSpLocks/>
          </p:cNvGrpSpPr>
          <p:nvPr/>
        </p:nvGrpSpPr>
        <p:grpSpPr bwMode="auto">
          <a:xfrm>
            <a:off x="5688013" y="1959719"/>
            <a:ext cx="2413000" cy="820738"/>
            <a:chOff x="1331913" y="5445125"/>
            <a:chExt cx="3400596" cy="1087445"/>
          </a:xfrm>
        </p:grpSpPr>
        <p:cxnSp>
          <p:nvCxnSpPr>
            <p:cNvPr id="14" name="直接箭头连接符 13"/>
            <p:cNvCxnSpPr/>
            <p:nvPr/>
          </p:nvCxnSpPr>
          <p:spPr>
            <a:xfrm flipV="1">
              <a:off x="1763698" y="5445125"/>
              <a:ext cx="145421" cy="513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4"/>
            <p:cNvSpPr txBox="1">
              <a:spLocks noChangeArrowheads="1"/>
            </p:cNvSpPr>
            <p:nvPr/>
          </p:nvSpPr>
          <p:spPr bwMode="auto">
            <a:xfrm>
              <a:off x="1331913" y="5919787"/>
              <a:ext cx="3400596" cy="61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a:t>TAE freq.</a:t>
              </a:r>
              <a:endParaRPr lang="zh-CN" altLang="en-US"/>
            </a:p>
          </p:txBody>
        </p:sp>
      </p:grpSp>
      <p:sp>
        <p:nvSpPr>
          <p:cNvPr id="16" name="TextBox 1"/>
          <p:cNvSpPr txBox="1">
            <a:spLocks noChangeArrowheads="1"/>
          </p:cNvSpPr>
          <p:nvPr/>
        </p:nvSpPr>
        <p:spPr bwMode="auto">
          <a:xfrm>
            <a:off x="146050" y="5980857"/>
            <a:ext cx="880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r>
              <a:rPr lang="en-US" altLang="zh-CN" sz="1400" i="1" dirty="0"/>
              <a:t>K. Shinohara, et al, </a:t>
            </a:r>
            <a:r>
              <a:rPr lang="it-IT" altLang="zh-CN" sz="1400" i="1" dirty="0"/>
              <a:t>Nucl. Fusion 45 (2001) 603; </a:t>
            </a:r>
            <a:r>
              <a:rPr lang="en-US" altLang="zh-CN" sz="1400" i="1" dirty="0"/>
              <a:t>M. Ishikawa, et al, </a:t>
            </a:r>
            <a:r>
              <a:rPr lang="it-IT" altLang="zh-CN" sz="1400" i="1" dirty="0"/>
              <a:t>Nucl. Fusion 45 (2005) 1474; </a:t>
            </a:r>
            <a:r>
              <a:rPr lang="en-US" altLang="zh-CN" sz="1400" i="1" dirty="0"/>
              <a:t>A. </a:t>
            </a:r>
            <a:r>
              <a:rPr lang="en-US" altLang="zh-CN" sz="1400" i="1" dirty="0" err="1"/>
              <a:t>Bierwage</a:t>
            </a:r>
            <a:r>
              <a:rPr lang="en-US" altLang="zh-CN" sz="1400" i="1" dirty="0"/>
              <a:t>, et al, </a:t>
            </a:r>
            <a:r>
              <a:rPr lang="it-IT" altLang="zh-CN" sz="1400" i="1" dirty="0"/>
              <a:t>Nucl. Fusion 57 (2017) 016036</a:t>
            </a:r>
            <a:r>
              <a:rPr lang="zh-CN" altLang="en-US" sz="1400" i="1" dirty="0"/>
              <a:t>；</a:t>
            </a:r>
            <a:r>
              <a:rPr lang="en-US" altLang="zh-CN" sz="1400" i="1" dirty="0" err="1"/>
              <a:t>Ozeki</a:t>
            </a:r>
            <a:r>
              <a:rPr lang="en-US" altLang="zh-CN" sz="1400" i="1" dirty="0"/>
              <a:t>, PPCF </a:t>
            </a:r>
            <a:r>
              <a:rPr lang="fr-FR" altLang="zh-CN" sz="1400" i="1" dirty="0"/>
              <a:t>45 (2003) 645;</a:t>
            </a:r>
            <a:r>
              <a:rPr lang="en-US" altLang="zh-CN" sz="1400" i="1" dirty="0"/>
              <a:t> </a:t>
            </a:r>
            <a:r>
              <a:rPr lang="en-US" altLang="zh-CN" sz="1400" i="1" dirty="0" err="1"/>
              <a:t>Bierwage</a:t>
            </a:r>
            <a:r>
              <a:rPr lang="en-US" altLang="zh-CN" sz="1400" i="1" dirty="0"/>
              <a:t>,</a:t>
            </a:r>
            <a:r>
              <a:rPr lang="zh-CN" altLang="en-US" sz="1400" i="1" dirty="0"/>
              <a:t> </a:t>
            </a:r>
            <a:r>
              <a:rPr lang="en-US" altLang="zh-CN" sz="1400" i="1" dirty="0"/>
              <a:t>et al, Nature Communications 3282 </a:t>
            </a:r>
            <a:r>
              <a:rPr lang="zh-CN" altLang="en-US" sz="1400" i="1" dirty="0"/>
              <a:t>（</a:t>
            </a:r>
            <a:r>
              <a:rPr lang="en-US" altLang="zh-CN" sz="1400" i="1" dirty="0"/>
              <a:t>2018</a:t>
            </a:r>
            <a:r>
              <a:rPr lang="zh-CN" altLang="en-US" sz="1400" i="1" dirty="0"/>
              <a:t>）</a:t>
            </a:r>
            <a:r>
              <a:rPr lang="en-US" altLang="zh-CN" sz="1400" i="1" dirty="0"/>
              <a:t>.</a:t>
            </a:r>
          </a:p>
        </p:txBody>
      </p:sp>
    </p:spTree>
    <p:extLst>
      <p:ext uri="{BB962C8B-B14F-4D97-AF65-F5344CB8AC3E}">
        <p14:creationId xmlns:p14="http://schemas.microsoft.com/office/powerpoint/2010/main" val="351871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5"/>
          <p:cNvSpPr>
            <a:spLocks noChangeArrowheads="1"/>
          </p:cNvSpPr>
          <p:nvPr/>
        </p:nvSpPr>
        <p:spPr bwMode="auto">
          <a:xfrm>
            <a:off x="0" y="3047132"/>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CN" altLang="en-US"/>
          </a:p>
        </p:txBody>
      </p:sp>
      <p:sp>
        <p:nvSpPr>
          <p:cNvPr id="5" name="Rectangle 6"/>
          <p:cNvSpPr>
            <a:spLocks noChangeArrowheads="1"/>
          </p:cNvSpPr>
          <p:nvPr/>
        </p:nvSpPr>
        <p:spPr bwMode="auto">
          <a:xfrm>
            <a:off x="0" y="2951882"/>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CN" altLang="en-US"/>
          </a:p>
        </p:txBody>
      </p:sp>
      <p:sp>
        <p:nvSpPr>
          <p:cNvPr id="7" name="TextBox 10"/>
          <p:cNvSpPr txBox="1">
            <a:spLocks noChangeArrowheads="1"/>
          </p:cNvSpPr>
          <p:nvPr/>
        </p:nvSpPr>
        <p:spPr bwMode="auto">
          <a:xfrm>
            <a:off x="550863" y="5661248"/>
            <a:ext cx="366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sz="1200" dirty="0"/>
              <a:t>M. </a:t>
            </a:r>
            <a:r>
              <a:rPr lang="en-US" altLang="zh-CN" sz="1200" dirty="0" err="1"/>
              <a:t>Podesta</a:t>
            </a:r>
            <a:r>
              <a:rPr lang="en-US" altLang="zh-CN" sz="1200" dirty="0"/>
              <a:t>, et al, </a:t>
            </a:r>
            <a:r>
              <a:rPr lang="it-IT" altLang="zh-CN" sz="1200" dirty="0"/>
              <a:t>Nucl. Fusion 51 (2011) 063035</a:t>
            </a:r>
            <a:endParaRPr lang="en-US" altLang="zh-CN" sz="1200" dirty="0"/>
          </a:p>
        </p:txBody>
      </p:sp>
      <p:sp>
        <p:nvSpPr>
          <p:cNvPr id="8" name="TextBox 12"/>
          <p:cNvSpPr txBox="1">
            <a:spLocks noChangeArrowheads="1"/>
          </p:cNvSpPr>
          <p:nvPr/>
        </p:nvSpPr>
        <p:spPr bwMode="auto">
          <a:xfrm>
            <a:off x="2556644" y="260648"/>
            <a:ext cx="6119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b="1" dirty="0"/>
              <a:t>Nonlinear Mode Coupling and Avalanches </a:t>
            </a:r>
            <a:endParaRPr lang="zh-CN" altLang="en-US" b="1" dirty="0"/>
          </a:p>
        </p:txBody>
      </p:sp>
      <p:pic>
        <p:nvPicPr>
          <p:cNvPr id="9" name="Picture 1" descr="C:\Users\chenw\AppData\Roaming\Tencent\Users\39961983\QQ\WinTemp\RichOle\{AOR5}NZW~WPFJ9W$99_71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870669"/>
            <a:ext cx="42830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chenw\AppData\Roaming\Tencent\Users\39961983\QQ\WinTemp\RichOle\[LZ0IMH}H]E%8K8B92DATB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870669"/>
            <a:ext cx="4248150"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p:cNvSpPr txBox="1">
            <a:spLocks noChangeArrowheads="1"/>
          </p:cNvSpPr>
          <p:nvPr/>
        </p:nvSpPr>
        <p:spPr bwMode="auto">
          <a:xfrm>
            <a:off x="179512" y="5949280"/>
            <a:ext cx="4249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sz="2000" dirty="0"/>
              <a:t>NMC can induce avalanches.</a:t>
            </a:r>
            <a:endParaRPr lang="zh-CN" altLang="en-US" sz="2000" dirty="0"/>
          </a:p>
        </p:txBody>
      </p:sp>
      <p:sp>
        <p:nvSpPr>
          <p:cNvPr id="12" name="TextBox 13"/>
          <p:cNvSpPr txBox="1">
            <a:spLocks noChangeArrowheads="1"/>
          </p:cNvSpPr>
          <p:nvPr/>
        </p:nvSpPr>
        <p:spPr bwMode="auto">
          <a:xfrm>
            <a:off x="4192588" y="1469157"/>
            <a:ext cx="935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sz="1800"/>
              <a:t>“Eyes”</a:t>
            </a:r>
            <a:endParaRPr lang="zh-CN" altLang="en-US" sz="1800"/>
          </a:p>
        </p:txBody>
      </p:sp>
      <p:cxnSp>
        <p:nvCxnSpPr>
          <p:cNvPr id="13" name="直接箭头连接符 12"/>
          <p:cNvCxnSpPr/>
          <p:nvPr/>
        </p:nvCxnSpPr>
        <p:spPr>
          <a:xfrm flipH="1">
            <a:off x="2381250" y="1653307"/>
            <a:ext cx="2009775" cy="504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2381250" y="1805707"/>
            <a:ext cx="2009775" cy="6397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6"/>
          <p:cNvSpPr txBox="1">
            <a:spLocks noChangeArrowheads="1"/>
          </p:cNvSpPr>
          <p:nvPr/>
        </p:nvSpPr>
        <p:spPr bwMode="auto">
          <a:xfrm>
            <a:off x="1146175" y="1007194"/>
            <a:ext cx="102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a:t>NSTX</a:t>
            </a:r>
            <a:endParaRPr lang="zh-CN" altLang="en-US"/>
          </a:p>
        </p:txBody>
      </p:sp>
    </p:spTree>
    <p:extLst>
      <p:ext uri="{BB962C8B-B14F-4D97-AF65-F5344CB8AC3E}">
        <p14:creationId xmlns:p14="http://schemas.microsoft.com/office/powerpoint/2010/main" val="338820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5"/>
          <p:cNvSpPr>
            <a:spLocks noChangeArrowheads="1"/>
          </p:cNvSpPr>
          <p:nvPr/>
        </p:nvSpPr>
        <p:spPr bwMode="auto">
          <a:xfrm>
            <a:off x="0" y="29503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5" name="Rectangle 6"/>
          <p:cNvSpPr>
            <a:spLocks noChangeArrowheads="1"/>
          </p:cNvSpPr>
          <p:nvPr/>
        </p:nvSpPr>
        <p:spPr bwMode="auto">
          <a:xfrm>
            <a:off x="0" y="285507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053257"/>
            <a:ext cx="82804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24920"/>
            <a:ext cx="446405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2997945"/>
            <a:ext cx="4319587"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1"/>
          <p:cNvSpPr txBox="1">
            <a:spLocks noChangeArrowheads="1"/>
          </p:cNvSpPr>
          <p:nvPr/>
        </p:nvSpPr>
        <p:spPr bwMode="auto">
          <a:xfrm>
            <a:off x="539750" y="765920"/>
            <a:ext cx="784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r>
              <a:rPr lang="en-US" altLang="zh-CN" sz="1400"/>
              <a:t>Frequent, small ELMs are often accompanied by large fluxes of fast-ion losses during and pre-ELM crash.</a:t>
            </a:r>
            <a:endParaRPr lang="en-US" altLang="zh-CN" sz="3200"/>
          </a:p>
        </p:txBody>
      </p:sp>
      <p:sp>
        <p:nvSpPr>
          <p:cNvPr id="11" name="Text Box 12"/>
          <p:cNvSpPr txBox="1">
            <a:spLocks noChangeArrowheads="1"/>
          </p:cNvSpPr>
          <p:nvPr/>
        </p:nvSpPr>
        <p:spPr bwMode="auto">
          <a:xfrm>
            <a:off x="395288" y="5877670"/>
            <a:ext cx="424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a:r>
              <a:rPr lang="en-US" altLang="zh-CN" sz="1600" dirty="0"/>
              <a:t>Fast-ion losses increasing towards ELM crash</a:t>
            </a:r>
            <a:endParaRPr lang="en-US" altLang="zh-CN" sz="3200" dirty="0"/>
          </a:p>
        </p:txBody>
      </p:sp>
      <p:sp>
        <p:nvSpPr>
          <p:cNvPr id="12" name="Text Box 13"/>
          <p:cNvSpPr txBox="1">
            <a:spLocks noChangeArrowheads="1"/>
          </p:cNvSpPr>
          <p:nvPr/>
        </p:nvSpPr>
        <p:spPr bwMode="auto">
          <a:xfrm>
            <a:off x="4645025" y="5891957"/>
            <a:ext cx="4535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r>
              <a:rPr lang="en-US" altLang="zh-CN" sz="1600"/>
              <a:t>Deeply trapped particles are more strongly affected.</a:t>
            </a:r>
            <a:endParaRPr lang="en-US" altLang="zh-CN" sz="3200"/>
          </a:p>
        </p:txBody>
      </p:sp>
      <p:sp>
        <p:nvSpPr>
          <p:cNvPr id="13" name="Text Box 14"/>
          <p:cNvSpPr txBox="1">
            <a:spLocks noChangeArrowheads="1"/>
          </p:cNvSpPr>
          <p:nvPr/>
        </p:nvSpPr>
        <p:spPr bwMode="auto">
          <a:xfrm>
            <a:off x="2916238" y="307504"/>
            <a:ext cx="4103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spcBef>
                <a:spcPct val="50000"/>
              </a:spcBef>
            </a:pPr>
            <a:r>
              <a:rPr lang="en-US" altLang="zh-CN" b="1" dirty="0"/>
              <a:t>EP loss Induced by ELMs</a:t>
            </a:r>
          </a:p>
        </p:txBody>
      </p:sp>
      <p:sp>
        <p:nvSpPr>
          <p:cNvPr id="14" name="Rectangle 15"/>
          <p:cNvSpPr>
            <a:spLocks noChangeArrowheads="1"/>
          </p:cNvSpPr>
          <p:nvPr/>
        </p:nvSpPr>
        <p:spPr bwMode="auto">
          <a:xfrm>
            <a:off x="468313" y="6193582"/>
            <a:ext cx="64444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1400" i="1" dirty="0"/>
              <a:t>M. Garcia-Munoz </a:t>
            </a:r>
            <a:r>
              <a:rPr lang="zh-CN" altLang="en-US" sz="1400" i="1" dirty="0"/>
              <a:t>，</a:t>
            </a:r>
            <a:r>
              <a:rPr lang="en-US" altLang="zh-CN" sz="1400" i="1" dirty="0"/>
              <a:t>12th IAEA TM on EPs Austin, Texas USA </a:t>
            </a:r>
            <a:r>
              <a:rPr lang="zh-CN" altLang="en-US" sz="1400" i="1" dirty="0"/>
              <a:t>（</a:t>
            </a:r>
            <a:r>
              <a:rPr lang="en-US" altLang="zh-CN" sz="1400" i="1" dirty="0"/>
              <a:t>2011</a:t>
            </a:r>
            <a:r>
              <a:rPr lang="zh-CN" altLang="en-US" sz="1400" i="1" dirty="0"/>
              <a:t>），</a:t>
            </a:r>
            <a:r>
              <a:rPr lang="en-US" altLang="zh-CN" sz="1400" i="1" dirty="0"/>
              <a:t>O-11</a:t>
            </a:r>
          </a:p>
        </p:txBody>
      </p:sp>
      <p:sp>
        <p:nvSpPr>
          <p:cNvPr id="15" name="Text Box 16"/>
          <p:cNvSpPr txBox="1">
            <a:spLocks noChangeArrowheads="1"/>
          </p:cNvSpPr>
          <p:nvPr/>
        </p:nvSpPr>
        <p:spPr bwMode="auto">
          <a:xfrm>
            <a:off x="107950" y="1053257"/>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spcBef>
                <a:spcPct val="50000"/>
              </a:spcBef>
            </a:pPr>
            <a:r>
              <a:rPr lang="en-US" altLang="zh-CN">
                <a:solidFill>
                  <a:srgbClr val="FF0000"/>
                </a:solidFill>
              </a:rPr>
              <a:t>AUG</a:t>
            </a:r>
          </a:p>
        </p:txBody>
      </p:sp>
    </p:spTree>
    <p:extLst>
      <p:ext uri="{BB962C8B-B14F-4D97-AF65-F5344CB8AC3E}">
        <p14:creationId xmlns:p14="http://schemas.microsoft.com/office/powerpoint/2010/main" val="338820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5"/>
          <p:cNvSpPr>
            <a:spLocks noChangeArrowheads="1"/>
          </p:cNvSpPr>
          <p:nvPr/>
        </p:nvSpPr>
        <p:spPr bwMode="auto">
          <a:xfrm>
            <a:off x="0" y="297254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CN" altLang="en-US"/>
          </a:p>
        </p:txBody>
      </p:sp>
      <p:sp>
        <p:nvSpPr>
          <p:cNvPr id="5" name="Rectangle 6"/>
          <p:cNvSpPr>
            <a:spLocks noChangeArrowheads="1"/>
          </p:cNvSpPr>
          <p:nvPr/>
        </p:nvSpPr>
        <p:spPr bwMode="auto">
          <a:xfrm>
            <a:off x="0" y="287729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CN" altLang="en-US"/>
          </a:p>
        </p:txBody>
      </p:sp>
      <p:sp>
        <p:nvSpPr>
          <p:cNvPr id="7" name="TextBox 18"/>
          <p:cNvSpPr txBox="1">
            <a:spLocks noChangeArrowheads="1"/>
          </p:cNvSpPr>
          <p:nvPr/>
        </p:nvSpPr>
        <p:spPr bwMode="auto">
          <a:xfrm>
            <a:off x="2954238" y="304329"/>
            <a:ext cx="4210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b="1"/>
              <a:t>Large EP transport by ALE</a:t>
            </a:r>
            <a:endParaRPr lang="zh-CN" altLang="en-US" b="1"/>
          </a:p>
        </p:txBody>
      </p:sp>
      <p:pic>
        <p:nvPicPr>
          <p:cNvPr id="8"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865932"/>
            <a:ext cx="3457575"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188" y="2204864"/>
            <a:ext cx="2781300"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050" y="3640882"/>
            <a:ext cx="5872163"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5"/>
          <p:cNvSpPr txBox="1">
            <a:spLocks noChangeArrowheads="1"/>
          </p:cNvSpPr>
          <p:nvPr/>
        </p:nvSpPr>
        <p:spPr bwMode="auto">
          <a:xfrm>
            <a:off x="3563938" y="788145"/>
            <a:ext cx="52625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eaLnBrk="1" hangingPunct="1"/>
            <a:r>
              <a:rPr lang="en-US" altLang="zh-CN" sz="2200" b="1" dirty="0"/>
              <a:t>Massive migrations of energetic beam ions due to ALE</a:t>
            </a:r>
          </a:p>
        </p:txBody>
      </p:sp>
      <p:sp>
        <p:nvSpPr>
          <p:cNvPr id="12" name="文本框 6"/>
          <p:cNvSpPr txBox="1">
            <a:spLocks noChangeArrowheads="1"/>
          </p:cNvSpPr>
          <p:nvPr/>
        </p:nvSpPr>
        <p:spPr bwMode="auto">
          <a:xfrm>
            <a:off x="323850" y="6064995"/>
            <a:ext cx="4832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sz="1600" i="1" dirty="0" err="1"/>
              <a:t>Bierwage</a:t>
            </a:r>
            <a:r>
              <a:rPr lang="en-US" altLang="zh-CN" sz="1600" i="1" dirty="0"/>
              <a:t>,</a:t>
            </a:r>
            <a:r>
              <a:rPr lang="zh-CN" altLang="en-US" sz="1600" i="1" dirty="0"/>
              <a:t> </a:t>
            </a:r>
            <a:r>
              <a:rPr lang="en-US" altLang="zh-CN" sz="1600" i="1" dirty="0"/>
              <a:t>et al nature communications 3282 </a:t>
            </a:r>
            <a:r>
              <a:rPr lang="zh-CN" altLang="en-US" sz="1600" i="1" dirty="0"/>
              <a:t>（</a:t>
            </a:r>
            <a:r>
              <a:rPr lang="en-US" altLang="zh-CN" sz="1600" i="1" dirty="0"/>
              <a:t>2018</a:t>
            </a:r>
            <a:r>
              <a:rPr lang="zh-CN" altLang="en-US" sz="1600" i="1" dirty="0"/>
              <a:t>）</a:t>
            </a:r>
            <a:endParaRPr lang="en-US" altLang="zh-CN" sz="1600" i="1" dirty="0"/>
          </a:p>
        </p:txBody>
      </p:sp>
      <p:sp>
        <p:nvSpPr>
          <p:cNvPr id="13" name="文本框 7"/>
          <p:cNvSpPr txBox="1">
            <a:spLocks noChangeArrowheads="1"/>
          </p:cNvSpPr>
          <p:nvPr/>
        </p:nvSpPr>
        <p:spPr bwMode="auto">
          <a:xfrm>
            <a:off x="3629025" y="1519982"/>
            <a:ext cx="5264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eaLnBrk="1" hangingPunct="1">
              <a:buFont typeface="Wingdings" pitchFamily="2" charset="2"/>
              <a:buChar char="n"/>
            </a:pPr>
            <a:r>
              <a:rPr lang="en-US" altLang="zh-CN" sz="2000" dirty="0"/>
              <a:t>Multi-mode nature</a:t>
            </a:r>
          </a:p>
          <a:p>
            <a:pPr algn="l" eaLnBrk="1" hangingPunct="1">
              <a:buFont typeface="Wingdings" pitchFamily="2" charset="2"/>
              <a:buChar char="n"/>
            </a:pPr>
            <a:r>
              <a:rPr lang="en-US" altLang="zh-CN" sz="2000" dirty="0"/>
              <a:t>Nonlinearly driven magnetic reconnection</a:t>
            </a:r>
          </a:p>
        </p:txBody>
      </p:sp>
    </p:spTree>
    <p:extLst>
      <p:ext uri="{BB962C8B-B14F-4D97-AF65-F5344CB8AC3E}">
        <p14:creationId xmlns:p14="http://schemas.microsoft.com/office/powerpoint/2010/main" val="338820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1" descr="C:\Users\chenw\AppData\Roaming\Tencent\Users\39961983\QQ\WinTemp\RichOle\WAB2Y}{5E$A}QXFC~82YZ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837928"/>
            <a:ext cx="5753100" cy="570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6011863" y="4994003"/>
            <a:ext cx="28813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eaLnBrk="1" hangingPunct="1"/>
            <a:r>
              <a:rPr lang="en-US" altLang="zh-CN" sz="2000" dirty="0"/>
              <a:t>At least, there are three type high-frequency coherent modes during inter-ELM period. </a:t>
            </a:r>
            <a:endParaRPr lang="zh-CN" altLang="en-US" sz="2000" dirty="0"/>
          </a:p>
        </p:txBody>
      </p:sp>
      <p:sp>
        <p:nvSpPr>
          <p:cNvPr id="7" name="TextBox 2"/>
          <p:cNvSpPr txBox="1">
            <a:spLocks noChangeArrowheads="1"/>
          </p:cNvSpPr>
          <p:nvPr/>
        </p:nvSpPr>
        <p:spPr bwMode="auto">
          <a:xfrm>
            <a:off x="3239294" y="31798"/>
            <a:ext cx="5437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a:r>
              <a:rPr lang="en-US" altLang="zh-CN" b="1" dirty="0"/>
              <a:t>Typical H-mode discharge and ELM precursor on HL-2A</a:t>
            </a:r>
            <a:endParaRPr lang="zh-CN" altLang="en-US" b="1" dirty="0"/>
          </a:p>
        </p:txBody>
      </p:sp>
      <p:cxnSp>
        <p:nvCxnSpPr>
          <p:cNvPr id="8" name="直接箭头连接符 7"/>
          <p:cNvCxnSpPr/>
          <p:nvPr/>
        </p:nvCxnSpPr>
        <p:spPr>
          <a:xfrm flipH="1">
            <a:off x="4500563" y="3789090"/>
            <a:ext cx="1223962" cy="504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4500563" y="3789090"/>
            <a:ext cx="1223962" cy="360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4140200" y="3789090"/>
            <a:ext cx="1584325" cy="360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32"/>
          <p:cNvSpPr txBox="1">
            <a:spLocks noChangeArrowheads="1"/>
          </p:cNvSpPr>
          <p:nvPr/>
        </p:nvSpPr>
        <p:spPr bwMode="auto">
          <a:xfrm>
            <a:off x="5741988" y="3573190"/>
            <a:ext cx="201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a:t>type1 </a:t>
            </a:r>
            <a:endParaRPr lang="zh-CN" altLang="en-US"/>
          </a:p>
        </p:txBody>
      </p:sp>
      <p:cxnSp>
        <p:nvCxnSpPr>
          <p:cNvPr id="12" name="直接箭头连接符 11"/>
          <p:cNvCxnSpPr/>
          <p:nvPr/>
        </p:nvCxnSpPr>
        <p:spPr>
          <a:xfrm flipH="1">
            <a:off x="3635375" y="2709590"/>
            <a:ext cx="2089150" cy="979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2747963" y="2709590"/>
            <a:ext cx="2994025" cy="979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32"/>
          <p:cNvSpPr txBox="1">
            <a:spLocks noChangeArrowheads="1"/>
          </p:cNvSpPr>
          <p:nvPr/>
        </p:nvSpPr>
        <p:spPr bwMode="auto">
          <a:xfrm>
            <a:off x="5759450" y="2493690"/>
            <a:ext cx="201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a:t>type2</a:t>
            </a:r>
            <a:endParaRPr lang="zh-CN" altLang="en-US"/>
          </a:p>
        </p:txBody>
      </p:sp>
      <p:cxnSp>
        <p:nvCxnSpPr>
          <p:cNvPr id="15" name="直接箭头连接符 14"/>
          <p:cNvCxnSpPr/>
          <p:nvPr/>
        </p:nvCxnSpPr>
        <p:spPr>
          <a:xfrm flipH="1" flipV="1">
            <a:off x="4608513" y="3868465"/>
            <a:ext cx="1252537" cy="7127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4457700" y="4581253"/>
            <a:ext cx="1403350" cy="1074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flipV="1">
            <a:off x="4305300" y="3868465"/>
            <a:ext cx="1555750" cy="7127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32"/>
          <p:cNvSpPr txBox="1">
            <a:spLocks noChangeArrowheads="1"/>
          </p:cNvSpPr>
          <p:nvPr/>
        </p:nvSpPr>
        <p:spPr bwMode="auto">
          <a:xfrm>
            <a:off x="5795963" y="4293915"/>
            <a:ext cx="201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a:t>type3</a:t>
            </a:r>
            <a:endParaRPr lang="zh-CN" altLang="en-US"/>
          </a:p>
        </p:txBody>
      </p:sp>
      <p:cxnSp>
        <p:nvCxnSpPr>
          <p:cNvPr id="19" name="直接箭头连接符 18"/>
          <p:cNvCxnSpPr/>
          <p:nvPr/>
        </p:nvCxnSpPr>
        <p:spPr>
          <a:xfrm flipH="1">
            <a:off x="3368675" y="4755878"/>
            <a:ext cx="411163" cy="361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42"/>
          <p:cNvSpPr txBox="1">
            <a:spLocks noChangeArrowheads="1"/>
          </p:cNvSpPr>
          <p:nvPr/>
        </p:nvSpPr>
        <p:spPr bwMode="auto">
          <a:xfrm>
            <a:off x="3409950" y="4351065"/>
            <a:ext cx="115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a:t>ELM</a:t>
            </a:r>
            <a:endParaRPr lang="zh-CN" altLang="en-US"/>
          </a:p>
        </p:txBody>
      </p:sp>
    </p:spTree>
    <p:extLst>
      <p:ext uri="{BB962C8B-B14F-4D97-AF65-F5344CB8AC3E}">
        <p14:creationId xmlns:p14="http://schemas.microsoft.com/office/powerpoint/2010/main" val="3388202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2"/>
          <p:cNvSpPr txBox="1">
            <a:spLocks noChangeArrowheads="1"/>
          </p:cNvSpPr>
          <p:nvPr/>
        </p:nvSpPr>
        <p:spPr bwMode="auto">
          <a:xfrm>
            <a:off x="3060725" y="302742"/>
            <a:ext cx="4319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b="1" dirty="0"/>
              <a:t>TAE evolution and ELM-crash </a:t>
            </a:r>
            <a:endParaRPr lang="zh-CN" altLang="en-US" b="1" dirty="0"/>
          </a:p>
        </p:txBody>
      </p:sp>
      <p:sp>
        <p:nvSpPr>
          <p:cNvPr id="5" name="TextBox 10"/>
          <p:cNvSpPr txBox="1">
            <a:spLocks noChangeArrowheads="1"/>
          </p:cNvSpPr>
          <p:nvPr/>
        </p:nvSpPr>
        <p:spPr bwMode="auto">
          <a:xfrm>
            <a:off x="179388" y="5508923"/>
            <a:ext cx="4679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eaLnBrk="1" hangingPunct="1">
              <a:defRPr/>
            </a:pPr>
            <a:r>
              <a:rPr lang="en-US" altLang="zh-CN" sz="2000" dirty="0">
                <a:latin typeface="+mj-lt"/>
              </a:rPr>
              <a:t>The pitch-fork</a:t>
            </a:r>
            <a:r>
              <a:rPr lang="zh-CN" altLang="en-US" sz="2000" dirty="0">
                <a:latin typeface="+mj-lt"/>
              </a:rPr>
              <a:t>（</a:t>
            </a:r>
            <a:r>
              <a:rPr lang="en-US" altLang="zh-CN" sz="2000" dirty="0">
                <a:latin typeface="+mj-lt"/>
              </a:rPr>
              <a:t>chaotic state</a:t>
            </a:r>
            <a:r>
              <a:rPr lang="zh-CN" altLang="en-US" sz="2000" dirty="0">
                <a:latin typeface="+mj-lt"/>
              </a:rPr>
              <a:t>）</a:t>
            </a:r>
            <a:r>
              <a:rPr lang="en-US" altLang="zh-CN" sz="2000" dirty="0">
                <a:latin typeface="+mj-lt"/>
              </a:rPr>
              <a:t>grows explosively and becomes an explosive instability. </a:t>
            </a:r>
          </a:p>
        </p:txBody>
      </p:sp>
      <p:pic>
        <p:nvPicPr>
          <p:cNvPr id="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933748"/>
            <a:ext cx="4322763"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50" y="908348"/>
            <a:ext cx="428625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20332" y="5877272"/>
            <a:ext cx="4820220" cy="707886"/>
          </a:xfrm>
          <a:prstGeom prst="rect">
            <a:avLst/>
          </a:prstGeom>
          <a:noFill/>
        </p:spPr>
        <p:txBody>
          <a:bodyPr wrap="square">
            <a:spAutoFit/>
          </a:bodyPr>
          <a:lstStyle/>
          <a:p>
            <a:pPr algn="l">
              <a:defRPr/>
            </a:pPr>
            <a:r>
              <a:rPr lang="en-US" altLang="zh-CN" sz="2000" dirty="0">
                <a:latin typeface="+mj-lt"/>
              </a:rPr>
              <a:t>Mode Evolution Links with the ELM-onset.</a:t>
            </a:r>
            <a:endParaRPr lang="zh-CN" altLang="en-US" sz="2000" dirty="0">
              <a:latin typeface="+mj-lt"/>
            </a:endParaRPr>
          </a:p>
        </p:txBody>
      </p:sp>
    </p:spTree>
    <p:extLst>
      <p:ext uri="{BB962C8B-B14F-4D97-AF65-F5344CB8AC3E}">
        <p14:creationId xmlns:p14="http://schemas.microsoft.com/office/powerpoint/2010/main" val="2011508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0"/>
          <p:cNvSpPr>
            <a:spLocks noChangeShapeType="1"/>
          </p:cNvSpPr>
          <p:nvPr/>
        </p:nvSpPr>
        <p:spPr bwMode="auto">
          <a:xfrm>
            <a:off x="111125" y="811545"/>
            <a:ext cx="8997950" cy="0"/>
          </a:xfrm>
          <a:prstGeom prst="line">
            <a:avLst/>
          </a:prstGeom>
          <a:noFill/>
          <a:ln w="69850" cmpd="thickThin">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6" y="0"/>
            <a:ext cx="3404594"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5"/>
          <p:cNvSpPr>
            <a:spLocks noChangeArrowheads="1"/>
          </p:cNvSpPr>
          <p:nvPr/>
        </p:nvSpPr>
        <p:spPr bwMode="auto">
          <a:xfrm>
            <a:off x="0" y="3021732"/>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CN" altLang="en-US"/>
          </a:p>
        </p:txBody>
      </p:sp>
      <p:sp>
        <p:nvSpPr>
          <p:cNvPr id="5" name="Rectangle 6"/>
          <p:cNvSpPr>
            <a:spLocks noChangeArrowheads="1"/>
          </p:cNvSpPr>
          <p:nvPr/>
        </p:nvSpPr>
        <p:spPr bwMode="auto">
          <a:xfrm>
            <a:off x="0" y="2926482"/>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CN" altLang="en-US"/>
          </a:p>
        </p:txBody>
      </p:sp>
      <p:sp>
        <p:nvSpPr>
          <p:cNvPr id="7" name="TextBox 12"/>
          <p:cNvSpPr txBox="1">
            <a:spLocks noChangeArrowheads="1"/>
          </p:cNvSpPr>
          <p:nvPr/>
        </p:nvSpPr>
        <p:spPr bwMode="auto">
          <a:xfrm>
            <a:off x="2679327" y="260648"/>
            <a:ext cx="5853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b="1" dirty="0"/>
              <a:t>Mode Frequency versus Alfven velocity </a:t>
            </a:r>
            <a:endParaRPr lang="zh-CN" altLang="en-US" b="1" dirty="0"/>
          </a:p>
        </p:txBody>
      </p:sp>
      <p:sp>
        <p:nvSpPr>
          <p:cNvPr id="8" name="TextBox 12"/>
          <p:cNvSpPr txBox="1">
            <a:spLocks noChangeArrowheads="1"/>
          </p:cNvSpPr>
          <p:nvPr/>
        </p:nvSpPr>
        <p:spPr bwMode="auto">
          <a:xfrm>
            <a:off x="5299075" y="935757"/>
            <a:ext cx="3671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algn="l" eaLnBrk="1" hangingPunct="1"/>
            <a:r>
              <a:rPr lang="en-US" altLang="zh-CN" dirty="0"/>
              <a:t>The center frequency of  large amplitude fluctuation depends on  Alfven velocity.</a:t>
            </a:r>
            <a:endParaRPr lang="zh-CN" altLang="en-US" dirty="0"/>
          </a:p>
        </p:txBody>
      </p:sp>
      <p:pic>
        <p:nvPicPr>
          <p:cNvPr id="9" name="Picture 4" descr="C:\Users\chenw\Desktop\shot31821mpol.png"/>
          <p:cNvPicPr>
            <a:picLocks noChangeAspect="1" noChangeArrowheads="1"/>
          </p:cNvPicPr>
          <p:nvPr/>
        </p:nvPicPr>
        <p:blipFill>
          <a:blip r:embed="rId4">
            <a:extLst>
              <a:ext uri="{28A0092B-C50C-407E-A947-70E740481C1C}">
                <a14:useLocalDpi xmlns:a14="http://schemas.microsoft.com/office/drawing/2010/main" val="0"/>
              </a:ext>
            </a:extLst>
          </a:blip>
          <a:srcRect l="3462" t="4179" r="6477" b="-215"/>
          <a:stretch>
            <a:fillRect/>
          </a:stretch>
        </p:blipFill>
        <p:spPr bwMode="auto">
          <a:xfrm>
            <a:off x="176213" y="837332"/>
            <a:ext cx="5122862"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Users\chenw\Desktop\shot31821mece.png"/>
          <p:cNvPicPr>
            <a:picLocks noChangeAspect="1" noChangeArrowheads="1"/>
          </p:cNvPicPr>
          <p:nvPr/>
        </p:nvPicPr>
        <p:blipFill>
          <a:blip r:embed="rId5">
            <a:extLst>
              <a:ext uri="{28A0092B-C50C-407E-A947-70E740481C1C}">
                <a14:useLocalDpi xmlns:a14="http://schemas.microsoft.com/office/drawing/2010/main" val="0"/>
              </a:ext>
            </a:extLst>
          </a:blip>
          <a:srcRect l="3496" t="3535" r="6445" b="426"/>
          <a:stretch>
            <a:fillRect/>
          </a:stretch>
        </p:blipFill>
        <p:spPr bwMode="auto">
          <a:xfrm>
            <a:off x="179388" y="3674194"/>
            <a:ext cx="5119687"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21"/>
          <p:cNvGrpSpPr>
            <a:grpSpLocks/>
          </p:cNvGrpSpPr>
          <p:nvPr/>
        </p:nvGrpSpPr>
        <p:grpSpPr bwMode="auto">
          <a:xfrm>
            <a:off x="755650" y="1053232"/>
            <a:ext cx="1281113" cy="1314450"/>
            <a:chOff x="684213" y="1268413"/>
            <a:chExt cx="1281112" cy="1314450"/>
          </a:xfrm>
        </p:grpSpPr>
        <p:sp>
          <p:nvSpPr>
            <p:cNvPr id="12" name="TextBox 1"/>
            <p:cNvSpPr txBox="1">
              <a:spLocks noChangeArrowheads="1"/>
            </p:cNvSpPr>
            <p:nvPr/>
          </p:nvSpPr>
          <p:spPr bwMode="auto">
            <a:xfrm>
              <a:off x="684213" y="1268413"/>
              <a:ext cx="1281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sz="2000" b="1"/>
                <a:t>Mirnov</a:t>
              </a:r>
              <a:endParaRPr lang="zh-CN" altLang="en-US" sz="2000" b="1"/>
            </a:p>
          </p:txBody>
        </p:sp>
        <p:cxnSp>
          <p:nvCxnSpPr>
            <p:cNvPr id="13" name="直接箭头连接符 12"/>
            <p:cNvCxnSpPr/>
            <p:nvPr/>
          </p:nvCxnSpPr>
          <p:spPr>
            <a:xfrm flipV="1">
              <a:off x="1173163" y="1865313"/>
              <a:ext cx="303213" cy="2873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3"/>
            <p:cNvSpPr txBox="1">
              <a:spLocks noChangeArrowheads="1"/>
            </p:cNvSpPr>
            <p:nvPr/>
          </p:nvSpPr>
          <p:spPr bwMode="auto">
            <a:xfrm>
              <a:off x="711200" y="2120900"/>
              <a:ext cx="1081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a:t>100*ne</a:t>
              </a:r>
              <a:endParaRPr lang="zh-CN" altLang="en-US"/>
            </a:p>
          </p:txBody>
        </p:sp>
      </p:grpSp>
      <p:sp>
        <p:nvSpPr>
          <p:cNvPr id="15" name="TextBox 14"/>
          <p:cNvSpPr txBox="1">
            <a:spLocks noChangeArrowheads="1"/>
          </p:cNvSpPr>
          <p:nvPr/>
        </p:nvSpPr>
        <p:spPr bwMode="auto">
          <a:xfrm>
            <a:off x="808038" y="3820244"/>
            <a:ext cx="3859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pPr eaLnBrk="1" hangingPunct="1"/>
            <a:r>
              <a:rPr lang="en-US" altLang="zh-CN" sz="2000" i="1"/>
              <a:t> </a:t>
            </a:r>
            <a:r>
              <a:rPr lang="en-US" altLang="zh-CN" sz="2000" b="1"/>
              <a:t>Micro. interferometer</a:t>
            </a:r>
            <a:endParaRPr lang="zh-CN" altLang="en-US" sz="2000" b="1"/>
          </a:p>
        </p:txBody>
      </p:sp>
      <p:pic>
        <p:nvPicPr>
          <p:cNvPr id="16"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6688" y="3182069"/>
            <a:ext cx="3671887" cy="250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826142"/>
      </p:ext>
    </p:extLst>
  </p:cSld>
  <p:clrMapOvr>
    <a:masterClrMapping/>
  </p:clrMapOvr>
</p:sld>
</file>

<file path=ppt/theme/theme1.xml><?xml version="1.0" encoding="utf-8"?>
<a:theme xmlns:a="http://schemas.openxmlformats.org/drawingml/2006/main" name="集团公司模板(总部)1">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黑体"/>
        <a:cs typeface=""/>
      </a:majorFont>
      <a:minorFont>
        <a:latin typeface="Times New Roman"/>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13989</TotalTime>
  <Words>1440</Words>
  <Application>Microsoft Office PowerPoint</Application>
  <PresentationFormat>全屏显示(4:3)</PresentationFormat>
  <Paragraphs>142</Paragraphs>
  <Slides>27</Slides>
  <Notes>26</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27</vt:i4>
      </vt:variant>
    </vt:vector>
  </HeadingPairs>
  <TitlesOfParts>
    <vt:vector size="34" baseType="lpstr">
      <vt:lpstr>Arial</vt:lpstr>
      <vt:lpstr>Calibri</vt:lpstr>
      <vt:lpstr>Impact</vt:lpstr>
      <vt:lpstr>Times New Roman</vt:lpstr>
      <vt:lpstr>Wingdings</vt:lpstr>
      <vt:lpstr>集团公司模板(总部)1</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 (Beijing)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两学一做</dc:title>
  <dc:creator>李照煦</dc:creator>
  <cp:lastModifiedBy> </cp:lastModifiedBy>
  <cp:revision>102</cp:revision>
  <cp:lastPrinted>2019-08-30T08:03:54Z</cp:lastPrinted>
  <dcterms:created xsi:type="dcterms:W3CDTF">2014-12-13T21:38:00Z</dcterms:created>
  <dcterms:modified xsi:type="dcterms:W3CDTF">2019-09-03T05:52:16Z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