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17" autoAdjust="0"/>
    <p:restoredTop sz="94660"/>
  </p:normalViewPr>
  <p:slideViewPr>
    <p:cSldViewPr snapToGrid="0">
      <p:cViewPr>
        <p:scale>
          <a:sx n="40" d="100"/>
          <a:sy n="40" d="100"/>
        </p:scale>
        <p:origin x="-174" y="-132"/>
      </p:cViewPr>
      <p:guideLst>
        <p:guide orient="horz" pos="13481"/>
        <p:guide pos="953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pPr/>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pPr/>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pPr/>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pPr/>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pPr/>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pPr/>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pPr/>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pPr/>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pPr/>
              <a:t>6/9/2019</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pPr/>
              <a:t>‹#›</a:t>
            </a:fld>
            <a:endParaRPr lang="en-US"/>
          </a:p>
        </p:txBody>
      </p:sp>
    </p:spTree>
    <p:extLst>
      <p:ext uri="{BB962C8B-B14F-4D97-AF65-F5344CB8AC3E}">
        <p14:creationId xmlns=""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jaea.go.jp/english/" TargetMode="External"/><Relationship Id="rId2" Type="http://schemas.openxmlformats.org/officeDocument/2006/relationships/hyperlink" Target="http://www.world-nuclear.org/information-library/nuclear-fuel-cycle/introduction/nuclear-fuel-cycle-overview.aspx"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 y="-68003"/>
            <a:ext cx="30275213" cy="4339650"/>
          </a:xfrm>
          <a:prstGeom prst="rect">
            <a:avLst/>
          </a:prstGeom>
          <a:solidFill>
            <a:schemeClr val="tx2"/>
          </a:solidFill>
        </p:spPr>
        <p:txBody>
          <a:bodyPr wrap="square" rtlCol="0">
            <a:spAutoFit/>
          </a:bodyPr>
          <a:lstStyle/>
          <a:p>
            <a:pPr algn="ctr"/>
            <a:r>
              <a:rPr lang="en-US" sz="6000" b="1" dirty="0" smtClean="0">
                <a:solidFill>
                  <a:schemeClr val="bg1"/>
                </a:solidFill>
                <a:cs typeface="+mj-cs"/>
              </a:rPr>
              <a:t>SAFEGUARDS APPROACHES OF THE SPENT NUCLEAR FUEL: THE ROUTE TO DETECT PARTIAL</a:t>
            </a:r>
            <a:r>
              <a:rPr lang="en-US" sz="6000" dirty="0" smtClean="0">
                <a:solidFill>
                  <a:schemeClr val="bg1"/>
                </a:solidFill>
                <a:cs typeface="+mj-cs"/>
              </a:rPr>
              <a:t> </a:t>
            </a:r>
            <a:r>
              <a:rPr lang="en-US" sz="6000" b="1" dirty="0" smtClean="0">
                <a:solidFill>
                  <a:schemeClr val="bg1"/>
                </a:solidFill>
                <a:cs typeface="+mj-cs"/>
              </a:rPr>
              <a:t>AND GROSS DEFECTS </a:t>
            </a:r>
            <a:endParaRPr lang="en-US" sz="6000" dirty="0" smtClean="0">
              <a:solidFill>
                <a:schemeClr val="bg1"/>
              </a:solidFill>
              <a:cs typeface="+mj-cs"/>
            </a:endParaRPr>
          </a:p>
          <a:p>
            <a:pPr algn="ctr"/>
            <a:r>
              <a:rPr lang="en-US" sz="3600" dirty="0" smtClean="0">
                <a:solidFill>
                  <a:schemeClr val="bg1"/>
                </a:solidFill>
              </a:rPr>
              <a:t>S.E. Shaban</a:t>
            </a:r>
            <a:r>
              <a:rPr lang="en-US" sz="3600" baseline="30000" dirty="0" smtClean="0">
                <a:solidFill>
                  <a:schemeClr val="bg1"/>
                </a:solidFill>
              </a:rPr>
              <a:t> a*</a:t>
            </a:r>
            <a:r>
              <a:rPr lang="en-US" sz="3600" dirty="0" smtClean="0">
                <a:solidFill>
                  <a:schemeClr val="bg1"/>
                </a:solidFill>
              </a:rPr>
              <a:t>, R.A. EL-</a:t>
            </a:r>
            <a:r>
              <a:rPr lang="en-US" sz="3600" dirty="0" err="1" smtClean="0">
                <a:solidFill>
                  <a:schemeClr val="bg1"/>
                </a:solidFill>
              </a:rPr>
              <a:t>Tayebany</a:t>
            </a:r>
            <a:r>
              <a:rPr lang="en-US" sz="3600" dirty="0" smtClean="0">
                <a:solidFill>
                  <a:schemeClr val="bg1"/>
                </a:solidFill>
              </a:rPr>
              <a:t>  </a:t>
            </a:r>
            <a:r>
              <a:rPr lang="en-US" sz="3600" baseline="30000" dirty="0" smtClean="0">
                <a:solidFill>
                  <a:schemeClr val="bg1"/>
                </a:solidFill>
              </a:rPr>
              <a:t>a</a:t>
            </a:r>
            <a:r>
              <a:rPr lang="en-US" sz="3600" dirty="0" smtClean="0">
                <a:solidFill>
                  <a:schemeClr val="bg1"/>
                </a:solidFill>
              </a:rPr>
              <a:t>, M.H. Hazzaa</a:t>
            </a:r>
            <a:r>
              <a:rPr lang="en-US" sz="3600" baseline="30000" dirty="0" smtClean="0">
                <a:solidFill>
                  <a:schemeClr val="bg1"/>
                </a:solidFill>
              </a:rPr>
              <a:t> a</a:t>
            </a:r>
            <a:r>
              <a:rPr lang="en-US" sz="3600" dirty="0" smtClean="0">
                <a:solidFill>
                  <a:schemeClr val="bg1"/>
                </a:solidFill>
              </a:rPr>
              <a:t> </a:t>
            </a:r>
          </a:p>
          <a:p>
            <a:pPr algn="ctr"/>
            <a:endParaRPr lang="en-US" sz="3600" baseline="30000" dirty="0" smtClean="0">
              <a:solidFill>
                <a:schemeClr val="bg1"/>
              </a:solidFill>
            </a:endParaRPr>
          </a:p>
          <a:p>
            <a:pPr algn="ctr"/>
            <a:r>
              <a:rPr lang="en-US" sz="3600" baseline="30000" dirty="0" smtClean="0">
                <a:solidFill>
                  <a:schemeClr val="bg1"/>
                </a:solidFill>
              </a:rPr>
              <a:t>a </a:t>
            </a:r>
            <a:r>
              <a:rPr lang="en-US" sz="3600" dirty="0" smtClean="0">
                <a:solidFill>
                  <a:schemeClr val="bg1"/>
                </a:solidFill>
              </a:rPr>
              <a:t>Nuclear Safeguards and Physical Protection Department, Nuclear and Radiological Regulatory Authority, P. O. Box 11762, Cairo, Egypt</a:t>
            </a:r>
          </a:p>
          <a:p>
            <a:pPr algn="ctr"/>
            <a:endParaRPr lang="en-US" sz="3600" baseline="30000" dirty="0" smtClean="0">
              <a:solidFill>
                <a:schemeClr val="bg1"/>
              </a:solidFill>
            </a:endParaRPr>
          </a:p>
          <a:p>
            <a:pPr algn="ctr"/>
            <a:r>
              <a:rPr lang="en-US" sz="3600" baseline="30000" dirty="0" smtClean="0">
                <a:solidFill>
                  <a:schemeClr val="bg1"/>
                </a:solidFill>
              </a:rPr>
              <a:t>*</a:t>
            </a:r>
            <a:r>
              <a:rPr lang="en-US" sz="3600" dirty="0" smtClean="0">
                <a:solidFill>
                  <a:schemeClr val="bg1"/>
                </a:solidFill>
              </a:rPr>
              <a:t>Email: </a:t>
            </a:r>
            <a:r>
              <a:rPr lang="en-US" sz="3600" u="sng" dirty="0" smtClean="0">
                <a:solidFill>
                  <a:schemeClr val="bg1"/>
                </a:solidFill>
              </a:rPr>
              <a:t>smh_elsaid@yahoo.com</a:t>
            </a:r>
            <a:endParaRPr lang="en-US" sz="3600" dirty="0" smtClean="0">
              <a:solidFill>
                <a:schemeClr val="bg1"/>
              </a:solidFill>
            </a:endParaRPr>
          </a:p>
        </p:txBody>
      </p:sp>
      <p:sp>
        <p:nvSpPr>
          <p:cNvPr id="14" name="Text Box 242"/>
          <p:cNvSpPr txBox="1">
            <a:spLocks noChangeArrowheads="1"/>
          </p:cNvSpPr>
          <p:nvPr/>
        </p:nvSpPr>
        <p:spPr bwMode="auto">
          <a:xfrm>
            <a:off x="642256" y="5582647"/>
            <a:ext cx="14400000" cy="908941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sz="3200" dirty="0" smtClean="0"/>
              <a:t>Spent Nuclear Fuel (SNF) has signatures </a:t>
            </a:r>
            <a:r>
              <a:rPr lang="en-US" sz="3200" dirty="0" smtClean="0"/>
              <a:t>such as physical signature, gamma radiation, </a:t>
            </a:r>
            <a:r>
              <a:rPr lang="en-US" sz="3200" dirty="0" smtClean="0"/>
              <a:t>Cherenkov </a:t>
            </a:r>
            <a:r>
              <a:rPr lang="en-US" sz="3200" dirty="0" smtClean="0"/>
              <a:t>radiation, neutron radiation, and combined radiation.</a:t>
            </a:r>
          </a:p>
          <a:p>
            <a:pPr algn="just">
              <a:lnSpc>
                <a:spcPct val="120000"/>
              </a:lnSpc>
              <a:buFontTx/>
              <a:buChar char="•"/>
            </a:pPr>
            <a:r>
              <a:rPr lang="en-US" sz="3200" dirty="0" smtClean="0"/>
              <a:t>Nuclear Material Accountancy (NMA) </a:t>
            </a:r>
            <a:r>
              <a:rPr lang="en-US" sz="3200" dirty="0" smtClean="0"/>
              <a:t>verification objectives are to detect gross defects like missing a spent fuel assembly also to verify the identity of SNF to ensure that a spent fuel assembly is the assembly that declared by the facility operator another verification objective is to detect partial defects like verification of the integrity of SNF object.</a:t>
            </a:r>
          </a:p>
          <a:p>
            <a:pPr algn="just">
              <a:lnSpc>
                <a:spcPct val="120000"/>
              </a:lnSpc>
              <a:buFontTx/>
              <a:buChar char="•"/>
            </a:pPr>
            <a:r>
              <a:rPr lang="en-US" sz="3200" dirty="0" smtClean="0"/>
              <a:t>The Containment and surveillance (C/S) verification objectives are to verify continuity of knowledge over SNF assemblies and to verify no use or production of undeclared nuclear material. </a:t>
            </a:r>
          </a:p>
          <a:p>
            <a:pPr algn="just">
              <a:lnSpc>
                <a:spcPct val="120000"/>
              </a:lnSpc>
              <a:buFontTx/>
              <a:buChar char="•"/>
            </a:pPr>
            <a:r>
              <a:rPr lang="en-US" sz="3200" dirty="0" smtClean="0"/>
              <a:t>Design Verification objectives are to verify facility design (no new unsafeguarded SNF transfer paths). </a:t>
            </a:r>
          </a:p>
          <a:p>
            <a:pPr algn="just">
              <a:lnSpc>
                <a:spcPct val="120000"/>
              </a:lnSpc>
              <a:buFontTx/>
              <a:buChar char="•"/>
            </a:pPr>
            <a:r>
              <a:rPr lang="en-US" sz="3200" dirty="0" smtClean="0"/>
              <a:t>Eventually, nuclear abuse scenarios are suggested and the role of any robust accounting system in safeguarding SNF was discussed to stand up to these concealment tricks.</a:t>
            </a:r>
          </a:p>
        </p:txBody>
      </p:sp>
      <p:sp>
        <p:nvSpPr>
          <p:cNvPr id="17" name="Text Box 248"/>
          <p:cNvSpPr txBox="1">
            <a:spLocks noChangeArrowheads="1"/>
          </p:cNvSpPr>
          <p:nvPr/>
        </p:nvSpPr>
        <p:spPr bwMode="auto">
          <a:xfrm>
            <a:off x="642256" y="4705861"/>
            <a:ext cx="14400000" cy="830997"/>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800" b="1" dirty="0" smtClean="0">
                <a:solidFill>
                  <a:schemeClr val="bg1"/>
                </a:solidFill>
                <a:latin typeface="+mn-lt"/>
                <a:ea typeface="SimSun" pitchFamily="2" charset="-122"/>
                <a:cs typeface="+mj-cs"/>
              </a:rPr>
              <a:t>ABSTRACT</a:t>
            </a:r>
            <a:endParaRPr lang="en-US" altLang="zh-CN" sz="4800" b="1" dirty="0">
              <a:solidFill>
                <a:schemeClr val="bg1"/>
              </a:solidFill>
              <a:latin typeface="+mn-lt"/>
              <a:ea typeface="SimSun" pitchFamily="2" charset="-122"/>
              <a:cs typeface="+mj-cs"/>
            </a:endParaRPr>
          </a:p>
        </p:txBody>
      </p:sp>
      <p:sp>
        <p:nvSpPr>
          <p:cNvPr id="18" name="Text Box 263"/>
          <p:cNvSpPr txBox="1">
            <a:spLocks noChangeArrowheads="1"/>
          </p:cNvSpPr>
          <p:nvPr/>
        </p:nvSpPr>
        <p:spPr bwMode="auto">
          <a:xfrm>
            <a:off x="15450670" y="5173572"/>
            <a:ext cx="14400000" cy="4620496"/>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lnSpc>
                <a:spcPct val="150000"/>
              </a:lnSpc>
              <a:buFont typeface="Arial" pitchFamily="34" charset="0"/>
              <a:buChar char="•"/>
            </a:pPr>
            <a:r>
              <a:rPr lang="en-US" sz="3200" dirty="0" smtClean="0"/>
              <a:t> A </a:t>
            </a:r>
            <a:r>
              <a:rPr lang="en-US" sz="3200" dirty="0" smtClean="0"/>
              <a:t>characteristic blue Cherenkov light is emitted in the water surrounding the fuel assembly when spent nuclear fuel is stored in water. </a:t>
            </a:r>
            <a:r>
              <a:rPr lang="en-US" sz="3200" dirty="0" smtClean="0"/>
              <a:t>Gamma radiation that outcomes from fission products interact with electrons in the water leading to the creation of Cherenkov light as electromagnetic shock fronts from the electrons moving faster than light through the water. </a:t>
            </a:r>
            <a:r>
              <a:rPr lang="en-US" sz="3200" dirty="0" smtClean="0"/>
              <a:t>The amount of Cherenkov light can be estimated to characterize the fuel in a storage pool. </a:t>
            </a:r>
            <a:endParaRPr lang="en-US" altLang="ja-JP" sz="3200" b="1" dirty="0" smtClean="0">
              <a:ea typeface="ＭＳ Ｐゴシック" charset="-128"/>
            </a:endParaRPr>
          </a:p>
        </p:txBody>
      </p:sp>
      <p:sp>
        <p:nvSpPr>
          <p:cNvPr id="26" name="Text Box 242"/>
          <p:cNvSpPr txBox="1">
            <a:spLocks noChangeArrowheads="1"/>
          </p:cNvSpPr>
          <p:nvPr/>
        </p:nvSpPr>
        <p:spPr bwMode="auto">
          <a:xfrm>
            <a:off x="627247" y="15533149"/>
            <a:ext cx="14400000" cy="7907549"/>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sz="3200" dirty="0" smtClean="0"/>
              <a:t>Nuclear Fuel Cycle (NFC) </a:t>
            </a:r>
            <a:r>
              <a:rPr lang="en-US" sz="3200" dirty="0" smtClean="0"/>
              <a:t>consists of two ultimate parts the first part is called "</a:t>
            </a:r>
            <a:r>
              <a:rPr lang="en-US" sz="3200" dirty="0" smtClean="0"/>
              <a:t>front </a:t>
            </a:r>
            <a:r>
              <a:rPr lang="en-US" sz="3200" dirty="0" smtClean="0"/>
              <a:t>end" while the other is named "back end". The back end of the NFC involves managing the spent fuel after irradiation.</a:t>
            </a:r>
          </a:p>
          <a:p>
            <a:pPr algn="just">
              <a:lnSpc>
                <a:spcPct val="120000"/>
              </a:lnSpc>
              <a:buFontTx/>
              <a:buChar char="•"/>
            </a:pPr>
            <a:r>
              <a:rPr lang="en-US" sz="3200" dirty="0" smtClean="0"/>
              <a:t>IAEA executes safeguards </a:t>
            </a:r>
            <a:r>
              <a:rPr lang="en-US" sz="3200" dirty="0" smtClean="0"/>
              <a:t>system on </a:t>
            </a:r>
            <a:r>
              <a:rPr lang="en-US" sz="3200" dirty="0" smtClean="0"/>
              <a:t>sates under the </a:t>
            </a:r>
            <a:r>
              <a:rPr lang="en-US" sz="3200" dirty="0" smtClean="0"/>
              <a:t>non-proliferation </a:t>
            </a:r>
            <a:r>
              <a:rPr lang="en-US" sz="3200" dirty="0" smtClean="0"/>
              <a:t>umbrella. This system ensures not only nuclear material (NM) but also the activities within facilities are subject to supervised criteria.</a:t>
            </a:r>
          </a:p>
          <a:p>
            <a:pPr algn="just">
              <a:lnSpc>
                <a:spcPct val="120000"/>
              </a:lnSpc>
              <a:buFontTx/>
              <a:buChar char="•"/>
            </a:pPr>
            <a:r>
              <a:rPr lang="en-US" sz="3200" dirty="0" smtClean="0"/>
              <a:t>The characteristics of NSF are </a:t>
            </a:r>
            <a:r>
              <a:rPr lang="en-US" sz="3200" dirty="0" smtClean="0"/>
              <a:t>two types</a:t>
            </a:r>
            <a:r>
              <a:rPr lang="en-US" sz="3200" dirty="0" smtClean="0"/>
              <a:t>: physical and operational characteristics. </a:t>
            </a:r>
            <a:r>
              <a:rPr lang="en-US" sz="3200" dirty="0" smtClean="0"/>
              <a:t>Physical </a:t>
            </a:r>
            <a:r>
              <a:rPr lang="en-US" sz="3200" dirty="0" smtClean="0"/>
              <a:t>characteristics such as fuel material, initial enrichment, cladding material, cladding diameter, cladding thickness, pellet diameter, pellet height, and assembly array. Irradiation history, burn up, initial enrichment and cooling time are the main parameters that give us a view on the reactor operations.</a:t>
            </a:r>
          </a:p>
          <a:p>
            <a:pPr algn="just">
              <a:lnSpc>
                <a:spcPct val="120000"/>
              </a:lnSpc>
              <a:buFontTx/>
              <a:buChar char="•"/>
            </a:pPr>
            <a:r>
              <a:rPr lang="en-US" sz="3200" dirty="0" smtClean="0"/>
              <a:t> The SSAC has national and international objectives. SSAC has a vital role in detecting and responding to any trial to misuse or divert nuclear materials or facility. </a:t>
            </a:r>
          </a:p>
        </p:txBody>
      </p:sp>
      <p:sp>
        <p:nvSpPr>
          <p:cNvPr id="27" name="Text Box 248"/>
          <p:cNvSpPr txBox="1">
            <a:spLocks noChangeArrowheads="1"/>
          </p:cNvSpPr>
          <p:nvPr/>
        </p:nvSpPr>
        <p:spPr bwMode="auto">
          <a:xfrm>
            <a:off x="642256" y="14699133"/>
            <a:ext cx="14400000" cy="830997"/>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800" b="1" dirty="0">
                <a:solidFill>
                  <a:schemeClr val="bg1"/>
                </a:solidFill>
                <a:latin typeface="+mn-lt"/>
                <a:ea typeface="SimSun" pitchFamily="2" charset="-122"/>
                <a:cs typeface="Lucida Sans" pitchFamily="34" charset="0"/>
              </a:rPr>
              <a:t>BACKGROUND</a:t>
            </a:r>
          </a:p>
        </p:txBody>
      </p:sp>
      <p:sp>
        <p:nvSpPr>
          <p:cNvPr id="28" name="Text Box 242"/>
          <p:cNvSpPr txBox="1">
            <a:spLocks noChangeArrowheads="1"/>
          </p:cNvSpPr>
          <p:nvPr/>
        </p:nvSpPr>
        <p:spPr bwMode="auto">
          <a:xfrm>
            <a:off x="642256" y="32801236"/>
            <a:ext cx="14400000" cy="914096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buFont typeface="Arial" pitchFamily="34" charset="0"/>
              <a:buChar char="•"/>
            </a:pPr>
            <a:r>
              <a:rPr lang="en-US" sz="3600" dirty="0" smtClean="0"/>
              <a:t>Nuclear material </a:t>
            </a:r>
            <a:r>
              <a:rPr lang="en-US" sz="3600" dirty="0" smtClean="0"/>
              <a:t>consists </a:t>
            </a:r>
            <a:r>
              <a:rPr lang="en-US" sz="3600" dirty="0" smtClean="0"/>
              <a:t>of </a:t>
            </a:r>
            <a:r>
              <a:rPr lang="en-US" sz="3600" dirty="0" smtClean="0"/>
              <a:t>two </a:t>
            </a:r>
            <a:r>
              <a:rPr lang="en-US" sz="3600" dirty="0" smtClean="0"/>
              <a:t>fundamental categories: </a:t>
            </a:r>
            <a:r>
              <a:rPr lang="en-US" sz="3600" dirty="0" smtClean="0"/>
              <a:t>one </a:t>
            </a:r>
            <a:r>
              <a:rPr lang="en-US" sz="3600" dirty="0" smtClean="0"/>
              <a:t>is called "bulk material" and the other named "item material". Bulk material can </a:t>
            </a:r>
            <a:r>
              <a:rPr lang="en-US" sz="3600" dirty="0" smtClean="0"/>
              <a:t>exist </a:t>
            </a:r>
            <a:r>
              <a:rPr lang="en-US" sz="3600" dirty="0" smtClean="0"/>
              <a:t>in different shapes such as powders, solutions…etc. whereas the second type may be fuel rods. Nuclear materials include special fissile materials and source materials. </a:t>
            </a:r>
          </a:p>
          <a:p>
            <a:pPr algn="just">
              <a:buFont typeface="Arial" pitchFamily="34" charset="0"/>
              <a:buChar char="•"/>
            </a:pPr>
            <a:r>
              <a:rPr lang="en-US" sz="3600" dirty="0" smtClean="0"/>
              <a:t>Verification of nuclear materials is a fundamental principle of the safeguards regime. Safeguards inspections are performed by international inspectorates. </a:t>
            </a:r>
            <a:endParaRPr lang="en-US" sz="3600" dirty="0" smtClean="0"/>
          </a:p>
          <a:p>
            <a:pPr algn="just">
              <a:buFont typeface="Arial" pitchFamily="34" charset="0"/>
              <a:buChar char="•"/>
            </a:pPr>
            <a:r>
              <a:rPr lang="en-US" sz="3600" dirty="0" smtClean="0"/>
              <a:t>NDA </a:t>
            </a:r>
            <a:r>
              <a:rPr lang="en-US" sz="3600" dirty="0" smtClean="0"/>
              <a:t>is </a:t>
            </a:r>
            <a:r>
              <a:rPr lang="en-US" sz="3600" dirty="0" smtClean="0"/>
              <a:t>to conduct measurements on nuclear materials without prejudice to their physical or chemical </a:t>
            </a:r>
            <a:r>
              <a:rPr lang="en-US" sz="3600" dirty="0" smtClean="0"/>
              <a:t>state. This </a:t>
            </a:r>
            <a:r>
              <a:rPr lang="en-US" sz="3600" dirty="0" smtClean="0"/>
              <a:t>type of measurement depends on the measurement of emission from the sample to be measured. An example of NDA is gamma ray measurements. </a:t>
            </a:r>
            <a:endParaRPr lang="en-US" sz="3600" dirty="0" smtClean="0"/>
          </a:p>
          <a:p>
            <a:pPr algn="just">
              <a:buFont typeface="Arial" pitchFamily="34" charset="0"/>
              <a:buChar char="•"/>
            </a:pPr>
            <a:r>
              <a:rPr lang="en-US" sz="3600" dirty="0" smtClean="0"/>
              <a:t>Destructive analysis is measurements in which the physical form of the sample is normally destructed. UV spectrophotometer, Inductively coupled plasma optical emission spectrometer, mass spectrometer, auto titrator…et.  are examples of DA </a:t>
            </a:r>
            <a:r>
              <a:rPr lang="en-US" sz="3600" dirty="0" smtClean="0"/>
              <a:t>techniques. </a:t>
            </a:r>
            <a:endParaRPr lang="en-US" sz="3600" dirty="0" smtClean="0"/>
          </a:p>
        </p:txBody>
      </p:sp>
      <p:sp>
        <p:nvSpPr>
          <p:cNvPr id="29" name="Text Box 248"/>
          <p:cNvSpPr txBox="1">
            <a:spLocks noChangeArrowheads="1"/>
          </p:cNvSpPr>
          <p:nvPr/>
        </p:nvSpPr>
        <p:spPr bwMode="auto">
          <a:xfrm>
            <a:off x="642256" y="31911480"/>
            <a:ext cx="14400000" cy="830997"/>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800" b="1" dirty="0" smtClean="0">
                <a:solidFill>
                  <a:schemeClr val="bg1"/>
                </a:solidFill>
                <a:latin typeface="+mn-lt"/>
                <a:ea typeface="SimSun" pitchFamily="2" charset="-122"/>
                <a:cs typeface="Lucida Sans" pitchFamily="34" charset="0"/>
              </a:rPr>
              <a:t>CHALLENGES / METHODS / IMPLEMENTATION</a:t>
            </a:r>
            <a:endParaRPr lang="en-US" altLang="zh-CN" sz="4800" b="1" dirty="0">
              <a:solidFill>
                <a:schemeClr val="bg1"/>
              </a:solidFill>
              <a:latin typeface="+mn-lt"/>
              <a:ea typeface="SimSun" pitchFamily="2" charset="-122"/>
              <a:cs typeface="Lucida Sans" pitchFamily="34" charset="0"/>
            </a:endParaRPr>
          </a:p>
        </p:txBody>
      </p:sp>
      <p:sp>
        <p:nvSpPr>
          <p:cNvPr id="34" name="Text Box 242"/>
          <p:cNvSpPr txBox="1">
            <a:spLocks noChangeArrowheads="1"/>
          </p:cNvSpPr>
          <p:nvPr/>
        </p:nvSpPr>
        <p:spPr bwMode="auto">
          <a:xfrm>
            <a:off x="15754569" y="21001413"/>
            <a:ext cx="14096100" cy="5004447"/>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sz="3200" dirty="0" smtClean="0"/>
              <a:t> Safeguards tools are effective to counter any misuse of material or activities involving nuclear material within facilities. </a:t>
            </a:r>
            <a:endParaRPr lang="en-US" sz="3200" dirty="0" smtClean="0"/>
          </a:p>
          <a:p>
            <a:pPr algn="just">
              <a:lnSpc>
                <a:spcPct val="120000"/>
              </a:lnSpc>
              <a:buFontTx/>
              <a:buChar char="•"/>
            </a:pPr>
            <a:r>
              <a:rPr lang="en-US" sz="3200" dirty="0" smtClean="0"/>
              <a:t>The </a:t>
            </a:r>
            <a:r>
              <a:rPr lang="en-US" sz="3200" dirty="0" smtClean="0"/>
              <a:t>state system responsible for accounting and controlling nuclear material is the technical tool for </a:t>
            </a:r>
            <a:r>
              <a:rPr lang="en-US" sz="3200" dirty="0" smtClean="0"/>
              <a:t>the practical </a:t>
            </a:r>
            <a:r>
              <a:rPr lang="en-US" sz="3200" dirty="0" smtClean="0"/>
              <a:t>execution of </a:t>
            </a:r>
            <a:r>
              <a:rPr lang="en-US" sz="3200" dirty="0" smtClean="0"/>
              <a:t>nuclear </a:t>
            </a:r>
            <a:r>
              <a:rPr lang="en-US" sz="3200" dirty="0" smtClean="0"/>
              <a:t>safeguards. </a:t>
            </a:r>
            <a:endParaRPr lang="en-US" sz="3200" dirty="0" smtClean="0"/>
          </a:p>
          <a:p>
            <a:pPr algn="just">
              <a:lnSpc>
                <a:spcPct val="120000"/>
              </a:lnSpc>
              <a:buFontTx/>
              <a:buChar char="•"/>
            </a:pPr>
            <a:r>
              <a:rPr lang="en-US" sz="3200" dirty="0" smtClean="0"/>
              <a:t>Spent fuel </a:t>
            </a:r>
            <a:r>
              <a:rPr lang="en-US" sz="3200" dirty="0" smtClean="0"/>
              <a:t>is a strategic component of the back end nuclear fuel cycle. </a:t>
            </a:r>
            <a:endParaRPr lang="en-US" sz="3200" dirty="0" smtClean="0"/>
          </a:p>
          <a:p>
            <a:pPr algn="just">
              <a:lnSpc>
                <a:spcPct val="120000"/>
              </a:lnSpc>
              <a:buFontTx/>
              <a:buChar char="•"/>
            </a:pPr>
            <a:r>
              <a:rPr lang="en-US" sz="3200" dirty="0" smtClean="0"/>
              <a:t>SNF </a:t>
            </a:r>
            <a:r>
              <a:rPr lang="en-US" sz="3200" dirty="0" smtClean="0"/>
              <a:t>characteristics and signatures give the most effective information on NMA. </a:t>
            </a:r>
            <a:endParaRPr lang="en-US" sz="3200" dirty="0" smtClean="0"/>
          </a:p>
          <a:p>
            <a:pPr algn="just">
              <a:lnSpc>
                <a:spcPct val="120000"/>
              </a:lnSpc>
              <a:buFontTx/>
              <a:buChar char="•"/>
            </a:pPr>
            <a:r>
              <a:rPr lang="en-US" sz="3200" dirty="0" smtClean="0"/>
              <a:t>Proposing </a:t>
            </a:r>
            <a:r>
              <a:rPr lang="en-US" sz="3200" dirty="0" smtClean="0"/>
              <a:t>scenarios for misuse and diversion by SSAC lead to well established and robust safeguards system.</a:t>
            </a:r>
            <a:endParaRPr lang="en-US" altLang="ja-JP" sz="3200" dirty="0">
              <a:solidFill>
                <a:schemeClr val="tx1">
                  <a:lumMod val="75000"/>
                  <a:lumOff val="25000"/>
                </a:schemeClr>
              </a:solidFill>
              <a:latin typeface="+mn-lt"/>
              <a:ea typeface="ＭＳ Ｐゴシック" charset="-128"/>
            </a:endParaRPr>
          </a:p>
        </p:txBody>
      </p:sp>
      <p:sp>
        <p:nvSpPr>
          <p:cNvPr id="35" name="Text Box 248"/>
          <p:cNvSpPr txBox="1">
            <a:spLocks noChangeArrowheads="1"/>
          </p:cNvSpPr>
          <p:nvPr/>
        </p:nvSpPr>
        <p:spPr bwMode="auto">
          <a:xfrm>
            <a:off x="15754569" y="20214528"/>
            <a:ext cx="14096100" cy="830997"/>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800" b="1" dirty="0" smtClean="0">
                <a:solidFill>
                  <a:schemeClr val="bg1"/>
                </a:solidFill>
                <a:latin typeface="+mn-lt"/>
                <a:ea typeface="SimSun" pitchFamily="2" charset="-122"/>
                <a:cs typeface="Lucida Sans" pitchFamily="34" charset="0"/>
              </a:rPr>
              <a:t>CONCLUSION</a:t>
            </a:r>
            <a:endParaRPr lang="en-US" altLang="zh-CN" sz="4800" b="1" dirty="0">
              <a:solidFill>
                <a:schemeClr val="bg1"/>
              </a:solidFill>
              <a:latin typeface="+mn-lt"/>
              <a:ea typeface="SimSun" pitchFamily="2" charset="-122"/>
              <a:cs typeface="Lucida Sans" pitchFamily="34" charset="0"/>
            </a:endParaRPr>
          </a:p>
        </p:txBody>
      </p:sp>
      <p:sp>
        <p:nvSpPr>
          <p:cNvPr id="3" name="TextBox 2"/>
          <p:cNvSpPr txBox="1"/>
          <p:nvPr/>
        </p:nvSpPr>
        <p:spPr>
          <a:xfrm>
            <a:off x="25049746" y="3441009"/>
            <a:ext cx="5249529" cy="769441"/>
          </a:xfrm>
          <a:prstGeom prst="rect">
            <a:avLst/>
          </a:prstGeom>
          <a:noFill/>
        </p:spPr>
        <p:txBody>
          <a:bodyPr wrap="square" rtlCol="0">
            <a:spAutoFit/>
          </a:bodyPr>
          <a:lstStyle/>
          <a:p>
            <a:r>
              <a:rPr lang="en-US" sz="4400" b="1" dirty="0" smtClean="0">
                <a:solidFill>
                  <a:schemeClr val="bg1"/>
                </a:solidFill>
              </a:rPr>
              <a:t>ID: </a:t>
            </a:r>
            <a:r>
              <a:rPr lang="en-US" sz="4400" b="1" dirty="0" smtClean="0">
                <a:solidFill>
                  <a:schemeClr val="bg1"/>
                </a:solidFill>
              </a:rPr>
              <a:t>IAEA-CN272-</a:t>
            </a:r>
            <a:r>
              <a:rPr lang="en-US" sz="4400" b="1" dirty="0" smtClean="0">
                <a:solidFill>
                  <a:schemeClr val="bg1"/>
                </a:solidFill>
              </a:rPr>
              <a:t>121 </a:t>
            </a:r>
            <a:endParaRPr lang="en-US" sz="4400" b="1" dirty="0">
              <a:solidFill>
                <a:schemeClr val="bg1"/>
              </a:solidFill>
            </a:endParaRPr>
          </a:p>
        </p:txBody>
      </p:sp>
      <p:sp>
        <p:nvSpPr>
          <p:cNvPr id="23" name="Text Box 242"/>
          <p:cNvSpPr txBox="1">
            <a:spLocks noChangeArrowheads="1"/>
          </p:cNvSpPr>
          <p:nvPr/>
        </p:nvSpPr>
        <p:spPr bwMode="auto">
          <a:xfrm>
            <a:off x="15754569" y="26846455"/>
            <a:ext cx="14096100" cy="1574074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r>
              <a:rPr lang="en-US" sz="2800" dirty="0" smtClean="0">
                <a:cs typeface="+mj-cs"/>
              </a:rPr>
              <a:t> </a:t>
            </a:r>
            <a:r>
              <a:rPr lang="en-US" sz="2800" dirty="0" smtClean="0">
                <a:cs typeface="+mj-cs"/>
              </a:rPr>
              <a:t>[1] GREGORY, C., CHRISTIAN, E., Radiochemistry and Nuclear Chemistry, Fourth Edition. (2013).</a:t>
            </a:r>
          </a:p>
          <a:p>
            <a:pPr algn="just"/>
            <a:r>
              <a:rPr lang="en-US" sz="2800" dirty="0" smtClean="0">
                <a:cs typeface="+mj-cs"/>
              </a:rPr>
              <a:t> [2] BYUNG, N., ENRICO S., Organization for economic cooperation and development/Nuclear Energy Agency international benchmark on the VENUS-2 MOX core measurements. Nuclear science and engineering 142.1 (2002) 37-47.</a:t>
            </a:r>
          </a:p>
          <a:p>
            <a:pPr algn="just"/>
            <a:r>
              <a:rPr lang="en-US" sz="2800" dirty="0" smtClean="0">
                <a:cs typeface="+mj-cs"/>
              </a:rPr>
              <a:t>[3] BODANSKY, D., Nuclear Fuel Cycle. Nuclear Energy: Principles, Practices, and Prospects. (2005) 193-229.</a:t>
            </a:r>
          </a:p>
          <a:p>
            <a:pPr algn="just"/>
            <a:r>
              <a:rPr lang="en-US" sz="2800" dirty="0" smtClean="0">
                <a:cs typeface="+mj-cs"/>
              </a:rPr>
              <a:t>[4] WORLD NUCLEAR ASSOCIATION, Nuclear Fuel </a:t>
            </a:r>
            <a:r>
              <a:rPr lang="en-US" sz="2800" dirty="0" smtClean="0">
                <a:cs typeface="+mj-cs"/>
              </a:rPr>
              <a:t>Cycle,</a:t>
            </a:r>
          </a:p>
          <a:p>
            <a:pPr algn="just"/>
            <a:r>
              <a:rPr lang="en-US" sz="2800" dirty="0" smtClean="0">
                <a:cs typeface="+mj-cs"/>
                <a:hlinkClick r:id="rId2"/>
              </a:rPr>
              <a:t>http</a:t>
            </a:r>
            <a:r>
              <a:rPr lang="en-US" sz="2800" dirty="0" smtClean="0">
                <a:cs typeface="+mj-cs"/>
                <a:hlinkClick r:id="rId2"/>
              </a:rPr>
              <a:t>://www.world-nuclear.org/information-library/nuclear-fuel-cycle/introduction/nuclear-fuel-cycle-overview.aspx</a:t>
            </a:r>
            <a:endParaRPr lang="en-US" sz="2800" dirty="0" smtClean="0">
              <a:cs typeface="+mj-cs"/>
            </a:endParaRPr>
          </a:p>
          <a:p>
            <a:pPr algn="just"/>
            <a:r>
              <a:rPr lang="en-US" sz="2800" dirty="0" smtClean="0">
                <a:cs typeface="+mj-cs"/>
              </a:rPr>
              <a:t>[5] U.S. Department of Energy, </a:t>
            </a:r>
            <a:r>
              <a:rPr lang="en-US" sz="2800" i="1" dirty="0" smtClean="0">
                <a:cs typeface="+mj-cs"/>
              </a:rPr>
              <a:t>Nuclear Power Generation and Fuel Cycle Report</a:t>
            </a:r>
            <a:r>
              <a:rPr lang="en-US" sz="2800" dirty="0" smtClean="0">
                <a:cs typeface="+mj-cs"/>
              </a:rPr>
              <a:t>, Energy Information Administration Report DOE/EIA-0436(97) (Washington, DC: U.S. DOE), 1997.</a:t>
            </a:r>
          </a:p>
          <a:p>
            <a:pPr algn="just"/>
            <a:r>
              <a:rPr lang="en-US" sz="2800" dirty="0" smtClean="0">
                <a:cs typeface="+mj-cs"/>
              </a:rPr>
              <a:t>[6] BLACK, J., FLECK, D., Nuclear Non-proliferation in International Law. Asser Press, (2016).</a:t>
            </a:r>
          </a:p>
          <a:p>
            <a:pPr algn="just"/>
            <a:r>
              <a:rPr lang="en-US" sz="2800" dirty="0" smtClean="0">
                <a:cs typeface="+mj-cs"/>
              </a:rPr>
              <a:t>[7] The structure and content of agreements between the Agency and states required in connection with the Treaty on the Non-Proliferation of nuclear weapons, INFCIRC153., IAEA, Vienna (1972).</a:t>
            </a:r>
          </a:p>
          <a:p>
            <a:pPr algn="just"/>
            <a:r>
              <a:rPr lang="en-US" sz="2800" dirty="0" smtClean="0">
                <a:cs typeface="+mj-cs"/>
              </a:rPr>
              <a:t>[8] Treaty on The Non-proliferation of Nuclear Weapons, INFCIRC 140., IAEA, Vienna (1970).</a:t>
            </a:r>
          </a:p>
          <a:p>
            <a:pPr algn="just"/>
            <a:r>
              <a:rPr lang="en-US" sz="2800" dirty="0" smtClean="0">
                <a:cs typeface="+mj-cs"/>
              </a:rPr>
              <a:t>[9] JAEA, Japan Atomic Energy Agency,</a:t>
            </a:r>
          </a:p>
          <a:p>
            <a:pPr algn="just"/>
            <a:r>
              <a:rPr lang="en-US" sz="2800" u="sng" dirty="0" smtClean="0">
                <a:cs typeface="+mj-cs"/>
                <a:hlinkClick r:id="rId3"/>
              </a:rPr>
              <a:t>https://www.jaea.go.jp/english/</a:t>
            </a:r>
            <a:r>
              <a:rPr lang="en-US" sz="2800" dirty="0" smtClean="0">
                <a:cs typeface="+mj-cs"/>
              </a:rPr>
              <a:t>. </a:t>
            </a:r>
          </a:p>
          <a:p>
            <a:pPr algn="just"/>
            <a:r>
              <a:rPr lang="en-US" sz="2800" dirty="0" smtClean="0">
                <a:cs typeface="+mj-cs"/>
              </a:rPr>
              <a:t>[10] IAEA, Guidance for States Implementing Comprehensive Safeguards Agreements and Additional Protocols. service series 21 (updated).(2014).</a:t>
            </a:r>
          </a:p>
          <a:p>
            <a:pPr algn="just"/>
            <a:r>
              <a:rPr lang="en-US" sz="2800" dirty="0" smtClean="0">
                <a:cs typeface="+mj-cs"/>
              </a:rPr>
              <a:t>[11] IAEA, Nuclear Material Accounting. services series 15.(2008). </a:t>
            </a:r>
          </a:p>
          <a:p>
            <a:pPr algn="just"/>
            <a:r>
              <a:rPr lang="en-US" sz="2800" dirty="0" smtClean="0">
                <a:cs typeface="+mj-cs"/>
              </a:rPr>
              <a:t>[12] GAVRON, A., Non destructive assay techniques applied to nuclear materials. (2001).</a:t>
            </a:r>
          </a:p>
          <a:p>
            <a:pPr algn="just"/>
            <a:r>
              <a:rPr lang="en-US" sz="2800" dirty="0" smtClean="0">
                <a:cs typeface="+mj-cs"/>
              </a:rPr>
              <a:t>[13] IAEA, Safeguards Techniques and Equipment. (2011). </a:t>
            </a:r>
          </a:p>
          <a:p>
            <a:pPr algn="just"/>
            <a:r>
              <a:rPr lang="en-US" sz="2800" dirty="0" smtClean="0">
                <a:cs typeface="+mj-cs"/>
              </a:rPr>
              <a:t>[14] ERIK, B., Studies of Cherenkov Light Production in Irradiated Nuclear Fuel Assemblies, Uppsala University. (2016).</a:t>
            </a:r>
          </a:p>
          <a:p>
            <a:pPr algn="just"/>
            <a:r>
              <a:rPr lang="en-US" sz="2800" dirty="0" smtClean="0">
                <a:cs typeface="+mj-cs"/>
              </a:rPr>
              <a:t>[15] KARL J., Characteristics of spent nuclear fuel. Oak Ridge National Laboratory, April (1988).</a:t>
            </a:r>
          </a:p>
          <a:p>
            <a:pPr algn="just"/>
            <a:r>
              <a:rPr lang="en-US" sz="2800" dirty="0" smtClean="0">
                <a:cs typeface="+mj-cs"/>
              </a:rPr>
              <a:t>[16] TEXAS University, The Nuclear Security &amp; Safeguards Education Portal (NSSEP), </a:t>
            </a:r>
          </a:p>
          <a:p>
            <a:pPr algn="just"/>
            <a:r>
              <a:rPr lang="en-US" sz="2800" dirty="0" smtClean="0">
                <a:cs typeface="+mj-cs"/>
              </a:rPr>
              <a:t>https://nsspi.tamu.edu/nssep/</a:t>
            </a:r>
          </a:p>
          <a:p>
            <a:pPr algn="just"/>
            <a:r>
              <a:rPr lang="en-US" sz="2800" dirty="0" smtClean="0">
                <a:cs typeface="+mj-cs"/>
              </a:rPr>
              <a:t>[17] TARVAINEN, M., NDA techniques for spent fuel verification and radiation monitoring, Report on activities 6a and 6b of Task JNT C799 (SAGOR), Finnish support programme to the IAEA safeguards, Finnish Centre for Radiation and Nuclear Safety, 1997.</a:t>
            </a:r>
            <a:r>
              <a:rPr lang="ar-SA" sz="2800" dirty="0" err="1" smtClean="0">
                <a:cs typeface="+mj-cs"/>
              </a:rPr>
              <a:t>‏</a:t>
            </a:r>
            <a:endParaRPr lang="en-US" sz="2800" dirty="0" smtClean="0">
              <a:cs typeface="+mj-cs"/>
            </a:endParaRPr>
          </a:p>
          <a:p>
            <a:pPr algn="just"/>
            <a:r>
              <a:rPr lang="en-US" sz="2800" dirty="0" smtClean="0">
                <a:cs typeface="+mj-cs"/>
              </a:rPr>
              <a:t>[18] IAEA, Guidelines for States' Systems of Accounting for and Control of Nuclear Materials. SG/INF/2,(1980).</a:t>
            </a:r>
            <a:r>
              <a:rPr lang="ar-SA" sz="2800" dirty="0" err="1" smtClean="0">
                <a:cs typeface="+mj-cs"/>
              </a:rPr>
              <a:t>‏</a:t>
            </a:r>
            <a:endParaRPr lang="en-US" sz="2800" dirty="0" smtClean="0">
              <a:cs typeface="+mj-cs"/>
            </a:endParaRPr>
          </a:p>
        </p:txBody>
      </p:sp>
      <p:sp>
        <p:nvSpPr>
          <p:cNvPr id="24" name="Text Box 248"/>
          <p:cNvSpPr txBox="1">
            <a:spLocks noChangeArrowheads="1"/>
          </p:cNvSpPr>
          <p:nvPr/>
        </p:nvSpPr>
        <p:spPr bwMode="auto">
          <a:xfrm>
            <a:off x="15754569" y="25990917"/>
            <a:ext cx="14096100" cy="830997"/>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800" b="1" dirty="0" smtClean="0">
                <a:solidFill>
                  <a:schemeClr val="bg1"/>
                </a:solidFill>
                <a:latin typeface="+mn-lt"/>
                <a:ea typeface="SimSun" pitchFamily="2" charset="-122"/>
                <a:cs typeface="Lucida Sans" pitchFamily="34" charset="0"/>
              </a:rPr>
              <a:t>ACKNOWLEDGEMENTS / REFERENCES</a:t>
            </a:r>
            <a:endParaRPr lang="en-US" altLang="zh-CN" sz="4800" b="1" dirty="0">
              <a:solidFill>
                <a:schemeClr val="bg1"/>
              </a:solidFill>
              <a:latin typeface="+mn-lt"/>
              <a:ea typeface="SimSun" pitchFamily="2" charset="-122"/>
              <a:cs typeface="Lucida Sans" pitchFamily="34" charset="0"/>
            </a:endParaRPr>
          </a:p>
        </p:txBody>
      </p:sp>
      <p:sp>
        <p:nvSpPr>
          <p:cNvPr id="36" name="TextBox 35"/>
          <p:cNvSpPr txBox="1"/>
          <p:nvPr/>
        </p:nvSpPr>
        <p:spPr>
          <a:xfrm>
            <a:off x="3602950" y="30730117"/>
            <a:ext cx="7463903" cy="646331"/>
          </a:xfrm>
          <a:prstGeom prst="rect">
            <a:avLst/>
          </a:prstGeom>
          <a:noFill/>
        </p:spPr>
        <p:txBody>
          <a:bodyPr wrap="square" rtlCol="0">
            <a:spAutoFit/>
          </a:bodyPr>
          <a:lstStyle/>
          <a:p>
            <a:r>
              <a:rPr lang="en-US" sz="3600" i="1" dirty="0" smtClean="0"/>
              <a:t> FIG. 1.The stages of nuclear fuel cycle. </a:t>
            </a:r>
            <a:endParaRPr lang="en-US" sz="3600" dirty="0" smtClean="0"/>
          </a:p>
        </p:txBody>
      </p:sp>
      <p:pic>
        <p:nvPicPr>
          <p:cNvPr id="37" name="Picture 36" descr="The Nuclear Fuel Cycle diagram"/>
          <p:cNvPicPr/>
          <p:nvPr/>
        </p:nvPicPr>
        <p:blipFill>
          <a:blip r:embed="rId4" cstate="print"/>
          <a:stretch>
            <a:fillRect/>
          </a:stretch>
        </p:blipFill>
        <p:spPr bwMode="auto">
          <a:xfrm>
            <a:off x="649706" y="23485642"/>
            <a:ext cx="14317578" cy="7002379"/>
          </a:xfrm>
          <a:prstGeom prst="rect">
            <a:avLst/>
          </a:prstGeom>
          <a:noFill/>
          <a:ln w="9525">
            <a:noFill/>
            <a:miter lim="800000"/>
            <a:headEnd/>
            <a:tailEnd/>
          </a:ln>
        </p:spPr>
      </p:pic>
      <p:pic>
        <p:nvPicPr>
          <p:cNvPr id="33" name="Picture 2" descr="C:\Users\sameh\Desktop\Presentatio\Slide1.JPG"/>
          <p:cNvPicPr>
            <a:picLocks noChangeAspect="1" noChangeArrowheads="1"/>
          </p:cNvPicPr>
          <p:nvPr/>
        </p:nvPicPr>
        <p:blipFill>
          <a:blip r:embed="rId5" cstate="print"/>
          <a:srcRect/>
          <a:stretch>
            <a:fillRect/>
          </a:stretch>
        </p:blipFill>
        <p:spPr bwMode="auto">
          <a:xfrm>
            <a:off x="15520737" y="13812253"/>
            <a:ext cx="14389767" cy="5438273"/>
          </a:xfrm>
          <a:prstGeom prst="rect">
            <a:avLst/>
          </a:prstGeom>
          <a:noFill/>
          <a:ln cmpd="thickThin">
            <a:solidFill>
              <a:schemeClr val="tx1"/>
            </a:solidFill>
          </a:ln>
        </p:spPr>
      </p:pic>
      <p:sp>
        <p:nvSpPr>
          <p:cNvPr id="40" name="TextBox 39"/>
          <p:cNvSpPr txBox="1"/>
          <p:nvPr/>
        </p:nvSpPr>
        <p:spPr>
          <a:xfrm>
            <a:off x="18506060" y="19488930"/>
            <a:ext cx="7250446" cy="646331"/>
          </a:xfrm>
          <a:prstGeom prst="rect">
            <a:avLst/>
          </a:prstGeom>
          <a:noFill/>
        </p:spPr>
        <p:txBody>
          <a:bodyPr wrap="none" rtlCol="0">
            <a:spAutoFit/>
          </a:bodyPr>
          <a:lstStyle/>
          <a:p>
            <a:r>
              <a:rPr lang="en-US" sz="3600" i="1" dirty="0" smtClean="0"/>
              <a:t> FIG. 2. View of </a:t>
            </a:r>
            <a:r>
              <a:rPr lang="en-US" sz="3600" dirty="0" smtClean="0"/>
              <a:t>blue Cherenkov light</a:t>
            </a:r>
            <a:r>
              <a:rPr lang="en-US" sz="3600" i="1" dirty="0" smtClean="0"/>
              <a:t> </a:t>
            </a:r>
            <a:r>
              <a:rPr lang="en-US" sz="3600" i="1" dirty="0" smtClean="0"/>
              <a:t> </a:t>
            </a:r>
            <a:endParaRPr lang="en-US" sz="3600" dirty="0" smtClean="0"/>
          </a:p>
        </p:txBody>
      </p:sp>
      <p:sp>
        <p:nvSpPr>
          <p:cNvPr id="41" name="Text Box 248"/>
          <p:cNvSpPr txBox="1">
            <a:spLocks noChangeArrowheads="1"/>
          </p:cNvSpPr>
          <p:nvPr/>
        </p:nvSpPr>
        <p:spPr bwMode="auto">
          <a:xfrm>
            <a:off x="15450670" y="9799714"/>
            <a:ext cx="14400000" cy="830997"/>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800" b="1" dirty="0" smtClean="0">
                <a:solidFill>
                  <a:schemeClr val="bg1"/>
                </a:solidFill>
                <a:latin typeface="+mn-lt"/>
                <a:ea typeface="SimSun" pitchFamily="2" charset="-122"/>
                <a:cs typeface="Lucida Sans" pitchFamily="34" charset="0"/>
              </a:rPr>
              <a:t>OUTCOME</a:t>
            </a:r>
            <a:endParaRPr lang="en-US" altLang="zh-CN" sz="4800" b="1" dirty="0">
              <a:solidFill>
                <a:schemeClr val="bg1"/>
              </a:solidFill>
              <a:latin typeface="+mn-lt"/>
              <a:ea typeface="SimSun" pitchFamily="2" charset="-122"/>
              <a:cs typeface="Lucida Sans" pitchFamily="34" charset="0"/>
            </a:endParaRPr>
          </a:p>
        </p:txBody>
      </p:sp>
      <p:sp>
        <p:nvSpPr>
          <p:cNvPr id="44" name="Text Box 263"/>
          <p:cNvSpPr txBox="1">
            <a:spLocks noChangeArrowheads="1"/>
          </p:cNvSpPr>
          <p:nvPr/>
        </p:nvSpPr>
        <p:spPr bwMode="auto">
          <a:xfrm>
            <a:off x="15458691" y="10649414"/>
            <a:ext cx="14400000" cy="323165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lnSpc>
                <a:spcPct val="150000"/>
              </a:lnSpc>
              <a:buFont typeface="Arial" pitchFamily="34" charset="0"/>
              <a:buChar char="•"/>
            </a:pPr>
            <a:r>
              <a:rPr lang="en-US" sz="3200" dirty="0" smtClean="0"/>
              <a:t> </a:t>
            </a:r>
            <a:r>
              <a:rPr lang="en-US" sz="3200" dirty="0" smtClean="0"/>
              <a:t>Digital Cherenkov Viewing Device (DCVD) is a valid tool approved by the Agency to verify the nuclear fuel </a:t>
            </a:r>
            <a:r>
              <a:rPr lang="en-US" sz="3200" dirty="0" smtClean="0"/>
              <a:t>within </a:t>
            </a:r>
            <a:r>
              <a:rPr lang="en-US" sz="3200" dirty="0" smtClean="0"/>
              <a:t>case of gross and partial defects</a:t>
            </a:r>
            <a:r>
              <a:rPr lang="en-US" sz="3200" dirty="0" smtClean="0"/>
              <a:t>.</a:t>
            </a:r>
          </a:p>
          <a:p>
            <a:pPr algn="just">
              <a:lnSpc>
                <a:spcPct val="150000"/>
              </a:lnSpc>
              <a:buFont typeface="Arial" pitchFamily="34" charset="0"/>
              <a:buChar char="•"/>
            </a:pPr>
            <a:r>
              <a:rPr lang="en-US" sz="3200" dirty="0" smtClean="0"/>
              <a:t>NMA </a:t>
            </a:r>
            <a:r>
              <a:rPr lang="en-US" sz="3200" dirty="0" smtClean="0"/>
              <a:t>verification </a:t>
            </a:r>
            <a:r>
              <a:rPr lang="en-US" sz="3200" dirty="0" smtClean="0"/>
              <a:t>objectives, (C/S</a:t>
            </a:r>
            <a:r>
              <a:rPr lang="en-US" sz="3200" dirty="0" smtClean="0"/>
              <a:t>) verification </a:t>
            </a:r>
            <a:r>
              <a:rPr lang="en-US" sz="3200" dirty="0" smtClean="0"/>
              <a:t>objectives and Design Verification </a:t>
            </a:r>
            <a:r>
              <a:rPr lang="en-US" sz="3200" dirty="0" smtClean="0"/>
              <a:t>objectives </a:t>
            </a:r>
            <a:r>
              <a:rPr lang="en-US" sz="3200" dirty="0" smtClean="0"/>
              <a:t>are essential to counter abuse  in NM and activities within facilities.</a:t>
            </a:r>
          </a:p>
        </p:txBody>
      </p:sp>
    </p:spTree>
    <p:extLst>
      <p:ext uri="{BB962C8B-B14F-4D97-AF65-F5344CB8AC3E}">
        <p14:creationId xmlns="" xmlns:p14="http://schemas.microsoft.com/office/powerpoint/2010/main"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1331</TotalTime>
  <Words>847</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IAEA-SG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sameh</cp:lastModifiedBy>
  <cp:revision>193</cp:revision>
  <dcterms:created xsi:type="dcterms:W3CDTF">2018-07-03T09:22:24Z</dcterms:created>
  <dcterms:modified xsi:type="dcterms:W3CDTF">2019-06-09T23:15:26Z</dcterms:modified>
</cp:coreProperties>
</file>