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1074" r:id="rId2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F6DCFD4-21B7-4A14-A26D-5C40D1A99FCE}">
          <p14:sldIdLst>
            <p14:sldId id="107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8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90"/>
    <a:srgbClr val="0000FF"/>
    <a:srgbClr val="EDB333"/>
    <a:srgbClr val="009900"/>
    <a:srgbClr val="FF0000"/>
    <a:srgbClr val="33CC33"/>
    <a:srgbClr val="800000"/>
    <a:srgbClr val="E46C0A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3634" autoAdjust="0"/>
  </p:normalViewPr>
  <p:slideViewPr>
    <p:cSldViewPr>
      <p:cViewPr>
        <p:scale>
          <a:sx n="90" d="100"/>
          <a:sy n="90" d="100"/>
        </p:scale>
        <p:origin x="-730" y="-206"/>
      </p:cViewPr>
      <p:guideLst>
        <p:guide orient="horz" pos="283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33F0A-3E44-3542-9B52-C69BBF913347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B4BCF-068A-D248-8F84-0E47315EB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952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8797E-98FF-A441-8777-B69104237D7E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CCBFF-A990-6E41-BF2C-15CF0EC144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930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CBFF-A990-6E41-BF2C-15CF0EC144E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16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MAJOR FOOTNOTE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MAJOR FOOTNOTE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91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91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MAJOR FOOTNOTE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MAJOR FOOTNOTE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MAJOR FOOTNOTE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MAJOR FOOTNOTE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MAJOR FOOTNOTE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MAJOR FOOTNOTE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MAJOR FOOTNOTE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80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MAJOR FOOTNOTE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MAJOR FOOTNOTE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Major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372031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r>
              <a:rPr lang="en-US" b="1" smtClean="0"/>
              <a:t>MAJOR FOOTNOTE</a:t>
            </a:r>
            <a:endParaRPr lang="en-US" dirty="0"/>
          </a:p>
        </p:txBody>
      </p:sp>
      <p:sp>
        <p:nvSpPr>
          <p:cNvPr id="19" name="Text Box 4"/>
          <p:cNvSpPr txBox="1">
            <a:spLocks noChangeArrowheads="1"/>
          </p:cNvSpPr>
          <p:nvPr userDrawn="1"/>
        </p:nvSpPr>
        <p:spPr bwMode="auto">
          <a:xfrm>
            <a:off x="8458200" y="4800603"/>
            <a:ext cx="6858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4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4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4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4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4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4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4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4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4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en-GB" sz="1000" b="0" smtClean="0">
                <a:solidFill>
                  <a:srgbClr val="000000"/>
                </a:solidFill>
              </a:rPr>
              <a:t> </a:t>
            </a:r>
            <a:fld id="{84FB0314-7E4F-4822-A87F-AC5A7D63323F}" type="slidenum">
              <a:rPr kumimoji="0" lang="en-GB" sz="1000" b="0" smtClean="0">
                <a:solidFill>
                  <a:srgbClr val="333399"/>
                </a:solidFill>
              </a:rPr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kumimoji="0" lang="en-GB" sz="1000" b="0" smtClean="0">
              <a:solidFill>
                <a:srgbClr val="333399"/>
              </a:solidFill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 userDrawn="1"/>
        </p:nvSpPr>
        <p:spPr bwMode="auto">
          <a:xfrm>
            <a:off x="7308304" y="4730362"/>
            <a:ext cx="10801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en-US" sz="1100" baseline="0" dirty="0" smtClean="0">
                <a:solidFill>
                  <a:srgbClr val="333399"/>
                </a:solidFill>
                <a:latin typeface="Arial" pitchFamily="34" charset="0"/>
              </a:rPr>
              <a:t>IDM UID: XXXXXX</a:t>
            </a:r>
            <a:endParaRPr kumimoji="0" lang="en-GB" altLang="ja-JP" sz="1100" dirty="0" smtClean="0">
              <a:solidFill>
                <a:srgbClr val="333399"/>
              </a:solidFill>
              <a:latin typeface="Arial" pitchFamily="34" charset="0"/>
              <a:ea typeface="ＭＳ Ｐゴシック" charset="-128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 userDrawn="1"/>
        </p:nvSpPr>
        <p:spPr bwMode="auto">
          <a:xfrm>
            <a:off x="2699792" y="4730362"/>
            <a:ext cx="460851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kumimoji="0" lang="en-US" sz="1100" b="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©2018,</a:t>
            </a:r>
            <a:r>
              <a:rPr kumimoji="0" lang="en-US" sz="1100" b="0" baseline="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 ITER Organization </a:t>
            </a:r>
            <a:endParaRPr kumimoji="0" lang="en-GB" altLang="ja-JP" sz="1100" b="0" dirty="0" smtClean="0">
              <a:solidFill>
                <a:srgbClr val="333399"/>
              </a:solidFill>
              <a:latin typeface="Arial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 bwMode="auto">
          <a:xfrm>
            <a:off x="0" y="4731514"/>
            <a:ext cx="9144000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 userDrawn="1"/>
        </p:nvCxnSpPr>
        <p:spPr bwMode="auto">
          <a:xfrm>
            <a:off x="8388424" y="4731514"/>
            <a:ext cx="0" cy="32400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 userDrawn="1"/>
        </p:nvCxnSpPr>
        <p:spPr bwMode="auto">
          <a:xfrm>
            <a:off x="7308304" y="4731990"/>
            <a:ext cx="0" cy="32400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2699792" y="4731990"/>
            <a:ext cx="0" cy="32400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752000"/>
            <a:ext cx="592767" cy="29349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4953600"/>
            <a:ext cx="2016224" cy="971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wmv"/><Relationship Id="rId7" Type="http://schemas.openxmlformats.org/officeDocument/2006/relationships/image" Target="../media/image3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.png"/><Relationship Id="rId4" Type="http://schemas.openxmlformats.org/officeDocument/2006/relationships/video" Target="../media/media2.wmv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7" y="-5076"/>
            <a:ext cx="9143999" cy="54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36000" bIns="72000" anchor="ctr">
            <a:prstTxWarp prst="textNoShape">
              <a:avLst/>
            </a:prstTxWarp>
          </a:bodyPr>
          <a:lstStyle/>
          <a:p>
            <a:pPr algn="ctr"/>
            <a:r>
              <a:rPr lang="en-US" sz="2400" b="1" dirty="0" smtClean="0">
                <a:solidFill>
                  <a:srgbClr val="000090"/>
                </a:solidFill>
                <a:latin typeface="Arial"/>
                <a:cs typeface="Arial"/>
              </a:rPr>
              <a:t>ITER FIRST WALL HEAT FLUX CONTROL DEVELOPMENT</a:t>
            </a:r>
            <a:endParaRPr lang="en-GB" sz="24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42" name="Rectangle 2"/>
          <p:cNvSpPr txBox="1">
            <a:spLocks noChangeArrowheads="1"/>
          </p:cNvSpPr>
          <p:nvPr/>
        </p:nvSpPr>
        <p:spPr bwMode="auto">
          <a:xfrm>
            <a:off x="-63515" y="456515"/>
            <a:ext cx="3645405" cy="1552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>
            <a:prstTxWarp prst="textNoShape">
              <a:avLst/>
            </a:prstTxWarp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GB" sz="1200" kern="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  <a:sym typeface="Wingdings" panose="05000000000000000000" pitchFamily="2" charset="2"/>
              </a:rPr>
              <a:t>Steady </a:t>
            </a:r>
            <a:r>
              <a:rPr lang="en-GB" sz="1200" kern="0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  <a:sym typeface="Wingdings" panose="05000000000000000000" pitchFamily="2" charset="2"/>
              </a:rPr>
              <a:t>state heat </a:t>
            </a:r>
            <a:r>
              <a:rPr lang="en-GB" sz="1200" kern="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  <a:sym typeface="Wingdings" panose="05000000000000000000" pitchFamily="2" charset="2"/>
              </a:rPr>
              <a:t>flux</a:t>
            </a:r>
            <a:r>
              <a:rPr lang="en-GB" sz="1200" kern="0" dirty="0" smtClean="0"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1200" kern="0" dirty="0"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  <a:sym typeface="Wingdings" panose="05000000000000000000" pitchFamily="2" charset="2"/>
              </a:rPr>
              <a:t>on the ITER </a:t>
            </a:r>
            <a:r>
              <a:rPr lang="en-GB" sz="1200" kern="0" dirty="0" smtClean="0"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  <a:sym typeface="Wingdings" panose="05000000000000000000" pitchFamily="2" charset="2"/>
              </a:rPr>
              <a:t>first wall panels </a:t>
            </a:r>
            <a:r>
              <a:rPr lang="en-GB" sz="1200" kern="0" dirty="0"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  <a:sym typeface="Wingdings" panose="05000000000000000000" pitchFamily="2" charset="2"/>
              </a:rPr>
              <a:t>are </a:t>
            </a:r>
            <a:r>
              <a:rPr lang="en-GB" sz="1200" kern="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  <a:sym typeface="Wingdings" panose="05000000000000000000" pitchFamily="2" charset="2"/>
              </a:rPr>
              <a:t>limited</a:t>
            </a:r>
            <a:r>
              <a:rPr lang="en-GB" sz="1200" kern="0" dirty="0" smtClean="0"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  <a:sym typeface="Wingdings" panose="05000000000000000000" pitchFamily="2" charset="2"/>
              </a:rPr>
              <a:t> by </a:t>
            </a:r>
            <a:r>
              <a:rPr lang="en-GB" sz="1200" kern="0" dirty="0"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  <a:sym typeface="Wingdings" panose="05000000000000000000" pitchFamily="2" charset="2"/>
              </a:rPr>
              <a:t>the heat removal capacity of the </a:t>
            </a:r>
            <a:r>
              <a:rPr lang="en-GB" sz="1200" kern="0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  <a:sym typeface="Wingdings" panose="05000000000000000000" pitchFamily="2" charset="2"/>
              </a:rPr>
              <a:t>water cooling </a:t>
            </a:r>
            <a:r>
              <a:rPr lang="en-GB" sz="1200" kern="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  <a:sym typeface="Wingdings" panose="05000000000000000000" pitchFamily="2" charset="2"/>
              </a:rPr>
              <a:t>system</a:t>
            </a:r>
            <a:r>
              <a:rPr lang="en-GB" sz="1200" kern="0" dirty="0" smtClean="0"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  <a:sym typeface="Wingdings" panose="05000000000000000000" pitchFamily="2" charset="2"/>
              </a:rPr>
              <a:t>. 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GB" sz="1200" kern="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  <a:sym typeface="Wingdings" panose="05000000000000000000" pitchFamily="2" charset="2"/>
              </a:rPr>
              <a:t>Real-time</a:t>
            </a:r>
            <a:r>
              <a:rPr lang="en-GB" sz="1200" kern="0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  <a:sym typeface="Wingdings" panose="05000000000000000000" pitchFamily="2" charset="2"/>
              </a:rPr>
              <a:t> heat </a:t>
            </a:r>
            <a:r>
              <a:rPr lang="en-GB" sz="1200" kern="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  <a:sym typeface="Wingdings" panose="05000000000000000000" pitchFamily="2" charset="2"/>
              </a:rPr>
              <a:t>load control</a:t>
            </a:r>
            <a:r>
              <a:rPr lang="en-GB" sz="1200" kern="0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  <a:sym typeface="Wingdings" panose="05000000000000000000" pitchFamily="2" charset="2"/>
              </a:rPr>
              <a:t> </a:t>
            </a:r>
            <a:r>
              <a:rPr lang="en-GB" sz="1200" kern="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  <a:sym typeface="Wingdings" panose="05000000000000000000" pitchFamily="2" charset="2"/>
              </a:rPr>
              <a:t>mandatory early </a:t>
            </a:r>
            <a:r>
              <a:rPr lang="en-GB" sz="1200" kern="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  <a:sym typeface="Wingdings" panose="05000000000000000000" pitchFamily="2" charset="2"/>
              </a:rPr>
              <a:t>in plasma</a:t>
            </a:r>
            <a:r>
              <a:rPr lang="en-GB" sz="1200" kern="0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  <a:sym typeface="Wingdings" panose="05000000000000000000" pitchFamily="2" charset="2"/>
              </a:rPr>
              <a:t> </a:t>
            </a:r>
            <a:r>
              <a:rPr lang="en-GB" sz="1200" kern="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  <a:sym typeface="Wingdings" panose="05000000000000000000" pitchFamily="2" charset="2"/>
              </a:rPr>
              <a:t>operations</a:t>
            </a:r>
            <a:r>
              <a:rPr lang="en-GB" sz="1200" kern="0" dirty="0" smtClean="0"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  <a:sym typeface="Wingdings" panose="05000000000000000000" pitchFamily="2" charset="2"/>
              </a:rPr>
              <a:t>. 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GB" sz="1200" kern="0" dirty="0" smtClean="0"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  <a:sym typeface="Wingdings" panose="05000000000000000000" pitchFamily="2" charset="2"/>
              </a:rPr>
              <a:t>Algorithm combining</a:t>
            </a:r>
            <a:r>
              <a:rPr lang="en-GB" sz="1200" kern="0" dirty="0" smtClean="0">
                <a:solidFill>
                  <a:srgbClr val="008000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1200" b="1" kern="0" dirty="0" smtClean="0">
                <a:solidFill>
                  <a:srgbClr val="008000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  <a:sym typeface="Wingdings" panose="05000000000000000000" pitchFamily="2" charset="2"/>
              </a:rPr>
              <a:t>off-line 3D field line tracing</a:t>
            </a:r>
            <a:r>
              <a:rPr lang="en-GB" sz="1200" kern="0" dirty="0" smtClean="0"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  <a:sym typeface="Wingdings" panose="05000000000000000000" pitchFamily="2" charset="2"/>
              </a:rPr>
              <a:t> and </a:t>
            </a:r>
            <a:r>
              <a:rPr lang="en-GB" sz="1200" b="1" kern="0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  <a:sym typeface="Wingdings" panose="05000000000000000000" pitchFamily="2" charset="2"/>
              </a:rPr>
              <a:t>2D real-time power flux estimation</a:t>
            </a:r>
            <a:r>
              <a:rPr lang="en-GB" sz="1200" kern="0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1200" kern="0" dirty="0" smtClean="0"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  <a:sym typeface="Wingdings" panose="05000000000000000000" pitchFamily="2" charset="2"/>
              </a:rPr>
              <a:t>for the heat load control system.</a:t>
            </a:r>
            <a:endParaRPr lang="en-GB" sz="1200" kern="0" dirty="0">
              <a:latin typeface="Arial" panose="020B0604020202020204" pitchFamily="34" charset="0"/>
              <a:ea typeface="ＭＳ Ｐゴシック" pitchFamily="-110" charset="-128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50" name="ZoneTexte 5"/>
          <p:cNvSpPr txBox="1"/>
          <p:nvPr/>
        </p:nvSpPr>
        <p:spPr>
          <a:xfrm>
            <a:off x="71500" y="4501158"/>
            <a:ext cx="35075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fr-FR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Anand et al</a:t>
            </a:r>
            <a:r>
              <a:rPr lang="fr-FR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fr-FR" sz="9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IAEA </a:t>
            </a:r>
            <a:r>
              <a:rPr lang="fr-FR" sz="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 </a:t>
            </a:r>
            <a:r>
              <a:rPr lang="fr-FR" sz="9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Conference</a:t>
            </a:r>
            <a:r>
              <a:rPr lang="fr-FR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(2018) EX/P7-24</a:t>
            </a:r>
            <a:endParaRPr lang="fr-FR" sz="9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ZoneTexte 5"/>
          <p:cNvSpPr txBox="1"/>
          <p:nvPr/>
        </p:nvSpPr>
        <p:spPr>
          <a:xfrm>
            <a:off x="71500" y="4371950"/>
            <a:ext cx="40026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 Anand et al., </a:t>
            </a:r>
            <a:r>
              <a:rPr lang="fr-FR" sz="9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Fusion Engineering and Design</a:t>
            </a:r>
            <a:r>
              <a:rPr lang="fr-FR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137</a:t>
            </a:r>
            <a:r>
              <a:rPr lang="fr-FR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(2018) </a:t>
            </a:r>
            <a:r>
              <a:rPr lang="fr-FR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143</a:t>
            </a:r>
            <a:endParaRPr lang="fr-FR" sz="9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3401870" y="411510"/>
            <a:ext cx="3465385" cy="2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>
            <a:prstTxWarp prst="textNoShape">
              <a:avLst/>
            </a:prstTxWarp>
          </a:bodyPr>
          <a:lstStyle/>
          <a:p>
            <a:pPr indent="-187325">
              <a:spcAft>
                <a:spcPts val="200"/>
              </a:spcAft>
              <a:defRPr/>
            </a:pPr>
            <a:r>
              <a:rPr lang="en-GB" b="1" kern="0" dirty="0" smtClean="0">
                <a:solidFill>
                  <a:srgbClr val="008000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  <a:sym typeface="Wingdings" panose="05000000000000000000" pitchFamily="2" charset="2"/>
              </a:rPr>
              <a:t>SMITER </a:t>
            </a:r>
            <a:r>
              <a:rPr lang="en-GB" b="1" kern="0" dirty="0" smtClean="0">
                <a:solidFill>
                  <a:srgbClr val="008000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  <a:sym typeface="Wingdings" panose="05000000000000000000" pitchFamily="2" charset="2"/>
              </a:rPr>
              <a:t>incorporated in IMAS</a:t>
            </a:r>
            <a:endParaRPr lang="en-GB" b="1" kern="0" dirty="0">
              <a:solidFill>
                <a:srgbClr val="008000"/>
              </a:solidFill>
              <a:latin typeface="Arial" panose="020B0604020202020204" pitchFamily="34" charset="0"/>
              <a:ea typeface="ＭＳ Ｐゴシック" pitchFamily="-110" charset="-128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22" name="Content Placeholder 4">
            <a:extLst>
              <a:ext uri="{FF2B5EF4-FFF2-40B4-BE49-F238E27FC236}">
                <a16:creationId xmlns:a16="http://schemas.microsoft.com/office/drawing/2014/main" xmlns="" id="{8A3E600C-C7B0-BB43-9957-0070BBA769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681540"/>
            <a:ext cx="3195355" cy="206109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255" y="495956"/>
            <a:ext cx="2160240" cy="1535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871" y="3156815"/>
            <a:ext cx="2274634" cy="1546284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7280255" y="2076695"/>
            <a:ext cx="1334240" cy="1035115"/>
            <a:chOff x="3094790" y="3215347"/>
            <a:chExt cx="1334240" cy="1035115"/>
          </a:xfrm>
        </p:grpSpPr>
        <p:sp>
          <p:nvSpPr>
            <p:cNvPr id="25" name="Rectangle 2"/>
            <p:cNvSpPr txBox="1">
              <a:spLocks noChangeArrowheads="1"/>
            </p:cNvSpPr>
            <p:nvPr/>
          </p:nvSpPr>
          <p:spPr bwMode="auto">
            <a:xfrm>
              <a:off x="3094790" y="3516104"/>
              <a:ext cx="1334240" cy="4354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0">
              <a:prstTxWarp prst="textNoShape">
                <a:avLst/>
              </a:prstTxWarp>
            </a:bodyPr>
            <a:lstStyle/>
            <a:p>
              <a:pPr indent="-187325" algn="ctr">
                <a:spcAft>
                  <a:spcPts val="200"/>
                </a:spcAft>
                <a:defRPr/>
              </a:pPr>
              <a:r>
                <a:rPr lang="en-GB" sz="1200" kern="0" dirty="0" smtClean="0">
                  <a:latin typeface="Arial" panose="020B0604020202020204" pitchFamily="34" charset="0"/>
                  <a:ea typeface="ＭＳ Ｐゴシック" pitchFamily="-110" charset="-128"/>
                  <a:cs typeface="Arial" panose="020B0604020202020204" pitchFamily="34" charset="0"/>
                  <a:sym typeface="Wingdings" panose="05000000000000000000" pitchFamily="2" charset="2"/>
                </a:rPr>
                <a:t>Cross-calibration</a:t>
              </a:r>
            </a:p>
            <a:p>
              <a:pPr indent="-187325" algn="ctr">
                <a:spcAft>
                  <a:spcPts val="200"/>
                </a:spcAft>
                <a:defRPr/>
              </a:pPr>
              <a:r>
                <a:rPr lang="en-GB" sz="1200" kern="0" dirty="0" smtClean="0">
                  <a:latin typeface="Arial" panose="020B0604020202020204" pitchFamily="34" charset="0"/>
                  <a:ea typeface="ＭＳ Ｐゴシック" pitchFamily="-110" charset="-128"/>
                  <a:cs typeface="Arial" panose="020B0604020202020204" pitchFamily="34" charset="0"/>
                  <a:sym typeface="Wingdings" panose="05000000000000000000" pitchFamily="2" charset="2"/>
                </a:rPr>
                <a:t> using SMITER</a:t>
              </a:r>
              <a:endParaRPr lang="en-GB" sz="1200" kern="0" dirty="0"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cxnSp>
          <p:nvCxnSpPr>
            <p:cNvPr id="10" name="Straight Arrow Connector 9"/>
            <p:cNvCxnSpPr>
              <a:stCxn id="6" idx="2"/>
            </p:cNvCxnSpPr>
            <p:nvPr/>
          </p:nvCxnSpPr>
          <p:spPr>
            <a:xfrm>
              <a:off x="3761910" y="3215347"/>
              <a:ext cx="0" cy="30075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3761910" y="3951541"/>
              <a:ext cx="0" cy="29892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" name="magnetic_equilibria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1500" y="2001613"/>
            <a:ext cx="1549845" cy="2415342"/>
          </a:xfrm>
          <a:prstGeom prst="rect">
            <a:avLst/>
          </a:prstGeom>
        </p:spPr>
      </p:pic>
      <p:pic>
        <p:nvPicPr>
          <p:cNvPr id="51" name="Heatflux_FW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56665" y="2824820"/>
            <a:ext cx="2745305" cy="1592135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1736685" y="2076695"/>
            <a:ext cx="2070230" cy="705634"/>
            <a:chOff x="1736685" y="2256715"/>
            <a:chExt cx="2070230" cy="705634"/>
          </a:xfrm>
        </p:grpSpPr>
        <p:sp>
          <p:nvSpPr>
            <p:cNvPr id="52" name="Rectangle 2"/>
            <p:cNvSpPr txBox="1">
              <a:spLocks noChangeArrowheads="1"/>
            </p:cNvSpPr>
            <p:nvPr/>
          </p:nvSpPr>
          <p:spPr bwMode="auto">
            <a:xfrm>
              <a:off x="1736685" y="2256715"/>
              <a:ext cx="2070230" cy="383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0">
              <a:prstTxWarp prst="textNoShape">
                <a:avLst/>
              </a:prstTxWarp>
            </a:bodyPr>
            <a:lstStyle/>
            <a:p>
              <a:pPr algn="ctr">
                <a:spcAft>
                  <a:spcPts val="200"/>
                </a:spcAft>
                <a:defRPr/>
              </a:pPr>
              <a:r>
                <a:rPr lang="en-GB" sz="1600" b="1" kern="0" dirty="0" smtClean="0">
                  <a:solidFill>
                    <a:schemeClr val="accent4"/>
                  </a:solidFill>
                  <a:latin typeface="Arial" panose="020B0604020202020204" pitchFamily="34" charset="0"/>
                  <a:ea typeface="ＭＳ Ｐゴシック" pitchFamily="-110" charset="-128"/>
                  <a:cs typeface="Arial" panose="020B0604020202020204" pitchFamily="34" charset="0"/>
                  <a:sym typeface="Wingdings" panose="05000000000000000000" pitchFamily="2" charset="2"/>
                </a:rPr>
                <a:t>ITER Start-up </a:t>
              </a:r>
            </a:p>
            <a:p>
              <a:pPr algn="ctr">
                <a:spcAft>
                  <a:spcPts val="200"/>
                </a:spcAft>
                <a:defRPr/>
              </a:pPr>
              <a:r>
                <a:rPr lang="en-GB" sz="1600" b="1" kern="0" dirty="0" smtClean="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itchFamily="-110" charset="-128"/>
                  <a:cs typeface="Arial" panose="020B0604020202020204" pitchFamily="34" charset="0"/>
                  <a:sym typeface="Wingdings" panose="05000000000000000000" pitchFamily="2" charset="2"/>
                </a:rPr>
                <a:t>Heat Loads</a:t>
              </a:r>
              <a:endParaRPr lang="en-GB" sz="1400" b="1" kern="0" dirty="0">
                <a:solidFill>
                  <a:schemeClr val="accent2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 flipH="1">
              <a:off x="2726795" y="2751770"/>
              <a:ext cx="1" cy="210579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H="1">
              <a:off x="1826695" y="2391730"/>
              <a:ext cx="225025" cy="1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Rectangle 62"/>
          <p:cNvSpPr/>
          <p:nvPr/>
        </p:nvSpPr>
        <p:spPr>
          <a:xfrm>
            <a:off x="4617005" y="3021800"/>
            <a:ext cx="1992262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-187325" algn="ctr">
              <a:spcAft>
                <a:spcPts val="200"/>
              </a:spcAft>
              <a:defRPr/>
            </a:pPr>
            <a:r>
              <a:rPr lang="en-GB" b="1" kern="0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  <a:sym typeface="Wingdings" panose="05000000000000000000" pitchFamily="2" charset="2"/>
              </a:rPr>
              <a:t>Real-time </a:t>
            </a:r>
            <a:r>
              <a:rPr lang="en-GB" b="1" kern="0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  <a:sym typeface="Wingdings" panose="05000000000000000000" pitchFamily="2" charset="2"/>
              </a:rPr>
              <a:t>power flux estimation</a:t>
            </a:r>
            <a:r>
              <a:rPr lang="en-GB" b="1" kern="0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  <a:sym typeface="Wingdings" panose="05000000000000000000" pitchFamily="2" charset="2"/>
              </a:rPr>
              <a:t> for </a:t>
            </a:r>
            <a:r>
              <a:rPr lang="en-GB" b="1" kern="0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  <a:sym typeface="Wingdings" panose="05000000000000000000" pitchFamily="2" charset="2"/>
              </a:rPr>
              <a:t>ITER Plasma Control System</a:t>
            </a:r>
            <a:endParaRPr lang="en-GB" b="1" kern="0" dirty="0">
              <a:solidFill>
                <a:schemeClr val="accent1"/>
              </a:solidFill>
              <a:latin typeface="Arial" panose="020B0604020202020204" pitchFamily="34" charset="0"/>
              <a:ea typeface="ＭＳ Ｐゴシック" pitchFamily="-110" charset="-128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4301970" y="3461976"/>
            <a:ext cx="27003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6654271" y="3516855"/>
            <a:ext cx="25798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6699276" y="996575"/>
            <a:ext cx="25798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63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67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6667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video>
              <p:cMediaNode vol="80000">
                <p:cTn id="14" repeatCount="indefinite" fill="hold" display="0">
                  <p:stCondLst>
                    <p:cond delay="indefinite"/>
                  </p:stCondLst>
                </p:cTn>
                <p:tgtEl>
                  <p:spTgt spid="43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video>
              <p:cMediaNode vol="80000">
                <p:cTn id="20" repeatCount="indefinite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259305</TotalTime>
  <Words>81</Words>
  <Application>Microsoft Office PowerPoint</Application>
  <PresentationFormat>On-screen Show (16:9)</PresentationFormat>
  <Paragraphs>13</Paragraphs>
  <Slides>1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aurelie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Rene Raffray</dc:creator>
  <cp:lastModifiedBy>Anand Himank</cp:lastModifiedBy>
  <cp:revision>3041</cp:revision>
  <cp:lastPrinted>2013-06-19T07:10:57Z</cp:lastPrinted>
  <dcterms:created xsi:type="dcterms:W3CDTF">2011-10-25T12:29:48Z</dcterms:created>
  <dcterms:modified xsi:type="dcterms:W3CDTF">2018-10-04T16:19:10Z</dcterms:modified>
</cp:coreProperties>
</file>