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4" autoAdjust="0"/>
    <p:restoredTop sz="94660"/>
  </p:normalViewPr>
  <p:slideViewPr>
    <p:cSldViewPr snapToGrid="0">
      <p:cViewPr varScale="1">
        <p:scale>
          <a:sx n="70" d="100"/>
          <a:sy n="70" d="100"/>
        </p:scale>
        <p:origin x="35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8806-3506-48A8-BA56-60DDE28141A3}" type="datetimeFigureOut">
              <a:rPr kumimoji="1" lang="ja-JP" altLang="en-US" smtClean="0"/>
              <a:t>2018/9/26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E630-F5D1-4374-A6DA-89217D29F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81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8806-3506-48A8-BA56-60DDE28141A3}" type="datetimeFigureOut">
              <a:rPr kumimoji="1" lang="ja-JP" altLang="en-US" smtClean="0"/>
              <a:t>2018/9/26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E630-F5D1-4374-A6DA-89217D29F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02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8806-3506-48A8-BA56-60DDE28141A3}" type="datetimeFigureOut">
              <a:rPr kumimoji="1" lang="ja-JP" altLang="en-US" smtClean="0"/>
              <a:t>2018/9/26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E630-F5D1-4374-A6DA-89217D29F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39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8806-3506-48A8-BA56-60DDE28141A3}" type="datetimeFigureOut">
              <a:rPr kumimoji="1" lang="ja-JP" altLang="en-US" smtClean="0"/>
              <a:t>2018/9/26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E630-F5D1-4374-A6DA-89217D29F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77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8806-3506-48A8-BA56-60DDE28141A3}" type="datetimeFigureOut">
              <a:rPr kumimoji="1" lang="ja-JP" altLang="en-US" smtClean="0"/>
              <a:t>2018/9/26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E630-F5D1-4374-A6DA-89217D29F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8806-3506-48A8-BA56-60DDE28141A3}" type="datetimeFigureOut">
              <a:rPr kumimoji="1" lang="ja-JP" altLang="en-US" smtClean="0"/>
              <a:t>2018/9/26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E630-F5D1-4374-A6DA-89217D29F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287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8806-3506-48A8-BA56-60DDE28141A3}" type="datetimeFigureOut">
              <a:rPr kumimoji="1" lang="ja-JP" altLang="en-US" smtClean="0"/>
              <a:t>2018/9/26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E630-F5D1-4374-A6DA-89217D29F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39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8806-3506-48A8-BA56-60DDE28141A3}" type="datetimeFigureOut">
              <a:rPr kumimoji="1" lang="ja-JP" altLang="en-US" smtClean="0"/>
              <a:t>2018/9/26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E630-F5D1-4374-A6DA-89217D29F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202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8806-3506-48A8-BA56-60DDE28141A3}" type="datetimeFigureOut">
              <a:rPr kumimoji="1" lang="ja-JP" altLang="en-US" smtClean="0"/>
              <a:t>2018/9/26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E630-F5D1-4374-A6DA-89217D29F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359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8806-3506-48A8-BA56-60DDE28141A3}" type="datetimeFigureOut">
              <a:rPr kumimoji="1" lang="ja-JP" altLang="en-US" smtClean="0"/>
              <a:t>2018/9/26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E630-F5D1-4374-A6DA-89217D29F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525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08806-3506-48A8-BA56-60DDE28141A3}" type="datetimeFigureOut">
              <a:rPr kumimoji="1" lang="ja-JP" altLang="en-US" smtClean="0"/>
              <a:t>2018/9/26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2E630-F5D1-4374-A6DA-89217D29F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08806-3506-48A8-BA56-60DDE28141A3}" type="datetimeFigureOut">
              <a:rPr kumimoji="1" lang="ja-JP" altLang="en-US" smtClean="0"/>
              <a:t>2018/9/26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2E630-F5D1-4374-A6DA-89217D29F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171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8650" y="201072"/>
            <a:ext cx="7886700" cy="1518057"/>
          </a:xfrm>
        </p:spPr>
        <p:txBody>
          <a:bodyPr>
            <a:noAutofit/>
          </a:bodyPr>
          <a:lstStyle/>
          <a:p>
            <a:pPr algn="ctr"/>
            <a:r>
              <a:rPr lang="en-US" altLang="ja-JP" sz="24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Safety factor profile control with reduced </a:t>
            </a:r>
            <a:r>
              <a:rPr lang="en-US" altLang="ja-JP" sz="24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/>
            </a:r>
            <a:br>
              <a:rPr lang="en-US" altLang="ja-JP" sz="24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</a:br>
            <a:r>
              <a:rPr lang="en-US" altLang="ja-JP" sz="24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resistive </a:t>
            </a:r>
            <a:r>
              <a:rPr lang="en-US" altLang="ja-JP" sz="24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flux </a:t>
            </a:r>
            <a:r>
              <a:rPr lang="en-US" altLang="ja-JP" sz="24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consumption for DEMO is achieved using </a:t>
            </a:r>
            <a:r>
              <a:rPr lang="en-US" altLang="ja-JP" sz="24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reinforcement learning </a:t>
            </a:r>
            <a:r>
              <a:rPr lang="en-US" altLang="ja-JP" sz="24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technique</a:t>
            </a:r>
            <a:br>
              <a:rPr lang="en-US" altLang="ja-JP" sz="2400" dirty="0" smtClean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</a:br>
            <a:r>
              <a:rPr lang="en-US" altLang="ja-JP" sz="2400" i="1" dirty="0"/>
              <a:t>T. Wakatsuki, et al., </a:t>
            </a:r>
            <a:r>
              <a:rPr lang="en-US" altLang="ja-JP" sz="2400" dirty="0" smtClean="0"/>
              <a:t>EX/P3-25</a:t>
            </a:r>
            <a:endParaRPr kumimoji="1" lang="ja-JP" altLang="en-US" sz="2400" dirty="0"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267551" y="3401720"/>
            <a:ext cx="8247799" cy="1778051"/>
          </a:xfrm>
        </p:spPr>
        <p:txBody>
          <a:bodyPr>
            <a:normAutofit/>
          </a:bodyPr>
          <a:lstStyle/>
          <a:p>
            <a:r>
              <a:rPr lang="en-US" altLang="ja-JP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Adaptive control </a:t>
            </a:r>
            <a:r>
              <a:rPr lang="en-US" altLang="ja-JP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is a key feature</a:t>
            </a:r>
          </a:p>
          <a:p>
            <a:pPr lvl="1"/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q profile control during current ramp-up phase is investigated</a:t>
            </a:r>
          </a:p>
          <a:p>
            <a:pPr lvl="1"/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 trained neural-net optimizes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he e</a:t>
            </a:r>
            <a:r>
              <a:rPr kumimoji="1"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lectron temperature profile based on the past response of the q profile to the past electron temperature profile</a:t>
            </a:r>
          </a:p>
          <a:p>
            <a:pPr lvl="1"/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q profile control for plasmas with wide range of </a:t>
            </a:r>
            <a:r>
              <a:rPr lang="en-US" altLang="ja-JP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altLang="ja-JP" sz="16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eff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profiles is possible without the direct measurement of </a:t>
            </a:r>
            <a:r>
              <a:rPr lang="en-US" altLang="ja-JP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altLang="ja-JP" sz="1600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eff</a:t>
            </a:r>
            <a:endParaRPr kumimoji="1" lang="ja-JP" altLang="en-US" sz="16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" t="9749" r="66069" b="5711"/>
          <a:stretch/>
        </p:blipFill>
        <p:spPr>
          <a:xfrm>
            <a:off x="2253342" y="1746513"/>
            <a:ext cx="2318658" cy="1653469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24" t="10530" r="33862" b="5415"/>
          <a:stretch/>
        </p:blipFill>
        <p:spPr>
          <a:xfrm>
            <a:off x="4572000" y="1797050"/>
            <a:ext cx="2225279" cy="163818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52" t="9144" b="7773"/>
          <a:stretch/>
        </p:blipFill>
        <p:spPr>
          <a:xfrm>
            <a:off x="6790532" y="1780502"/>
            <a:ext cx="2294162" cy="1617742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3"/>
          <a:srcRect l="-323" t="7941" r="33710"/>
          <a:stretch/>
        </p:blipFill>
        <p:spPr>
          <a:xfrm>
            <a:off x="267551" y="5073557"/>
            <a:ext cx="4623867" cy="1580618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4"/>
          <a:srcRect r="70000"/>
          <a:stretch/>
        </p:blipFill>
        <p:spPr>
          <a:xfrm>
            <a:off x="-3496" y="1675476"/>
            <a:ext cx="2295144" cy="1653540"/>
          </a:xfrm>
          <a:prstGeom prst="rect">
            <a:avLst/>
          </a:prstGeom>
        </p:spPr>
      </p:pic>
      <p:sp>
        <p:nvSpPr>
          <p:cNvPr id="14" name="コンテンツ プレースホルダー 4"/>
          <p:cNvSpPr txBox="1">
            <a:spLocks/>
          </p:cNvSpPr>
          <p:nvPr/>
        </p:nvSpPr>
        <p:spPr>
          <a:xfrm>
            <a:off x="4861482" y="5241144"/>
            <a:ext cx="3788229" cy="1351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Resistive flux consumption is reduced to less than 60% of </a:t>
            </a:r>
            <a:r>
              <a:rPr lang="en-US" altLang="ja-JP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ohmic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case (cf. “base” and “optimized”)</a:t>
            </a:r>
          </a:p>
          <a:p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rror of q profile is kept less than 0.1</a:t>
            </a:r>
          </a:p>
          <a:p>
            <a:endParaRPr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図 14" descr="QST_LOGO_YOKO.psd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33" y="142271"/>
            <a:ext cx="1191765" cy="44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525617"/>
      </p:ext>
    </p:extLst>
  </p:cSld>
  <p:clrMapOvr>
    <a:masterClrMapping/>
  </p:clrMapOvr>
</p:sld>
</file>

<file path=ppt/theme/theme1.xml><?xml version="1.0" encoding="utf-8"?>
<a:theme xmlns:a="http://schemas.openxmlformats.org/drawingml/2006/main" name="normal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rmal" id="{87DCA361-8F7C-4DCA-BFBB-8D2F97666891}" vid="{6F640026-BF5F-4912-A508-5310CC8216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321</TotalTime>
  <Words>95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 Unicode MS</vt:lpstr>
      <vt:lpstr>ＭＳ Ｐゴシック</vt:lpstr>
      <vt:lpstr>Arial</vt:lpstr>
      <vt:lpstr>Calibri</vt:lpstr>
      <vt:lpstr>Calibri Light</vt:lpstr>
      <vt:lpstr>normal</vt:lpstr>
      <vt:lpstr>Safety factor profile control with reduced  resistive flux consumption for DEMO is achieved using reinforcement learning technique T. Wakatsuki, et al., EX/P3-25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Wakatsuki</dc:creator>
  <cp:lastModifiedBy>Wakatsuki</cp:lastModifiedBy>
  <cp:revision>10</cp:revision>
  <dcterms:created xsi:type="dcterms:W3CDTF">2018-09-26T02:42:02Z</dcterms:created>
  <dcterms:modified xsi:type="dcterms:W3CDTF">2018-09-26T08:56:57Z</dcterms:modified>
</cp:coreProperties>
</file>