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47" r:id="rId2"/>
  </p:sldIdLst>
  <p:sldSz cx="9906000" cy="6858000" type="A4"/>
  <p:notesSz cx="9869488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  <a:srgbClr val="3333CC"/>
    <a:srgbClr val="00CC99"/>
    <a:srgbClr val="000099"/>
    <a:srgbClr val="339966"/>
    <a:srgbClr val="00956F"/>
    <a:srgbClr val="FF3300"/>
    <a:srgbClr val="8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85321" autoAdjust="0"/>
  </p:normalViewPr>
  <p:slideViewPr>
    <p:cSldViewPr snapToGrid="0">
      <p:cViewPr varScale="1">
        <p:scale>
          <a:sx n="108" d="100"/>
          <a:sy n="108" d="100"/>
        </p:scale>
        <p:origin x="1368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 snapToGrid="0">
      <p:cViewPr varScale="1">
        <p:scale>
          <a:sx n="53" d="100"/>
          <a:sy n="53" d="100"/>
        </p:scale>
        <p:origin x="-90" y="-1188"/>
      </p:cViewPr>
      <p:guideLst>
        <p:guide orient="horz" pos="2122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8768" cy="33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59" rIns="91521" bIns="45759" numCol="1" anchor="t" anchorCtr="0" compatLnSpc="1">
            <a:prstTxWarp prst="textNoShape">
              <a:avLst/>
            </a:prstTxWarp>
          </a:bodyPr>
          <a:lstStyle>
            <a:lvl1pPr defTabSz="914923">
              <a:defRPr sz="1100">
                <a:ea typeface="ＭＳ 明朝" pitchFamily="17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721" y="1"/>
            <a:ext cx="4278768" cy="33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59" rIns="91521" bIns="45759" numCol="1" anchor="t" anchorCtr="0" compatLnSpc="1">
            <a:prstTxWarp prst="textNoShape">
              <a:avLst/>
            </a:prstTxWarp>
          </a:bodyPr>
          <a:lstStyle>
            <a:lvl1pPr algn="r" defTabSz="914923">
              <a:defRPr sz="1100">
                <a:ea typeface="ＭＳ 明朝" pitchFamily="17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399881"/>
            <a:ext cx="4278768" cy="33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59" rIns="91521" bIns="45759" numCol="1" anchor="b" anchorCtr="0" compatLnSpc="1">
            <a:prstTxWarp prst="textNoShape">
              <a:avLst/>
            </a:prstTxWarp>
          </a:bodyPr>
          <a:lstStyle>
            <a:lvl1pPr defTabSz="914923">
              <a:defRPr sz="1100">
                <a:ea typeface="ＭＳ 明朝" pitchFamily="17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721" y="6399881"/>
            <a:ext cx="4278768" cy="33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59" rIns="91521" bIns="45759" numCol="1" anchor="b" anchorCtr="0" compatLnSpc="1">
            <a:prstTxWarp prst="textNoShape">
              <a:avLst/>
            </a:prstTxWarp>
          </a:bodyPr>
          <a:lstStyle>
            <a:lvl1pPr algn="r" defTabSz="914923">
              <a:defRPr sz="1100">
                <a:ea typeface="ＭＳ 明朝" pitchFamily="17" charset="-128"/>
              </a:defRPr>
            </a:lvl1pPr>
          </a:lstStyle>
          <a:p>
            <a:pPr>
              <a:defRPr/>
            </a:pPr>
            <a:fld id="{B996FBED-A40F-4095-9688-ECB09658D7B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8832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280299" cy="35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5" tIns="45087" rIns="90165" bIns="45087" numCol="1" anchor="t" anchorCtr="0" compatLnSpc="1">
            <a:prstTxWarp prst="textNoShape">
              <a:avLst/>
            </a:prstTxWarp>
          </a:bodyPr>
          <a:lstStyle>
            <a:lvl1pPr defTabSz="902765">
              <a:defRPr sz="11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313" y="5"/>
            <a:ext cx="4280299" cy="35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5" tIns="45087" rIns="90165" bIns="45087" numCol="1" anchor="t" anchorCtr="0" compatLnSpc="1">
            <a:prstTxWarp prst="textNoShape">
              <a:avLst/>
            </a:prstTxWarp>
          </a:bodyPr>
          <a:lstStyle>
            <a:lvl1pPr algn="r" defTabSz="902765">
              <a:defRPr sz="11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6263" y="515938"/>
            <a:ext cx="3652837" cy="2528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546" y="3202200"/>
            <a:ext cx="7244054" cy="304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5" tIns="45087" rIns="90165" bIns="45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01386"/>
            <a:ext cx="4280299" cy="30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5" tIns="45087" rIns="90165" bIns="45087" numCol="1" anchor="b" anchorCtr="0" compatLnSpc="1">
            <a:prstTxWarp prst="textNoShape">
              <a:avLst/>
            </a:prstTxWarp>
          </a:bodyPr>
          <a:lstStyle>
            <a:lvl1pPr defTabSz="902765">
              <a:defRPr sz="11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313" y="6401386"/>
            <a:ext cx="4280299" cy="30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5" tIns="45087" rIns="90165" bIns="45087" numCol="1" anchor="b" anchorCtr="0" compatLnSpc="1">
            <a:prstTxWarp prst="textNoShape">
              <a:avLst/>
            </a:prstTxWarp>
          </a:bodyPr>
          <a:lstStyle>
            <a:lvl1pPr algn="r" defTabSz="902765">
              <a:defRPr sz="1100"/>
            </a:lvl1pPr>
          </a:lstStyle>
          <a:p>
            <a:pPr>
              <a:defRPr/>
            </a:pPr>
            <a:fld id="{6AD7CFF9-9F3E-488E-821A-DE4D176A51A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413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75904">
              <a:defRPr/>
            </a:pP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Complicated configurations make it difficult to capture the entire structures of fluctuations in helical plasmas, so 3-D turbulence simulations are necessary for understanding the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characteristic features.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In this research, the numerical diagnostics in LHD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ahs been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carried out by combining the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gyrokinetic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 simulation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in the real 3-D geometry with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the GKV-X code and synthetic diagnostic of PCI with application of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statistical signal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processing techniques to give numerical observation signals. </a:t>
            </a:r>
          </a:p>
          <a:p>
            <a:pPr defTabSz="875904">
              <a:defRPr/>
            </a:pP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Three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factors to induce the poloidal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asymmetry have been evaluated;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3-D magnetic configuration with the realistic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line of sight,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effect of signal processing techniques, and inherent inhomogeneity of the turbulence itself.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The up-down asymmetry is rather weak for the ITG simulation as in the high-</a:t>
            </a:r>
            <a:r>
              <a:rPr kumimoji="1" lang="en-US" altLang="ja-JP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T</a:t>
            </a:r>
            <a:r>
              <a:rPr kumimoji="1" lang="en-US" altLang="ja-JP" sz="1200" kern="1200" baseline="-250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i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 regime in the experiments, when the ITG instabilities are dominant.</a:t>
            </a:r>
          </a:p>
          <a:p>
            <a:pPr defTabSz="875904">
              <a:defRPr/>
            </a:pP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The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明朝" pitchFamily="18" charset="-128"/>
                <a:cs typeface="+mn-cs"/>
              </a:rPr>
              <a:t>quantitative evaluations represent a guideline for comparison of observed signals from experiments and simulations.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ＭＳ Ｐ明朝" pitchFamily="18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D7CFF9-9F3E-488E-821A-DE4D176A51A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55159-36A6-4AFF-9115-FFA3ED7BC71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F53C0-9753-46E7-9E12-201B32A0D44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2" y="609600"/>
            <a:ext cx="6162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D3AE-9C1A-467D-A49B-C15664DA734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7504F-C3C8-409D-86C0-02D05E36F1B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730FE-2678-462F-BD49-13297D096B3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9812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49DFD-55A6-4D2A-B5FD-531B7159CCB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848A-7739-4B79-A89D-EAF508815F6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49FB-66C7-445C-B20B-43508515648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475D-BE70-41D3-BFE3-1BF1628945A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9A549-452A-4A35-BA49-230C4DFFDF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2F027-A6E4-4175-92DF-DDEAE58BA92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734916-CB69-401D-A7C0-489B946DA43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55841" y="1336420"/>
            <a:ext cx="9794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514600"/>
            <a:r>
              <a:rPr lang="en-US" altLang="ja-JP" b="1" dirty="0" smtClean="0">
                <a:solidFill>
                  <a:srgbClr val="FF3300"/>
                </a:solidFill>
              </a:rPr>
              <a:t>Numerical diagnostics to capture turbulence properties in helical plasmas</a:t>
            </a:r>
            <a:endParaRPr lang="en-US" altLang="ja-JP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226580" y="1736432"/>
            <a:ext cx="3339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Synthetic diagnostic</a:t>
            </a:r>
          </a:p>
        </p:txBody>
      </p:sp>
      <p:sp>
        <p:nvSpPr>
          <p:cNvPr id="49" name="Rectangle 5"/>
          <p:cNvSpPr txBox="1">
            <a:spLocks noChangeArrowheads="1"/>
          </p:cNvSpPr>
          <p:nvPr/>
        </p:nvSpPr>
        <p:spPr bwMode="auto">
          <a:xfrm>
            <a:off x="191068" y="63499"/>
            <a:ext cx="9567083" cy="12876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28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TH/P1-2, N. Kasuya, </a:t>
            </a:r>
            <a:r>
              <a:rPr lang="en-US" altLang="ja-JP" sz="2800" b="1" i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et al.</a:t>
            </a:r>
            <a:r>
              <a:rPr lang="en-US" altLang="ja-JP" sz="28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pPr algn="ctr"/>
            <a:r>
              <a:rPr lang="en-US" altLang="ja-JP" sz="28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“Numerical Diagnostic to Investigate Poloidal Asymmetry in Three-Dimensional Magnetic Configurations”</a:t>
            </a:r>
            <a:endParaRPr kumimoji="1" lang="en-US" altLang="ja-JP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88726" y="5594418"/>
            <a:ext cx="3802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chemeClr val="accent2"/>
                </a:solidFill>
              </a:rPr>
              <a:t>Quantitative comparison of fluctuation spectra with limited spatial resolutions is possible</a:t>
            </a:r>
            <a:endParaRPr lang="ja-JP" altLang="en-US" sz="2000" dirty="0">
              <a:solidFill>
                <a:schemeClr val="accent2"/>
              </a:solidFill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592526" y="4125428"/>
            <a:ext cx="160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comparison of vertical profile</a:t>
            </a:r>
            <a:endParaRPr kumimoji="1" lang="ja-JP" altLang="en-US" sz="1800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7591122" y="4125428"/>
            <a:ext cx="2276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comparison of </a:t>
            </a:r>
            <a:r>
              <a:rPr lang="en-US" altLang="ja-JP" sz="1800" dirty="0" smtClean="0"/>
              <a:t>wavenumber</a:t>
            </a:r>
            <a:r>
              <a:rPr kumimoji="1" lang="en-US" altLang="ja-JP" sz="1800" dirty="0" smtClean="0"/>
              <a:t> spectrum</a:t>
            </a:r>
            <a:endParaRPr kumimoji="1" lang="ja-JP" altLang="en-US" sz="1800" dirty="0"/>
          </a:p>
        </p:txBody>
      </p:sp>
      <p:sp>
        <p:nvSpPr>
          <p:cNvPr id="121867" name="テキスト ボックス 121866"/>
          <p:cNvSpPr txBox="1"/>
          <p:nvPr/>
        </p:nvSpPr>
        <p:spPr>
          <a:xfrm>
            <a:off x="8607135" y="2348684"/>
            <a:ext cx="1247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ITG peak:</a:t>
            </a:r>
          </a:p>
          <a:p>
            <a:r>
              <a:rPr lang="en-US" altLang="ja-JP" sz="1400" i="1" dirty="0"/>
              <a:t>k </a:t>
            </a:r>
            <a:r>
              <a:rPr lang="en-US" altLang="ja-JP" sz="1400" i="1" dirty="0" smtClean="0">
                <a:latin typeface="Symbol" panose="05050102010706020507" pitchFamily="18" charset="2"/>
              </a:rPr>
              <a:t>r</a:t>
            </a:r>
            <a:r>
              <a:rPr lang="en-US" altLang="ja-JP" sz="1400" i="1" baseline="-25000" dirty="0" smtClean="0"/>
              <a:t>i</a:t>
            </a:r>
            <a:r>
              <a:rPr lang="en-US" altLang="ja-JP" sz="1400" dirty="0" smtClean="0"/>
              <a:t> ~ 0.4</a:t>
            </a:r>
          </a:p>
          <a:p>
            <a:r>
              <a:rPr lang="en-US" altLang="ja-JP" sz="1400" i="1" dirty="0" smtClean="0">
                <a:latin typeface="+mn-lt"/>
              </a:rPr>
              <a:t>f</a:t>
            </a:r>
            <a:r>
              <a:rPr lang="en-US" altLang="ja-JP" sz="1400" i="1" dirty="0" smtClean="0">
                <a:latin typeface="Symbol" panose="05050102010706020507" pitchFamily="18" charset="2"/>
              </a:rPr>
              <a:t> </a:t>
            </a:r>
            <a:r>
              <a:rPr lang="en-US" altLang="ja-JP" sz="1400" i="1" dirty="0" smtClean="0">
                <a:cs typeface="Times New Roman" panose="02020603050405020304" pitchFamily="18" charset="0"/>
              </a:rPr>
              <a:t>L</a:t>
            </a:r>
            <a:r>
              <a:rPr lang="en-US" altLang="ja-JP" sz="1400" baseline="-25000" dirty="0" smtClean="0">
                <a:cs typeface="Times New Roman" panose="02020603050405020304" pitchFamily="18" charset="0"/>
              </a:rPr>
              <a:t>n</a:t>
            </a:r>
            <a:r>
              <a:rPr lang="en-US" altLang="ja-JP" sz="1400" dirty="0" smtClean="0">
                <a:cs typeface="Times New Roman" panose="02020603050405020304" pitchFamily="18" charset="0"/>
              </a:rPr>
              <a:t> </a:t>
            </a:r>
            <a:r>
              <a:rPr lang="en-US" altLang="ja-JP" sz="1400" dirty="0">
                <a:cs typeface="Times New Roman" panose="02020603050405020304" pitchFamily="18" charset="0"/>
              </a:rPr>
              <a:t>/ </a:t>
            </a:r>
            <a:r>
              <a:rPr lang="en-US" altLang="ja-JP" sz="1400" dirty="0" smtClean="0">
                <a:cs typeface="Times New Roman" panose="02020603050405020304" pitchFamily="18" charset="0"/>
              </a:rPr>
              <a:t>v</a:t>
            </a:r>
            <a:r>
              <a:rPr lang="en-US" altLang="ja-JP" sz="1400" baseline="-25000" dirty="0" smtClean="0">
                <a:cs typeface="Times New Roman" panose="02020603050405020304" pitchFamily="18" charset="0"/>
              </a:rPr>
              <a:t>ti</a:t>
            </a:r>
            <a:r>
              <a:rPr kumimoji="1" lang="en-US" altLang="ja-JP" sz="1400" dirty="0" smtClean="0"/>
              <a:t> ~ 0.05</a:t>
            </a:r>
            <a:endParaRPr kumimoji="1" lang="ja-JP" altLang="en-US" sz="1400" dirty="0"/>
          </a:p>
        </p:txBody>
      </p:sp>
      <p:sp>
        <p:nvSpPr>
          <p:cNvPr id="180" name="右矢印 179"/>
          <p:cNvSpPr/>
          <p:nvPr/>
        </p:nvSpPr>
        <p:spPr>
          <a:xfrm rot="5400000" flipV="1">
            <a:off x="5836528" y="3842256"/>
            <a:ext cx="379922" cy="221935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8607135" y="3089848"/>
            <a:ext cx="999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/>
              <a:t>x</a:t>
            </a:r>
            <a:r>
              <a:rPr kumimoji="1" lang="en-US" altLang="ja-JP" sz="1400" dirty="0" smtClean="0"/>
              <a:t>: toroidal</a:t>
            </a:r>
          </a:p>
          <a:p>
            <a:r>
              <a:rPr lang="en-US" altLang="ja-JP" sz="1400" i="1" dirty="0" smtClean="0"/>
              <a:t>y</a:t>
            </a:r>
            <a:r>
              <a:rPr lang="en-US" altLang="ja-JP" sz="1400" dirty="0" smtClean="0"/>
              <a:t>: poloidal</a:t>
            </a:r>
            <a:endParaRPr kumimoji="1" lang="ja-JP" altLang="en-US" sz="14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640828" y="4471109"/>
            <a:ext cx="2909368" cy="2358338"/>
            <a:chOff x="-752367" y="4799398"/>
            <a:chExt cx="2909368" cy="2358338"/>
          </a:xfrm>
        </p:grpSpPr>
        <p:pic>
          <p:nvPicPr>
            <p:cNvPr id="197" name="図 19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65076" y="5081763"/>
              <a:ext cx="2268153" cy="1622946"/>
            </a:xfrm>
            <a:prstGeom prst="rect">
              <a:avLst/>
            </a:prstGeom>
          </p:spPr>
        </p:pic>
        <p:grpSp>
          <p:nvGrpSpPr>
            <p:cNvPr id="198" name="図形グループ 29"/>
            <p:cNvGrpSpPr>
              <a:grpSpLocks/>
            </p:cNvGrpSpPr>
            <p:nvPr/>
          </p:nvGrpSpPr>
          <p:grpSpPr bwMode="auto">
            <a:xfrm>
              <a:off x="-285984" y="6648889"/>
              <a:ext cx="2442985" cy="307778"/>
              <a:chOff x="1618268" y="2650236"/>
              <a:chExt cx="2442496" cy="306964"/>
            </a:xfrm>
          </p:grpSpPr>
          <p:sp>
            <p:nvSpPr>
              <p:cNvPr id="199" name="テキスト ボックス 26"/>
              <p:cNvSpPr txBox="1">
                <a:spLocks noChangeArrowheads="1"/>
              </p:cNvSpPr>
              <p:nvPr/>
            </p:nvSpPr>
            <p:spPr bwMode="auto">
              <a:xfrm>
                <a:off x="1618268" y="2650236"/>
                <a:ext cx="468304" cy="306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400" dirty="0"/>
                  <a:t>-</a:t>
                </a:r>
                <a:r>
                  <a:rPr lang="en-US" altLang="ja-JP" sz="1400" dirty="0" smtClean="0"/>
                  <a:t>0.8</a:t>
                </a:r>
                <a:endParaRPr lang="ja-JP" altLang="en-US" sz="1400" dirty="0"/>
              </a:p>
            </p:txBody>
          </p:sp>
          <p:sp>
            <p:nvSpPr>
              <p:cNvPr id="200" name="テキスト ボックス 27"/>
              <p:cNvSpPr txBox="1">
                <a:spLocks noChangeArrowheads="1"/>
              </p:cNvSpPr>
              <p:nvPr/>
            </p:nvSpPr>
            <p:spPr bwMode="auto">
              <a:xfrm>
                <a:off x="2822697" y="2650236"/>
                <a:ext cx="274379" cy="306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400" dirty="0"/>
                  <a:t>0</a:t>
                </a:r>
                <a:endParaRPr lang="ja-JP" altLang="en-US" sz="1400" dirty="0"/>
              </a:p>
            </p:txBody>
          </p:sp>
          <p:sp>
            <p:nvSpPr>
              <p:cNvPr id="201" name="正方形/長方形 28"/>
              <p:cNvSpPr>
                <a:spLocks noChangeArrowheads="1"/>
              </p:cNvSpPr>
              <p:nvPr/>
            </p:nvSpPr>
            <p:spPr bwMode="auto">
              <a:xfrm>
                <a:off x="3651760" y="2650236"/>
                <a:ext cx="409004" cy="306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400" dirty="0" smtClean="0"/>
                  <a:t>0.8</a:t>
                </a:r>
                <a:endParaRPr lang="ja-JP" altLang="en-US" sz="1400" dirty="0"/>
              </a:p>
            </p:txBody>
          </p:sp>
        </p:grpSp>
        <p:sp>
          <p:nvSpPr>
            <p:cNvPr id="202" name="テキスト ボックス 201"/>
            <p:cNvSpPr txBox="1"/>
            <p:nvPr/>
          </p:nvSpPr>
          <p:spPr>
            <a:xfrm>
              <a:off x="19451" y="6782681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/>
                <a:t>vertical position [m]</a:t>
              </a:r>
              <a:endParaRPr kumimoji="1" lang="ja-JP" altLang="en-US" sz="1800" dirty="0"/>
            </a:p>
          </p:txBody>
        </p:sp>
        <p:sp>
          <p:nvSpPr>
            <p:cNvPr id="203" name="テキスト ボックス 14"/>
            <p:cNvSpPr txBox="1">
              <a:spLocks noChangeArrowheads="1"/>
            </p:cNvSpPr>
            <p:nvPr/>
          </p:nvSpPr>
          <p:spPr bwMode="auto">
            <a:xfrm rot="16200000">
              <a:off x="-1746870" y="5793901"/>
              <a:ext cx="23583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r>
                <a:rPr lang="en-US" altLang="ja-JP" sz="1800" dirty="0" smtClean="0"/>
                <a:t>fluctuation amp. [A.U.]</a:t>
              </a:r>
              <a:endParaRPr lang="ja-JP" altLang="en-US" sz="1800" baseline="-25000" dirty="0"/>
            </a:p>
          </p:txBody>
        </p:sp>
        <p:grpSp>
          <p:nvGrpSpPr>
            <p:cNvPr id="204" name="図形グループ 29"/>
            <p:cNvGrpSpPr>
              <a:grpSpLocks/>
            </p:cNvGrpSpPr>
            <p:nvPr/>
          </p:nvGrpSpPr>
          <p:grpSpPr bwMode="auto">
            <a:xfrm>
              <a:off x="-532256" y="5237020"/>
              <a:ext cx="409086" cy="1565757"/>
              <a:chOff x="625636" y="3378359"/>
              <a:chExt cx="409004" cy="1561613"/>
            </a:xfrm>
          </p:grpSpPr>
          <p:sp>
            <p:nvSpPr>
              <p:cNvPr id="205" name="テキスト ボックス 26"/>
              <p:cNvSpPr txBox="1">
                <a:spLocks noChangeArrowheads="1"/>
              </p:cNvSpPr>
              <p:nvPr/>
            </p:nvSpPr>
            <p:spPr bwMode="auto">
              <a:xfrm>
                <a:off x="760261" y="4633009"/>
                <a:ext cx="274379" cy="306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400" dirty="0" smtClean="0"/>
                  <a:t>0</a:t>
                </a:r>
                <a:endParaRPr lang="ja-JP" altLang="en-US" sz="1400" dirty="0"/>
              </a:p>
            </p:txBody>
          </p:sp>
          <p:sp>
            <p:nvSpPr>
              <p:cNvPr id="206" name="テキスト ボックス 27"/>
              <p:cNvSpPr txBox="1">
                <a:spLocks noChangeArrowheads="1"/>
              </p:cNvSpPr>
              <p:nvPr/>
            </p:nvSpPr>
            <p:spPr bwMode="auto">
              <a:xfrm>
                <a:off x="625636" y="4044379"/>
                <a:ext cx="409004" cy="306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400" dirty="0" smtClean="0"/>
                  <a:t>0.5</a:t>
                </a:r>
                <a:endParaRPr lang="ja-JP" altLang="en-US" sz="1400" dirty="0"/>
              </a:p>
            </p:txBody>
          </p:sp>
          <p:sp>
            <p:nvSpPr>
              <p:cNvPr id="207" name="正方形/長方形 28"/>
              <p:cNvSpPr>
                <a:spLocks noChangeArrowheads="1"/>
              </p:cNvSpPr>
              <p:nvPr/>
            </p:nvSpPr>
            <p:spPr bwMode="auto">
              <a:xfrm>
                <a:off x="760261" y="3378359"/>
                <a:ext cx="274379" cy="306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400" dirty="0" smtClean="0"/>
                  <a:t>1</a:t>
                </a:r>
                <a:endParaRPr lang="ja-JP" altLang="en-US" sz="1400" dirty="0"/>
              </a:p>
            </p:txBody>
          </p:sp>
        </p:grpSp>
      </p:grpSp>
      <p:grpSp>
        <p:nvGrpSpPr>
          <p:cNvPr id="12" name="グループ化 11"/>
          <p:cNvGrpSpPr/>
          <p:nvPr/>
        </p:nvGrpSpPr>
        <p:grpSpPr>
          <a:xfrm>
            <a:off x="7538014" y="4654878"/>
            <a:ext cx="2298899" cy="2212275"/>
            <a:chOff x="7121227" y="1831072"/>
            <a:chExt cx="2298899" cy="2212275"/>
          </a:xfrm>
        </p:grpSpPr>
        <p:pic>
          <p:nvPicPr>
            <p:cNvPr id="211" name="図 2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21227" y="1831072"/>
              <a:ext cx="2298899" cy="1998355"/>
            </a:xfrm>
            <a:prstGeom prst="rect">
              <a:avLst/>
            </a:prstGeom>
          </p:spPr>
        </p:pic>
        <p:sp>
          <p:nvSpPr>
            <p:cNvPr id="209" name="テキスト ボックス 14"/>
            <p:cNvSpPr txBox="1">
              <a:spLocks noChangeArrowheads="1"/>
            </p:cNvSpPr>
            <p:nvPr/>
          </p:nvSpPr>
          <p:spPr bwMode="auto">
            <a:xfrm>
              <a:off x="8143686" y="3674015"/>
              <a:ext cx="5148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r>
                <a:rPr lang="en-US" altLang="ja-JP" sz="1800" i="1" dirty="0" smtClean="0"/>
                <a:t>k </a:t>
              </a:r>
              <a:r>
                <a:rPr lang="en-US" altLang="ja-JP" sz="1800" i="1" dirty="0" smtClean="0">
                  <a:latin typeface="Symbol" panose="05050102010706020507" pitchFamily="18" charset="2"/>
                </a:rPr>
                <a:t>r</a:t>
              </a:r>
              <a:r>
                <a:rPr lang="en-US" altLang="ja-JP" sz="1800" i="1" baseline="-25000" dirty="0" smtClean="0"/>
                <a:t>i</a:t>
              </a:r>
              <a:endParaRPr lang="ja-JP" altLang="en-US" sz="1800" baseline="-25000" dirty="0"/>
            </a:p>
          </p:txBody>
        </p:sp>
        <p:sp>
          <p:nvSpPr>
            <p:cNvPr id="210" name="テキスト ボックス 209"/>
            <p:cNvSpPr txBox="1"/>
            <p:nvPr/>
          </p:nvSpPr>
          <p:spPr>
            <a:xfrm>
              <a:off x="7689097" y="2142255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S</a:t>
              </a: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7940024" y="1880136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Exp</a:t>
              </a: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8755876" y="235952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sPCI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882159" y="1761936"/>
            <a:ext cx="5300526" cy="369332"/>
            <a:chOff x="7301907" y="2348496"/>
            <a:chExt cx="5300526" cy="369332"/>
          </a:xfrm>
        </p:grpSpPr>
        <p:sp>
          <p:nvSpPr>
            <p:cNvPr id="165" name="テキスト ボックス 164"/>
            <p:cNvSpPr txBox="1"/>
            <p:nvPr/>
          </p:nvSpPr>
          <p:spPr>
            <a:xfrm>
              <a:off x="7301907" y="2348496"/>
              <a:ext cx="53005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/>
                <a:t>2-D </a:t>
              </a:r>
              <a:r>
                <a:rPr kumimoji="1" lang="en-US" altLang="ja-JP" sz="1800" i="1" dirty="0" smtClean="0"/>
                <a:t>k</a:t>
              </a:r>
              <a:r>
                <a:rPr kumimoji="1" lang="en-US" altLang="ja-JP" sz="1800" dirty="0" smtClean="0"/>
                <a:t> spectrum of       </a:t>
              </a:r>
              <a:r>
                <a:rPr lang="en-US" altLang="ja-JP" sz="1800" dirty="0" smtClean="0"/>
                <a:t>(line-integrated spectrum)</a:t>
              </a:r>
              <a:endParaRPr kumimoji="1" lang="ja-JP" altLang="en-US" sz="1800" dirty="0"/>
            </a:p>
          </p:txBody>
        </p:sp>
        <p:graphicFrame>
          <p:nvGraphicFramePr>
            <p:cNvPr id="2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5093838"/>
                </p:ext>
              </p:extLst>
            </p:nvPr>
          </p:nvGraphicFramePr>
          <p:xfrm>
            <a:off x="9090357" y="2381582"/>
            <a:ext cx="223967" cy="301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"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8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0357" y="2381582"/>
                          <a:ext cx="223967" cy="30109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グループ化 16"/>
          <p:cNvGrpSpPr/>
          <p:nvPr/>
        </p:nvGrpSpPr>
        <p:grpSpPr>
          <a:xfrm>
            <a:off x="4755611" y="2189327"/>
            <a:ext cx="3927277" cy="1539363"/>
            <a:chOff x="413438" y="2588537"/>
            <a:chExt cx="3927277" cy="1539363"/>
          </a:xfrm>
        </p:grpSpPr>
        <p:pic>
          <p:nvPicPr>
            <p:cNvPr id="156" name="図 15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834570" y="3123041"/>
              <a:ext cx="120722" cy="821542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3076" y="2588537"/>
              <a:ext cx="2727324" cy="1209967"/>
            </a:xfrm>
            <a:prstGeom prst="rect">
              <a:avLst/>
            </a:prstGeom>
          </p:spPr>
        </p:pic>
        <p:grpSp>
          <p:nvGrpSpPr>
            <p:cNvPr id="161" name="グループ化 160"/>
            <p:cNvGrpSpPr/>
            <p:nvPr/>
          </p:nvGrpSpPr>
          <p:grpSpPr>
            <a:xfrm>
              <a:off x="413438" y="2667328"/>
              <a:ext cx="3927277" cy="1460572"/>
              <a:chOff x="5440170" y="414617"/>
              <a:chExt cx="3927277" cy="1520674"/>
            </a:xfrm>
          </p:grpSpPr>
          <p:sp>
            <p:nvSpPr>
              <p:cNvPr id="162" name="テキスト ボックス 14"/>
              <p:cNvSpPr txBox="1">
                <a:spLocks noChangeArrowheads="1"/>
              </p:cNvSpPr>
              <p:nvPr/>
            </p:nvSpPr>
            <p:spPr bwMode="auto">
              <a:xfrm>
                <a:off x="8731604" y="414617"/>
                <a:ext cx="58541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ctr"/>
                <a:r>
                  <a:rPr lang="en-US" altLang="ja-JP" sz="1200" dirty="0" smtClean="0"/>
                  <a:t>[A.U.]</a:t>
                </a:r>
              </a:p>
              <a:p>
                <a:pPr algn="ctr"/>
                <a:r>
                  <a:rPr lang="en-US" altLang="ja-JP" sz="1200" dirty="0" smtClean="0"/>
                  <a:t>(log)</a:t>
                </a:r>
                <a:endParaRPr lang="ja-JP" altLang="en-US" sz="1200" dirty="0"/>
              </a:p>
            </p:txBody>
          </p:sp>
          <p:sp>
            <p:nvSpPr>
              <p:cNvPr id="175" name="テキスト ボックス 14"/>
              <p:cNvSpPr txBox="1">
                <a:spLocks noChangeArrowheads="1"/>
              </p:cNvSpPr>
              <p:nvPr/>
            </p:nvSpPr>
            <p:spPr bwMode="auto">
              <a:xfrm rot="16200000">
                <a:off x="5425262" y="710380"/>
                <a:ext cx="583814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800" i="1" dirty="0" smtClean="0"/>
                  <a:t>k</a:t>
                </a:r>
                <a:r>
                  <a:rPr lang="en-US" altLang="ja-JP" sz="1800" i="1" baseline="-25000" dirty="0" smtClean="0"/>
                  <a:t>y</a:t>
                </a:r>
                <a:r>
                  <a:rPr lang="en-US" altLang="ja-JP" sz="1800" dirty="0" smtClean="0"/>
                  <a:t> </a:t>
                </a:r>
                <a:r>
                  <a:rPr lang="en-US" altLang="ja-JP" sz="1800" i="1" dirty="0" smtClean="0">
                    <a:latin typeface="Symbol" panose="05050102010706020507" pitchFamily="18" charset="2"/>
                  </a:rPr>
                  <a:t>r</a:t>
                </a:r>
                <a:r>
                  <a:rPr lang="en-US" altLang="ja-JP" sz="1800" i="1" baseline="-25000" dirty="0" smtClean="0"/>
                  <a:t>i</a:t>
                </a:r>
                <a:endParaRPr lang="ja-JP" altLang="en-US" sz="1800" baseline="-25000" dirty="0"/>
              </a:p>
              <a:p>
                <a:endParaRPr lang="ja-JP" altLang="en-US" sz="1800" baseline="-25000" dirty="0"/>
              </a:p>
            </p:txBody>
          </p:sp>
          <p:sp>
            <p:nvSpPr>
              <p:cNvPr id="192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8898985" y="771893"/>
                <a:ext cx="468462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r"/>
                <a:r>
                  <a:rPr lang="en-US" altLang="ja-JP" sz="1400" dirty="0" smtClean="0"/>
                  <a:t>0.7</a:t>
                </a:r>
              </a:p>
              <a:p>
                <a:pPr algn="r"/>
                <a:endParaRPr lang="en-US" altLang="ja-JP" sz="3600" dirty="0"/>
              </a:p>
              <a:p>
                <a:pPr algn="r"/>
                <a:r>
                  <a:rPr lang="en-US" altLang="ja-JP" sz="1400" dirty="0" smtClean="0"/>
                  <a:t>-0.4</a:t>
                </a:r>
                <a:endParaRPr lang="ja-JP" altLang="en-US" sz="1400" dirty="0"/>
              </a:p>
            </p:txBody>
          </p:sp>
          <p:sp>
            <p:nvSpPr>
              <p:cNvPr id="193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5722218" y="441665"/>
                <a:ext cx="409151" cy="1231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r"/>
                <a:r>
                  <a:rPr lang="en-US" altLang="ja-JP" sz="1400" dirty="0" smtClean="0"/>
                  <a:t>1.0</a:t>
                </a:r>
              </a:p>
              <a:p>
                <a:pPr algn="r"/>
                <a:endParaRPr lang="en-US" altLang="ja-JP" sz="1600" dirty="0" smtClean="0"/>
              </a:p>
              <a:p>
                <a:pPr algn="r"/>
                <a:r>
                  <a:rPr lang="en-US" altLang="ja-JP" sz="1400" dirty="0" smtClean="0"/>
                  <a:t>0.5</a:t>
                </a:r>
              </a:p>
              <a:p>
                <a:pPr algn="r"/>
                <a:endParaRPr lang="en-US" altLang="ja-JP" sz="1600" dirty="0"/>
              </a:p>
              <a:p>
                <a:pPr algn="r"/>
                <a:r>
                  <a:rPr lang="en-US" altLang="ja-JP" sz="1400" dirty="0" smtClean="0"/>
                  <a:t>0</a:t>
                </a:r>
                <a:endParaRPr lang="ja-JP" altLang="en-US" sz="1400" dirty="0"/>
              </a:p>
            </p:txBody>
          </p:sp>
          <p:sp>
            <p:nvSpPr>
              <p:cNvPr id="194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5875895" y="1543937"/>
                <a:ext cx="30716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r"/>
                <a:r>
                  <a:rPr lang="en-US" altLang="ja-JP" sz="1400" dirty="0" smtClean="0"/>
                  <a:t>-0.3               </a:t>
                </a:r>
                <a:r>
                  <a:rPr lang="ja-JP" altLang="en-US" sz="1400" dirty="0" smtClean="0"/>
                  <a:t>  </a:t>
                </a:r>
                <a:r>
                  <a:rPr lang="en-US" altLang="ja-JP" sz="1400" dirty="0" smtClean="0"/>
                  <a:t>        0           </a:t>
                </a:r>
                <a:r>
                  <a:rPr lang="ja-JP" altLang="en-US" sz="1400" dirty="0" smtClean="0"/>
                  <a:t> </a:t>
                </a:r>
                <a:r>
                  <a:rPr lang="en-US" altLang="ja-JP" sz="1400" dirty="0" smtClean="0"/>
                  <a:t>             0.3</a:t>
                </a:r>
              </a:p>
            </p:txBody>
          </p:sp>
          <p:sp>
            <p:nvSpPr>
              <p:cNvPr id="196" name="テキスト ボックス 14"/>
              <p:cNvSpPr txBox="1">
                <a:spLocks noChangeArrowheads="1"/>
              </p:cNvSpPr>
              <p:nvPr/>
            </p:nvSpPr>
            <p:spPr bwMode="auto">
              <a:xfrm>
                <a:off x="7780254" y="1565959"/>
                <a:ext cx="58381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r>
                  <a:rPr lang="en-US" altLang="ja-JP" sz="1800" i="1" dirty="0" smtClean="0"/>
                  <a:t>k</a:t>
                </a:r>
                <a:r>
                  <a:rPr lang="en-US" altLang="ja-JP" sz="1800" i="1" baseline="-25000" dirty="0" smtClean="0"/>
                  <a:t>x</a:t>
                </a:r>
                <a:r>
                  <a:rPr lang="en-US" altLang="ja-JP" sz="1800" i="1" dirty="0" smtClean="0"/>
                  <a:t> </a:t>
                </a:r>
                <a:r>
                  <a:rPr lang="en-US" altLang="ja-JP" sz="1800" i="1" dirty="0" smtClean="0">
                    <a:latin typeface="Symbol" panose="05050102010706020507" pitchFamily="18" charset="2"/>
                  </a:rPr>
                  <a:t>r</a:t>
                </a:r>
                <a:r>
                  <a:rPr lang="en-US" altLang="ja-JP" sz="1800" i="1" baseline="-25000" dirty="0" smtClean="0"/>
                  <a:t>i</a:t>
                </a:r>
                <a:endParaRPr lang="ja-JP" altLang="en-US" sz="1800" baseline="-25000" dirty="0"/>
              </a:p>
            </p:txBody>
          </p:sp>
        </p:grpSp>
        <p:cxnSp>
          <p:nvCxnSpPr>
            <p:cNvPr id="121865" name="直線コネクタ 121864"/>
            <p:cNvCxnSpPr/>
            <p:nvPr/>
          </p:nvCxnSpPr>
          <p:spPr>
            <a:xfrm>
              <a:off x="1118316" y="2597415"/>
              <a:ext cx="1318422" cy="116982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テキスト ボックス 215"/>
          <p:cNvSpPr txBox="1"/>
          <p:nvPr/>
        </p:nvSpPr>
        <p:spPr>
          <a:xfrm>
            <a:off x="6203382" y="3603205"/>
            <a:ext cx="3277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00"/>
                </a:solidFill>
              </a:rPr>
              <a:t>reconstruction by using the 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pitch angle of the magnetic 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shear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59" name="テキスト ボックス 14"/>
          <p:cNvSpPr txBox="1">
            <a:spLocks noChangeArrowheads="1"/>
          </p:cNvSpPr>
          <p:nvPr/>
        </p:nvSpPr>
        <p:spPr bwMode="auto">
          <a:xfrm>
            <a:off x="9172663" y="4723351"/>
            <a:ext cx="6940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sz="1400" i="1" dirty="0" smtClean="0">
                <a:latin typeface="Symbol" panose="05050102010706020507" pitchFamily="18" charset="2"/>
              </a:rPr>
              <a:t>r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＝ </a:t>
            </a:r>
            <a:r>
              <a:rPr lang="en-US" altLang="ja-JP" sz="1400" dirty="0" smtClean="0"/>
              <a:t>0.65</a:t>
            </a:r>
            <a:endParaRPr lang="ja-JP" altLang="en-US" sz="1400" dirty="0"/>
          </a:p>
        </p:txBody>
      </p:sp>
      <p:sp>
        <p:nvSpPr>
          <p:cNvPr id="217" name="正方形/長方形 216"/>
          <p:cNvSpPr/>
          <p:nvPr/>
        </p:nvSpPr>
        <p:spPr>
          <a:xfrm>
            <a:off x="306924" y="2413887"/>
            <a:ext cx="4558273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514600">
              <a:spcAft>
                <a:spcPts val="600"/>
              </a:spcAft>
            </a:pPr>
            <a:r>
              <a:rPr lang="en-US" altLang="ja-JP" dirty="0" smtClean="0"/>
              <a:t>Combination </a:t>
            </a:r>
            <a:r>
              <a:rPr lang="en-US" altLang="ja-JP" dirty="0" smtClean="0"/>
              <a:t>of simulations for </a:t>
            </a:r>
            <a:r>
              <a:rPr lang="en-US" altLang="ja-JP" dirty="0" smtClean="0">
                <a:solidFill>
                  <a:srgbClr val="FF0000"/>
                </a:solidFill>
              </a:rPr>
              <a:t>turbulence</a:t>
            </a:r>
            <a:r>
              <a:rPr lang="en-US" altLang="ja-JP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Gyrokinetic</a:t>
            </a:r>
            <a:r>
              <a:rPr lang="en-US" altLang="ja-JP" dirty="0" smtClean="0"/>
              <a:t> </a:t>
            </a:r>
            <a:r>
              <a:rPr lang="en-US" altLang="ja-JP" dirty="0" smtClean="0"/>
              <a:t>model) </a:t>
            </a:r>
            <a:r>
              <a:rPr lang="en-US" altLang="ja-JP" dirty="0" smtClean="0"/>
              <a:t>and </a:t>
            </a:r>
            <a:r>
              <a:rPr lang="en-US" altLang="ja-JP" dirty="0" smtClean="0">
                <a:solidFill>
                  <a:srgbClr val="FF0000"/>
                </a:solidFill>
              </a:rPr>
              <a:t>diagnostic </a:t>
            </a:r>
            <a:r>
              <a:rPr lang="en-US" altLang="ja-JP" dirty="0" smtClean="0"/>
              <a:t>(Phase </a:t>
            </a:r>
            <a:r>
              <a:rPr lang="en-US" altLang="ja-JP" dirty="0" smtClean="0"/>
              <a:t>contrast imaging</a:t>
            </a:r>
            <a:r>
              <a:rPr lang="en-US" altLang="ja-JP" dirty="0" smtClean="0"/>
              <a:t>), and application of </a:t>
            </a:r>
            <a:r>
              <a:rPr lang="en-US" altLang="ja-JP" dirty="0" smtClean="0">
                <a:solidFill>
                  <a:srgbClr val="FF0000"/>
                </a:solidFill>
              </a:rPr>
              <a:t>statistical signal </a:t>
            </a:r>
            <a:r>
              <a:rPr lang="en-US" altLang="ja-JP" dirty="0">
                <a:solidFill>
                  <a:srgbClr val="FF0000"/>
                </a:solidFill>
              </a:rPr>
              <a:t>processing </a:t>
            </a:r>
            <a:r>
              <a:rPr lang="en-US" altLang="ja-JP" dirty="0" smtClean="0">
                <a:solidFill>
                  <a:srgbClr val="FF0000"/>
                </a:solidFill>
              </a:rPr>
              <a:t>techniques</a:t>
            </a:r>
          </a:p>
          <a:p>
            <a:pPr defTabSz="2514600">
              <a:spcAft>
                <a:spcPts val="600"/>
              </a:spcAft>
            </a:pPr>
            <a:endParaRPr lang="en-US" altLang="ja-JP" sz="800" dirty="0" smtClean="0">
              <a:solidFill>
                <a:srgbClr val="FF0000"/>
              </a:solidFill>
            </a:endParaRPr>
          </a:p>
          <a:p>
            <a:pPr defTabSz="2514600">
              <a:spcAft>
                <a:spcPts val="600"/>
              </a:spcAft>
            </a:pPr>
            <a:r>
              <a:rPr lang="en-US" altLang="ja-JP" dirty="0">
                <a:solidFill>
                  <a:schemeClr val="tx2"/>
                </a:solidFill>
              </a:rPr>
              <a:t>effect of </a:t>
            </a:r>
            <a:r>
              <a:rPr lang="en-US" altLang="ja-JP" dirty="0" smtClean="0">
                <a:solidFill>
                  <a:schemeClr val="tx2"/>
                </a:solidFill>
              </a:rPr>
              <a:t>3-D configuration</a:t>
            </a:r>
            <a:endParaRPr lang="ja-JP" altLang="en-US" dirty="0">
              <a:solidFill>
                <a:schemeClr val="tx2"/>
              </a:solidFill>
            </a:endParaRPr>
          </a:p>
          <a:p>
            <a:pPr defTabSz="2514600">
              <a:spcAft>
                <a:spcPts val="600"/>
              </a:spcAft>
            </a:pPr>
            <a:r>
              <a:rPr lang="en-US" altLang="ja-JP" dirty="0" smtClean="0">
                <a:solidFill>
                  <a:schemeClr val="tx2"/>
                </a:solidFill>
              </a:rPr>
              <a:t>evaluation of up-down asymmetry</a:t>
            </a: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5262955" y="4852599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70C0"/>
                </a:solidFill>
              </a:rPr>
              <a:t>original</a:t>
            </a:r>
          </a:p>
        </p:txBody>
      </p:sp>
      <p:sp>
        <p:nvSpPr>
          <p:cNvPr id="221" name="テキスト ボックス 220"/>
          <p:cNvSpPr txBox="1"/>
          <p:nvPr/>
        </p:nvSpPr>
        <p:spPr>
          <a:xfrm>
            <a:off x="5949885" y="5368372"/>
            <a:ext cx="892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exp LS + MEM</a:t>
            </a:r>
          </a:p>
        </p:txBody>
      </p:sp>
      <p:sp>
        <p:nvSpPr>
          <p:cNvPr id="18" name="楕円 17"/>
          <p:cNvSpPr/>
          <p:nvPr/>
        </p:nvSpPr>
        <p:spPr>
          <a:xfrm>
            <a:off x="5805996" y="5216509"/>
            <a:ext cx="109525" cy="178497"/>
          </a:xfrm>
          <a:prstGeom prst="ellipse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5726367" y="5117254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exp LS</a:t>
            </a:r>
          </a:p>
        </p:txBody>
      </p:sp>
      <p:sp>
        <p:nvSpPr>
          <p:cNvPr id="222" name="楕円 221"/>
          <p:cNvSpPr/>
          <p:nvPr/>
        </p:nvSpPr>
        <p:spPr>
          <a:xfrm>
            <a:off x="5498954" y="6100449"/>
            <a:ext cx="167975" cy="172332"/>
          </a:xfrm>
          <a:prstGeom prst="ellipse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テキスト ボックス 219"/>
          <p:cNvSpPr txBox="1"/>
          <p:nvPr/>
        </p:nvSpPr>
        <p:spPr>
          <a:xfrm>
            <a:off x="5379454" y="6017003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MEM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5796767" y="5597038"/>
            <a:ext cx="216000" cy="36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431607" y="2075231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tx2"/>
                </a:solidFill>
              </a:rPr>
              <a:t>Kasuya, NF 2018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951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53446</TotalTime>
  <Words>328</Words>
  <Application>Microsoft Office PowerPoint</Application>
  <PresentationFormat>A4 210 x 297 mm</PresentationFormat>
  <Paragraphs>53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ＭＳ 明朝</vt:lpstr>
      <vt:lpstr>Symbol</vt:lpstr>
      <vt:lpstr>Times New Roman</vt:lpstr>
      <vt:lpstr>標準デザイン</vt:lpstr>
      <vt:lpstr>Equation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トカマクプラズマ中の電極間に形成される径電場構造の解析   Analysis of the radial electric field structure between electrodes in tokamak plasmas</dc:title>
  <dc:creator>糟谷直宏</dc:creator>
  <cp:lastModifiedBy>kasuya</cp:lastModifiedBy>
  <cp:revision>1005</cp:revision>
  <cp:lastPrinted>2016-09-16T03:48:56Z</cp:lastPrinted>
  <dcterms:created xsi:type="dcterms:W3CDTF">2001-09-06T08:02:20Z</dcterms:created>
  <dcterms:modified xsi:type="dcterms:W3CDTF">2018-09-27T02:08:10Z</dcterms:modified>
</cp:coreProperties>
</file>