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6A6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>
        <p:scale>
          <a:sx n="50" d="100"/>
          <a:sy n="50" d="100"/>
        </p:scale>
        <p:origin x="167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8749C-B62B-4D26-AC05-71986A096AE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C44C-4B9B-418C-96D0-A382A97EC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5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3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0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1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0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CB7F-25FA-41AF-970C-A3E4F4EFB32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02D8-EC82-443B-A519-E9B7B70F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線コネクタ 82"/>
          <p:cNvCxnSpPr/>
          <p:nvPr/>
        </p:nvCxnSpPr>
        <p:spPr>
          <a:xfrm flipV="1">
            <a:off x="0" y="908204"/>
            <a:ext cx="12192000" cy="1"/>
          </a:xfrm>
          <a:prstGeom prst="line">
            <a:avLst/>
          </a:prstGeom>
          <a:ln w="38100">
            <a:gradFill flip="none" rotWithShape="1">
              <a:gsLst>
                <a:gs pos="0">
                  <a:srgbClr val="002064"/>
                </a:gs>
                <a:gs pos="68000">
                  <a:srgbClr val="499ED2"/>
                </a:gs>
                <a:gs pos="100000">
                  <a:srgbClr val="F6FAF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タイトル 1"/>
          <p:cNvSpPr txBox="1">
            <a:spLocks/>
          </p:cNvSpPr>
          <p:nvPr/>
        </p:nvSpPr>
        <p:spPr>
          <a:xfrm>
            <a:off x="1524000" y="31500"/>
            <a:ext cx="9144000" cy="69827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endParaRPr lang="en-US" sz="3200" i="1" dirty="0"/>
          </a:p>
        </p:txBody>
      </p:sp>
      <p:sp>
        <p:nvSpPr>
          <p:cNvPr id="2" name="正方形/長方形 1"/>
          <p:cNvSpPr/>
          <p:nvPr/>
        </p:nvSpPr>
        <p:spPr>
          <a:xfrm>
            <a:off x="1017883" y="54838"/>
            <a:ext cx="11103171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000" b="1" cap="all" dirty="0"/>
              <a:t>The </a:t>
            </a:r>
            <a:r>
              <a:rPr lang="en-GB" sz="3000" b="1" cap="all" dirty="0"/>
              <a:t>Strategy of Fusion DEMO In-vessel Structural Material Development </a:t>
            </a:r>
            <a:endParaRPr lang="en-US" sz="3000" b="1" cap="all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-19300"/>
            <a:ext cx="1017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OV/3-4</a:t>
            </a:r>
            <a:endParaRPr lang="en-US" sz="20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679" y="3093413"/>
            <a:ext cx="5103686" cy="14760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0" name="テキスト ボックス 169"/>
              <p:cNvSpPr txBox="1"/>
              <p:nvPr/>
            </p:nvSpPr>
            <p:spPr>
              <a:xfrm>
                <a:off x="6683973" y="1749961"/>
                <a:ext cx="5044414" cy="77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𝑖𝑟𝑟𝑎𝑑</m:t>
                          </m:r>
                          <m: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</m:sSup>
                      <m:d>
                        <m:dPr>
                          <m:ctrlP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ja-JP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  <m:sup>
                                      <m:r>
                                        <a:rPr lang="en-US" altLang="ja-JP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𝑖𝑟𝑟𝑎𝑑</m:t>
                                      </m:r>
                                      <m:r>
                                        <a:rPr lang="en-US" altLang="ja-JP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𝑑𝑟</m:t>
                                  </m:r>
                                </m:e>
                              </m:nary>
                            </m:e>
                          </m:d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0" name="テキスト ボックス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973" y="1749961"/>
                <a:ext cx="5044414" cy="7772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正方形/長方形 170"/>
          <p:cNvSpPr/>
          <p:nvPr/>
        </p:nvSpPr>
        <p:spPr>
          <a:xfrm>
            <a:off x="6402939" y="1133903"/>
            <a:ext cx="5656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Probability </a:t>
            </a: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of </a:t>
            </a: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fracture </a:t>
            </a:r>
            <a:r>
              <a:rPr lang="en-US" altLang="ja-JP" sz="20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after 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irradiation up to </a:t>
            </a:r>
            <a:r>
              <a:rPr lang="en-US" altLang="ja-JP" sz="2000" i="1" u="sng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D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</a:t>
            </a:r>
            <a:r>
              <a:rPr lang="en-US" altLang="ja-JP" sz="2000" i="1" dirty="0" err="1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dpa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can be calculated by integrating probability functions,</a:t>
            </a:r>
            <a:endParaRPr lang="en-US" altLang="ja-JP" sz="20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6353408" y="1065210"/>
            <a:ext cx="5705544" cy="1625474"/>
          </a:xfrm>
          <a:prstGeom prst="rect">
            <a:avLst/>
          </a:prstGeom>
          <a:noFill/>
          <a:ln w="635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ja-JP" altLang="en-US" kern="0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3" name="コンテンツ プレースホルダー 2"/>
              <p:cNvSpPr txBox="1">
                <a:spLocks/>
              </p:cNvSpPr>
              <p:nvPr/>
            </p:nvSpPr>
            <p:spPr>
              <a:xfrm>
                <a:off x="6584165" y="5752889"/>
                <a:ext cx="5345030" cy="868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𝑭𝒖𝒔𝒊𝒐𝒏</m:t>
                        </m:r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  <m:sup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𝒊𝒓𝒓𝒂𝒅</m:t>
                        </m:r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</m:sSubSup>
                    <m:d>
                      <m:dPr>
                        <m:ctrlP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</m:oMath>
                </a14:m>
                <a:r>
                  <a:rPr lang="en-US" altLang="ja-JP" sz="2000" b="1" i="1" dirty="0" smtClean="0">
                    <a:solidFill>
                      <a:srgbClr val="00B05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  <a:defRPr/>
                </a:pPr>
                <a:r>
                  <a:rPr lang="en-US" altLang="ja-JP" sz="2000" b="1" dirty="0" smtClean="0">
                    <a:solidFill>
                      <a:sysClr val="windowText" lastClr="000000"/>
                    </a:solidFill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altLang="ja-JP" sz="20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Sup>
                      <m:sSubSupPr>
                        <m:ctrlP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  <m:sup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𝒊𝒓𝒓𝒂𝒅</m:t>
                        </m:r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</m:sSubSup>
                    <m:d>
                      <m:dPr>
                        <m:ctrlP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000" b="1" i="1">
                                <a:solidFill>
                                  <a:srgbClr val="FB995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000" b="1" i="1">
                                <a:solidFill>
                                  <a:srgbClr val="FB9953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altLang="ja-JP" sz="2000" b="1" i="1">
                                <a:solidFill>
                                  <a:srgbClr val="FB9953"/>
                                </a:solidFill>
                                <a:latin typeface="Cambria Math" panose="02040503050406030204" pitchFamily="18" charset="0"/>
                              </a:rPr>
                              <m:t>𝒏𝒆𝒘</m:t>
                            </m:r>
                          </m:sup>
                        </m:sSup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000" b="1" i="1">
                            <a:solidFill>
                              <a:srgbClr val="FB9953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  <m:r>
                      <a:rPr lang="en-US" altLang="ja-JP" sz="20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𝑭𝒊𝒔𝒔𝒊𝒐𝒏</m:t>
                        </m:r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  <m:sup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𝒊𝒓𝒓𝒂𝒅</m:t>
                        </m:r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</m:sSubSup>
                    <m:d>
                      <m:dPr>
                        <m:ctrlP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</m:oMath>
                </a14:m>
                <a:endParaRPr lang="ja-JP" altLang="en-US" sz="2000" b="1" dirty="0">
                  <a:solidFill>
                    <a:sysClr val="windowText" lastClr="000000"/>
                  </a:solidFill>
                  <a:latin typeface="Calibri" panose="020F0502020204030204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73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165" y="5752889"/>
                <a:ext cx="5345030" cy="868096"/>
              </a:xfrm>
              <a:prstGeom prst="rect">
                <a:avLst/>
              </a:prstGeom>
              <a:blipFill rotWithShape="0">
                <a:blip r:embed="rId4"/>
                <a:stretch>
                  <a:fillRect b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8" name="直線矢印コネクタ 177"/>
          <p:cNvCxnSpPr/>
          <p:nvPr/>
        </p:nvCxnSpPr>
        <p:spPr>
          <a:xfrm flipH="1">
            <a:off x="8470900" y="2679438"/>
            <a:ext cx="4938" cy="1251677"/>
          </a:xfrm>
          <a:prstGeom prst="straightConnector1">
            <a:avLst/>
          </a:prstGeom>
          <a:noFill/>
          <a:ln w="63500" cap="flat" cmpd="sng" algn="ctr">
            <a:solidFill>
              <a:srgbClr val="7030A0">
                <a:alpha val="50000"/>
              </a:srgbClr>
            </a:solidFill>
            <a:prstDash val="sysDot"/>
            <a:miter lim="800000"/>
            <a:headEnd type="none"/>
            <a:tailEnd type="triangle"/>
          </a:ln>
          <a:effectLst/>
        </p:spPr>
      </p:cxnSp>
      <p:sp>
        <p:nvSpPr>
          <p:cNvPr id="181" name="正方形/長方形 180"/>
          <p:cNvSpPr/>
          <p:nvPr/>
        </p:nvSpPr>
        <p:spPr>
          <a:xfrm>
            <a:off x="6402939" y="4701180"/>
            <a:ext cx="57181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Fusion </a:t>
            </a:r>
            <a:r>
              <a:rPr lang="en-US" altLang="ja-JP" sz="2000" b="1" i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n</a:t>
            </a: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</a:t>
            </a:r>
            <a:r>
              <a:rPr lang="en-US" altLang="ja-JP" sz="2000" b="1" dirty="0" err="1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irrad</a:t>
            </a: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. </a:t>
            </a: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d</a:t>
            </a: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ata distribution 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could be estimated by updating </a:t>
            </a:r>
            <a:r>
              <a:rPr lang="en-US" altLang="ja-JP" sz="2000" dirty="0">
                <a:solidFill>
                  <a:prstClr val="black"/>
                </a:solidFill>
              </a:rPr>
              <a:t>fission n </a:t>
            </a:r>
            <a:r>
              <a:rPr lang="en-US" altLang="ja-JP" sz="2000" dirty="0" err="1" smtClean="0">
                <a:solidFill>
                  <a:prstClr val="black"/>
                </a:solidFill>
              </a:rPr>
              <a:t>irrad</a:t>
            </a:r>
            <a:r>
              <a:rPr lang="en-US" altLang="ja-JP" sz="2000" dirty="0" smtClean="0">
                <a:solidFill>
                  <a:prstClr val="black"/>
                </a:solidFill>
              </a:rPr>
              <a:t>. based 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probability function</a:t>
            </a:r>
            <a:r>
              <a:rPr lang="en-US" altLang="ja-JP" sz="2000" b="1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by Bayesian inference</a:t>
            </a:r>
            <a:r>
              <a:rPr lang="en-US" altLang="ja-JP" sz="20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, which compromise the limitation of </a:t>
            </a:r>
            <a:r>
              <a:rPr lang="en-US" altLang="ja-JP" sz="2000" dirty="0" smtClean="0">
                <a:solidFill>
                  <a:prstClr val="black"/>
                </a:solidFill>
              </a:rPr>
              <a:t>data size.</a:t>
            </a:r>
            <a:endParaRPr lang="en-US" altLang="ja-JP" sz="20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6403907" y="4680813"/>
            <a:ext cx="5630458" cy="1952200"/>
          </a:xfrm>
          <a:prstGeom prst="rect">
            <a:avLst/>
          </a:prstGeom>
          <a:noFill/>
          <a:ln w="635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ja-JP" altLang="en-US" kern="0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cxnSp>
        <p:nvCxnSpPr>
          <p:cNvPr id="183" name="直線矢印コネクタ 182"/>
          <p:cNvCxnSpPr/>
          <p:nvPr/>
        </p:nvCxnSpPr>
        <p:spPr>
          <a:xfrm flipV="1">
            <a:off x="8623600" y="3715215"/>
            <a:ext cx="0" cy="936000"/>
          </a:xfrm>
          <a:prstGeom prst="straightConnector1">
            <a:avLst/>
          </a:prstGeom>
          <a:noFill/>
          <a:ln w="63500" cap="flat" cmpd="sng" algn="ctr">
            <a:solidFill>
              <a:srgbClr val="00B050">
                <a:alpha val="50000"/>
              </a:srgbClr>
            </a:solidFill>
            <a:prstDash val="sysDot"/>
            <a:miter lim="800000"/>
            <a:headEnd type="none"/>
            <a:tailEnd type="triangle"/>
          </a:ln>
          <a:effectLst/>
        </p:spPr>
      </p:cxnSp>
      <p:grpSp>
        <p:nvGrpSpPr>
          <p:cNvPr id="199" name="グループ化 198"/>
          <p:cNvGrpSpPr/>
          <p:nvPr/>
        </p:nvGrpSpPr>
        <p:grpSpPr>
          <a:xfrm>
            <a:off x="-10404" y="2203092"/>
            <a:ext cx="6443179" cy="3840136"/>
            <a:chOff x="74313" y="938784"/>
            <a:chExt cx="6443179" cy="3840136"/>
          </a:xfrm>
        </p:grpSpPr>
        <p:pic>
          <p:nvPicPr>
            <p:cNvPr id="189" name="図 188"/>
            <p:cNvPicPr>
              <a:picLocks noChangeAspect="1"/>
            </p:cNvPicPr>
            <p:nvPr/>
          </p:nvPicPr>
          <p:blipFill rotWithShape="1">
            <a:blip r:embed="rId5"/>
            <a:srcRect l="1896" t="3101" r="662"/>
            <a:stretch/>
          </p:blipFill>
          <p:spPr>
            <a:xfrm>
              <a:off x="74313" y="938784"/>
              <a:ext cx="6443179" cy="3840136"/>
            </a:xfrm>
            <a:prstGeom prst="rect">
              <a:avLst/>
            </a:prstGeom>
          </p:spPr>
        </p:pic>
        <p:sp>
          <p:nvSpPr>
            <p:cNvPr id="175" name="左矢印 174"/>
            <p:cNvSpPr/>
            <p:nvPr/>
          </p:nvSpPr>
          <p:spPr>
            <a:xfrm>
              <a:off x="3891290" y="3841596"/>
              <a:ext cx="236886" cy="196548"/>
            </a:xfrm>
            <a:prstGeom prst="leftArrow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endParaRPr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4090126" y="3708568"/>
              <a:ext cx="21515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b="1" u="sng" kern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M" pitchFamily="50" charset="-128"/>
                </a:rPr>
                <a:t>the critical condition</a:t>
              </a:r>
              <a:endParaRPr lang="en-US" altLang="ja-JP" b="1" kern="0" dirty="0">
                <a:solidFill>
                  <a:srgbClr val="44546A"/>
                </a:solidFill>
                <a:ea typeface="HGPｺﾞｼｯｸM" pitchFamily="50" charset="-128"/>
              </a:endParaRPr>
            </a:p>
          </p:txBody>
        </p:sp>
      </p:grpSp>
      <p:grpSp>
        <p:nvGrpSpPr>
          <p:cNvPr id="196" name="グループ化 195"/>
          <p:cNvGrpSpPr/>
          <p:nvPr/>
        </p:nvGrpSpPr>
        <p:grpSpPr>
          <a:xfrm>
            <a:off x="70946" y="338138"/>
            <a:ext cx="936982" cy="417583"/>
            <a:chOff x="-11514518" y="-5929319"/>
            <a:chExt cx="6585630" cy="2935004"/>
          </a:xfrm>
        </p:grpSpPr>
        <p:pic>
          <p:nvPicPr>
            <p:cNvPr id="190" name="図 189" descr="QST_LOGO_YOKO.psd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1368802" y="-5669256"/>
              <a:ext cx="2147470" cy="810779"/>
            </a:xfrm>
            <a:prstGeom prst="rect">
              <a:avLst/>
            </a:prstGeom>
          </p:spPr>
        </p:pic>
        <p:pic>
          <p:nvPicPr>
            <p:cNvPr id="191" name="図 19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1279750" y="-3718734"/>
              <a:ext cx="3016234" cy="724419"/>
            </a:xfrm>
            <a:prstGeom prst="rect">
              <a:avLst/>
            </a:prstGeom>
          </p:spPr>
        </p:pic>
        <p:pic>
          <p:nvPicPr>
            <p:cNvPr id="192" name="図 19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11514518" y="-4857511"/>
              <a:ext cx="3565616" cy="1086399"/>
            </a:xfrm>
            <a:prstGeom prst="rect">
              <a:avLst/>
            </a:prstGeom>
          </p:spPr>
        </p:pic>
        <p:pic>
          <p:nvPicPr>
            <p:cNvPr id="193" name="図 192"/>
            <p:cNvPicPr>
              <a:picLocks noChangeAspect="1"/>
            </p:cNvPicPr>
            <p:nvPr/>
          </p:nvPicPr>
          <p:blipFill rotWithShape="1">
            <a:blip r:embed="rId9"/>
            <a:srcRect b="9928"/>
            <a:stretch/>
          </p:blipFill>
          <p:spPr>
            <a:xfrm>
              <a:off x="-7974614" y="-5929319"/>
              <a:ext cx="3045726" cy="1070842"/>
            </a:xfrm>
            <a:prstGeom prst="rect">
              <a:avLst/>
            </a:prstGeom>
          </p:spPr>
        </p:pic>
        <p:pic>
          <p:nvPicPr>
            <p:cNvPr id="194" name="図 19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6881512" y="-4745690"/>
              <a:ext cx="1676620" cy="838310"/>
            </a:xfrm>
            <a:prstGeom prst="rect">
              <a:avLst/>
            </a:prstGeom>
          </p:spPr>
        </p:pic>
        <p:pic>
          <p:nvPicPr>
            <p:cNvPr id="195" name="図 19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7712625" y="-3753750"/>
              <a:ext cx="2507732" cy="727652"/>
            </a:xfrm>
            <a:prstGeom prst="rect">
              <a:avLst/>
            </a:prstGeom>
          </p:spPr>
        </p:pic>
      </p:grpSp>
      <p:pic>
        <p:nvPicPr>
          <p:cNvPr id="197" name="Picture 438" descr="D:\Documents\Working\Meetings\2012\120628-29 第9回核融合エネルギー連合講演会\IFERC_New_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2" y="393696"/>
            <a:ext cx="133891" cy="9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正方形/長方形 197"/>
          <p:cNvSpPr/>
          <p:nvPr/>
        </p:nvSpPr>
        <p:spPr>
          <a:xfrm>
            <a:off x="3523902" y="360265"/>
            <a:ext cx="84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u="sng" dirty="0"/>
              <a:t>Hiroyasu </a:t>
            </a:r>
            <a:r>
              <a:rPr lang="en-GB" altLang="ja-JP" u="sng" dirty="0" smtClean="0"/>
              <a:t>TANIGAWA</a:t>
            </a:r>
            <a:r>
              <a:rPr lang="en-US" altLang="ja-JP" dirty="0" smtClean="0"/>
              <a:t>,</a:t>
            </a:r>
            <a:r>
              <a:rPr lang="en-GB" altLang="ja-JP" sz="1400" dirty="0"/>
              <a:t> </a:t>
            </a:r>
            <a:endParaRPr lang="en-GB" altLang="ja-JP" sz="1400" dirty="0" smtClean="0"/>
          </a:p>
          <a:p>
            <a:r>
              <a:rPr lang="en-GB" altLang="ja-JP" sz="1400" dirty="0" smtClean="0"/>
              <a:t>E</a:t>
            </a:r>
            <a:r>
              <a:rPr lang="en-GB" altLang="ja-JP" sz="1400" dirty="0"/>
              <a:t>. </a:t>
            </a:r>
            <a:r>
              <a:rPr lang="en-GB" altLang="ja-JP" sz="1400" dirty="0" smtClean="0"/>
              <a:t>DIEGELE, </a:t>
            </a:r>
            <a:r>
              <a:rPr lang="en-GB" altLang="ja-JP" sz="1400" dirty="0"/>
              <a:t>Y. </a:t>
            </a:r>
            <a:r>
              <a:rPr lang="en-GB" altLang="ja-JP" sz="1400" dirty="0" smtClean="0"/>
              <a:t>KATOH, </a:t>
            </a:r>
            <a:r>
              <a:rPr lang="en-GB" altLang="ja-JP" sz="1400" dirty="0"/>
              <a:t>T. </a:t>
            </a:r>
            <a:r>
              <a:rPr lang="en-GB" altLang="ja-JP" sz="1400" dirty="0" smtClean="0"/>
              <a:t>NOZAWA, </a:t>
            </a:r>
            <a:r>
              <a:rPr lang="en-GB" altLang="ja-JP" sz="1400" dirty="0"/>
              <a:t>T. </a:t>
            </a:r>
            <a:r>
              <a:rPr lang="en-GB" altLang="ja-JP" sz="1400" dirty="0" smtClean="0"/>
              <a:t>HIROSE, </a:t>
            </a:r>
            <a:r>
              <a:rPr lang="en-GB" altLang="ja-JP" sz="1400" dirty="0"/>
              <a:t>M. </a:t>
            </a:r>
            <a:r>
              <a:rPr lang="en-GB" altLang="ja-JP" sz="1400" dirty="0" smtClean="0"/>
              <a:t>GORLEY,H</a:t>
            </a:r>
            <a:r>
              <a:rPr lang="en-GB" altLang="ja-JP" sz="1400" dirty="0"/>
              <a:t>. </a:t>
            </a:r>
            <a:r>
              <a:rPr lang="en-GB" altLang="ja-JP" sz="1400" dirty="0" smtClean="0"/>
              <a:t>SAKASEGAWA, </a:t>
            </a:r>
            <a:r>
              <a:rPr lang="en-GB" altLang="ja-JP" sz="1400" dirty="0"/>
              <a:t>E. </a:t>
            </a:r>
            <a:r>
              <a:rPr lang="en-GB" altLang="ja-JP" sz="1400" dirty="0" smtClean="0"/>
              <a:t>GAGANIDZE, </a:t>
            </a:r>
            <a:r>
              <a:rPr lang="en-GB" altLang="ja-JP" sz="1400" dirty="0"/>
              <a:t>J. </a:t>
            </a:r>
            <a:r>
              <a:rPr lang="en-GB" altLang="ja-JP" sz="1400" dirty="0" smtClean="0"/>
              <a:t>AKTAA, </a:t>
            </a:r>
            <a:r>
              <a:rPr lang="en-GB" altLang="ja-JP" sz="1400" dirty="0"/>
              <a:t>G. </a:t>
            </a:r>
            <a:r>
              <a:rPr lang="en-GB" altLang="ja-JP" sz="1400" dirty="0" smtClean="0"/>
              <a:t>PINTSUK</a:t>
            </a:r>
            <a:endParaRPr lang="ja-JP" altLang="ja-JP" sz="14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104348" y="1025640"/>
            <a:ext cx="6249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5125">
              <a:lnSpc>
                <a:spcPct val="90000"/>
              </a:lnSpc>
              <a:defRPr/>
            </a:pPr>
            <a:r>
              <a:rPr kumimoji="1" lang="en-US" altLang="ja-JP" sz="2000" dirty="0">
                <a:solidFill>
                  <a:sysClr val="windowText" lastClr="000000"/>
                </a:solidFill>
              </a:rPr>
              <a:t>A new strategy based on </a:t>
            </a:r>
            <a:r>
              <a:rPr kumimoji="1" lang="en-US" altLang="ja-JP" sz="2000" u="sng" dirty="0" smtClean="0">
                <a:solidFill>
                  <a:sysClr val="windowText" lastClr="000000"/>
                </a:solidFill>
              </a:rPr>
              <a:t>probability based design method </a:t>
            </a:r>
            <a:r>
              <a:rPr kumimoji="1" lang="en-US" altLang="ja-JP" sz="2000" dirty="0">
                <a:solidFill>
                  <a:sysClr val="windowText" lastClr="000000"/>
                </a:solidFill>
              </a:rPr>
              <a:t>was 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proposed to mitigate the difficulty </a:t>
            </a:r>
            <a:r>
              <a:rPr kumimoji="1" lang="en-US" altLang="ja-JP" sz="2000" dirty="0">
                <a:solidFill>
                  <a:sysClr val="windowText" lastClr="000000"/>
                </a:solidFill>
              </a:rPr>
              <a:t>to 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define the allowable limit for irradiation induced degradation without enough </a:t>
            </a:r>
            <a:r>
              <a:rPr kumimoji="1" lang="en-US" altLang="ja-JP" sz="2000" dirty="0">
                <a:solidFill>
                  <a:sysClr val="windowText" lastClr="000000"/>
                </a:solidFill>
              </a:rPr>
              <a:t>"empirical” </a:t>
            </a:r>
            <a:r>
              <a:rPr kumimoji="1" lang="en-US" altLang="ja-JP" sz="2000" dirty="0" smtClean="0">
                <a:solidFill>
                  <a:sysClr val="windowText" lastClr="000000"/>
                </a:solidFill>
              </a:rPr>
              <a:t>evidence.</a:t>
            </a:r>
            <a:endParaRPr kumimoji="1" lang="en-US" altLang="ja-JP" sz="2000" dirty="0">
              <a:solidFill>
                <a:sysClr val="windowText" lastClr="000000"/>
              </a:solidFill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70946" y="5986682"/>
            <a:ext cx="6406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dirty="0" smtClean="0">
                <a:solidFill>
                  <a:sysClr val="windowText" lastClr="000000"/>
                </a:solidFill>
              </a:rPr>
              <a:t>It is essential to accumulate </a:t>
            </a:r>
            <a:r>
              <a:rPr kumimoji="1" lang="en-US" altLang="ja-JP" dirty="0">
                <a:solidFill>
                  <a:sysClr val="windowText" lastClr="000000"/>
                </a:solidFill>
              </a:rPr>
              <a:t>a reasonable amount of fission </a:t>
            </a:r>
            <a:r>
              <a:rPr kumimoji="1" lang="en-US" altLang="ja-JP" i="1" dirty="0" smtClean="0">
                <a:solidFill>
                  <a:sysClr val="windowText" lastClr="000000"/>
                </a:solidFill>
              </a:rPr>
              <a:t>n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 </a:t>
            </a:r>
            <a:r>
              <a:rPr kumimoji="1" lang="en-US" altLang="ja-JP" dirty="0">
                <a:solidFill>
                  <a:sysClr val="windowText" lastClr="000000"/>
                </a:solidFill>
              </a:rPr>
              <a:t>irradiation 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data to estimate the probability density function. </a:t>
            </a:r>
            <a:r>
              <a:rPr lang="en-US" altLang="ja-JP" dirty="0" smtClean="0"/>
              <a:t> 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0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114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deal with property degradation?  - The limitation of deterministic design method -</dc:title>
  <dc:creator>Hiroyasu Tanigawa</dc:creator>
  <cp:lastModifiedBy>Hiroyasu Tanigawa</cp:lastModifiedBy>
  <cp:revision>50</cp:revision>
  <cp:lastPrinted>2018-09-27T05:50:22Z</cp:lastPrinted>
  <dcterms:created xsi:type="dcterms:W3CDTF">2018-09-27T04:21:27Z</dcterms:created>
  <dcterms:modified xsi:type="dcterms:W3CDTF">2018-10-23T10:21:26Z</dcterms:modified>
</cp:coreProperties>
</file>