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5143500" type="screen16x9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2628" autoAdjust="0"/>
  </p:normalViewPr>
  <p:slideViewPr>
    <p:cSldViewPr snapToGrid="0" snapToObjects="1">
      <p:cViewPr varScale="1">
        <p:scale>
          <a:sx n="141" d="100"/>
          <a:sy n="141" d="100"/>
        </p:scale>
        <p:origin x="-304" y="-11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en-US" altLang="ja-JP" smtClean="0"/>
              <a:t>Click to edit Master subtitle style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33DE2-A87E-A648-B1CE-D9570AE82B35}" type="datetimeFigureOut">
              <a:rPr kumimoji="1" lang="ja-JP" altLang="en-US" smtClean="0"/>
              <a:t>9/25/18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84A97-AB29-824B-814E-BFFFE15083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8609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33DE2-A87E-A648-B1CE-D9570AE82B35}" type="datetimeFigureOut">
              <a:rPr kumimoji="1" lang="ja-JP" altLang="en-US" smtClean="0"/>
              <a:t>9/25/18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84A97-AB29-824B-814E-BFFFE15083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0124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33DE2-A87E-A648-B1CE-D9570AE82B35}" type="datetimeFigureOut">
              <a:rPr kumimoji="1" lang="ja-JP" altLang="en-US" smtClean="0"/>
              <a:t>9/25/18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84A97-AB29-824B-814E-BFFFE15083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2582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33DE2-A87E-A648-B1CE-D9570AE82B35}" type="datetimeFigureOut">
              <a:rPr kumimoji="1" lang="ja-JP" altLang="en-US" smtClean="0"/>
              <a:t>9/25/18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84A97-AB29-824B-814E-BFFFE15083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2557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33DE2-A87E-A648-B1CE-D9570AE82B35}" type="datetimeFigureOut">
              <a:rPr kumimoji="1" lang="ja-JP" altLang="en-US" smtClean="0"/>
              <a:t>9/25/18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84A97-AB29-824B-814E-BFFFE15083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0465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33DE2-A87E-A648-B1CE-D9570AE82B35}" type="datetimeFigureOut">
              <a:rPr kumimoji="1" lang="ja-JP" altLang="en-US" smtClean="0"/>
              <a:t>9/25/18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84A97-AB29-824B-814E-BFFFE15083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0344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33DE2-A87E-A648-B1CE-D9570AE82B35}" type="datetimeFigureOut">
              <a:rPr kumimoji="1" lang="ja-JP" altLang="en-US" smtClean="0"/>
              <a:t>9/25/18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84A97-AB29-824B-814E-BFFFE15083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9796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33DE2-A87E-A648-B1CE-D9570AE82B35}" type="datetimeFigureOut">
              <a:rPr kumimoji="1" lang="ja-JP" altLang="en-US" smtClean="0"/>
              <a:t>9/25/18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84A97-AB29-824B-814E-BFFFE15083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3271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33DE2-A87E-A648-B1CE-D9570AE82B35}" type="datetimeFigureOut">
              <a:rPr kumimoji="1" lang="ja-JP" altLang="en-US" smtClean="0"/>
              <a:t>9/25/18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84A97-AB29-824B-814E-BFFFE15083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7416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33DE2-A87E-A648-B1CE-D9570AE82B35}" type="datetimeFigureOut">
              <a:rPr kumimoji="1" lang="ja-JP" altLang="en-US" smtClean="0"/>
              <a:t>9/25/18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84A97-AB29-824B-814E-BFFFE15083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6058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33DE2-A87E-A648-B1CE-D9570AE82B35}" type="datetimeFigureOut">
              <a:rPr kumimoji="1" lang="ja-JP" altLang="en-US" smtClean="0"/>
              <a:t>9/25/18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84A97-AB29-824B-814E-BFFFE15083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4114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633DE2-A87E-A648-B1CE-D9570AE82B35}" type="datetimeFigureOut">
              <a:rPr kumimoji="1" lang="ja-JP" altLang="en-US" smtClean="0"/>
              <a:t>9/25/18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C84A97-AB29-824B-814E-BFFFE15083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7758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97219" y="102055"/>
            <a:ext cx="8450736" cy="7384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5000"/>
              </a:lnSpc>
            </a:pPr>
            <a:r>
              <a:rPr lang="en-US" altLang="ja-JP" sz="2200" b="1" dirty="0">
                <a:solidFill>
                  <a:srgbClr val="0000FF"/>
                </a:solidFill>
                <a:latin typeface="Arial"/>
                <a:cs typeface="Arial"/>
              </a:rPr>
              <a:t>Wide divertor heat-flux </a:t>
            </a:r>
            <a:r>
              <a:rPr lang="en-US" altLang="ja-JP" sz="2200" b="1" dirty="0" smtClean="0">
                <a:solidFill>
                  <a:srgbClr val="0000FF"/>
                </a:solidFill>
                <a:latin typeface="Arial"/>
                <a:cs typeface="Arial"/>
              </a:rPr>
              <a:t>width </a:t>
            </a:r>
            <a:r>
              <a:rPr lang="en-US" altLang="ja-JP" sz="2200" b="1" dirty="0">
                <a:solidFill>
                  <a:srgbClr val="0000FF"/>
                </a:solidFill>
                <a:latin typeface="Arial"/>
                <a:cs typeface="Arial"/>
              </a:rPr>
              <a:t>λ</a:t>
            </a:r>
            <a:r>
              <a:rPr lang="en-US" altLang="ja-JP" sz="2200" b="1" baseline="-25000" dirty="0">
                <a:solidFill>
                  <a:srgbClr val="0000FF"/>
                </a:solidFill>
                <a:latin typeface="Arial"/>
                <a:cs typeface="Arial"/>
              </a:rPr>
              <a:t>q</a:t>
            </a:r>
            <a:r>
              <a:rPr lang="en-US" altLang="ja-JP" sz="2200" b="1" dirty="0" smtClean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lang="en-US" altLang="ja-JP" sz="2200" b="1" dirty="0">
                <a:solidFill>
                  <a:srgbClr val="0000FF"/>
                </a:solidFill>
                <a:latin typeface="Arial"/>
                <a:cs typeface="Arial"/>
              </a:rPr>
              <a:t>in </a:t>
            </a:r>
            <a:r>
              <a:rPr lang="en-US" altLang="ja-JP" sz="2200" b="1" dirty="0" smtClean="0">
                <a:solidFill>
                  <a:srgbClr val="0000FF"/>
                </a:solidFill>
                <a:latin typeface="Arial"/>
                <a:cs typeface="Arial"/>
              </a:rPr>
              <a:t>ITER </a:t>
            </a:r>
            <a:r>
              <a:rPr lang="en-US" altLang="ja-JP" sz="2200" b="1" dirty="0">
                <a:solidFill>
                  <a:srgbClr val="0000FF"/>
                </a:solidFill>
                <a:latin typeface="Arial"/>
                <a:cs typeface="Arial"/>
              </a:rPr>
              <a:t>from </a:t>
            </a:r>
            <a:r>
              <a:rPr lang="en-US" altLang="ja-JP" sz="2200" b="1" dirty="0" smtClean="0">
                <a:solidFill>
                  <a:srgbClr val="0000FF"/>
                </a:solidFill>
                <a:latin typeface="Arial"/>
                <a:cs typeface="Arial"/>
              </a:rPr>
              <a:t>turbulence bifurcation </a:t>
            </a:r>
            <a:r>
              <a:rPr lang="en-US" altLang="ja-JP" sz="2200" b="1" dirty="0">
                <a:solidFill>
                  <a:srgbClr val="0000FF"/>
                </a:solidFill>
                <a:latin typeface="Arial"/>
                <a:cs typeface="Arial"/>
              </a:rPr>
              <a:t>across </a:t>
            </a:r>
            <a:r>
              <a:rPr lang="en-US" altLang="ja-JP" sz="2200" b="1" dirty="0" smtClean="0">
                <a:solidFill>
                  <a:srgbClr val="0000FF"/>
                </a:solidFill>
                <a:latin typeface="Arial"/>
                <a:cs typeface="Arial"/>
              </a:rPr>
              <a:t>separatrix		</a:t>
            </a:r>
            <a:r>
              <a:rPr lang="en-US" altLang="ja-JP" sz="2000" dirty="0" smtClean="0">
                <a:latin typeface="Arial"/>
                <a:cs typeface="Arial"/>
              </a:rPr>
              <a:t>C-S Chang et al.</a:t>
            </a:r>
            <a:endParaRPr kumimoji="1" lang="ja-JP" altLang="en-US" sz="2000" dirty="0">
              <a:latin typeface="Arial"/>
              <a:cs typeface="Arial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0" y="782917"/>
            <a:ext cx="9144000" cy="0"/>
          </a:xfrm>
          <a:prstGeom prst="line">
            <a:avLst/>
          </a:prstGeom>
          <a:ln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8088625" y="0"/>
            <a:ext cx="10627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latin typeface="Arial"/>
                <a:cs typeface="Arial"/>
              </a:rPr>
              <a:t>TH/P7-22</a:t>
            </a:r>
            <a:endParaRPr kumimoji="1" lang="ja-JP" altLang="en-US" sz="1600" dirty="0">
              <a:latin typeface="Arial"/>
              <a:cs typeface="Arial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5187831" y="960578"/>
            <a:ext cx="3935600" cy="3756197"/>
            <a:chOff x="5007697" y="1033404"/>
            <a:chExt cx="4085815" cy="3899564"/>
          </a:xfrm>
        </p:grpSpPr>
        <p:grpSp>
          <p:nvGrpSpPr>
            <p:cNvPr id="18" name="Group 17"/>
            <p:cNvGrpSpPr/>
            <p:nvPr/>
          </p:nvGrpSpPr>
          <p:grpSpPr>
            <a:xfrm>
              <a:off x="5007697" y="1033404"/>
              <a:ext cx="4085815" cy="3899564"/>
              <a:chOff x="4700129" y="1033404"/>
              <a:chExt cx="4406421" cy="3899564"/>
            </a:xfrm>
          </p:grpSpPr>
          <p:grpSp>
            <p:nvGrpSpPr>
              <p:cNvPr id="11" name="Group 10"/>
              <p:cNvGrpSpPr/>
              <p:nvPr/>
            </p:nvGrpSpPr>
            <p:grpSpPr>
              <a:xfrm>
                <a:off x="4700129" y="1033404"/>
                <a:ext cx="4406421" cy="3899564"/>
                <a:chOff x="3844083" y="2626843"/>
                <a:chExt cx="5138059" cy="3899564"/>
              </a:xfrm>
            </p:grpSpPr>
            <p:pic>
              <p:nvPicPr>
                <p:cNvPr id="12" name="Picture 11"/>
                <p:cNvPicPr/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844083" y="2626843"/>
                  <a:ext cx="4896119" cy="389956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FAA26D3D-D897-4be2-8F04-BA451C77F1D7}">
                    <ma14:placeholderFlag xmlns:ma14="http://schemas.microsoft.com/office/mac/drawingml/2011/main"/>
                  </a:ext>
                </a:extLst>
              </p:spPr>
            </p:pic>
            <p:sp>
              <p:nvSpPr>
                <p:cNvPr id="13" name="TextBox 12"/>
                <p:cNvSpPr txBox="1"/>
                <p:nvPr/>
              </p:nvSpPr>
              <p:spPr>
                <a:xfrm>
                  <a:off x="7516951" y="5387475"/>
                  <a:ext cx="1465191" cy="31952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kumimoji="1" lang="en-US" altLang="ja-JP" sz="1400" b="1" dirty="0" smtClean="0">
                      <a:latin typeface="Arial"/>
                      <a:cs typeface="Arial"/>
                    </a:rPr>
                    <a:t>JET high I</a:t>
                  </a:r>
                  <a:r>
                    <a:rPr kumimoji="1" lang="en-US" altLang="ja-JP" sz="1400" b="1" baseline="-25000" dirty="0" smtClean="0">
                      <a:latin typeface="Arial"/>
                      <a:cs typeface="Arial"/>
                    </a:rPr>
                    <a:t>P</a:t>
                  </a:r>
                  <a:endParaRPr kumimoji="1" lang="ja-JP" altLang="en-US" sz="1400" b="1" dirty="0">
                    <a:latin typeface="Arial"/>
                    <a:cs typeface="Arial"/>
                  </a:endParaRPr>
                </a:p>
              </p:txBody>
            </p:sp>
            <p:cxnSp>
              <p:nvCxnSpPr>
                <p:cNvPr id="14" name="Straight Arrow Connector 13"/>
                <p:cNvCxnSpPr/>
                <p:nvPr/>
              </p:nvCxnSpPr>
              <p:spPr>
                <a:xfrm flipH="1">
                  <a:off x="7460255" y="5574632"/>
                  <a:ext cx="173790" cy="0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tailEnd type="triangle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7" name="TextBox 16"/>
              <p:cNvSpPr txBox="1"/>
              <p:nvPr/>
            </p:nvSpPr>
            <p:spPr>
              <a:xfrm>
                <a:off x="7931555" y="1901648"/>
                <a:ext cx="75460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600" b="1" dirty="0" smtClean="0">
                    <a:latin typeface="Arial"/>
                    <a:cs typeface="Arial"/>
                  </a:rPr>
                  <a:t>Full I</a:t>
                </a:r>
                <a:r>
                  <a:rPr kumimoji="1" lang="en-US" altLang="ja-JP" sz="1600" b="1" baseline="-25000" dirty="0" smtClean="0">
                    <a:latin typeface="Arial"/>
                    <a:cs typeface="Arial"/>
                  </a:rPr>
                  <a:t>P</a:t>
                </a:r>
                <a:endParaRPr kumimoji="1" lang="ja-JP" altLang="en-US" sz="1600" b="1" dirty="0">
                  <a:latin typeface="Arial"/>
                  <a:cs typeface="Arial"/>
                </a:endParaRPr>
              </a:p>
            </p:txBody>
          </p:sp>
        </p:grpSp>
        <p:cxnSp>
          <p:nvCxnSpPr>
            <p:cNvPr id="3" name="Straight Arrow Connector 2"/>
            <p:cNvCxnSpPr/>
            <p:nvPr/>
          </p:nvCxnSpPr>
          <p:spPr>
            <a:xfrm flipV="1">
              <a:off x="7864597" y="2450144"/>
              <a:ext cx="754766" cy="1414237"/>
            </a:xfrm>
            <a:prstGeom prst="straightConnector1">
              <a:avLst/>
            </a:prstGeom>
            <a:ln w="12700">
              <a:solidFill>
                <a:srgbClr val="FF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TextBox 3"/>
            <p:cNvSpPr txBox="1"/>
            <p:nvPr/>
          </p:nvSpPr>
          <p:spPr>
            <a:xfrm rot="17856743">
              <a:off x="7776236" y="3067062"/>
              <a:ext cx="110068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 smtClean="0">
                  <a:solidFill>
                    <a:srgbClr val="FF0000"/>
                  </a:solidFill>
                </a:rPr>
                <a:t>Bifurcation</a:t>
              </a:r>
              <a:endParaRPr kumimoji="1" lang="ja-JP" altLang="en-US" sz="1600" dirty="0">
                <a:solidFill>
                  <a:srgbClr val="FF0000"/>
                </a:solidFill>
              </a:endParaRP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108079" y="862252"/>
            <a:ext cx="5133789" cy="40857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85000"/>
              </a:lnSpc>
              <a:buFont typeface="Arial"/>
              <a:buChar char="•"/>
            </a:pPr>
            <a:r>
              <a:rPr kumimoji="1" lang="en-US" altLang="ja-JP" dirty="0" smtClean="0">
                <a:latin typeface="Arial"/>
                <a:cs typeface="Arial"/>
              </a:rPr>
              <a:t>XGC predictions for λ</a:t>
            </a:r>
            <a:r>
              <a:rPr kumimoji="1" lang="en-US" altLang="ja-JP" baseline="-25000" dirty="0" smtClean="0">
                <a:latin typeface="Arial"/>
                <a:cs typeface="Arial"/>
              </a:rPr>
              <a:t>q</a:t>
            </a:r>
            <a:r>
              <a:rPr kumimoji="1" lang="en-US" altLang="ja-JP" dirty="0" smtClean="0">
                <a:latin typeface="Arial"/>
                <a:cs typeface="Arial"/>
              </a:rPr>
              <a:t> has been well-validated against representative DIII-D, C-Mod, NSTX, and JET data: neoclassical effect is dominant</a:t>
            </a:r>
          </a:p>
          <a:p>
            <a:pPr marL="171450" indent="-171450">
              <a:lnSpc>
                <a:spcPct val="85000"/>
              </a:lnSpc>
              <a:spcBef>
                <a:spcPts val="300"/>
              </a:spcBef>
              <a:buFont typeface="Arial"/>
              <a:buChar char="•"/>
            </a:pPr>
            <a:r>
              <a:rPr lang="en-US" altLang="ja-JP" dirty="0" smtClean="0">
                <a:latin typeface="Arial"/>
                <a:cs typeface="Arial"/>
              </a:rPr>
              <a:t>The same XGC predicts 6X greater </a:t>
            </a:r>
            <a:r>
              <a:rPr lang="en-US" altLang="ja-JP" dirty="0">
                <a:latin typeface="Arial"/>
                <a:cs typeface="Arial"/>
              </a:rPr>
              <a:t>λ</a:t>
            </a:r>
            <a:r>
              <a:rPr lang="en-US" altLang="ja-JP" baseline="-25000" dirty="0">
                <a:latin typeface="Arial"/>
                <a:cs typeface="Arial"/>
              </a:rPr>
              <a:t>q</a:t>
            </a:r>
            <a:r>
              <a:rPr lang="en-US" altLang="ja-JP" dirty="0">
                <a:latin typeface="Arial"/>
                <a:cs typeface="Arial"/>
              </a:rPr>
              <a:t> i</a:t>
            </a:r>
            <a:r>
              <a:rPr lang="en-US" altLang="ja-JP" dirty="0" smtClean="0">
                <a:latin typeface="Arial"/>
                <a:cs typeface="Arial"/>
              </a:rPr>
              <a:t>n full-current (15MA) ITER than extrapolation (λ</a:t>
            </a:r>
            <a:r>
              <a:rPr lang="en-US" altLang="ja-JP" baseline="-25000" dirty="0" smtClean="0">
                <a:latin typeface="Arial"/>
                <a:cs typeface="Arial"/>
              </a:rPr>
              <a:t>q</a:t>
            </a:r>
            <a:r>
              <a:rPr lang="en-US" altLang="ja-JP" baseline="30000" dirty="0" smtClean="0">
                <a:latin typeface="Arial"/>
                <a:cs typeface="Arial"/>
              </a:rPr>
              <a:t>Eich</a:t>
            </a:r>
            <a:r>
              <a:rPr lang="en-US" altLang="ja-JP" dirty="0" smtClean="0">
                <a:latin typeface="Arial"/>
                <a:cs typeface="Arial"/>
              </a:rPr>
              <a:t>) from present tokamaks: </a:t>
            </a:r>
          </a:p>
          <a:p>
            <a:pPr marL="396875" lvl="1" indent="-225425">
              <a:lnSpc>
                <a:spcPct val="85000"/>
              </a:lnSpc>
              <a:spcBef>
                <a:spcPts val="300"/>
              </a:spcBef>
              <a:buFont typeface="Lucida Grande"/>
              <a:buChar char="-"/>
            </a:pPr>
            <a:r>
              <a:rPr lang="en-US" altLang="ja-JP" sz="1600" dirty="0" smtClean="0">
                <a:latin typeface="Arial"/>
                <a:cs typeface="Arial"/>
              </a:rPr>
              <a:t>turbulence effect is dominant in 15MA ITER</a:t>
            </a:r>
          </a:p>
          <a:p>
            <a:pPr marL="171450" indent="-171450">
              <a:lnSpc>
                <a:spcPct val="85000"/>
              </a:lnSpc>
              <a:spcBef>
                <a:spcPts val="600"/>
              </a:spcBef>
              <a:buFont typeface="Arial"/>
              <a:buChar char="•"/>
            </a:pPr>
            <a:r>
              <a:rPr lang="en-US" altLang="ja-JP" dirty="0">
                <a:latin typeface="Arial"/>
                <a:cs typeface="Arial"/>
              </a:rPr>
              <a:t>λ</a:t>
            </a:r>
            <a:r>
              <a:rPr lang="en-US" altLang="ja-JP" baseline="-25000" dirty="0">
                <a:latin typeface="Arial"/>
                <a:cs typeface="Arial"/>
              </a:rPr>
              <a:t>q</a:t>
            </a:r>
            <a:r>
              <a:rPr lang="en-US" altLang="ja-JP" dirty="0">
                <a:latin typeface="Arial"/>
                <a:cs typeface="Arial"/>
              </a:rPr>
              <a:t> </a:t>
            </a:r>
            <a:r>
              <a:rPr lang="en-US" altLang="ja-JP" dirty="0" smtClean="0">
                <a:latin typeface="Arial"/>
                <a:cs typeface="Arial"/>
              </a:rPr>
              <a:t>on </a:t>
            </a:r>
            <a:r>
              <a:rPr kumimoji="1" lang="en-US" altLang="ja-JP" dirty="0" smtClean="0">
                <a:latin typeface="Arial"/>
                <a:cs typeface="Arial"/>
              </a:rPr>
              <a:t>1</a:t>
            </a:r>
            <a:r>
              <a:rPr kumimoji="1" lang="en-US" altLang="ja-JP" baseline="30000" dirty="0" smtClean="0">
                <a:latin typeface="Arial"/>
                <a:cs typeface="Arial"/>
              </a:rPr>
              <a:t>st</a:t>
            </a:r>
            <a:r>
              <a:rPr kumimoji="1" lang="en-US" altLang="ja-JP" dirty="0" smtClean="0">
                <a:latin typeface="Arial"/>
                <a:cs typeface="Arial"/>
              </a:rPr>
              <a:t> phase ITER at 5MA agrees with </a:t>
            </a:r>
            <a:r>
              <a:rPr lang="en-US" altLang="ja-JP" dirty="0" smtClean="0">
                <a:latin typeface="Arial"/>
                <a:cs typeface="Arial"/>
              </a:rPr>
              <a:t>λ</a:t>
            </a:r>
            <a:r>
              <a:rPr lang="en-US" altLang="ja-JP" baseline="-25000" dirty="0" smtClean="0">
                <a:latin typeface="Arial"/>
                <a:cs typeface="Arial"/>
              </a:rPr>
              <a:t>q</a:t>
            </a:r>
            <a:r>
              <a:rPr lang="en-US" altLang="ja-JP" baseline="30000" dirty="0" smtClean="0">
                <a:latin typeface="Arial"/>
                <a:cs typeface="Arial"/>
              </a:rPr>
              <a:t>Eich</a:t>
            </a:r>
            <a:r>
              <a:rPr kumimoji="1" lang="en-US" altLang="ja-JP" dirty="0" smtClean="0">
                <a:latin typeface="Arial"/>
                <a:cs typeface="Arial"/>
              </a:rPr>
              <a:t> </a:t>
            </a:r>
          </a:p>
          <a:p>
            <a:pPr marL="458788" indent="-287338">
              <a:lnSpc>
                <a:spcPct val="90000"/>
              </a:lnSpc>
              <a:spcBef>
                <a:spcPts val="600"/>
              </a:spcBef>
            </a:pPr>
            <a:r>
              <a:rPr kumimoji="1" lang="en-US" altLang="ja-JP" dirty="0" smtClean="0">
                <a:latin typeface="Arial"/>
                <a:cs typeface="Arial"/>
                <a:sym typeface="Wingdings"/>
              </a:rPr>
              <a:t> </a:t>
            </a:r>
            <a:r>
              <a:rPr lang="en-US" altLang="ja-JP" sz="1600" dirty="0">
                <a:latin typeface="Arial"/>
                <a:cs typeface="Arial"/>
                <a:sym typeface="Wingdings"/>
              </a:rPr>
              <a:t>W</a:t>
            </a:r>
            <a:r>
              <a:rPr kumimoji="1" lang="en-US" altLang="ja-JP" sz="1600" dirty="0" smtClean="0">
                <a:latin typeface="Arial"/>
                <a:cs typeface="Arial"/>
                <a:sym typeface="Wingdings"/>
              </a:rPr>
              <a:t>ider </a:t>
            </a:r>
            <a:r>
              <a:rPr lang="en-US" altLang="ja-JP" sz="1600" dirty="0" smtClean="0">
                <a:latin typeface="Arial"/>
                <a:cs typeface="Arial"/>
              </a:rPr>
              <a:t>λ</a:t>
            </a:r>
            <a:r>
              <a:rPr lang="en-US" altLang="ja-JP" sz="1600" baseline="-25000" dirty="0" smtClean="0">
                <a:latin typeface="Arial"/>
                <a:cs typeface="Arial"/>
              </a:rPr>
              <a:t>q</a:t>
            </a:r>
            <a:r>
              <a:rPr lang="en-US" altLang="ja-JP" sz="1600" baseline="30000" dirty="0" smtClean="0">
                <a:latin typeface="Arial"/>
                <a:cs typeface="Arial"/>
              </a:rPr>
              <a:t>ITER</a:t>
            </a:r>
            <a:r>
              <a:rPr lang="en-US" altLang="ja-JP" sz="1600" dirty="0" smtClean="0">
                <a:latin typeface="Arial"/>
                <a:cs typeface="Arial"/>
              </a:rPr>
              <a:t>(15MA)</a:t>
            </a:r>
            <a:r>
              <a:rPr lang="en-US" altLang="ja-JP" sz="1600" baseline="30000" dirty="0" smtClean="0">
                <a:latin typeface="Arial"/>
                <a:cs typeface="Arial"/>
              </a:rPr>
              <a:t> </a:t>
            </a:r>
            <a:r>
              <a:rPr lang="en-US" altLang="ja-JP" sz="1600" dirty="0" smtClean="0">
                <a:latin typeface="Arial"/>
                <a:cs typeface="Arial"/>
              </a:rPr>
              <a:t>is not a pure size effect, but a ρ</a:t>
            </a:r>
            <a:r>
              <a:rPr lang="en-US" altLang="ja-JP" sz="1600" baseline="-25000" dirty="0" smtClean="0">
                <a:latin typeface="Arial"/>
                <a:cs typeface="Arial"/>
              </a:rPr>
              <a:t>i</a:t>
            </a:r>
            <a:r>
              <a:rPr lang="en-US" altLang="ja-JP" sz="1600" dirty="0" smtClean="0">
                <a:latin typeface="Arial"/>
                <a:cs typeface="Arial"/>
              </a:rPr>
              <a:t>/a effect.</a:t>
            </a:r>
          </a:p>
          <a:p>
            <a:pPr marL="171450" indent="-17145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Font typeface="Arial"/>
              <a:buChar char="•"/>
            </a:pPr>
            <a:r>
              <a:rPr lang="en-US" altLang="ja-JP" dirty="0" smtClean="0">
                <a:latin typeface="Arial"/>
                <a:cs typeface="Arial"/>
              </a:rPr>
              <a:t>T</a:t>
            </a:r>
            <a:r>
              <a:rPr kumimoji="1" lang="en-US" altLang="ja-JP" dirty="0" smtClean="0">
                <a:latin typeface="Arial"/>
                <a:cs typeface="Arial"/>
              </a:rPr>
              <a:t>urbulence across separatrix bifurcates from </a:t>
            </a:r>
            <a:r>
              <a:rPr lang="en-US" altLang="ja-JP" dirty="0" smtClean="0">
                <a:latin typeface="Arial"/>
                <a:cs typeface="Arial"/>
              </a:rPr>
              <a:t>JET(4.5MA)</a:t>
            </a:r>
            <a:r>
              <a:rPr kumimoji="1" lang="en-US" altLang="ja-JP" dirty="0" smtClean="0">
                <a:latin typeface="Arial"/>
                <a:cs typeface="Arial"/>
              </a:rPr>
              <a:t> to </a:t>
            </a:r>
            <a:r>
              <a:rPr lang="en-US" altLang="ja-JP" dirty="0" smtClean="0">
                <a:latin typeface="Arial"/>
                <a:cs typeface="Arial"/>
              </a:rPr>
              <a:t>ITER(15MA) </a:t>
            </a:r>
          </a:p>
          <a:p>
            <a:pPr marL="396875" lvl="1" indent="-225425">
              <a:lnSpc>
                <a:spcPct val="85000"/>
              </a:lnSpc>
              <a:buFont typeface="Lucida Grande"/>
              <a:buChar char="-"/>
            </a:pPr>
            <a:r>
              <a:rPr lang="en-US" altLang="ja-JP" sz="1600" dirty="0" smtClean="0">
                <a:latin typeface="Arial"/>
                <a:cs typeface="Arial"/>
              </a:rPr>
              <a:t>from “blobs” to </a:t>
            </a:r>
            <a:r>
              <a:rPr kumimoji="1" lang="en-US" altLang="ja-JP" sz="1600" dirty="0" smtClean="0">
                <a:latin typeface="Arial"/>
                <a:cs typeface="Arial"/>
              </a:rPr>
              <a:t>“streamers,” and</a:t>
            </a:r>
          </a:p>
          <a:p>
            <a:pPr marL="396875" lvl="1" indent="-225425">
              <a:lnSpc>
                <a:spcPct val="85000"/>
              </a:lnSpc>
              <a:buFont typeface="Lucida Grande"/>
              <a:buChar char="-"/>
            </a:pPr>
            <a:r>
              <a:rPr lang="en-US" altLang="ja-JP" sz="1600" dirty="0" smtClean="0">
                <a:latin typeface="Arial"/>
                <a:cs typeface="Arial"/>
              </a:rPr>
              <a:t>from high to low ExB shearing rate.</a:t>
            </a:r>
          </a:p>
          <a:p>
            <a:pPr marL="396875" lvl="1" indent="-225425">
              <a:lnSpc>
                <a:spcPct val="85000"/>
              </a:lnSpc>
              <a:buFont typeface="Lucida Grande"/>
              <a:buChar char="-"/>
            </a:pPr>
            <a:r>
              <a:rPr kumimoji="1" lang="en-US" altLang="ja-JP" sz="1600" dirty="0" smtClean="0">
                <a:latin typeface="Arial"/>
                <a:cs typeface="Arial"/>
              </a:rPr>
              <a:t>Strong “streamer transport” is seen across separatrix </a:t>
            </a:r>
            <a:r>
              <a:rPr lang="en-US" altLang="ja-JP" sz="1600" dirty="0">
                <a:latin typeface="Arial"/>
                <a:cs typeface="Arial"/>
              </a:rPr>
              <a:t>i</a:t>
            </a:r>
            <a:r>
              <a:rPr lang="en-US" altLang="ja-JP" sz="1600" dirty="0" smtClean="0">
                <a:latin typeface="Arial"/>
                <a:cs typeface="Arial"/>
              </a:rPr>
              <a:t>n</a:t>
            </a:r>
            <a:r>
              <a:rPr kumimoji="1" lang="en-US" altLang="ja-JP" sz="1600" dirty="0" smtClean="0">
                <a:latin typeface="Arial"/>
                <a:cs typeface="Arial"/>
              </a:rPr>
              <a:t> ITER(15MA) </a:t>
            </a:r>
            <a:r>
              <a:rPr kumimoji="1" lang="en-US" altLang="ja-JP" sz="1600" dirty="0" smtClean="0">
                <a:latin typeface="Arial"/>
                <a:cs typeface="Arial"/>
                <a:sym typeface="Wingdings"/>
              </a:rPr>
              <a:t> wider </a:t>
            </a:r>
            <a:r>
              <a:rPr lang="en-US" altLang="ja-JP" sz="1600" dirty="0">
                <a:latin typeface="Arial"/>
                <a:cs typeface="Arial"/>
              </a:rPr>
              <a:t>λ</a:t>
            </a:r>
            <a:r>
              <a:rPr lang="en-US" altLang="ja-JP" sz="1600" baseline="-25000" dirty="0">
                <a:latin typeface="Arial"/>
                <a:cs typeface="Arial"/>
              </a:rPr>
              <a:t>q</a:t>
            </a:r>
            <a:endParaRPr kumimoji="1" lang="ja-JP" altLang="en-US" sz="16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64548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593</TotalTime>
  <Words>164</Words>
  <Application>Microsoft Macintosh PowerPoint</Application>
  <PresentationFormat>On-screen Show (16:9)</PresentationFormat>
  <Paragraphs>14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PPPL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CS Chang</dc:creator>
  <cp:lastModifiedBy>CS Chang</cp:lastModifiedBy>
  <cp:revision>52</cp:revision>
  <dcterms:created xsi:type="dcterms:W3CDTF">2018-09-25T14:09:33Z</dcterms:created>
  <dcterms:modified xsi:type="dcterms:W3CDTF">2018-09-26T09:23:25Z</dcterms:modified>
</cp:coreProperties>
</file>