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6" d="100"/>
          <a:sy n="66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4759405074365"/>
          <c:y val="4.0477319418706866E-2"/>
          <c:w val="0.74405336832895885"/>
          <c:h val="0.67884852404325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Sheet1!$F$4</c:f>
              <c:strCache>
                <c:ptCount val="1"/>
                <c:pt idx="0">
                  <c:v>UTS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Sheet1!$H$5:$H$8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55.4</c:v>
                  </c:pt>
                  <c:pt idx="2">
                    <c:v>30.206686362238017</c:v>
                  </c:pt>
                  <c:pt idx="3">
                    <c:v>16.857129059078183</c:v>
                  </c:pt>
                </c:numCache>
              </c:numRef>
            </c:plus>
            <c:minus>
              <c:numRef>
                <c:f>Sheet1!$H$5:$H$8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55.4</c:v>
                  </c:pt>
                  <c:pt idx="2">
                    <c:v>30.206686362238017</c:v>
                  </c:pt>
                  <c:pt idx="3">
                    <c:v>16.857129059078183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Sheet1!$C$5:$C$8</c:f>
              <c:strCache>
                <c:ptCount val="4"/>
                <c:pt idx="0">
                  <c:v>Cu-Al
including
Low oxygen
concentration</c:v>
                </c:pt>
                <c:pt idx="1">
                  <c:v>Cu-Al
including
High oxygen
concentration</c:v>
                </c:pt>
                <c:pt idx="2">
                  <c:v>Cu-Zr
including
Low oxygen
concentration</c:v>
                </c:pt>
                <c:pt idx="3">
                  <c:v>Cu-Zr
including
High oxygen
concentration</c:v>
                </c:pt>
              </c:strCache>
            </c:strRef>
          </c:cat>
          <c:val>
            <c:numRef>
              <c:f>Sheet1!$F$5:$F$8</c:f>
              <c:numCache>
                <c:formatCode>General</c:formatCode>
                <c:ptCount val="4"/>
                <c:pt idx="0">
                  <c:v>0</c:v>
                </c:pt>
                <c:pt idx="1">
                  <c:v>365.8</c:v>
                </c:pt>
                <c:pt idx="2">
                  <c:v>246.02548844052123</c:v>
                </c:pt>
                <c:pt idx="3">
                  <c:v>357.7321207494436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2858848"/>
        <c:axId val="512860416"/>
      </c:barChart>
      <c:lineChart>
        <c:grouping val="standard"/>
        <c:varyColors val="0"/>
        <c:ser>
          <c:idx val="2"/>
          <c:order val="1"/>
          <c:tx>
            <c:strRef>
              <c:f>Sheet1!$I$3</c:f>
              <c:strCache>
                <c:ptCount val="1"/>
                <c:pt idx="0">
                  <c:v>Oxygen concentration(Cu-Al)</c:v>
                </c:pt>
              </c:strCache>
            </c:strRef>
          </c:tx>
          <c:spPr>
            <a:ln w="254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bg1"/>
                </a:solidFill>
              </a:ln>
              <a:effectLst/>
            </c:spPr>
          </c:marker>
          <c:dPt>
            <c:idx val="1"/>
            <c:marker>
              <c:symbol val="circle"/>
              <c:size val="5"/>
              <c:spPr>
                <a:solidFill>
                  <a:schemeClr val="tx1"/>
                </a:solidFill>
                <a:ln w="25400">
                  <a:solidFill>
                    <a:schemeClr val="bg1"/>
                  </a:solidFill>
                </a:ln>
                <a:effectLst/>
              </c:spPr>
            </c:marker>
            <c:bubble3D val="0"/>
          </c:dPt>
          <c:val>
            <c:numRef>
              <c:f>Sheet1!$I$5:$I$8</c:f>
              <c:numCache>
                <c:formatCode>General</c:formatCode>
                <c:ptCount val="4"/>
                <c:pt idx="0">
                  <c:v>5.1999999999999998E-2</c:v>
                </c:pt>
                <c:pt idx="1">
                  <c:v>1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Sheet1!$J$3</c:f>
              <c:strCache>
                <c:ptCount val="1"/>
                <c:pt idx="0">
                  <c:v>Oxygen concentration(Cu-Zr)</c:v>
                </c:pt>
              </c:strCache>
            </c:strRef>
          </c:tx>
          <c:spPr>
            <a:ln w="254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bg1"/>
                </a:solidFill>
              </a:ln>
              <a:effectLst/>
            </c:spPr>
          </c:marker>
          <c:val>
            <c:numRef>
              <c:f>Sheet1!$J$5:$J$8</c:f>
              <c:numCache>
                <c:formatCode>General</c:formatCode>
                <c:ptCount val="4"/>
                <c:pt idx="2">
                  <c:v>9.1999999999999998E-2</c:v>
                </c:pt>
                <c:pt idx="3">
                  <c:v>0.31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2862376"/>
        <c:axId val="512861592"/>
      </c:lineChart>
      <c:catAx>
        <c:axId val="512858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512860416"/>
        <c:crosses val="autoZero"/>
        <c:auto val="1"/>
        <c:lblAlgn val="ctr"/>
        <c:lblOffset val="100"/>
        <c:noMultiLvlLbl val="0"/>
      </c:catAx>
      <c:valAx>
        <c:axId val="512860416"/>
        <c:scaling>
          <c:orientation val="minMax"/>
          <c:max val="5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Tensile Stress (MPa)</a:t>
                </a:r>
                <a:endParaRPr lang="ja-JP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ja-JP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512858848"/>
        <c:crosses val="autoZero"/>
        <c:crossBetween val="between"/>
      </c:valAx>
      <c:valAx>
        <c:axId val="512861592"/>
        <c:scaling>
          <c:orientation val="minMax"/>
          <c:max val="2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Oxygen Concentration (%)</a:t>
                </a:r>
                <a:endParaRPr lang="ja-JP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ja-JP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512862376"/>
        <c:crosses val="max"/>
        <c:crossBetween val="between"/>
      </c:valAx>
      <c:catAx>
        <c:axId val="512862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2861592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44780823415953314"/>
          <c:y val="5.7534064106023207E-2"/>
          <c:w val="0.40137252583216165"/>
          <c:h val="0.169649786894755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43BE-0C47-4551-8C8C-D9B07CFB210A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A4A3-AC97-40F8-BE26-1A7B76508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05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43BE-0C47-4551-8C8C-D9B07CFB210A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A4A3-AC97-40F8-BE26-1A7B76508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492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43BE-0C47-4551-8C8C-D9B07CFB210A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A4A3-AC97-40F8-BE26-1A7B76508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72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43BE-0C47-4551-8C8C-D9B07CFB210A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A4A3-AC97-40F8-BE26-1A7B76508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75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43BE-0C47-4551-8C8C-D9B07CFB210A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A4A3-AC97-40F8-BE26-1A7B76508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6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43BE-0C47-4551-8C8C-D9B07CFB210A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A4A3-AC97-40F8-BE26-1A7B76508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62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43BE-0C47-4551-8C8C-D9B07CFB210A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A4A3-AC97-40F8-BE26-1A7B76508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32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43BE-0C47-4551-8C8C-D9B07CFB210A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A4A3-AC97-40F8-BE26-1A7B76508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799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43BE-0C47-4551-8C8C-D9B07CFB210A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A4A3-AC97-40F8-BE26-1A7B76508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98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43BE-0C47-4551-8C8C-D9B07CFB210A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A4A3-AC97-40F8-BE26-1A7B76508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54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43BE-0C47-4551-8C8C-D9B07CFB210A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A4A3-AC97-40F8-BE26-1A7B76508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31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543BE-0C47-4551-8C8C-D9B07CFB210A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2A4A3-AC97-40F8-BE26-1A7B76508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2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8361"/>
          </a:xfrm>
        </p:spPr>
        <p:txBody>
          <a:bodyPr>
            <a:noAutofit/>
          </a:bodyPr>
          <a:lstStyle/>
          <a:p>
            <a:pPr algn="ctr"/>
            <a:r>
              <a:rPr lang="en-US" altLang="ja-JP" sz="2800" dirty="0"/>
              <a:t>Improvement of Cu Alloys as </a:t>
            </a:r>
            <a:r>
              <a:rPr lang="en-US" altLang="ja-JP" sz="2800" dirty="0" err="1"/>
              <a:t>Divertor</a:t>
            </a:r>
            <a:r>
              <a:rPr lang="en-US" altLang="ja-JP" sz="2800" dirty="0"/>
              <a:t> Heat Sink Material</a:t>
            </a:r>
            <a:endParaRPr kumimoji="1" lang="ja-JP" altLang="en-US" sz="2800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264303" y="996407"/>
            <a:ext cx="2558410" cy="1335980"/>
            <a:chOff x="6505381" y="1132267"/>
            <a:chExt cx="3734733" cy="1581445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6505381" y="1134304"/>
              <a:ext cx="2325958" cy="1460003"/>
              <a:chOff x="5369042" y="3622583"/>
              <a:chExt cx="1679443" cy="1054185"/>
            </a:xfrm>
          </p:grpSpPr>
          <p:grpSp>
            <p:nvGrpSpPr>
              <p:cNvPr id="13" name="グループ化 12"/>
              <p:cNvGrpSpPr/>
              <p:nvPr/>
            </p:nvGrpSpPr>
            <p:grpSpPr>
              <a:xfrm rot="20700000">
                <a:off x="5369042" y="3932441"/>
                <a:ext cx="1679443" cy="744327"/>
                <a:chOff x="5497248" y="1843395"/>
                <a:chExt cx="2219136" cy="983519"/>
              </a:xfrm>
            </p:grpSpPr>
            <p:pic>
              <p:nvPicPr>
                <p:cNvPr id="19" name="図 18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5497248" y="2040462"/>
                  <a:ext cx="2219136" cy="786452"/>
                </a:xfrm>
                <a:prstGeom prst="rect">
                  <a:avLst/>
                </a:prstGeom>
              </p:spPr>
            </p:pic>
            <p:cxnSp>
              <p:nvCxnSpPr>
                <p:cNvPr id="20" name="直線矢印コネクタ 19"/>
                <p:cNvCxnSpPr/>
                <p:nvPr/>
              </p:nvCxnSpPr>
              <p:spPr>
                <a:xfrm>
                  <a:off x="6684035" y="1874948"/>
                  <a:ext cx="203981" cy="357637"/>
                </a:xfrm>
                <a:prstGeom prst="straightConnector1">
                  <a:avLst/>
                </a:prstGeom>
                <a:ln w="19050">
                  <a:solidFill>
                    <a:srgbClr val="00FF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直線矢印コネクタ 20"/>
                <p:cNvCxnSpPr/>
                <p:nvPr/>
              </p:nvCxnSpPr>
              <p:spPr>
                <a:xfrm>
                  <a:off x="6418294" y="1874950"/>
                  <a:ext cx="203981" cy="357637"/>
                </a:xfrm>
                <a:prstGeom prst="straightConnector1">
                  <a:avLst/>
                </a:prstGeom>
                <a:ln w="19050">
                  <a:solidFill>
                    <a:srgbClr val="00FF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直線矢印コネクタ 21"/>
                <p:cNvCxnSpPr/>
                <p:nvPr/>
              </p:nvCxnSpPr>
              <p:spPr>
                <a:xfrm>
                  <a:off x="6152553" y="1874950"/>
                  <a:ext cx="203981" cy="357637"/>
                </a:xfrm>
                <a:prstGeom prst="straightConnector1">
                  <a:avLst/>
                </a:prstGeom>
                <a:ln w="19050">
                  <a:solidFill>
                    <a:srgbClr val="00FF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線矢印コネクタ 22"/>
                <p:cNvCxnSpPr/>
                <p:nvPr/>
              </p:nvCxnSpPr>
              <p:spPr>
                <a:xfrm>
                  <a:off x="5886812" y="1874950"/>
                  <a:ext cx="203981" cy="357637"/>
                </a:xfrm>
                <a:prstGeom prst="straightConnector1">
                  <a:avLst/>
                </a:prstGeom>
                <a:ln w="19050">
                  <a:solidFill>
                    <a:srgbClr val="00FF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線矢印コネクタ 23"/>
                <p:cNvCxnSpPr/>
                <p:nvPr/>
              </p:nvCxnSpPr>
              <p:spPr>
                <a:xfrm>
                  <a:off x="6925618" y="1843395"/>
                  <a:ext cx="203981" cy="357637"/>
                </a:xfrm>
                <a:prstGeom prst="straightConnector1">
                  <a:avLst/>
                </a:prstGeom>
                <a:ln w="19050">
                  <a:solidFill>
                    <a:srgbClr val="00FF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4" name="図 1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09826" y="3846873"/>
                <a:ext cx="240707" cy="242747"/>
              </a:xfrm>
              <a:prstGeom prst="rect">
                <a:avLst/>
              </a:prstGeom>
            </p:spPr>
          </p:pic>
          <p:pic>
            <p:nvPicPr>
              <p:cNvPr id="15" name="図 14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31579" y="3622583"/>
                <a:ext cx="259381" cy="259381"/>
              </a:xfrm>
              <a:prstGeom prst="rect">
                <a:avLst/>
              </a:prstGeom>
            </p:spPr>
          </p:pic>
          <p:pic>
            <p:nvPicPr>
              <p:cNvPr id="16" name="図 15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76862" y="3687101"/>
                <a:ext cx="257202" cy="259381"/>
              </a:xfrm>
              <a:prstGeom prst="rect">
                <a:avLst/>
              </a:prstGeom>
            </p:spPr>
          </p:pic>
          <p:pic>
            <p:nvPicPr>
              <p:cNvPr id="17" name="図 16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201191" y="3711097"/>
                <a:ext cx="254063" cy="254063"/>
              </a:xfrm>
              <a:prstGeom prst="rect">
                <a:avLst/>
              </a:prstGeom>
            </p:spPr>
          </p:pic>
          <p:pic>
            <p:nvPicPr>
              <p:cNvPr id="18" name="図 17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490892" y="3800484"/>
                <a:ext cx="354968" cy="352617"/>
              </a:xfrm>
              <a:prstGeom prst="rect">
                <a:avLst/>
              </a:prstGeom>
            </p:spPr>
          </p:pic>
        </p:grpSp>
        <p:grpSp>
          <p:nvGrpSpPr>
            <p:cNvPr id="6" name="グループ化 5"/>
            <p:cNvGrpSpPr/>
            <p:nvPr/>
          </p:nvGrpSpPr>
          <p:grpSpPr>
            <a:xfrm>
              <a:off x="8231858" y="1132267"/>
              <a:ext cx="2008256" cy="1581445"/>
              <a:chOff x="9442749" y="5926036"/>
              <a:chExt cx="2008256" cy="1576171"/>
            </a:xfrm>
          </p:grpSpPr>
          <p:sp>
            <p:nvSpPr>
              <p:cNvPr id="7" name="正方形/長方形 6"/>
              <p:cNvSpPr/>
              <p:nvPr/>
            </p:nvSpPr>
            <p:spPr>
              <a:xfrm>
                <a:off x="9576043" y="5926036"/>
                <a:ext cx="1401721" cy="46491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100" dirty="0" smtClean="0">
                    <a:solidFill>
                      <a:schemeClr val="tx1"/>
                    </a:solidFill>
                  </a:rPr>
                  <a:t>Armor Materials</a:t>
                </a:r>
                <a:endParaRPr kumimoji="1" lang="ja-JP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10346475" y="6498951"/>
                <a:ext cx="999497" cy="26257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100" dirty="0" smtClean="0">
                    <a:solidFill>
                      <a:schemeClr val="tx1"/>
                    </a:solidFill>
                  </a:rPr>
                  <a:t>Pipe</a:t>
                </a:r>
                <a:endParaRPr kumimoji="1" lang="ja-JP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正方形/長方形 8"/>
              <p:cNvSpPr/>
              <p:nvPr/>
            </p:nvSpPr>
            <p:spPr>
              <a:xfrm>
                <a:off x="9996606" y="7008114"/>
                <a:ext cx="1454399" cy="49409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100" dirty="0" smtClean="0">
                    <a:solidFill>
                      <a:schemeClr val="tx1"/>
                    </a:solidFill>
                  </a:rPr>
                  <a:t>Heat Sink Materials</a:t>
                </a:r>
                <a:endParaRPr kumimoji="1" lang="ja-JP" altLang="en-US" sz="11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" name="直線矢印コネクタ 9"/>
              <p:cNvCxnSpPr>
                <a:stCxn id="9" idx="1"/>
              </p:cNvCxnSpPr>
              <p:nvPr/>
            </p:nvCxnSpPr>
            <p:spPr>
              <a:xfrm flipH="1" flipV="1">
                <a:off x="9495051" y="7055843"/>
                <a:ext cx="501555" cy="19932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矢印コネクタ 10"/>
              <p:cNvCxnSpPr/>
              <p:nvPr/>
            </p:nvCxnSpPr>
            <p:spPr>
              <a:xfrm flipH="1">
                <a:off x="9442749" y="6287141"/>
                <a:ext cx="134912" cy="26626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矢印コネクタ 11"/>
              <p:cNvCxnSpPr/>
              <p:nvPr/>
            </p:nvCxnSpPr>
            <p:spPr>
              <a:xfrm flipH="1">
                <a:off x="9745828" y="6656562"/>
                <a:ext cx="611029" cy="19470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5" name="テキスト ボックス 24"/>
          <p:cNvSpPr txBox="1"/>
          <p:nvPr/>
        </p:nvSpPr>
        <p:spPr>
          <a:xfrm>
            <a:off x="250256" y="662618"/>
            <a:ext cx="2563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u="sng" dirty="0" smtClean="0"/>
              <a:t>Example Design for </a:t>
            </a:r>
            <a:r>
              <a:rPr kumimoji="1" lang="en-US" altLang="ja-JP" sz="1400" b="1" u="sng" dirty="0" err="1" smtClean="0"/>
              <a:t>Divortor</a:t>
            </a:r>
            <a:endParaRPr kumimoji="1" lang="ja-JP" altLang="en-US" sz="1400" b="1" u="sng" dirty="0"/>
          </a:p>
        </p:txBody>
      </p:sp>
      <p:sp>
        <p:nvSpPr>
          <p:cNvPr id="26" name="角丸四角形 25"/>
          <p:cNvSpPr/>
          <p:nvPr/>
        </p:nvSpPr>
        <p:spPr>
          <a:xfrm>
            <a:off x="3122770" y="740517"/>
            <a:ext cx="5724938" cy="1502169"/>
          </a:xfrm>
          <a:prstGeom prst="roundRect">
            <a:avLst>
              <a:gd name="adj" fmla="val 1104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ja-JP" altLang="en-US" sz="1600" u="sng" dirty="0">
              <a:solidFill>
                <a:schemeClr val="tx1"/>
              </a:solidFill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3203669" y="1139779"/>
            <a:ext cx="3676092" cy="1051852"/>
          </a:xfrm>
          <a:prstGeom prst="roundRect">
            <a:avLst>
              <a:gd name="adj" fmla="val 389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/>
            </a:pPr>
            <a:r>
              <a:rPr lang="en-US" altLang="ja-JP" sz="1600" dirty="0" smtClean="0">
                <a:solidFill>
                  <a:schemeClr val="tx1"/>
                </a:solidFill>
              </a:rPr>
              <a:t>Stable Nano-oxide particles in matrix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600" dirty="0">
                <a:solidFill>
                  <a:schemeClr val="tx1"/>
                </a:solidFill>
              </a:rPr>
              <a:t>Suppression </a:t>
            </a:r>
            <a:r>
              <a:rPr lang="en-US" altLang="ja-JP" sz="1600" dirty="0" smtClean="0">
                <a:solidFill>
                  <a:schemeClr val="tx1"/>
                </a:solidFill>
              </a:rPr>
              <a:t>of dislocation motion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600" dirty="0" smtClean="0">
                <a:solidFill>
                  <a:schemeClr val="tx1"/>
                </a:solidFill>
              </a:rPr>
              <a:t>Improvement of the strength and resistance </a:t>
            </a:r>
            <a:r>
              <a:rPr lang="en-US" altLang="ja-JP" sz="1600" dirty="0" smtClean="0">
                <a:solidFill>
                  <a:schemeClr val="tx1"/>
                </a:solidFill>
              </a:rPr>
              <a:t>to </a:t>
            </a:r>
            <a:r>
              <a:rPr lang="en-US" altLang="ja-JP" sz="1600" dirty="0" smtClean="0">
                <a:solidFill>
                  <a:schemeClr val="tx1"/>
                </a:solidFill>
              </a:rPr>
              <a:t>irradiation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6699044" y="1116542"/>
            <a:ext cx="1668899" cy="1142795"/>
            <a:chOff x="7176019" y="3456422"/>
            <a:chExt cx="1668899" cy="1142795"/>
          </a:xfrm>
        </p:grpSpPr>
        <p:sp>
          <p:nvSpPr>
            <p:cNvPr id="29" name="正方形/長方形 28"/>
            <p:cNvSpPr/>
            <p:nvPr/>
          </p:nvSpPr>
          <p:spPr>
            <a:xfrm>
              <a:off x="7181410" y="3694703"/>
              <a:ext cx="79735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altLang="ja-JP" sz="9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Dispersed</a:t>
              </a:r>
            </a:p>
            <a:p>
              <a:pPr lvl="0" algn="ctr"/>
              <a:r>
                <a:rPr lang="en-US" altLang="ja-JP" sz="9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particles</a:t>
              </a:r>
              <a:endParaRPr lang="ja-JP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7176019" y="4107800"/>
              <a:ext cx="9506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altLang="ja-JP" sz="9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Matrix</a:t>
              </a:r>
              <a:endParaRPr lang="en-US" altLang="ja-JP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/>
              <a:r>
                <a:rPr lang="en-US" altLang="ja-JP" sz="9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(Cu)</a:t>
              </a:r>
              <a:endParaRPr lang="ja-JP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六角形 30"/>
            <p:cNvSpPr/>
            <p:nvPr/>
          </p:nvSpPr>
          <p:spPr>
            <a:xfrm rot="5400000">
              <a:off x="8118121" y="3617919"/>
              <a:ext cx="751511" cy="690502"/>
            </a:xfrm>
            <a:prstGeom prst="hexagon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32" name="円/楕円 31"/>
            <p:cNvSpPr/>
            <p:nvPr/>
          </p:nvSpPr>
          <p:spPr>
            <a:xfrm>
              <a:off x="8473627" y="3568062"/>
              <a:ext cx="40500" cy="405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8141816" y="3751013"/>
              <a:ext cx="40500" cy="405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8273057" y="3872078"/>
              <a:ext cx="40500" cy="405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35" name="円/楕円 34"/>
            <p:cNvSpPr/>
            <p:nvPr/>
          </p:nvSpPr>
          <p:spPr>
            <a:xfrm>
              <a:off x="8650326" y="4001355"/>
              <a:ext cx="40500" cy="405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36" name="円/楕円 35"/>
            <p:cNvSpPr/>
            <p:nvPr/>
          </p:nvSpPr>
          <p:spPr>
            <a:xfrm>
              <a:off x="8637522" y="4183240"/>
              <a:ext cx="40500" cy="405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8193969" y="4183586"/>
              <a:ext cx="40500" cy="405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8393769" y="4123153"/>
              <a:ext cx="40500" cy="405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39" name="円/楕円 38"/>
            <p:cNvSpPr/>
            <p:nvPr/>
          </p:nvSpPr>
          <p:spPr>
            <a:xfrm>
              <a:off x="8776335" y="3841397"/>
              <a:ext cx="40500" cy="405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40" name="円/楕円 39"/>
            <p:cNvSpPr/>
            <p:nvPr/>
          </p:nvSpPr>
          <p:spPr>
            <a:xfrm>
              <a:off x="8487482" y="3798322"/>
              <a:ext cx="40500" cy="405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cxnSp>
          <p:nvCxnSpPr>
            <p:cNvPr id="41" name="直線矢印コネクタ 40"/>
            <p:cNvCxnSpPr/>
            <p:nvPr/>
          </p:nvCxnSpPr>
          <p:spPr>
            <a:xfrm>
              <a:off x="7891899" y="3819153"/>
              <a:ext cx="359726" cy="4805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矢印コネクタ 41"/>
            <p:cNvCxnSpPr/>
            <p:nvPr/>
          </p:nvCxnSpPr>
          <p:spPr>
            <a:xfrm flipV="1">
              <a:off x="8001045" y="4039955"/>
              <a:ext cx="233425" cy="12369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矢印コネクタ 42"/>
            <p:cNvCxnSpPr/>
            <p:nvPr/>
          </p:nvCxnSpPr>
          <p:spPr>
            <a:xfrm>
              <a:off x="8148960" y="4361007"/>
              <a:ext cx="69595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テキスト ボックス 43"/>
            <p:cNvSpPr txBox="1"/>
            <p:nvPr/>
          </p:nvSpPr>
          <p:spPr>
            <a:xfrm>
              <a:off x="8290685" y="4345301"/>
              <a:ext cx="50414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5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μm</a:t>
              </a:r>
              <a:endParaRPr lang="ja-JP" altLang="en-US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5" name="直線コネクタ 44"/>
            <p:cNvCxnSpPr/>
            <p:nvPr/>
          </p:nvCxnSpPr>
          <p:spPr>
            <a:xfrm flipV="1">
              <a:off x="8148626" y="4152196"/>
              <a:ext cx="1" cy="299541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>
            <a:xfrm flipV="1">
              <a:off x="8837322" y="4152196"/>
              <a:ext cx="1" cy="299541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>
              <a:off x="8416008" y="3682435"/>
              <a:ext cx="0" cy="565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>
              <a:off x="8383460" y="3738953"/>
              <a:ext cx="6714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>
              <a:off x="8650863" y="3729101"/>
              <a:ext cx="333" cy="602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>
              <a:off x="8618648" y="3789319"/>
              <a:ext cx="6714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>
              <a:off x="8435589" y="3953557"/>
              <a:ext cx="0" cy="565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>
              <a:off x="8403041" y="4010076"/>
              <a:ext cx="6714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>
              <a:off x="8518180" y="4183201"/>
              <a:ext cx="0" cy="565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>
            <a:xfrm>
              <a:off x="8485632" y="4239719"/>
              <a:ext cx="6714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>
            <a:xfrm>
              <a:off x="8226434" y="3894820"/>
              <a:ext cx="0" cy="565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>
              <a:off x="8193886" y="3951338"/>
              <a:ext cx="6714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>
            <a:xfrm>
              <a:off x="8769130" y="3954226"/>
              <a:ext cx="0" cy="565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>
              <a:off x="8736582" y="4010744"/>
              <a:ext cx="6714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矢印コネクタ 58"/>
            <p:cNvCxnSpPr/>
            <p:nvPr/>
          </p:nvCxnSpPr>
          <p:spPr>
            <a:xfrm>
              <a:off x="8072775" y="3576141"/>
              <a:ext cx="309152" cy="12647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正方形/長方形 59"/>
            <p:cNvSpPr/>
            <p:nvPr/>
          </p:nvSpPr>
          <p:spPr>
            <a:xfrm>
              <a:off x="7318570" y="3456422"/>
              <a:ext cx="825833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altLang="ja-JP" sz="9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Dislocation</a:t>
              </a:r>
              <a:endParaRPr lang="ja-JP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2" name="下矢印 61"/>
          <p:cNvSpPr/>
          <p:nvPr/>
        </p:nvSpPr>
        <p:spPr>
          <a:xfrm>
            <a:off x="3093872" y="2242580"/>
            <a:ext cx="582980" cy="250363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0" y="6002317"/>
            <a:ext cx="4610501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increase in oxygen concentration improved mechanical properties</a:t>
            </a:r>
            <a:endParaRPr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4022047" y="724817"/>
            <a:ext cx="4145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b="1" u="sng" dirty="0">
                <a:solidFill>
                  <a:srgbClr val="FF0000"/>
                </a:solidFill>
              </a:rPr>
              <a:t>(Oxide) Dispersion Strengthening method</a:t>
            </a:r>
          </a:p>
        </p:txBody>
      </p:sp>
      <p:sp>
        <p:nvSpPr>
          <p:cNvPr id="82" name="角丸四角形 81"/>
          <p:cNvSpPr/>
          <p:nvPr/>
        </p:nvSpPr>
        <p:spPr>
          <a:xfrm>
            <a:off x="-1" y="2492944"/>
            <a:ext cx="9066999" cy="288757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tx1"/>
                </a:solidFill>
              </a:rPr>
              <a:t>Application of Dispersion Strengthening by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Mechanical </a:t>
            </a:r>
            <a:r>
              <a:rPr lang="en-US" altLang="ja-JP" sz="1400" b="1" dirty="0">
                <a:solidFill>
                  <a:schemeClr val="tx1"/>
                </a:solidFill>
              </a:rPr>
              <a:t>Alloying (MA) and Hot Isostatic Press (HIP) to Copper Alloys</a:t>
            </a:r>
            <a:endParaRPr lang="pl-PL" altLang="ja-JP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89" name="グラフ 8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8737905"/>
              </p:ext>
            </p:extLst>
          </p:nvPr>
        </p:nvGraphicFramePr>
        <p:xfrm>
          <a:off x="0" y="3421323"/>
          <a:ext cx="5029050" cy="2642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90" name="下矢印 89"/>
          <p:cNvSpPr/>
          <p:nvPr/>
        </p:nvSpPr>
        <p:spPr>
          <a:xfrm rot="16200000">
            <a:off x="4993858" y="2914798"/>
            <a:ext cx="379955" cy="68213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61" name="正方形/長方形 60"/>
          <p:cNvSpPr/>
          <p:nvPr/>
        </p:nvSpPr>
        <p:spPr>
          <a:xfrm>
            <a:off x="4726004" y="6011672"/>
            <a:ext cx="4417996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ja-JP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process, addition of oxidant(</a:t>
            </a:r>
            <a:r>
              <a:rPr lang="en-US" altLang="ja-JP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CuO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during the MA,</a:t>
            </a:r>
            <a:r>
              <a:rPr lang="ja-JP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the density of oxide particles.</a:t>
            </a:r>
            <a:endParaRPr lang="ja-JP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下矢印 72"/>
          <p:cNvSpPr/>
          <p:nvPr/>
        </p:nvSpPr>
        <p:spPr>
          <a:xfrm>
            <a:off x="2209567" y="2783701"/>
            <a:ext cx="533633" cy="315633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" name="横巻き 2"/>
          <p:cNvSpPr/>
          <p:nvPr/>
        </p:nvSpPr>
        <p:spPr>
          <a:xfrm>
            <a:off x="548640" y="3031957"/>
            <a:ext cx="4109987" cy="413886"/>
          </a:xfrm>
          <a:prstGeom prst="horizontalScroll">
            <a:avLst>
              <a:gd name="adj" fmla="val 14826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1.Effect </a:t>
            </a:r>
            <a:r>
              <a:rPr lang="en-US" altLang="ja-JP" sz="1400" dirty="0">
                <a:solidFill>
                  <a:schemeClr val="tx1"/>
                </a:solidFill>
              </a:rPr>
              <a:t>of oxygen concentration for Cu-Al and Cu-</a:t>
            </a:r>
            <a:r>
              <a:rPr lang="en-US" altLang="ja-JP" sz="1400" dirty="0" err="1">
                <a:solidFill>
                  <a:schemeClr val="tx1"/>
                </a:solidFill>
              </a:rPr>
              <a:t>Zr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85" name="横巻き 84"/>
          <p:cNvSpPr/>
          <p:nvPr/>
        </p:nvSpPr>
        <p:spPr>
          <a:xfrm>
            <a:off x="5592277" y="2991851"/>
            <a:ext cx="3137836" cy="444368"/>
          </a:xfrm>
          <a:prstGeom prst="horizontalScroll">
            <a:avLst>
              <a:gd name="adj" fmla="val 14826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2.n-situ </a:t>
            </a:r>
            <a:r>
              <a:rPr lang="en-US" altLang="ja-JP" sz="1400" dirty="0">
                <a:solidFill>
                  <a:schemeClr val="tx1"/>
                </a:solidFill>
              </a:rPr>
              <a:t>fabrication of Cu-Y</a:t>
            </a:r>
            <a:r>
              <a:rPr lang="en-US" altLang="ja-JP" sz="1400" baseline="-25000" dirty="0">
                <a:solidFill>
                  <a:schemeClr val="tx1"/>
                </a:solidFill>
              </a:rPr>
              <a:t>2</a:t>
            </a:r>
            <a:r>
              <a:rPr lang="en-US" altLang="ja-JP" sz="1400" dirty="0">
                <a:solidFill>
                  <a:schemeClr val="tx1"/>
                </a:solidFill>
              </a:rPr>
              <a:t>O</a:t>
            </a:r>
            <a:r>
              <a:rPr lang="en-US" altLang="ja-JP" sz="1400" baseline="-25000" dirty="0">
                <a:solidFill>
                  <a:schemeClr val="tx1"/>
                </a:solidFill>
              </a:rPr>
              <a:t>3</a:t>
            </a:r>
            <a:r>
              <a:rPr lang="en-US" altLang="ja-JP" sz="1400" dirty="0">
                <a:solidFill>
                  <a:schemeClr val="tx1"/>
                </a:solidFill>
              </a:rPr>
              <a:t> alloy</a:t>
            </a:r>
          </a:p>
        </p:txBody>
      </p:sp>
      <p:pic>
        <p:nvPicPr>
          <p:cNvPr id="64" name="図 6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40433" y="3503596"/>
            <a:ext cx="2499034" cy="246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03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101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Times New Roman</vt:lpstr>
      <vt:lpstr>Office テーマ</vt:lpstr>
      <vt:lpstr>Improvement of Cu Alloys as Divertor Heat Sink Material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能登 裕之</dc:creator>
  <cp:lastModifiedBy>能登 裕之</cp:lastModifiedBy>
  <cp:revision>9</cp:revision>
  <dcterms:created xsi:type="dcterms:W3CDTF">2018-09-27T07:04:16Z</dcterms:created>
  <dcterms:modified xsi:type="dcterms:W3CDTF">2018-10-03T11:07:07Z</dcterms:modified>
</cp:coreProperties>
</file>