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3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6394" indent="-5565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179" indent="-112707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0573" indent="-168365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357" indent="-225414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003679" algn="l" defTabSz="801472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404415" algn="l" defTabSz="801472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2805151" algn="l" defTabSz="801472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205886" algn="l" defTabSz="801472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BA5"/>
    <a:srgbClr val="FFFF00"/>
    <a:srgbClr val="CC3399"/>
    <a:srgbClr val="0033CC"/>
    <a:srgbClr val="008000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801" autoAdjust="0"/>
    <p:restoredTop sz="94660"/>
  </p:normalViewPr>
  <p:slideViewPr>
    <p:cSldViewPr>
      <p:cViewPr varScale="1">
        <p:scale>
          <a:sx n="80" d="100"/>
          <a:sy n="80" d="100"/>
        </p:scale>
        <p:origin x="-13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06268BB-926B-4802-AFA3-BB6AA5AE8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367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3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17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5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35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  <a:lvl6pPr marL="2285596" indent="0" algn="ctr">
              <a:buNone/>
              <a:defRPr/>
            </a:lvl6pPr>
            <a:lvl7pPr marL="2742716" indent="0" algn="ctr">
              <a:buNone/>
              <a:defRPr/>
            </a:lvl7pPr>
            <a:lvl8pPr marL="3199835" indent="0" algn="ctr">
              <a:buNone/>
              <a:defRPr/>
            </a:lvl8pPr>
            <a:lvl9pPr marL="3656954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D231A-E6E6-4F32-AEE1-8E6EC83BC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81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402B-B717-4AD7-A3E7-90D675800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79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002BE-E86F-40BD-B77E-001B6BBBB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7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22FD1-0437-407C-81E5-34BF02BBB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25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8DC4-AAD8-4EFE-9EB3-B032B1122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57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1B015-B32C-417A-BFC5-3FB357531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014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E14B7-E48C-455B-B4FE-B280E35D5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321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94AF-AF07-43CD-86D9-FC6375E97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8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2D4D5-2DE7-42DC-9133-4C7C7CB3D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27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9" indent="0">
              <a:buNone/>
              <a:defRPr sz="1800"/>
            </a:lvl2pPr>
            <a:lvl3pPr marL="914239" indent="0">
              <a:buNone/>
              <a:defRPr sz="1600"/>
            </a:lvl3pPr>
            <a:lvl4pPr marL="1371358" indent="0">
              <a:buNone/>
              <a:defRPr sz="1400"/>
            </a:lvl4pPr>
            <a:lvl5pPr marL="1828477" indent="0">
              <a:buNone/>
              <a:defRPr sz="1400"/>
            </a:lvl5pPr>
            <a:lvl6pPr marL="2285596" indent="0">
              <a:buNone/>
              <a:defRPr sz="1400"/>
            </a:lvl6pPr>
            <a:lvl7pPr marL="2742716" indent="0">
              <a:buNone/>
              <a:defRPr sz="1400"/>
            </a:lvl7pPr>
            <a:lvl8pPr marL="3199835" indent="0">
              <a:buNone/>
              <a:defRPr sz="1400"/>
            </a:lvl8pPr>
            <a:lvl9pPr marL="3656954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21FC1-4E60-4066-B420-9C92E56ED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91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21C46-FEF2-44C3-AB9E-20071EC98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52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6B38C-8873-4414-8F8D-0C789C350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0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05D6D-9D5E-4390-8852-939D576AC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62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9EAB3-AD31-4897-B408-6F5ADBAF0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84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97DA9-200A-47E9-B27E-1464FBEBA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2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344" tIns="45672" rIns="91344" bIns="45672"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A4929-CD38-4F58-B141-2F5C920C3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7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6" tIns="45648" rIns="91296" bIns="456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72" y="1599673"/>
            <a:ext cx="8229057" cy="452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6" tIns="45648" rIns="91296" bIns="456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72" y="6244625"/>
            <a:ext cx="2133962" cy="47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6" tIns="45648" rIns="91296" bIns="4564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ru-RU"/>
              <a:t>Finnish - Russian seminar 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567" y="6244625"/>
            <a:ext cx="2896867" cy="47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6" tIns="45648" rIns="91296" bIns="4564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567" y="6244625"/>
            <a:ext cx="2133962" cy="47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6" tIns="45648" rIns="91296" bIns="4564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028191-105C-45CD-95F1-B7E1B2D1F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1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3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35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4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295" indent="-34229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640" indent="-28524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376" indent="-228197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769" indent="-228197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163" indent="-22680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2570" indent="-2269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9689" indent="-2269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6808" indent="-2269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3928" indent="-2269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 txBox="1">
            <a:spLocks noChangeArrowheads="1"/>
          </p:cNvSpPr>
          <p:nvPr/>
        </p:nvSpPr>
        <p:spPr bwMode="auto">
          <a:xfrm>
            <a:off x="2716354" y="4826153"/>
            <a:ext cx="6264695" cy="200638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 anchor="ctr"/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charset="0"/>
              </a:defRPr>
            </a:lvl1pPr>
            <a:lvl2pPr marL="846138" indent="-325438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303338" indent="-260350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824038" indent="-26035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344738" indent="-258763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801938" indent="-258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3259138" indent="-258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716338" indent="-258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4173538" indent="-258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1600" i="1" dirty="0" smtClean="0">
                <a:solidFill>
                  <a:srgbClr val="1D0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?:However </a:t>
            </a:r>
            <a:r>
              <a:rPr lang="en-US" sz="1600" i="1" dirty="0">
                <a:solidFill>
                  <a:srgbClr val="1D0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drastic (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 of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4!</a:t>
            </a:r>
            <a:r>
              <a:rPr lang="en-US" sz="1600" i="1" dirty="0" smtClean="0">
                <a:solidFill>
                  <a:srgbClr val="1D0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i="1" dirty="0">
                <a:solidFill>
                  <a:srgbClr val="1D0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 was found in the decay with growing frequency shift in the probing wave channels of the RCDR cross-correlation function (CCF) provided by the fast synthetic diagnostics compared to the experimental one.</a:t>
            </a:r>
            <a:endParaRPr lang="ru-RU" altLang="ru-RU" sz="1600" i="1" dirty="0">
              <a:solidFill>
                <a:srgbClr val="1D0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ru-RU" sz="1600" b="1" i="1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!: Q</a:t>
            </a:r>
            <a:r>
              <a:rPr lang="en-US" altLang="ru-RU" sz="16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uite a small  (</a:t>
            </a:r>
            <a:r>
              <a:rPr lang="en-US" altLang="ru-RU" sz="1600" b="1" i="1" dirty="0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 </a:t>
            </a:r>
            <a:r>
              <a:rPr lang="en-US" alt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/4</a:t>
            </a:r>
            <a:r>
              <a:rPr lang="en-US" altLang="ru-RU" sz="16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phase modulation </a:t>
            </a:r>
            <a:r>
              <a:rPr lang="en-US" alt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 such a strong impact on the RCDR performance in experiment. The CCF calculated by full-wave DR synthetic diagnostics accounting for nonlinear effects in probing wave propagation is close to the experimental one.</a:t>
            </a:r>
            <a:endParaRPr lang="ru-RU" altLang="ru-RU" sz="16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-9502" y="27206"/>
            <a:ext cx="9153503" cy="106581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4000">
                <a:schemeClr val="accent1">
                  <a:lumMod val="7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76200" cap="rnd" cmpd="sng">
            <a:noFill/>
          </a:ln>
          <a:effectLst/>
        </p:spPr>
        <p:txBody>
          <a:bodyPr lIns="80147" tIns="40074" rIns="80147" bIns="40074" anchor="ctr">
            <a:spAutoFit/>
          </a:bodyPr>
          <a:lstStyle/>
          <a:p>
            <a:r>
              <a:rPr lang="en-US" sz="1400" b="1" dirty="0"/>
              <a:t>EX/10-TH/8 Transport  BENCHMARKING OF FULL-F </a:t>
            </a:r>
            <a:r>
              <a:rPr lang="en-US" sz="1400" b="1" dirty="0" smtClean="0"/>
              <a:t>GLOBAL GYROKINETIC </a:t>
            </a:r>
            <a:r>
              <a:rPr lang="en-US" sz="1400" b="1" dirty="0"/>
              <a:t>MODELING RESULTS </a:t>
            </a:r>
            <a:r>
              <a:rPr lang="en-US" sz="1400" b="1" dirty="0" smtClean="0"/>
              <a:t>AGAINST THE </a:t>
            </a:r>
            <a:r>
              <a:rPr lang="en-US" sz="1400" b="1" dirty="0"/>
              <a:t>FT-2 TOKAMAK DOPPLER </a:t>
            </a:r>
            <a:r>
              <a:rPr lang="en-US" sz="1400" b="1" dirty="0" smtClean="0"/>
              <a:t>REFLECTOMETRY DATA </a:t>
            </a:r>
            <a:r>
              <a:rPr lang="en-US" sz="1400" b="1" dirty="0"/>
              <a:t>USING SYNTHETIC DIAGNOSTICS</a:t>
            </a:r>
            <a:endParaRPr lang="en-GB" altLang="ru-RU" sz="1400" dirty="0">
              <a:latin typeface="Arial" pitchFamily="34" charset="0"/>
              <a:ea typeface="Times New Roman" pitchFamily="18" charset="0"/>
            </a:endParaRPr>
          </a:p>
          <a:p>
            <a:pPr algn="ctr" eaLnBrk="0" hangingPunct="0">
              <a:defRPr/>
            </a:pPr>
            <a:r>
              <a:rPr lang="en-GB" altLang="ru-RU" sz="1800" u="sng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A.B. Altukhov</a:t>
            </a:r>
            <a:r>
              <a:rPr lang="en-GB" altLang="ru-RU" sz="1800" u="sng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A.D. Gurchenko</a:t>
            </a:r>
            <a:r>
              <a:rPr lang="en-GB" altLang="ru-RU" sz="18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E.Z. Gusakov</a:t>
            </a:r>
            <a:r>
              <a:rPr lang="en-GB" altLang="ru-RU" sz="18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M.A. Irzak</a:t>
            </a:r>
            <a:r>
              <a:rPr lang="en-GB" altLang="ru-RU" sz="18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O.L. Krutkin</a:t>
            </a:r>
            <a:r>
              <a:rPr lang="en-GB" altLang="ru-RU" sz="18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P. </a:t>
            </a:r>
            <a:r>
              <a:rPr lang="en-GB" altLang="ru-RU" sz="1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Niskala</a:t>
            </a:r>
            <a:r>
              <a:rPr lang="en-GB" altLang="ru-RU" sz="1800" baseline="30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en-GB" altLang="ru-RU" sz="1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</a:t>
            </a:r>
          </a:p>
          <a:p>
            <a:pPr algn="ctr" eaLnBrk="0" hangingPunct="0">
              <a:defRPr/>
            </a:pPr>
            <a:r>
              <a:rPr lang="en-GB" altLang="ru-RU" sz="1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L.A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Esipov</a:t>
            </a:r>
            <a:r>
              <a:rPr lang="en-GB" altLang="ru-RU" sz="18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, S. Heraux</a:t>
            </a:r>
            <a:r>
              <a:rPr lang="en-GB" altLang="ru-RU" sz="18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T.P. Kiviniemi</a:t>
            </a:r>
            <a:r>
              <a:rPr lang="en-GB" altLang="ru-RU" sz="18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S. Leerink</a:t>
            </a:r>
            <a:r>
              <a:rPr lang="en-GB" altLang="ru-RU" sz="18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en-GB" alt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C. Lechte</a:t>
            </a:r>
            <a:r>
              <a:rPr lang="en-GB" altLang="ru-RU" sz="18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87824" y="1102621"/>
            <a:ext cx="2736304" cy="772284"/>
            <a:chOff x="3347864" y="1102621"/>
            <a:chExt cx="2736304" cy="772284"/>
          </a:xfrm>
        </p:grpSpPr>
        <p:sp>
          <p:nvSpPr>
            <p:cNvPr id="2054" name="Rectangle 3"/>
            <p:cNvSpPr txBox="1">
              <a:spLocks noChangeArrowheads="1"/>
            </p:cNvSpPr>
            <p:nvPr/>
          </p:nvSpPr>
          <p:spPr bwMode="auto">
            <a:xfrm>
              <a:off x="4185048" y="1102621"/>
              <a:ext cx="1899120" cy="727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47" tIns="40074" rIns="80147" bIns="40074" anchor="ctr"/>
            <a:lstStyle>
              <a:lvl1pPr eaLnBrk="0" hangingPunct="0">
                <a:spcBef>
                  <a:spcPct val="20000"/>
                </a:spcBef>
                <a:buChar char="•"/>
                <a:defRPr sz="3700">
                  <a:solidFill>
                    <a:schemeClr val="tx1"/>
                  </a:solidFill>
                  <a:latin typeface="Arial" charset="0"/>
                </a:defRPr>
              </a:lvl1pPr>
              <a:lvl2pPr marL="846138" indent="-325438" eaLnBrk="0" hangingPunct="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303338" indent="-260350" eaLnBrk="0" hangingPunct="0">
                <a:spcBef>
                  <a:spcPct val="20000"/>
                </a:spcBef>
                <a:buChar char="•"/>
                <a:defRPr sz="2700">
                  <a:solidFill>
                    <a:schemeClr val="tx1"/>
                  </a:solidFill>
                  <a:latin typeface="Arial" charset="0"/>
                </a:defRPr>
              </a:lvl3pPr>
              <a:lvl4pPr marL="1824038" indent="-260350" eaLnBrk="0" hangingPunct="0">
                <a:spcBef>
                  <a:spcPct val="20000"/>
                </a:spcBef>
                <a:buChar char="–"/>
                <a:defRPr sz="2300">
                  <a:solidFill>
                    <a:schemeClr val="tx1"/>
                  </a:solidFill>
                  <a:latin typeface="Arial" charset="0"/>
                </a:defRPr>
              </a:lvl4pPr>
              <a:lvl5pPr marL="2344738" indent="-258763" eaLnBrk="0" hangingPunct="0">
                <a:spcBef>
                  <a:spcPct val="20000"/>
                </a:spcBef>
                <a:buChar char="»"/>
                <a:defRPr sz="2300">
                  <a:solidFill>
                    <a:schemeClr val="tx1"/>
                  </a:solidFill>
                  <a:latin typeface="Arial" charset="0"/>
                </a:defRPr>
              </a:lvl5pPr>
              <a:lvl6pPr marL="2801938" indent="-2587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300">
                  <a:solidFill>
                    <a:schemeClr val="tx1"/>
                  </a:solidFill>
                  <a:latin typeface="Arial" charset="0"/>
                </a:defRPr>
              </a:lvl6pPr>
              <a:lvl7pPr marL="3259138" indent="-2587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300">
                  <a:solidFill>
                    <a:schemeClr val="tx1"/>
                  </a:solidFill>
                  <a:latin typeface="Arial" charset="0"/>
                </a:defRPr>
              </a:lvl7pPr>
              <a:lvl8pPr marL="3716338" indent="-2587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300">
                  <a:solidFill>
                    <a:schemeClr val="tx1"/>
                  </a:solidFill>
                  <a:latin typeface="Arial" charset="0"/>
                </a:defRPr>
              </a:lvl8pPr>
              <a:lvl9pPr marL="4173538" indent="-2587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ru-RU" sz="1400" i="1" dirty="0" smtClean="0">
                  <a:cs typeface="Times New Roman" pitchFamily="18" charset="0"/>
                </a:rPr>
                <a:t>Aalto </a:t>
              </a:r>
              <a:r>
                <a:rPr lang="en-US" altLang="ru-RU" sz="1400" i="1" dirty="0" err="1">
                  <a:cs typeface="Times New Roman" pitchFamily="18" charset="0"/>
                </a:rPr>
                <a:t>University,Espoo</a:t>
              </a:r>
              <a:r>
                <a:rPr lang="en-US" altLang="ru-RU" sz="1400" i="1" dirty="0">
                  <a:cs typeface="Times New Roman" pitchFamily="18" charset="0"/>
                </a:rPr>
                <a:t>,</a:t>
              </a:r>
            </a:p>
            <a:p>
              <a:pPr algn="ctr">
                <a:buFontTx/>
                <a:buNone/>
              </a:pPr>
              <a:r>
                <a:rPr lang="en-US" altLang="ru-RU" sz="1400" i="1" dirty="0">
                  <a:cs typeface="Times New Roman" pitchFamily="18" charset="0"/>
                </a:rPr>
                <a:t>Finland</a:t>
              </a:r>
              <a:endParaRPr lang="ru-RU" altLang="ru-RU" sz="1400" dirty="0"/>
            </a:p>
          </p:txBody>
        </p:sp>
        <p:pic>
          <p:nvPicPr>
            <p:cNvPr id="205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1395" y="1124744"/>
              <a:ext cx="984174" cy="652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Прямоугольник 9"/>
            <p:cNvSpPr>
              <a:spLocks noChangeArrowheads="1"/>
            </p:cNvSpPr>
            <p:nvPr/>
          </p:nvSpPr>
          <p:spPr bwMode="auto">
            <a:xfrm>
              <a:off x="3347864" y="1140582"/>
              <a:ext cx="270139" cy="734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47" tIns="40074" rIns="80147" bIns="40074">
              <a:spAutoFit/>
            </a:bodyPr>
            <a:lstStyle/>
            <a:p>
              <a:r>
                <a:rPr lang="en-GB" altLang="ru-RU" sz="3500" i="1" baseline="30000" dirty="0">
                  <a:cs typeface="Times New Roman" pitchFamily="18" charset="0"/>
                </a:rPr>
                <a:t>2</a:t>
              </a:r>
              <a:r>
                <a:rPr lang="en-GB" altLang="ru-RU" sz="1800" i="1" dirty="0">
                  <a:cs typeface="Times New Roman" pitchFamily="18" charset="0"/>
                </a:rPr>
                <a:t> </a:t>
              </a:r>
              <a:endParaRPr lang="ru-RU" altLang="ru-RU" dirty="0"/>
            </a:p>
          </p:txBody>
        </p:sp>
      </p:grp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5496" y="4279538"/>
            <a:ext cx="2160240" cy="546615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80147" tIns="40074" rIns="80147" bIns="40074" anchor="ctr"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</a:defRPr>
            </a:lvl4pPr>
            <a:lvl5pPr marL="2345066" indent="-25895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5pPr>
            <a:lvl6pPr marL="2866594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388122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909650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431178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 experiment geometry and the probing wave poloidal electric field distribution </a:t>
            </a:r>
            <a:endParaRPr lang="en-US" altLang="ru-RU" sz="1000" kern="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4" y="2060848"/>
            <a:ext cx="1763395" cy="2218690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84" y="1845429"/>
            <a:ext cx="2603500" cy="215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7" t="9710" r="7339" b="6214"/>
          <a:stretch/>
        </p:blipFill>
        <p:spPr bwMode="auto">
          <a:xfrm>
            <a:off x="35496" y="5013176"/>
            <a:ext cx="2657197" cy="18274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2692693" y="4126976"/>
            <a:ext cx="6288356" cy="670176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 anchor="ctr"/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charset="0"/>
              </a:defRPr>
            </a:lvl1pPr>
            <a:lvl2pPr marL="846138" indent="-325438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303338" indent="-260350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824038" indent="-26035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344738" indent="-258763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801938" indent="-258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3259138" indent="-258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716338" indent="-258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4173538" indent="-258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sz="1400" dirty="0"/>
              <a:t>A good agreement between the DR spectra measured and computed using both fast linear and slow full-wave DR synthetic diagnostics. Not only frequency shift and width, but the spectra shape similar.</a:t>
            </a:r>
            <a:endParaRPr lang="ru-RU" altLang="ru-RU" sz="1800" i="1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-86051" y="1093022"/>
            <a:ext cx="3361907" cy="763008"/>
            <a:chOff x="-86051" y="1093022"/>
            <a:chExt cx="3361907" cy="763008"/>
          </a:xfrm>
        </p:grpSpPr>
        <p:sp>
          <p:nvSpPr>
            <p:cNvPr id="2056" name="Прямоугольник 3"/>
            <p:cNvSpPr>
              <a:spLocks noChangeArrowheads="1"/>
            </p:cNvSpPr>
            <p:nvPr/>
          </p:nvSpPr>
          <p:spPr bwMode="auto">
            <a:xfrm>
              <a:off x="-86051" y="1121707"/>
              <a:ext cx="271497" cy="734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47" tIns="40074" rIns="80147" bIns="40074">
              <a:spAutoFit/>
            </a:bodyPr>
            <a:lstStyle/>
            <a:p>
              <a:r>
                <a:rPr lang="en-GB" altLang="ru-RU" sz="3500" i="1" baseline="30000" dirty="0" smtClean="0">
                  <a:cs typeface="Times New Roman" pitchFamily="18" charset="0"/>
                </a:rPr>
                <a:t>1</a:t>
              </a:r>
              <a:r>
                <a:rPr lang="en-GB" altLang="ru-RU" sz="1800" i="1" dirty="0" smtClean="0">
                  <a:cs typeface="Times New Roman" pitchFamily="18" charset="0"/>
                </a:rPr>
                <a:t> </a:t>
              </a:r>
              <a:endParaRPr lang="ru-RU" altLang="ru-RU" dirty="0"/>
            </a:p>
          </p:txBody>
        </p:sp>
        <p:pic>
          <p:nvPicPr>
            <p:cNvPr id="22" name="Picture 34" descr="pti_mk_en_a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425" y="1093022"/>
              <a:ext cx="1972303" cy="648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3"/>
            <p:cNvSpPr txBox="1">
              <a:spLocks noChangeArrowheads="1"/>
            </p:cNvSpPr>
            <p:nvPr/>
          </p:nvSpPr>
          <p:spPr>
            <a:xfrm>
              <a:off x="1718615" y="1093022"/>
              <a:ext cx="1557241" cy="724244"/>
            </a:xfrm>
            <a:prstGeom prst="rect">
              <a:avLst/>
            </a:prstGeom>
          </p:spPr>
          <p:txBody>
            <a:bodyPr lIns="80147" tIns="40074" rIns="80147" bIns="40074" anchor="ctr"/>
            <a:lstStyle>
              <a:lvl1pPr marL="391146" indent="-391146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7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47483" indent="-32595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3200">
                  <a:solidFill>
                    <a:schemeClr val="tx1"/>
                  </a:solidFill>
                  <a:latin typeface="+mn-lt"/>
                </a:defRPr>
              </a:lvl2pPr>
              <a:lvl3pPr marL="1303820" indent="-260764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700">
                  <a:solidFill>
                    <a:schemeClr val="tx1"/>
                  </a:solidFill>
                  <a:latin typeface="+mn-lt"/>
                </a:defRPr>
              </a:lvl3pPr>
              <a:lvl4pPr marL="1825348" indent="-260764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300">
                  <a:solidFill>
                    <a:schemeClr val="tx1"/>
                  </a:solidFill>
                  <a:latin typeface="+mn-lt"/>
                </a:defRPr>
              </a:lvl4pPr>
              <a:lvl5pPr marL="2345066" indent="-258954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300">
                  <a:solidFill>
                    <a:schemeClr val="tx1"/>
                  </a:solidFill>
                  <a:latin typeface="+mn-lt"/>
                </a:defRPr>
              </a:lvl5pPr>
              <a:lvl6pPr marL="2866594" indent="-258954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300">
                  <a:solidFill>
                    <a:schemeClr val="tx1"/>
                  </a:solidFill>
                  <a:latin typeface="+mn-lt"/>
                </a:defRPr>
              </a:lvl6pPr>
              <a:lvl7pPr marL="3388122" indent="-258954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300">
                  <a:solidFill>
                    <a:schemeClr val="tx1"/>
                  </a:solidFill>
                  <a:latin typeface="+mn-lt"/>
                </a:defRPr>
              </a:lvl7pPr>
              <a:lvl8pPr marL="3909650" indent="-258954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300">
                  <a:solidFill>
                    <a:schemeClr val="tx1"/>
                  </a:solidFill>
                  <a:latin typeface="+mn-lt"/>
                </a:defRPr>
              </a:lvl8pPr>
              <a:lvl9pPr marL="4431178" indent="-258954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3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>
                <a:lnSpc>
                  <a:spcPct val="90000"/>
                </a:lnSpc>
                <a:buFontTx/>
                <a:buNone/>
                <a:defRPr/>
              </a:pPr>
              <a:r>
                <a:rPr lang="en-US" altLang="ru-RU" sz="1400" i="1" dirty="0" smtClean="0">
                  <a:ea typeface="Times New Roman" pitchFamily="18" charset="0"/>
                </a:rPr>
                <a:t>St </a:t>
              </a:r>
              <a:r>
                <a:rPr lang="en-US" altLang="ru-RU" sz="1400" i="1" dirty="0">
                  <a:ea typeface="Times New Roman" pitchFamily="18" charset="0"/>
                </a:rPr>
                <a:t>Petersburg,</a:t>
              </a:r>
            </a:p>
            <a:p>
              <a:pPr algn="ctr">
                <a:lnSpc>
                  <a:spcPct val="90000"/>
                </a:lnSpc>
                <a:buFontTx/>
                <a:buNone/>
                <a:defRPr/>
              </a:pPr>
              <a:r>
                <a:rPr lang="en-US" altLang="ru-RU" sz="1400" i="1" dirty="0">
                  <a:ea typeface="Times New Roman" pitchFamily="18" charset="0"/>
                </a:rPr>
                <a:t>Russia</a:t>
              </a:r>
              <a:endParaRPr lang="en-US" altLang="ru-RU" sz="1400" kern="0" dirty="0">
                <a:solidFill>
                  <a:srgbClr val="008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54508" y="1124744"/>
            <a:ext cx="1421748" cy="84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04248" y="1196752"/>
            <a:ext cx="2329047" cy="60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Прямоугольник 3"/>
          <p:cNvSpPr>
            <a:spLocks noChangeArrowheads="1"/>
          </p:cNvSpPr>
          <p:nvPr/>
        </p:nvSpPr>
        <p:spPr bwMode="auto">
          <a:xfrm>
            <a:off x="5460770" y="1122460"/>
            <a:ext cx="271497" cy="73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/>
          <a:p>
            <a:r>
              <a:rPr lang="en-GB" altLang="ru-RU" sz="3500" i="1" baseline="30000" dirty="0" smtClean="0">
                <a:cs typeface="Times New Roman" pitchFamily="18" charset="0"/>
              </a:rPr>
              <a:t>3</a:t>
            </a:r>
            <a:r>
              <a:rPr lang="en-GB" altLang="ru-RU" sz="1800" i="1" dirty="0" smtClean="0">
                <a:cs typeface="Times New Roman" pitchFamily="18" charset="0"/>
              </a:rPr>
              <a:t> </a:t>
            </a:r>
            <a:endParaRPr lang="ru-RU" altLang="ru-RU" dirty="0"/>
          </a:p>
        </p:txBody>
      </p:sp>
      <p:sp>
        <p:nvSpPr>
          <p:cNvPr id="26" name="Прямоугольник 3"/>
          <p:cNvSpPr>
            <a:spLocks noChangeArrowheads="1"/>
          </p:cNvSpPr>
          <p:nvPr/>
        </p:nvSpPr>
        <p:spPr bwMode="auto">
          <a:xfrm>
            <a:off x="6726523" y="1124744"/>
            <a:ext cx="432048" cy="44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/>
          <a:p>
            <a:r>
              <a:rPr lang="en-GB" altLang="ru-RU" sz="3500" i="1" baseline="30000" dirty="0" smtClean="0">
                <a:cs typeface="Times New Roman" pitchFamily="18" charset="0"/>
              </a:rPr>
              <a:t>4</a:t>
            </a:r>
            <a:r>
              <a:rPr lang="en-GB" altLang="ru-RU" sz="1800" i="1" dirty="0" smtClean="0">
                <a:cs typeface="Times New Roman" pitchFamily="18" charset="0"/>
              </a:rPr>
              <a:t> </a:t>
            </a:r>
            <a:endParaRPr lang="ru-RU" altLang="ru-RU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2031234" y="3749184"/>
            <a:ext cx="2324741" cy="351247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80147" tIns="40074" rIns="80147" bIns="40074" anchor="ctr"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</a:defRPr>
            </a:lvl4pPr>
            <a:lvl5pPr marL="2345066" indent="-25895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5pPr>
            <a:lvl6pPr marL="2866594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388122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909650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431178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DR spectra for up-shifted antenna vertical 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displacement.</a:t>
            </a:r>
            <a:endParaRPr lang="en-US" altLang="ru-RU" sz="1000" kern="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6870539" y="3811232"/>
            <a:ext cx="2160240" cy="289199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80147" tIns="40074" rIns="80147" bIns="40074" anchor="ctr"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</a:defRPr>
            </a:lvl4pPr>
            <a:lvl5pPr marL="2345066" indent="-25895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5pPr>
            <a:lvl6pPr marL="2866594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388122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909650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431178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RCDR CCF against the channel frequency separation</a:t>
            </a:r>
            <a:endParaRPr lang="en-US" altLang="ru-RU" sz="1000" kern="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283968" y="3706378"/>
            <a:ext cx="2586571" cy="394053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80147" tIns="40074" rIns="80147" bIns="40074" anchor="ctr"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</a:defRPr>
            </a:lvl4pPr>
            <a:lvl5pPr marL="2345066" indent="-25895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5pPr>
            <a:lvl6pPr marL="2866594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388122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909650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431178" indent="-25895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sz="1000" i="1" dirty="0">
                <a:latin typeface="Times New Roman"/>
                <a:ea typeface="Times New Roman"/>
              </a:rPr>
              <a:t>Dependence of the DR signal frequency shift on the antenna vertical displacement </a:t>
            </a:r>
            <a:r>
              <a:rPr lang="en-US" sz="10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  <a:r>
              <a:rPr lang="en-US" sz="1000" i="1" baseline="-25000" dirty="0" err="1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sz="1000" i="1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en-US" altLang="ru-RU" sz="1000" kern="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549" y="1693686"/>
            <a:ext cx="2597699" cy="2239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473" y="1904407"/>
            <a:ext cx="2567976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242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Company>####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AA</cp:lastModifiedBy>
  <cp:revision>278</cp:revision>
  <cp:lastPrinted>2014-06-21T18:25:44Z</cp:lastPrinted>
  <dcterms:created xsi:type="dcterms:W3CDTF">2012-12-14T12:54:53Z</dcterms:created>
  <dcterms:modified xsi:type="dcterms:W3CDTF">2018-09-27T17:39:31Z</dcterms:modified>
</cp:coreProperties>
</file>