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20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00CC"/>
    <a:srgbClr val="000099"/>
    <a:srgbClr val="66FF33"/>
    <a:srgbClr val="FFFFCC"/>
    <a:srgbClr val="FFFF99"/>
    <a:srgbClr val="000066"/>
    <a:srgbClr val="EAEAEA"/>
    <a:srgbClr val="392A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23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44"/>
    </p:cViewPr>
  </p:sorterViewPr>
  <p:notesViewPr>
    <p:cSldViewPr showGuides="1">
      <p:cViewPr varScale="1">
        <p:scale>
          <a:sx n="60" d="100"/>
          <a:sy n="60" d="100"/>
        </p:scale>
        <p:origin x="-25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11/30/2011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7A5B6-A713-479A-B34A-6F140751D0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301864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11/30/2011</a:t>
            </a:r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B2BDA3-74D0-4579-B7A4-B8FCC403B09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639330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14890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161" y="1268760"/>
            <a:ext cx="8280920" cy="1470025"/>
          </a:xfrm>
          <a:prstGeom prst="round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txBody>
          <a:bodyPr>
            <a:normAutofit/>
          </a:bodyPr>
          <a:lstStyle>
            <a:lvl1pPr>
              <a:defRPr sz="3800" b="1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 dirty="0" smtClean="0"/>
              <a:t>Add Title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15616" y="3212976"/>
            <a:ext cx="6912768" cy="1440160"/>
          </a:xfrm>
          <a:prstGeom prst="round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txBody>
          <a:bodyPr anchor="ctr" anchorCtr="0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Sub-Title</a:t>
            </a:r>
            <a:endParaRPr lang="en-I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545237"/>
            <a:ext cx="4376528" cy="31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FEC 2018, Gandhinagar India</a:t>
            </a:r>
            <a:endParaRPr lang="en-IN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5237"/>
            <a:ext cx="2133600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TOPIC: FIP/ 1-2Rb</a:t>
            </a:r>
            <a:endParaRPr lang="en-IN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570" y="0"/>
            <a:ext cx="841742" cy="77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26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6552728" cy="1143000"/>
          </a:xfrm>
          <a:prstGeom prst="round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545237"/>
            <a:ext cx="4376528" cy="31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IN" smtClean="0"/>
              <a:t>Name of meeting</a:t>
            </a:r>
            <a:endParaRPr lang="en-IN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5237"/>
            <a:ext cx="2133600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D19C67D4-B5A2-4A3B-9EF0-92DBEBE8A0FF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6" name="Picture 9" descr="logo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" y="0"/>
            <a:ext cx="14890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570" y="0"/>
            <a:ext cx="841742" cy="77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54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545237"/>
            <a:ext cx="4376528" cy="31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IN" smtClean="0"/>
              <a:t>Name of meeting</a:t>
            </a:r>
            <a:endParaRPr lang="en-IN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5237"/>
            <a:ext cx="2133600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D19C67D4-B5A2-4A3B-9EF0-92DBEBE8A0FF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6" name="Picture 9" descr="logo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" y="0"/>
            <a:ext cx="14890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570" y="0"/>
            <a:ext cx="841742" cy="77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95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logo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" y="0"/>
            <a:ext cx="14890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357850"/>
          </a:xfrm>
          <a:prstGeom prst="roundRect">
            <a:avLst>
              <a:gd name="adj" fmla="val 5585"/>
            </a:avLst>
          </a:prstGeom>
          <a:ln w="25400" cap="rnd">
            <a:solidFill>
              <a:schemeClr val="bg1"/>
            </a:solidFill>
          </a:ln>
        </p:spPr>
        <p:txBody>
          <a:bodyPr/>
          <a:lstStyle>
            <a:lvl1pPr>
              <a:defRPr sz="2800" b="1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>
              <a:defRPr sz="2400" b="1">
                <a:solidFill>
                  <a:schemeClr val="bg1"/>
                </a:solidFill>
                <a:latin typeface="+mj-lt"/>
                <a:cs typeface="Arial" pitchFamily="34" charset="0"/>
              </a:defRPr>
            </a:lvl2pPr>
            <a:lvl3pPr>
              <a:defRPr sz="2200" b="0">
                <a:solidFill>
                  <a:schemeClr val="bg1"/>
                </a:solidFill>
                <a:latin typeface="+mj-lt"/>
                <a:cs typeface="Arial" pitchFamily="34" charset="0"/>
              </a:defRPr>
            </a:lvl3pPr>
            <a:lvl4pPr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4pPr>
            <a:lvl5pPr marL="1828800" indent="0">
              <a:buNone/>
              <a:defRPr sz="1600" b="1">
                <a:solidFill>
                  <a:schemeClr val="bg1"/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619104" y="142852"/>
            <a:ext cx="6553296" cy="642942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>
            <a:solidFill>
              <a:srgbClr val="000099"/>
            </a:solidFill>
          </a:ln>
        </p:spPr>
        <p:txBody>
          <a:bodyPr/>
          <a:lstStyle>
            <a:lvl1pPr>
              <a:defRPr sz="3200" b="1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545237"/>
            <a:ext cx="4376528" cy="31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IN" smtClean="0"/>
              <a:t>Name of meeting</a:t>
            </a:r>
            <a:endParaRPr lang="en-IN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5237"/>
            <a:ext cx="2133600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D19C67D4-B5A2-4A3B-9EF0-92DBEBE8A0FF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570" y="0"/>
            <a:ext cx="841742" cy="77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545237"/>
            <a:ext cx="4376528" cy="31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IN" smtClean="0"/>
              <a:t>Name of meeting</a:t>
            </a:r>
            <a:endParaRPr lang="en-IN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5237"/>
            <a:ext cx="2133600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D19C67D4-B5A2-4A3B-9EF0-92DBEBE8A0FF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7" name="Picture 9" descr="logo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" y="0"/>
            <a:ext cx="14890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570" y="0"/>
            <a:ext cx="841742" cy="77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8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6552727" cy="1143000"/>
          </a:xfrm>
          <a:prstGeom prst="round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128"/>
          </a:xfr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81128"/>
          </a:xfr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545237"/>
            <a:ext cx="4376528" cy="31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IN" smtClean="0"/>
              <a:t>Name of meeting</a:t>
            </a:r>
            <a:endParaRPr lang="en-IN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5237"/>
            <a:ext cx="2133600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D19C67D4-B5A2-4A3B-9EF0-92DBEBE8A0FF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7" name="Picture 9" descr="logo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" y="0"/>
            <a:ext cx="14890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570" y="0"/>
            <a:ext cx="841742" cy="77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60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624736" cy="1143000"/>
          </a:xfrm>
          <a:prstGeom prst="round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064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064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195736" y="6545237"/>
            <a:ext cx="4376528" cy="31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IN" smtClean="0"/>
              <a:t>Name of meeting</a:t>
            </a:r>
            <a:endParaRPr lang="en-IN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545237"/>
            <a:ext cx="2133600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D19C67D4-B5A2-4A3B-9EF0-92DBEBE8A0FF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9" name="Picture 9" descr="logo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" y="0"/>
            <a:ext cx="14890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570" y="0"/>
            <a:ext cx="841742" cy="77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3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6624736" cy="1143000"/>
          </a:xfrm>
          <a:prstGeom prst="round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545237"/>
            <a:ext cx="4376528" cy="31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IN" smtClean="0"/>
              <a:t>Name of meeting</a:t>
            </a:r>
            <a:endParaRPr lang="en-IN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5237"/>
            <a:ext cx="2133600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D19C67D4-B5A2-4A3B-9EF0-92DBEBE8A0FF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5" name="Picture 9" descr="logo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" y="0"/>
            <a:ext cx="14890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570" y="0"/>
            <a:ext cx="841742" cy="77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8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545237"/>
            <a:ext cx="4376528" cy="31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IN" smtClean="0"/>
              <a:t>Name of meeting</a:t>
            </a:r>
            <a:endParaRPr lang="en-IN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5237"/>
            <a:ext cx="2133600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D19C67D4-B5A2-4A3B-9EF0-92DBEBE8A0FF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4" name="Picture 9" descr="logo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" y="0"/>
            <a:ext cx="14890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570" y="0"/>
            <a:ext cx="841742" cy="77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48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545237"/>
            <a:ext cx="4376528" cy="31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IN" smtClean="0"/>
              <a:t>Name of meeting</a:t>
            </a:r>
            <a:endParaRPr lang="en-IN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5237"/>
            <a:ext cx="2133600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D19C67D4-B5A2-4A3B-9EF0-92DBEBE8A0FF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7" name="Picture 9" descr="logo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" y="0"/>
            <a:ext cx="14890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570" y="0"/>
            <a:ext cx="841742" cy="77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80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545237"/>
            <a:ext cx="4376528" cy="31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IN" smtClean="0"/>
              <a:t>Name of meeting</a:t>
            </a:r>
            <a:endParaRPr lang="en-IN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5237"/>
            <a:ext cx="2133600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D19C67D4-B5A2-4A3B-9EF0-92DBEBE8A0FF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7" name="Picture 9" descr="logo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" y="0"/>
            <a:ext cx="14890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570" y="0"/>
            <a:ext cx="841742" cy="77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1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545237"/>
            <a:ext cx="4376528" cy="31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IN" dirty="0" smtClean="0"/>
              <a:t>FEC-2018 India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5237"/>
            <a:ext cx="2133600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TOPIC: FIP/ 1-2Rb</a:t>
            </a:r>
            <a:endParaRPr lang="en-IN" dirty="0" smtClean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119063" y="6568640"/>
            <a:ext cx="2292697" cy="2460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smtClean="0">
                <a:solidFill>
                  <a:schemeClr val="bg1"/>
                </a:solidFill>
              </a:rPr>
              <a:t>© ITER-India, IPR (India)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b="1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357850"/>
          </a:xfrm>
          <a:prstGeom prst="roundRect">
            <a:avLst>
              <a:gd name="adj" fmla="val 10018"/>
            </a:avLst>
          </a:prstGeom>
        </p:spPr>
        <p:txBody>
          <a:bodyPr/>
          <a:lstStyle/>
          <a:p>
            <a:pPr lvl="0"/>
            <a:r>
              <a:rPr lang="en-US" sz="1400" dirty="0">
                <a:solidFill>
                  <a:schemeClr val="tx1"/>
                </a:solidFill>
              </a:rPr>
              <a:t>INDA to supply 9 (1 proto + 8 series) </a:t>
            </a:r>
            <a:r>
              <a:rPr lang="en-GB" sz="1400" dirty="0">
                <a:solidFill>
                  <a:schemeClr val="tx1"/>
                </a:solidFill>
              </a:rPr>
              <a:t>ICRF Sources to IO, each capable to deliver 2.5 MW/CW RF power at VSWR 2:1 in the frequency band 35 – 65 MHz or 3.0 MW/CW at VSWR 1.5:1 in the frequency band 40 – 55 MHz, along with other strict requirements. </a:t>
            </a:r>
            <a:endParaRPr lang="en-IN" sz="1400" dirty="0">
              <a:solidFill>
                <a:schemeClr val="tx1"/>
              </a:solidFill>
            </a:endParaRPr>
          </a:p>
          <a:p>
            <a:pPr lvl="0"/>
            <a:r>
              <a:rPr lang="en-GB" sz="1400" dirty="0">
                <a:solidFill>
                  <a:schemeClr val="tx1"/>
                </a:solidFill>
              </a:rPr>
              <a:t>Single Chain R&amp;D program has been launched using Diacrode and Tetrode to test 1.5 MW/CW RF power at VSWR 2:1 in the higher edge frequency and 1.7 MW/CW at VSWR 1.5:1 in the lower edge frequency to qualify these tubes with cavity.</a:t>
            </a:r>
            <a:endParaRPr lang="en-IN" sz="1400" dirty="0">
              <a:solidFill>
                <a:schemeClr val="tx1"/>
              </a:solidFill>
            </a:endParaRPr>
          </a:p>
          <a:p>
            <a:pPr lvl="0"/>
            <a:r>
              <a:rPr lang="en-GB" sz="1400" dirty="0">
                <a:solidFill>
                  <a:schemeClr val="tx1"/>
                </a:solidFill>
              </a:rPr>
              <a:t>Here we are presenting the outcome of ICRH RF amplifiers using Tetrode technology (4CW150000E &amp; 4CM2500KG) along with cavity design</a:t>
            </a:r>
            <a:r>
              <a:rPr lang="en-GB" sz="1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Dedicated </a:t>
            </a:r>
            <a:r>
              <a:rPr lang="en-GB" sz="1400" dirty="0">
                <a:solidFill>
                  <a:schemeClr val="tx1"/>
                </a:solidFill>
              </a:rPr>
              <a:t>test facility is already developed at INDA Lab using low power RF section, wideband solid state pre-driver amplifier, Aux PS &amp; common HVPS for driver and final stage amplifiers, high power Tx-line system, LCU for control-monitoring-interlock, key safety system, water &amp; air cooling system and 3 MW test load for testing the RF source on match and mismatch </a:t>
            </a:r>
            <a:r>
              <a:rPr lang="en-GB" sz="1400" dirty="0" smtClean="0">
                <a:solidFill>
                  <a:schemeClr val="tx1"/>
                </a:solidFill>
              </a:rPr>
              <a:t>load.</a:t>
            </a:r>
            <a:endParaRPr lang="en-IN" sz="1400" dirty="0">
              <a:solidFill>
                <a:schemeClr val="tx1"/>
              </a:solidFill>
            </a:endParaRPr>
          </a:p>
          <a:p>
            <a:r>
              <a:rPr lang="en-GB" sz="1400" dirty="0" smtClean="0">
                <a:solidFill>
                  <a:schemeClr val="tx1"/>
                </a:solidFill>
              </a:rPr>
              <a:t>R&amp;D </a:t>
            </a:r>
            <a:r>
              <a:rPr lang="en-GB" sz="1400" dirty="0">
                <a:solidFill>
                  <a:schemeClr val="tx1"/>
                </a:solidFill>
              </a:rPr>
              <a:t>RF source using tetrode tubes for driver and final stage of amplifiers are designed, manufactured, assembled and commissioned successfully at INDA test facility along with other subsystems. </a:t>
            </a:r>
            <a:endParaRPr lang="en-IN" sz="1400" dirty="0">
              <a:solidFill>
                <a:schemeClr val="tx1"/>
              </a:solidFill>
            </a:endParaRPr>
          </a:p>
          <a:p>
            <a:pPr lvl="0"/>
            <a:r>
              <a:rPr lang="en-GB" sz="1400" dirty="0">
                <a:solidFill>
                  <a:schemeClr val="tx1"/>
                </a:solidFill>
              </a:rPr>
              <a:t>This RF source is tested first time worldwide on matched and mismatched load for more than 2000s at different ITER frequencies at MW power level. </a:t>
            </a:r>
            <a:endParaRPr lang="en-IN" sz="1400" dirty="0">
              <a:solidFill>
                <a:schemeClr val="tx1"/>
              </a:solidFill>
            </a:endParaRPr>
          </a:p>
          <a:p>
            <a:pPr lvl="0"/>
            <a:r>
              <a:rPr lang="en-GB" sz="1400" dirty="0">
                <a:solidFill>
                  <a:schemeClr val="tx1"/>
                </a:solidFill>
              </a:rPr>
              <a:t>To check the overall performance of the system, 5 consecutive 2000s shots with 25% duty cycle at 1.5MW/55MHz tested successfully which confirms the ruggedness &amp; availability of the full system and to benchmark the equipment for fusion application. </a:t>
            </a:r>
            <a:endParaRPr lang="en-IN" sz="1400" dirty="0">
              <a:solidFill>
                <a:schemeClr val="tx1"/>
              </a:solidFill>
            </a:endParaRP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Electrical efficiency of complete RF chain is around 55% - 60%.</a:t>
            </a:r>
            <a:endParaRPr lang="en-IN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RF exposure is measured at the vicinity of RF source and found less than 25 </a:t>
            </a:r>
            <a:r>
              <a:rPr lang="en-US" sz="1400" dirty="0">
                <a:solidFill>
                  <a:schemeClr val="tx1"/>
                </a:solidFill>
                <a:sym typeface="SymbolProp BT"/>
              </a:rPr>
              <a:t></a:t>
            </a:r>
            <a:r>
              <a:rPr lang="en-US" sz="1400" dirty="0">
                <a:solidFill>
                  <a:schemeClr val="tx1"/>
                </a:solidFill>
              </a:rPr>
              <a:t>W/cm</a:t>
            </a:r>
            <a:r>
              <a:rPr lang="en-US" sz="1400" baseline="30000" dirty="0">
                <a:solidFill>
                  <a:schemeClr val="tx1"/>
                </a:solidFill>
              </a:rPr>
              <a:t>2 </a:t>
            </a:r>
            <a:r>
              <a:rPr lang="en-US" sz="1400" dirty="0">
                <a:solidFill>
                  <a:schemeClr val="tx1"/>
                </a:solidFill>
              </a:rPr>
              <a:t>which is well within the limit</a:t>
            </a:r>
            <a:endParaRPr lang="en-IN" sz="14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Summary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19C67D4-B5A2-4A3B-9EF0-92DBEBE8A0FF}" type="slidenum">
              <a:rPr lang="en-IN" smtClean="0"/>
              <a:pPr>
                <a:defRPr/>
              </a:pPr>
              <a:t>1</a:t>
            </a:fld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3653578" y="6567155"/>
            <a:ext cx="2502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FEC-2018-Paper number  FIP/1-2Rb</a:t>
            </a:r>
            <a:endParaRPr lang="en-IN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04017"/>
      </p:ext>
    </p:extLst>
  </p:cSld>
  <p:clrMapOvr>
    <a:masterClrMapping/>
  </p:clrMapOvr>
</p:sld>
</file>

<file path=ppt/theme/theme1.xml><?xml version="1.0" encoding="utf-8"?>
<a:theme xmlns:a="http://schemas.openxmlformats.org/drawingml/2006/main" name="ITER-India presentation template-revised_AK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ITER-India presentation template-revised_AKT</Template>
  <TotalTime>14186</TotalTime>
  <Words>328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ITER-India presentation template-revised_AKT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Technical Progress 15th EB Meeting</dc:title>
  <dc:creator>aktyagi</dc:creator>
  <cp:lastModifiedBy>R G Trivedi</cp:lastModifiedBy>
  <cp:revision>884</cp:revision>
  <dcterms:created xsi:type="dcterms:W3CDTF">2011-11-30T16:07:00Z</dcterms:created>
  <dcterms:modified xsi:type="dcterms:W3CDTF">2018-09-27T08:58:26Z</dcterms:modified>
</cp:coreProperties>
</file>