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91" r:id="rId6"/>
    <p:sldId id="274" r:id="rId7"/>
    <p:sldId id="275" r:id="rId8"/>
    <p:sldId id="261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9" r:id="rId19"/>
    <p:sldId id="287" r:id="rId20"/>
    <p:sldId id="290" r:id="rId21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3F6"/>
    <a:srgbClr val="F1F34C"/>
    <a:srgbClr val="D8D97B"/>
    <a:srgbClr val="9A9B9D"/>
    <a:srgbClr val="AEB0AF"/>
    <a:srgbClr val="CEC7C1"/>
    <a:srgbClr val="8C8D90"/>
    <a:srgbClr val="D25350"/>
    <a:srgbClr val="808184"/>
    <a:srgbClr val="757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161" autoAdjust="0"/>
  </p:normalViewPr>
  <p:slideViewPr>
    <p:cSldViewPr snapToGrid="0" showGuides="1">
      <p:cViewPr>
        <p:scale>
          <a:sx n="160" d="100"/>
          <a:sy n="160" d="100"/>
        </p:scale>
        <p:origin x="272" y="-8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10/23/18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1" y="805815"/>
            <a:ext cx="8500937" cy="317493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0371" y="4007876"/>
            <a:ext cx="403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21552" y="1041722"/>
            <a:ext cx="6508646" cy="757130"/>
          </a:xfrm>
        </p:spPr>
        <p:txBody>
          <a:bodyPr/>
          <a:lstStyle>
            <a:lvl1pPr algn="l">
              <a:defRPr sz="24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611" y="2260092"/>
            <a:ext cx="4080386" cy="1521076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32" y="4057116"/>
            <a:ext cx="1202817" cy="2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8" y="812816"/>
            <a:ext cx="4115073" cy="3164468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5"/>
            <a:ext cx="4366260" cy="316625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956841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201763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7" y="809244"/>
            <a:ext cx="4115305" cy="3168039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956841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312246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446" y="809242"/>
            <a:ext cx="5598140" cy="316950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809244"/>
            <a:ext cx="2884706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2"/>
            <a:ext cx="2682171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2100262"/>
            <a:ext cx="2656459" cy="2862194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3090447" y="1"/>
            <a:ext cx="6053554" cy="5143499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1786"/>
            <a:ext cx="8484632" cy="4756516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05741"/>
            <a:ext cx="8250174" cy="424732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85775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4519612" y="0"/>
            <a:ext cx="4624388" cy="51435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4758302"/>
            <a:ext cx="205740" cy="383182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05740"/>
            <a:ext cx="8572500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240301"/>
            <a:ext cx="8572500" cy="3035834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4571999" y="809244"/>
            <a:ext cx="4151269" cy="3171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014360"/>
            <a:ext cx="4060102" cy="7571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2168912"/>
            <a:ext cx="4073266" cy="1689410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24732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758" y="1083564"/>
            <a:ext cx="4130874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758" y="1706601"/>
            <a:ext cx="4130874" cy="2529922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83564"/>
            <a:ext cx="4128516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06601"/>
            <a:ext cx="4128516" cy="2529922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64894"/>
            <a:ext cx="816102" cy="196395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040701"/>
            <a:ext cx="2707859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270785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5244" y="1040701"/>
            <a:ext cx="2706314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5244" y="1659889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6421" y="1040701"/>
            <a:ext cx="2706314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6421" y="1659889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664"/>
            <a:ext cx="4380567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689" y="1076664"/>
            <a:ext cx="4380311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437900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689" y="711028"/>
            <a:ext cx="4380311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10603" y="724624"/>
            <a:ext cx="4361396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0603" y="1138142"/>
            <a:ext cx="4361396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8008" y="724624"/>
            <a:ext cx="4358907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8008" y="1138142"/>
            <a:ext cx="4358907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57053"/>
            <a:ext cx="7749540" cy="342900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49095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664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76664"/>
            <a:ext cx="290093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76664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8500" y="724624"/>
            <a:ext cx="2875410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138428"/>
            <a:ext cx="2875410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34012" y="724624"/>
            <a:ext cx="2873769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39873" y="1138428"/>
            <a:ext cx="2873769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53455" y="724624"/>
            <a:ext cx="2847992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59316" y="1138428"/>
            <a:ext cx="2847992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452" y="260604"/>
            <a:ext cx="7749540" cy="342900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49095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1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9112" y="724844"/>
            <a:ext cx="2161143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2466458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2466458" y="711028"/>
            <a:ext cx="215610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4727176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4727176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6987895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6987895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85800" indent="-170260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2462937" y="726948"/>
            <a:ext cx="2161143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2479034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728692" y="726948"/>
            <a:ext cx="2151068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34714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60604"/>
            <a:ext cx="7749540" cy="342900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984373" y="726948"/>
            <a:ext cx="2159627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6998954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2326" y="205741"/>
            <a:ext cx="85725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8711" y="1237522"/>
            <a:ext cx="8564601" cy="303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2455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215504" indent="-215504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6731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72716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1"/>
        </a:buClr>
        <a:buFont typeface="Arial" charset="0"/>
        <a:buChar char="»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(null)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(null)"/><Relationship Id="rId4" Type="http://schemas.openxmlformats.org/officeDocument/2006/relationships/image" Target="../media/image32.(null)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(null)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(null)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(null)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(null)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(null)"/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(null)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(null)"/><Relationship Id="rId2" Type="http://schemas.openxmlformats.org/officeDocument/2006/relationships/image" Target="../media/image17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10" y="826930"/>
            <a:ext cx="6508646" cy="1089529"/>
          </a:xfrm>
        </p:spPr>
        <p:txBody>
          <a:bodyPr/>
          <a:lstStyle/>
          <a:p>
            <a:r>
              <a:rPr lang="en-US" dirty="0"/>
              <a:t>Pitch Angle Dynamics and Synchrotron Emission of Runaway Electrons in</a:t>
            </a:r>
            <a:br>
              <a:rPr lang="en-US" dirty="0"/>
            </a:br>
            <a:r>
              <a:rPr lang="en-US" dirty="0"/>
              <a:t>Quiescent and Disrupted DIII-D Plasmas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610" y="1916458"/>
            <a:ext cx="4923723" cy="202957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D. </a:t>
            </a:r>
            <a:r>
              <a:rPr lang="en-US" dirty="0" err="1"/>
              <a:t>del-Castillo-Negrete</a:t>
            </a:r>
            <a:r>
              <a:rPr lang="en-US" dirty="0"/>
              <a:t>, L. Carbajal, M. Cianciosa</a:t>
            </a:r>
            <a:r>
              <a:rPr lang="en-US" baseline="30000" dirty="0"/>
              <a:t>1</a:t>
            </a:r>
            <a:endParaRPr lang="en-US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C. Paz-Soldan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E. Hollmann, R.A. Moyer</a:t>
            </a:r>
            <a:r>
              <a:rPr lang="en-US" baseline="30000" dirty="0"/>
              <a:t>3</a:t>
            </a:r>
            <a:endParaRPr lang="en-US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C. J. Lasnier</a:t>
            </a:r>
            <a:r>
              <a:rPr lang="en-US" baseline="30000" dirty="0"/>
              <a:t>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aseline="300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/>
              <a:t>1 Oak Ridge National Laboratory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/>
              <a:t>2 General Atomics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/>
              <a:t>3 University of California, San Diego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/>
              <a:t>4 Lawrence Livermore National Laboratory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5BAB7-4BFC-D34E-8938-6D2FBFE08AEF}"/>
              </a:ext>
            </a:extLst>
          </p:cNvPr>
          <p:cNvSpPr txBox="1"/>
          <p:nvPr/>
        </p:nvSpPr>
        <p:spPr>
          <a:xfrm>
            <a:off x="213638" y="4395826"/>
            <a:ext cx="252665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Presented at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IAEA Fusion Energy Conference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Ahmedabad, India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October 25</a:t>
            </a:r>
            <a:r>
              <a:rPr lang="en-US" sz="1200" b="1" baseline="30000" dirty="0">
                <a:latin typeface="+mn-lt"/>
              </a:rPr>
              <a:t>th</a:t>
            </a:r>
            <a:r>
              <a:rPr lang="en-US" sz="1200" b="1" dirty="0">
                <a:latin typeface="+mn-lt"/>
              </a:rPr>
              <a:t>,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CE38A7-9EF1-1F4B-B360-B7D1892D1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91" y="191485"/>
            <a:ext cx="890506" cy="539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B89162-FA5B-DA45-91E8-CE15BA65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292" y="236006"/>
            <a:ext cx="555387" cy="450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0FB821-C8A0-714C-AB26-2F9FEC839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68" y="281734"/>
            <a:ext cx="930084" cy="3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E07670-8E32-B243-96D3-735BCA1EAC2D}"/>
                  </a:ext>
                </a:extLst>
              </p:cNvPr>
              <p:cNvSpPr/>
              <p:nvPr/>
            </p:nvSpPr>
            <p:spPr>
              <a:xfrm>
                <a:off x="236374" y="1660280"/>
                <a:ext cx="3255186" cy="903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  <m:r>
                        <a:rPr lang="en-US" b="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E07670-8E32-B243-96D3-735BCA1EAC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74" y="1660280"/>
                <a:ext cx="3255186" cy="903645"/>
              </a:xfrm>
              <a:prstGeom prst="rect">
                <a:avLst/>
              </a:prstGeom>
              <a:blipFill>
                <a:blip r:embed="rId2"/>
                <a:stretch>
                  <a:fillRect l="-933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B942A2-E417-1A4B-AE40-FEFF757B75A2}"/>
                  </a:ext>
                </a:extLst>
              </p:cNvPr>
              <p:cNvSpPr/>
              <p:nvPr/>
            </p:nvSpPr>
            <p:spPr>
              <a:xfrm>
                <a:off x="265045" y="2997063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𝑅𝐸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Brush Script MT" panose="03060802040406070304" pitchFamily="66" charset="-122"/>
                            <a:cs typeface="Brush Script MT" panose="03060802040406070304" pitchFamily="66" charset="-122"/>
                          </a:rPr>
                          <m:t>ℰ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Brush Script MT" panose="03060802040406070304" pitchFamily="66" charset="-122"/>
                            <a:cs typeface="Brush Script MT" panose="03060802040406070304" pitchFamily="66" charset="-122"/>
                          </a:rPr>
                          <m:t>ℰ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Brush Script MT" panose="03060802040406070304" pitchFamily="66" charset="-122"/>
                            <a:cs typeface="Brush Script MT" panose="03060802040406070304" pitchFamily="66" charset="-122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Brush Script MT" panose="03060802040406070304" pitchFamily="66" charset="-122"/>
                            <a:cs typeface="Brush Script MT" panose="03060802040406070304" pitchFamily="66" charset="-122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Brush Script MT" panose="03060802040406070304" pitchFamily="66" charset="-122"/>
                            <a:cs typeface="Brush Script MT" panose="03060802040406070304" pitchFamily="66" charset="-122"/>
                          </a:rPr>
                          <m:t>ℰ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B942A2-E417-1A4B-AE40-FEFF757B75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45" y="2997063"/>
                <a:ext cx="457200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547489-0FFD-8347-8832-14A1CB85BDC4}"/>
                  </a:ext>
                </a:extLst>
              </p:cNvPr>
              <p:cNvSpPr/>
              <p:nvPr/>
            </p:nvSpPr>
            <p:spPr>
              <a:xfrm>
                <a:off x="289517" y="4272624"/>
                <a:ext cx="5202455" cy="613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30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Brush Script MT" panose="03060802040406070304" pitchFamily="66" charset="-122"/>
                                    <a:cs typeface="Brush Script MT" panose="03060802040406070304" pitchFamily="66" charset="-122"/>
                                  </a:rPr>
                                  <m:t>ℰ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nary>
                      <m:naryPr>
                        <m:limLoc m:val="subSup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/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𝜆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5/3</m:t>
                            </m:r>
                          </m:sub>
                        </m:sSub>
                      </m:e>
                    </m:nary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𝑤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𝑑𝑤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547489-0FFD-8347-8832-14A1CB85BD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17" y="4272624"/>
                <a:ext cx="5202455" cy="613245"/>
              </a:xfrm>
              <a:prstGeom prst="rect">
                <a:avLst/>
              </a:prstGeom>
              <a:blipFill>
                <a:blip r:embed="rId4"/>
                <a:stretch>
                  <a:fillRect l="-488" t="-61224" b="-1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15970522-2C98-604D-87C1-EF1DF1E76BC6}"/>
              </a:ext>
            </a:extLst>
          </p:cNvPr>
          <p:cNvGrpSpPr/>
          <p:nvPr/>
        </p:nvGrpSpPr>
        <p:grpSpPr>
          <a:xfrm>
            <a:off x="4216040" y="1229534"/>
            <a:ext cx="4927960" cy="3825727"/>
            <a:chOff x="4293042" y="880680"/>
            <a:chExt cx="4927960" cy="38257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D780D3-5EBB-584F-B8A5-BF414CE3A3ED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495" y="880680"/>
              <a:ext cx="4841507" cy="37231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C3730E-23A3-434A-A650-0DDB5C042F22}"/>
                </a:ext>
              </a:extLst>
            </p:cNvPr>
            <p:cNvSpPr/>
            <p:nvPr/>
          </p:nvSpPr>
          <p:spPr>
            <a:xfrm rot="5400000">
              <a:off x="3143011" y="2536623"/>
              <a:ext cx="3242981" cy="2695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29C064-F96F-F540-AE13-92FE4A70E301}"/>
                </a:ext>
              </a:extLst>
            </p:cNvPr>
            <p:cNvSpPr/>
            <p:nvPr/>
          </p:nvSpPr>
          <p:spPr>
            <a:xfrm>
              <a:off x="4841507" y="4255865"/>
              <a:ext cx="3917482" cy="3850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569CAC-D424-A440-8F7B-63D9C968935A}"/>
                </a:ext>
              </a:extLst>
            </p:cNvPr>
            <p:cNvSpPr/>
            <p:nvPr/>
          </p:nvSpPr>
          <p:spPr>
            <a:xfrm rot="5400000">
              <a:off x="7195247" y="2530620"/>
              <a:ext cx="3242981" cy="2695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637F87-D59A-E543-BBD8-81C8E7DD3628}"/>
                </a:ext>
              </a:extLst>
            </p:cNvPr>
            <p:cNvSpPr txBox="1"/>
            <p:nvPr/>
          </p:nvSpPr>
          <p:spPr>
            <a:xfrm>
              <a:off x="6915751" y="433707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Symbol" pitchFamily="2" charset="2"/>
                </a:rPr>
                <a:t>q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3ECD8F-5D39-0641-B065-658E3F017175}"/>
                </a:ext>
              </a:extLst>
            </p:cNvPr>
            <p:cNvSpPr txBox="1"/>
            <p:nvPr/>
          </p:nvSpPr>
          <p:spPr>
            <a:xfrm>
              <a:off x="4899256" y="4257362"/>
              <a:ext cx="331109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0</a:t>
              </a:r>
              <a:r>
                <a:rPr lang="en-US" sz="1600" baseline="30000" dirty="0">
                  <a:latin typeface="+mn-lt"/>
                </a:rPr>
                <a:t>o</a:t>
              </a:r>
              <a:r>
                <a:rPr lang="en-US" sz="1600" dirty="0">
                  <a:latin typeface="+mn-lt"/>
                </a:rPr>
                <a:t>         20</a:t>
              </a:r>
              <a:r>
                <a:rPr lang="en-US" sz="1600" baseline="30000" dirty="0">
                  <a:latin typeface="+mn-lt"/>
                </a:rPr>
                <a:t>o</a:t>
              </a:r>
              <a:r>
                <a:rPr lang="en-US" sz="1600" dirty="0">
                  <a:latin typeface="+mn-lt"/>
                </a:rPr>
                <a:t>         40</a:t>
              </a:r>
              <a:r>
                <a:rPr lang="en-US" sz="1600" baseline="30000" dirty="0">
                  <a:latin typeface="+mn-lt"/>
                </a:rPr>
                <a:t>o</a:t>
              </a:r>
              <a:r>
                <a:rPr lang="en-US" sz="1600" dirty="0">
                  <a:latin typeface="+mn-lt"/>
                </a:rPr>
                <a:t>          60</a:t>
              </a:r>
              <a:r>
                <a:rPr lang="en-US" sz="1600" baseline="30000" dirty="0">
                  <a:latin typeface="+mn-lt"/>
                </a:rPr>
                <a:t>o</a:t>
              </a:r>
              <a:r>
                <a:rPr lang="en-US" sz="1600" dirty="0">
                  <a:latin typeface="+mn-lt"/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69CF54-8E27-334B-9DE7-4CFE854FF1BC}"/>
                </a:ext>
              </a:extLst>
            </p:cNvPr>
            <p:cNvSpPr txBox="1"/>
            <p:nvPr/>
          </p:nvSpPr>
          <p:spPr>
            <a:xfrm rot="16200000">
              <a:off x="3100482" y="2470923"/>
              <a:ext cx="339067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0     5     10    15    20    25    30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2628CD-AE3E-404D-9A59-CDC258EBC14C}"/>
                </a:ext>
              </a:extLst>
            </p:cNvPr>
            <p:cNvSpPr txBox="1"/>
            <p:nvPr/>
          </p:nvSpPr>
          <p:spPr>
            <a:xfrm rot="16200000">
              <a:off x="3614106" y="1717989"/>
              <a:ext cx="169950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Energy [MeV]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F2F2B0-2CCA-754C-9DA6-0A8599212EEB}"/>
                </a:ext>
              </a:extLst>
            </p:cNvPr>
            <p:cNvSpPr txBox="1"/>
            <p:nvPr/>
          </p:nvSpPr>
          <p:spPr>
            <a:xfrm>
              <a:off x="8638647" y="1039053"/>
              <a:ext cx="389850" cy="333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 0</a:t>
              </a:r>
            </a:p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-1</a:t>
              </a:r>
            </a:p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-2</a:t>
              </a:r>
            </a:p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-3</a:t>
              </a:r>
            </a:p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-4</a:t>
              </a:r>
            </a:p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-5</a:t>
              </a:r>
            </a:p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-6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840933C-CCE1-C149-8983-0044611FEFC1}"/>
              </a:ext>
            </a:extLst>
          </p:cNvPr>
          <p:cNvSpPr/>
          <p:nvPr/>
        </p:nvSpPr>
        <p:spPr>
          <a:xfrm>
            <a:off x="4824676" y="1269386"/>
            <a:ext cx="3797140" cy="19250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23E0C6-124E-3440-B2AB-70BC09DEC849}"/>
              </a:ext>
            </a:extLst>
          </p:cNvPr>
          <p:cNvSpPr/>
          <p:nvPr/>
        </p:nvSpPr>
        <p:spPr>
          <a:xfrm>
            <a:off x="3698465" y="637768"/>
            <a:ext cx="5281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1CC778AB-E754-F74E-AAD7-B150440F0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83" y="84819"/>
            <a:ext cx="8572500" cy="1089529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For numerical efficiency limit sampling of RE to region contributing to 95% of the radiation observed by the camera at a given wavelength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2DAAA9-FD03-D64B-B8B5-EE726E306C86}"/>
              </a:ext>
            </a:extLst>
          </p:cNvPr>
          <p:cNvSpPr txBox="1"/>
          <p:nvPr/>
        </p:nvSpPr>
        <p:spPr>
          <a:xfrm>
            <a:off x="221583" y="1354285"/>
            <a:ext cx="25683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Total radiation power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D1A01A-1F8F-6140-910D-DFF8DA3FC02B}"/>
              </a:ext>
            </a:extLst>
          </p:cNvPr>
          <p:cNvSpPr txBox="1"/>
          <p:nvPr/>
        </p:nvSpPr>
        <p:spPr>
          <a:xfrm>
            <a:off x="235488" y="2639292"/>
            <a:ext cx="21130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Radiation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FBC11A6-83C8-3A47-9CAB-D3B9A0FFDF4B}"/>
                  </a:ext>
                </a:extLst>
              </p:cNvPr>
              <p:cNvSpPr/>
              <p:nvPr/>
            </p:nvSpPr>
            <p:spPr>
              <a:xfrm>
                <a:off x="1659151" y="3548289"/>
                <a:ext cx="1352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Brush Script MT" panose="03060802040406070304" pitchFamily="66" charset="-122"/>
                              <a:cs typeface="Brush Script MT" panose="03060802040406070304" pitchFamily="66" charset="-122"/>
                            </a:rPr>
                            <m:t>ℰ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Brush Script MT" panose="03060802040406070304" pitchFamily="66" charset="-122"/>
                              <a:cs typeface="Brush Script MT" panose="03060802040406070304" pitchFamily="66" charset="-122"/>
                            </a:rPr>
                            <m:t>ℰ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Brush Script MT" panose="03060802040406070304" pitchFamily="66" charset="-122"/>
                              <a:cs typeface="Brush Script MT" panose="03060802040406070304" pitchFamily="66" charset="-122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Brush Script MT" panose="03060802040406070304" pitchFamily="66" charset="-122"/>
                              <a:cs typeface="Brush Script MT" panose="03060802040406070304" pitchFamily="66" charset="-122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FBC11A6-83C8-3A47-9CAB-D3B9A0FFD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151" y="3548289"/>
                <a:ext cx="1352357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386D6C4-594B-6644-9540-107133802CF9}"/>
              </a:ext>
            </a:extLst>
          </p:cNvPr>
          <p:cNvSpPr txBox="1"/>
          <p:nvPr/>
        </p:nvSpPr>
        <p:spPr>
          <a:xfrm>
            <a:off x="308583" y="3575989"/>
            <a:ext cx="8723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RE pdf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55B7A5-1814-C349-AC12-77CD3DD514F1}"/>
              </a:ext>
            </a:extLst>
          </p:cNvPr>
          <p:cNvSpPr txBox="1"/>
          <p:nvPr/>
        </p:nvSpPr>
        <p:spPr>
          <a:xfrm>
            <a:off x="247043" y="4002265"/>
            <a:ext cx="26196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Radiation per particle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A58B30-D0CD-7947-B9B8-13C599ECACBC}"/>
              </a:ext>
            </a:extLst>
          </p:cNvPr>
          <p:cNvSpPr/>
          <p:nvPr/>
        </p:nvSpPr>
        <p:spPr>
          <a:xfrm>
            <a:off x="5562723" y="2466496"/>
            <a:ext cx="1141796" cy="969723"/>
          </a:xfrm>
          <a:prstGeom prst="rect">
            <a:avLst/>
          </a:prstGeom>
          <a:solidFill>
            <a:srgbClr val="F1F34C">
              <a:alpha val="50196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5211F21-E660-DB42-BDC1-1608AE930775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011508" y="3732955"/>
            <a:ext cx="213800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A59A3A-9070-724F-A905-AB4EA01BC236}"/>
              </a:ext>
            </a:extLst>
          </p:cNvPr>
          <p:cNvCxnSpPr/>
          <p:nvPr/>
        </p:nvCxnSpPr>
        <p:spPr>
          <a:xfrm>
            <a:off x="4216040" y="3205213"/>
            <a:ext cx="1549493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13FF6EB1-89F7-594F-8938-81E805E550B0}"/>
              </a:ext>
            </a:extLst>
          </p:cNvPr>
          <p:cNvSpPr/>
          <p:nvPr/>
        </p:nvSpPr>
        <p:spPr>
          <a:xfrm>
            <a:off x="5491972" y="1541605"/>
            <a:ext cx="2728003" cy="696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06BBA-C0AF-3347-B1E9-85286D19519F}"/>
              </a:ext>
            </a:extLst>
          </p:cNvPr>
          <p:cNvSpPr txBox="1"/>
          <p:nvPr/>
        </p:nvSpPr>
        <p:spPr>
          <a:xfrm>
            <a:off x="5297412" y="1578635"/>
            <a:ext cx="274947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95% of SE  at </a:t>
            </a:r>
            <a:r>
              <a:rPr lang="en-US" dirty="0">
                <a:latin typeface="Symbol" pitchFamily="2" charset="2"/>
              </a:rPr>
              <a:t>l=</a:t>
            </a:r>
            <a:r>
              <a:rPr lang="en-US" dirty="0">
                <a:latin typeface="+mn-lt"/>
              </a:rPr>
              <a:t>890 nm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Comes from this region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B16E10F0-93B7-E54B-B1F4-ABFECD5B766F}"/>
              </a:ext>
            </a:extLst>
          </p:cNvPr>
          <p:cNvSpPr/>
          <p:nvPr/>
        </p:nvSpPr>
        <p:spPr>
          <a:xfrm>
            <a:off x="5996539" y="2237659"/>
            <a:ext cx="342877" cy="572449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4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DAC0-112D-8F4B-BD1D-23F1B2E4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81" y="26025"/>
            <a:ext cx="8572500" cy="75713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There is agreement between the computed  and the measured SE shape for quiescent runaways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2E64C-415C-C74E-A81F-6F175DE69A07}"/>
              </a:ext>
            </a:extLst>
          </p:cNvPr>
          <p:cNvSpPr txBox="1"/>
          <p:nvPr/>
        </p:nvSpPr>
        <p:spPr>
          <a:xfrm rot="16200000">
            <a:off x="-57104" y="3489180"/>
            <a:ext cx="133402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Simulation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E02A4-193B-7944-9564-A6CE70E4B78A}"/>
              </a:ext>
            </a:extLst>
          </p:cNvPr>
          <p:cNvSpPr txBox="1"/>
          <p:nvPr/>
        </p:nvSpPr>
        <p:spPr>
          <a:xfrm rot="16200000">
            <a:off x="-104393" y="1512567"/>
            <a:ext cx="14285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Experiment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2EFE25-9B49-D440-A06A-D50F6E659B5A}"/>
              </a:ext>
            </a:extLst>
          </p:cNvPr>
          <p:cNvSpPr txBox="1"/>
          <p:nvPr/>
        </p:nvSpPr>
        <p:spPr>
          <a:xfrm flipH="1" flipV="1">
            <a:off x="671414" y="3124806"/>
            <a:ext cx="358587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Z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AAD188-DCB4-C54F-ADC8-6AE58A4B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44" y="783155"/>
            <a:ext cx="2367286" cy="19351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79FA7-86D8-814B-B224-4A0EEA221C1B}"/>
                  </a:ext>
                </a:extLst>
              </p:cNvPr>
              <p:cNvSpPr txBox="1"/>
              <p:nvPr/>
            </p:nvSpPr>
            <p:spPr>
              <a:xfrm>
                <a:off x="3618204" y="3575751"/>
                <a:ext cx="5501473" cy="1219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n-lt"/>
                  </a:rPr>
                  <a:t>Qualitatively similar shapes for a wide range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+mn-lt"/>
                  </a:rPr>
                  <a:t> and </a:t>
                </a:r>
                <a:r>
                  <a:rPr lang="en-US" sz="2000" i="1" dirty="0">
                    <a:latin typeface="+mn-lt"/>
                  </a:rPr>
                  <a:t>r</a:t>
                </a:r>
                <a:r>
                  <a:rPr lang="en-US" sz="2000" baseline="-25000" dirty="0">
                    <a:latin typeface="+mn-lt"/>
                  </a:rPr>
                  <a:t>0 </a:t>
                </a:r>
                <a:r>
                  <a:rPr lang="en-US" sz="2000" dirty="0">
                    <a:latin typeface="+mn-lt"/>
                  </a:rPr>
                  <a:t>values</a:t>
                </a:r>
              </a:p>
              <a:p>
                <a:pPr marL="342900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n-lt"/>
                  </a:rPr>
                  <a:t>Dependence on </a:t>
                </a:r>
                <a:r>
                  <a:rPr lang="en-US" sz="2000" i="1" dirty="0">
                    <a:latin typeface="+mn-lt"/>
                  </a:rPr>
                  <a:t>r</a:t>
                </a:r>
                <a:r>
                  <a:rPr lang="en-US" sz="2000" baseline="-25000" dirty="0">
                    <a:latin typeface="+mn-lt"/>
                  </a:rPr>
                  <a:t>0 </a:t>
                </a:r>
                <a:r>
                  <a:rPr lang="en-US" sz="2000" dirty="0">
                    <a:latin typeface="+mn-lt"/>
                  </a:rPr>
                  <a:t>stronger than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2000" i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Optimal range of </a:t>
                </a:r>
                <a:r>
                  <a:rPr lang="en-US" sz="2000" dirty="0">
                    <a:latin typeface="+mn-lt"/>
                  </a:rPr>
                  <a:t>r</a:t>
                </a:r>
                <a:r>
                  <a:rPr lang="en-US" sz="2000" baseline="-25000" dirty="0">
                    <a:latin typeface="+mn-lt"/>
                  </a:rPr>
                  <a:t>0 </a:t>
                </a:r>
                <a:r>
                  <a:rPr lang="en-US" sz="2000" dirty="0">
                    <a:latin typeface="+mn-lt"/>
                  </a:rPr>
                  <a:t>~0.25—0.35 m</a:t>
                </a:r>
                <a:endParaRPr lang="en-US" sz="20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79FA7-86D8-814B-B224-4A0EEA221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204" y="3575751"/>
                <a:ext cx="5501473" cy="1219180"/>
              </a:xfrm>
              <a:prstGeom prst="rect">
                <a:avLst/>
              </a:prstGeom>
              <a:blipFill>
                <a:blip r:embed="rId3"/>
                <a:stretch>
                  <a:fillRect l="-922" t="-5155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EA83FEC-CC57-6545-960F-3C0913F25F9E}"/>
              </a:ext>
            </a:extLst>
          </p:cNvPr>
          <p:cNvSpPr txBox="1"/>
          <p:nvPr/>
        </p:nvSpPr>
        <p:spPr>
          <a:xfrm>
            <a:off x="675065" y="1460743"/>
            <a:ext cx="295274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F70EF-79DE-B045-BD07-E31F863D5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002" y="783155"/>
            <a:ext cx="5190324" cy="27545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A59B34-BCB0-7B4E-B892-0AE09B57C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94" y="2718317"/>
            <a:ext cx="2260340" cy="18865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9B986E6-6D9C-7542-B0A7-98C6E32919B4}"/>
              </a:ext>
            </a:extLst>
          </p:cNvPr>
          <p:cNvSpPr txBox="1"/>
          <p:nvPr/>
        </p:nvSpPr>
        <p:spPr>
          <a:xfrm>
            <a:off x="1928423" y="4434084"/>
            <a:ext cx="324128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6A9EE7-19BD-0A48-AA70-75F96F6E6585}"/>
              </a:ext>
            </a:extLst>
          </p:cNvPr>
          <p:cNvSpPr/>
          <p:nvPr/>
        </p:nvSpPr>
        <p:spPr>
          <a:xfrm>
            <a:off x="4897315" y="1573823"/>
            <a:ext cx="800100" cy="29978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497281-076A-4A46-94DB-2F7C91907235}"/>
              </a:ext>
            </a:extLst>
          </p:cNvPr>
          <p:cNvSpPr/>
          <p:nvPr/>
        </p:nvSpPr>
        <p:spPr>
          <a:xfrm>
            <a:off x="1154426" y="4756683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del-Castillo-Negrete</a:t>
            </a:r>
            <a:r>
              <a:rPr lang="en-US" dirty="0"/>
              <a:t> et al, (2018) </a:t>
            </a:r>
          </a:p>
        </p:txBody>
      </p:sp>
    </p:spTree>
    <p:extLst>
      <p:ext uri="{BB962C8B-B14F-4D97-AF65-F5344CB8AC3E}">
        <p14:creationId xmlns:p14="http://schemas.microsoft.com/office/powerpoint/2010/main" val="1972430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DAC0-112D-8F4B-BD1D-23F1B2E4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8" y="-6635"/>
            <a:ext cx="8572500" cy="43601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Dependence on pitch angle and energy fall-off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79FA7-86D8-814B-B224-4A0EEA221C1B}"/>
                  </a:ext>
                </a:extLst>
              </p:cNvPr>
              <p:cNvSpPr txBox="1"/>
              <p:nvPr/>
            </p:nvSpPr>
            <p:spPr>
              <a:xfrm>
                <a:off x="3899414" y="2274706"/>
                <a:ext cx="5044709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+mn-lt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+mn-lt"/>
                  </a:rPr>
                  <a:t> =1 exhibits good match but optimal match for </a:t>
                </a:r>
                <a:r>
                  <a:rPr lang="en-US" sz="2000" b="1" dirty="0">
                    <a:latin typeface="+mn-lt"/>
                  </a:rPr>
                  <a:t>shape reconstruction </a:t>
                </a:r>
                <a:r>
                  <a:rPr lang="en-US" sz="2000" dirty="0">
                    <a:latin typeface="+mn-lt"/>
                  </a:rPr>
                  <a:t>observed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+mn-lt"/>
                  </a:rPr>
                  <a:t> &gt; 1 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79FA7-86D8-814B-B224-4A0EEA221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14" y="2274706"/>
                <a:ext cx="5044709" cy="942181"/>
              </a:xfrm>
              <a:prstGeom prst="rect">
                <a:avLst/>
              </a:prstGeom>
              <a:blipFill>
                <a:blip r:embed="rId2"/>
                <a:stretch>
                  <a:fillRect l="-1256" t="-5333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85E61BE-E6C2-324B-AA94-0839BCBD05AE}"/>
                  </a:ext>
                </a:extLst>
              </p:cNvPr>
              <p:cNvSpPr/>
              <p:nvPr/>
            </p:nvSpPr>
            <p:spPr>
              <a:xfrm>
                <a:off x="3839187" y="1457083"/>
                <a:ext cx="5304813" cy="665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+mn-lt"/>
                  </a:rPr>
                  <a:t> =1 Fokker-Planck theoretical value</a:t>
                </a: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+mn-lt"/>
                  </a:rPr>
                  <a:t> &gt; 1 bigger fall-off of pitch angle PDF tail</a:t>
                </a:r>
              </a:p>
            </p:txBody>
          </p:sp>
        </mc:Choice>
        <mc:Fallback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85E61BE-E6C2-324B-AA94-0839BCBD0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187" y="1457083"/>
                <a:ext cx="5304813" cy="665182"/>
              </a:xfrm>
              <a:prstGeom prst="rect">
                <a:avLst/>
              </a:prstGeom>
              <a:blipFill>
                <a:blip r:embed="rId3"/>
                <a:stretch>
                  <a:fillRect t="-9434" r="-239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405D3C2-7B06-4F42-92ED-49CDEF7B2E3E}"/>
              </a:ext>
            </a:extLst>
          </p:cNvPr>
          <p:cNvGrpSpPr/>
          <p:nvPr/>
        </p:nvGrpSpPr>
        <p:grpSpPr>
          <a:xfrm>
            <a:off x="209339" y="362085"/>
            <a:ext cx="3560031" cy="3100054"/>
            <a:chOff x="141770" y="494577"/>
            <a:chExt cx="3560031" cy="310005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9758C9-9C4B-1346-896F-12080A3B37BE}"/>
                </a:ext>
              </a:extLst>
            </p:cNvPr>
            <p:cNvSpPr/>
            <p:nvPr/>
          </p:nvSpPr>
          <p:spPr>
            <a:xfrm>
              <a:off x="534248" y="3252999"/>
              <a:ext cx="236014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i="1" dirty="0"/>
                <a:t>r</a:t>
              </a:r>
              <a:r>
                <a:rPr lang="en-US" baseline="-25000" dirty="0"/>
                <a:t>0</a:t>
              </a:r>
              <a:r>
                <a:rPr lang="en-US" dirty="0"/>
                <a:t>=</a:t>
              </a:r>
              <a:r>
                <a:rPr lang="en-US" baseline="-25000" dirty="0"/>
                <a:t>     </a:t>
              </a:r>
              <a:r>
                <a:rPr lang="en-US" dirty="0"/>
                <a:t>minor RE radius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945AC71-B58F-EF40-B16F-35A198DE6741}"/>
                </a:ext>
              </a:extLst>
            </p:cNvPr>
            <p:cNvSpPr txBox="1"/>
            <p:nvPr/>
          </p:nvSpPr>
          <p:spPr>
            <a:xfrm>
              <a:off x="141770" y="494577"/>
              <a:ext cx="266771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Reconstruction error </a:t>
              </a:r>
              <a:r>
                <a:rPr lang="en-US" dirty="0">
                  <a:latin typeface="Symbol" pitchFamily="2" charset="2"/>
                </a:rPr>
                <a:t>D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595654-3E54-AD46-BAA1-10951229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871" y="723471"/>
              <a:ext cx="3121878" cy="252952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5C10124-C8ED-484E-A5D7-643EC1A2CACC}"/>
                    </a:ext>
                  </a:extLst>
                </p:cNvPr>
                <p:cNvSpPr/>
                <p:nvPr/>
              </p:nvSpPr>
              <p:spPr>
                <a:xfrm>
                  <a:off x="335796" y="1525939"/>
                  <a:ext cx="396904" cy="378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5C10124-C8ED-484E-A5D7-643EC1A2CA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96" y="1525939"/>
                  <a:ext cx="396904" cy="378758"/>
                </a:xfrm>
                <a:prstGeom prst="rect">
                  <a:avLst/>
                </a:prstGeom>
                <a:blipFill>
                  <a:blip r:embed="rId5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E38AF2-2530-0241-86A3-6A8E76481181}"/>
                </a:ext>
              </a:extLst>
            </p:cNvPr>
            <p:cNvSpPr txBox="1"/>
            <p:nvPr/>
          </p:nvSpPr>
          <p:spPr>
            <a:xfrm>
              <a:off x="2733266" y="569007"/>
              <a:ext cx="96853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rgbClr val="FF0000"/>
                  </a:solidFill>
                  <a:latin typeface="+mn-lt"/>
                </a:rPr>
                <a:t>large </a:t>
              </a:r>
              <a:r>
                <a:rPr lang="en-US" b="1" dirty="0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42B2F2-B2FF-2241-B101-955D01EF3FA8}"/>
                </a:ext>
              </a:extLst>
            </p:cNvPr>
            <p:cNvSpPr txBox="1"/>
            <p:nvPr/>
          </p:nvSpPr>
          <p:spPr>
            <a:xfrm>
              <a:off x="2730060" y="3007747"/>
              <a:ext cx="971741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rgbClr val="0070C0"/>
                  </a:solidFill>
                  <a:latin typeface="+mn-lt"/>
                </a:rPr>
                <a:t>small </a:t>
              </a:r>
              <a:r>
                <a:rPr lang="en-US" b="1" dirty="0">
                  <a:solidFill>
                    <a:srgbClr val="0070C0"/>
                  </a:solidFill>
                  <a:latin typeface="Symbol" pitchFamily="2" charset="2"/>
                </a:rPr>
                <a:t>D</a:t>
              </a:r>
              <a:endParaRPr lang="en-US" b="1" dirty="0">
                <a:solidFill>
                  <a:srgbClr val="0070C0"/>
                </a:solidFill>
                <a:latin typeface="+mn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D1FAB9-64BD-1644-91AF-10068D34F634}"/>
                  </a:ext>
                </a:extLst>
              </p:cNvPr>
              <p:cNvSpPr/>
              <p:nvPr/>
            </p:nvSpPr>
            <p:spPr>
              <a:xfrm>
                <a:off x="3839187" y="814475"/>
                <a:ext cx="3117555" cy="53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num>
                      <m:den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func>
                          <m:func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sinh</m:t>
                            </m:r>
                          </m:fName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e>
                        </m:func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exp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D1FAB9-64BD-1644-91AF-10068D34F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187" y="814475"/>
                <a:ext cx="3117555" cy="530915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4C47F38-5807-644D-9EDD-DD5E0C0E98AE}"/>
                  </a:ext>
                </a:extLst>
              </p:cNvPr>
              <p:cNvSpPr/>
              <p:nvPr/>
            </p:nvSpPr>
            <p:spPr>
              <a:xfrm>
                <a:off x="6956742" y="871436"/>
                <a:ext cx="2068067" cy="37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4C47F38-5807-644D-9EDD-DD5E0C0E9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742" y="871436"/>
                <a:ext cx="2068067" cy="378758"/>
              </a:xfrm>
              <a:prstGeom prst="rect">
                <a:avLst/>
              </a:prstGeom>
              <a:blipFill>
                <a:blip r:embed="rId7"/>
                <a:stretch>
                  <a:fillRect t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7628C50-2C71-F44D-8499-CB6951887E7F}"/>
              </a:ext>
            </a:extLst>
          </p:cNvPr>
          <p:cNvSpPr txBox="1"/>
          <p:nvPr/>
        </p:nvSpPr>
        <p:spPr>
          <a:xfrm>
            <a:off x="3958674" y="477414"/>
            <a:ext cx="527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Fokker-Planck model for pitch angle PDF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BA9C2A-EF36-7248-BCD6-2731D0642B04}"/>
                  </a:ext>
                </a:extLst>
              </p:cNvPr>
              <p:cNvSpPr txBox="1"/>
              <p:nvPr/>
            </p:nvSpPr>
            <p:spPr>
              <a:xfrm>
                <a:off x="310028" y="3440273"/>
                <a:ext cx="8634095" cy="1708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n-lt"/>
                  </a:rPr>
                  <a:t>However,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+mn-lt"/>
                  </a:rPr>
                  <a:t> &gt;1 can significantly reduce the </a:t>
                </a:r>
                <a:r>
                  <a:rPr lang="en-US" sz="2000" b="1" dirty="0">
                    <a:latin typeface="+mn-lt"/>
                  </a:rPr>
                  <a:t>emission intensity</a:t>
                </a:r>
              </a:p>
              <a:p>
                <a:pPr>
                  <a:lnSpc>
                    <a:spcPct val="90000"/>
                  </a:lnSpc>
                </a:pPr>
                <a:endParaRPr lang="en-US" sz="800" b="1" dirty="0">
                  <a:latin typeface="+mn-lt"/>
                </a:endParaRP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n-lt"/>
                  </a:rPr>
                  <a:t>The emission intensity also depends on the </a:t>
                </a:r>
                <a:r>
                  <a:rPr lang="en-US" sz="2000" b="1" dirty="0">
                    <a:latin typeface="+mn-lt"/>
                  </a:rPr>
                  <a:t>energy range </a:t>
                </a:r>
                <a:r>
                  <a:rPr lang="en-US" sz="2000" dirty="0">
                    <a:latin typeface="+mn-lt"/>
                  </a:rPr>
                  <a:t>which in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    the model used exhibits a </a:t>
                </a:r>
                <a:r>
                  <a:rPr lang="en-US" sz="2000" b="1" dirty="0">
                    <a:latin typeface="+mn-lt"/>
                  </a:rPr>
                  <a:t>sharp fall-off</a:t>
                </a:r>
              </a:p>
              <a:p>
                <a:pPr>
                  <a:lnSpc>
                    <a:spcPct val="90000"/>
                  </a:lnSpc>
                </a:pPr>
                <a:endParaRPr lang="en-US" sz="800" b="1" dirty="0">
                  <a:latin typeface="+mn-lt"/>
                </a:endParaRP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n-lt"/>
                  </a:rPr>
                  <a:t>Further studies needed to find the optimal parameters for shape 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n-lt"/>
                  </a:rPr>
                  <a:t>        and intensity reconstruction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BA9C2A-EF36-7248-BCD6-2731D0642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28" y="3440273"/>
                <a:ext cx="8634095" cy="1708353"/>
              </a:xfrm>
              <a:prstGeom prst="rect">
                <a:avLst/>
              </a:prstGeom>
              <a:blipFill>
                <a:blip r:embed="rId8"/>
                <a:stretch>
                  <a:fillRect l="-588" t="-2963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643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492575-51E3-524F-85C9-E28254CE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27" y="71466"/>
            <a:ext cx="8572500" cy="75713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Modeling of synchrotron emission of RE in disrupted plasmas (DRE)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898F2-002F-8448-BB0C-C0832901B72E}"/>
              </a:ext>
            </a:extLst>
          </p:cNvPr>
          <p:cNvSpPr txBox="1"/>
          <p:nvPr/>
        </p:nvSpPr>
        <p:spPr>
          <a:xfrm>
            <a:off x="242492" y="886227"/>
            <a:ext cx="55666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Our study of SE of RE in disrupted plasmas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involves comparisons with </a:t>
            </a:r>
            <a:r>
              <a:rPr lang="en-US" b="1" dirty="0">
                <a:latin typeface="+mn-lt"/>
              </a:rPr>
              <a:t>visible and infrared 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cameras</a:t>
            </a:r>
            <a:r>
              <a:rPr lang="en-US" dirty="0">
                <a:latin typeface="+mn-lt"/>
              </a:rPr>
              <a:t> as well as visible </a:t>
            </a:r>
            <a:r>
              <a:rPr lang="en-US" b="1" dirty="0">
                <a:latin typeface="+mn-lt"/>
              </a:rPr>
              <a:t>spectrometers</a:t>
            </a:r>
            <a:r>
              <a:rPr lang="en-US" dirty="0">
                <a:latin typeface="+mn-lt"/>
              </a:rPr>
              <a:t>.</a:t>
            </a:r>
          </a:p>
          <a:p>
            <a:pPr>
              <a:lnSpc>
                <a:spcPct val="90000"/>
              </a:lnSpc>
            </a:pPr>
            <a:endParaRPr lang="en-US" sz="8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Standard RE mid-plateau </a:t>
            </a:r>
            <a:r>
              <a:rPr lang="en-US" dirty="0">
                <a:latin typeface="+mn-lt"/>
              </a:rPr>
              <a:t>in DIII-D, I</a:t>
            </a:r>
            <a:r>
              <a:rPr lang="en-US" baseline="-25000" dirty="0">
                <a:latin typeface="+mn-lt"/>
              </a:rPr>
              <a:t>P</a:t>
            </a:r>
            <a:r>
              <a:rPr lang="en-US" dirty="0">
                <a:latin typeface="+mn-lt"/>
              </a:rPr>
              <a:t>=270 kA with ~1/3 </a:t>
            </a:r>
            <a:r>
              <a:rPr lang="en-US" dirty="0" err="1">
                <a:latin typeface="+mn-lt"/>
              </a:rPr>
              <a:t>Ar</a:t>
            </a:r>
            <a:r>
              <a:rPr lang="en-US" dirty="0">
                <a:latin typeface="+mn-lt"/>
              </a:rPr>
              <a:t> and ~2/3 D.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provides a unique opportunity to to test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different ranges of the energy distribution</a:t>
            </a:r>
            <a:r>
              <a:rPr lang="en-US" dirty="0">
                <a:latin typeface="+mn-lt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Similar to the QRE case, our methodology is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to run KORC simulations using as initial conditions ensembles of RE sampled from the </a:t>
            </a:r>
            <a:r>
              <a:rPr lang="en-US" b="1" dirty="0">
                <a:latin typeface="+mn-lt"/>
              </a:rPr>
              <a:t>experimentally inferred energy distributions</a:t>
            </a:r>
            <a:r>
              <a:rPr lang="en-US" dirty="0">
                <a:latin typeface="+mn-lt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For the </a:t>
            </a:r>
            <a:r>
              <a:rPr lang="en-US" b="1" dirty="0">
                <a:latin typeface="+mn-lt"/>
              </a:rPr>
              <a:t>pitch angle distribution </a:t>
            </a:r>
            <a:r>
              <a:rPr lang="en-US" dirty="0">
                <a:latin typeface="+mn-lt"/>
              </a:rPr>
              <a:t>we use the </a:t>
            </a:r>
            <a:r>
              <a:rPr lang="en-US" b="1" dirty="0">
                <a:latin typeface="+mn-lt"/>
              </a:rPr>
              <a:t>standard Fokker-Planck model</a:t>
            </a:r>
            <a:r>
              <a:rPr lang="en-US" dirty="0">
                <a:latin typeface="+mn-lt"/>
              </a:rPr>
              <a:t>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4525D8-6AE3-9447-B691-BA8FEAA558F4}"/>
              </a:ext>
            </a:extLst>
          </p:cNvPr>
          <p:cNvSpPr txBox="1"/>
          <p:nvPr/>
        </p:nvSpPr>
        <p:spPr>
          <a:xfrm>
            <a:off x="5818055" y="3853958"/>
            <a:ext cx="33259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Layout of diagnostics used in disruptions experiments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5E8AF2-81C9-7E4D-BFD2-143207A2E90C}"/>
              </a:ext>
            </a:extLst>
          </p:cNvPr>
          <p:cNvGrpSpPr/>
          <p:nvPr/>
        </p:nvGrpSpPr>
        <p:grpSpPr>
          <a:xfrm>
            <a:off x="5738295" y="1268355"/>
            <a:ext cx="3390900" cy="2438400"/>
            <a:chOff x="5630718" y="1278306"/>
            <a:chExt cx="3390900" cy="24384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319126-61E2-9545-A8CA-67EA0EF56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0718" y="1278306"/>
              <a:ext cx="3390900" cy="2438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4BE537-C43F-5C42-AC83-EC8324B5BA77}"/>
                </a:ext>
              </a:extLst>
            </p:cNvPr>
            <p:cNvSpPr/>
            <p:nvPr/>
          </p:nvSpPr>
          <p:spPr>
            <a:xfrm>
              <a:off x="7718612" y="1344706"/>
              <a:ext cx="762000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E93C88-A0B9-C446-8437-CCF13A9F951D}"/>
                </a:ext>
              </a:extLst>
            </p:cNvPr>
            <p:cNvSpPr/>
            <p:nvPr/>
          </p:nvSpPr>
          <p:spPr>
            <a:xfrm>
              <a:off x="8248451" y="2643828"/>
              <a:ext cx="762000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33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492575-51E3-524F-85C9-E28254CE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11" y="67797"/>
            <a:ext cx="8658329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RE distribution function models and sampling box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4CB387-A578-5741-B254-AD601FBB4F8F}"/>
              </a:ext>
            </a:extLst>
          </p:cNvPr>
          <p:cNvSpPr/>
          <p:nvPr/>
        </p:nvSpPr>
        <p:spPr>
          <a:xfrm>
            <a:off x="120386" y="601188"/>
            <a:ext cx="4818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For the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pitch angle </a:t>
            </a:r>
            <a:r>
              <a:rPr lang="en-US" dirty="0">
                <a:latin typeface="+mn-lt"/>
              </a:rPr>
              <a:t>distribution we use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0EB2E6E-441F-3746-AB11-A8844C596031}"/>
                  </a:ext>
                </a:extLst>
              </p:cNvPr>
              <p:cNvSpPr/>
              <p:nvPr/>
            </p:nvSpPr>
            <p:spPr>
              <a:xfrm>
                <a:off x="428721" y="930322"/>
                <a:ext cx="3875322" cy="53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𝜃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ℰ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num>
                      <m:den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func>
                          <m:func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sinh</m:t>
                            </m:r>
                          </m:fName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e>
                        </m:func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exp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0EB2E6E-441F-3746-AB11-A8844C5960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21" y="930322"/>
                <a:ext cx="3875322" cy="530915"/>
              </a:xfrm>
              <a:prstGeom prst="rect">
                <a:avLst/>
              </a:prstGeom>
              <a:blipFill>
                <a:blip r:embed="rId2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F48A4A-1FF2-194B-BFDA-9E86672141E0}"/>
                  </a:ext>
                </a:extLst>
              </p:cNvPr>
              <p:cNvSpPr/>
              <p:nvPr/>
            </p:nvSpPr>
            <p:spPr>
              <a:xfrm>
                <a:off x="371420" y="1498030"/>
                <a:ext cx="19199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F48A4A-1FF2-194B-BFDA-9E86672141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20" y="1498030"/>
                <a:ext cx="191994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0D4920-8475-C043-A383-B55058E4C5F3}"/>
                  </a:ext>
                </a:extLst>
              </p:cNvPr>
              <p:cNvSpPr/>
              <p:nvPr/>
            </p:nvSpPr>
            <p:spPr>
              <a:xfrm>
                <a:off x="2458421" y="1493378"/>
                <a:ext cx="2178032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/(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. </a:t>
                </a:r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0D4920-8475-C043-A383-B55058E4C5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421" y="1493378"/>
                <a:ext cx="2178032" cy="391582"/>
              </a:xfrm>
              <a:prstGeom prst="rect">
                <a:avLst/>
              </a:prstGeom>
              <a:blipFill>
                <a:blip r:embed="rId4"/>
                <a:stretch>
                  <a:fillRect t="-6452" r="-1163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870915C-4F21-AB4B-A546-6A9B00E45A13}"/>
              </a:ext>
            </a:extLst>
          </p:cNvPr>
          <p:cNvSpPr/>
          <p:nvPr/>
        </p:nvSpPr>
        <p:spPr>
          <a:xfrm>
            <a:off x="146453" y="2296792"/>
            <a:ext cx="5483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For the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energy </a:t>
            </a:r>
            <a:r>
              <a:rPr lang="en-US" dirty="0">
                <a:latin typeface="+mn-lt"/>
              </a:rPr>
              <a:t>we use the reconstructed model in [Hollmann et al (2015)]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F63326-92D4-2340-9ABE-5415A1A6E6D3}"/>
              </a:ext>
            </a:extLst>
          </p:cNvPr>
          <p:cNvGrpSpPr/>
          <p:nvPr/>
        </p:nvGrpSpPr>
        <p:grpSpPr>
          <a:xfrm>
            <a:off x="5437156" y="501494"/>
            <a:ext cx="3387665" cy="3949829"/>
            <a:chOff x="5325013" y="492529"/>
            <a:chExt cx="3387665" cy="394982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0853FF-2731-524D-9D7D-9CCCB58EB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043931" y="773611"/>
              <a:ext cx="3949829" cy="338766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F764AE-21CC-3D4D-880A-5F8CBAF70DDE}"/>
                </a:ext>
              </a:extLst>
            </p:cNvPr>
            <p:cNvSpPr/>
            <p:nvPr/>
          </p:nvSpPr>
          <p:spPr>
            <a:xfrm>
              <a:off x="6292472" y="1621766"/>
              <a:ext cx="979596" cy="1790270"/>
            </a:xfrm>
            <a:prstGeom prst="rect">
              <a:avLst/>
            </a:prstGeom>
            <a:solidFill>
              <a:srgbClr val="F1F34C">
                <a:alpha val="50196"/>
              </a:srgbClr>
            </a:solidFill>
            <a:ln w="19050">
              <a:solidFill>
                <a:srgbClr val="FFC000"/>
              </a:solidFill>
              <a:prstDash val="dash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26FF18-6F98-7E49-8D99-F8403357C715}"/>
                </a:ext>
              </a:extLst>
            </p:cNvPr>
            <p:cNvSpPr/>
            <p:nvPr/>
          </p:nvSpPr>
          <p:spPr>
            <a:xfrm>
              <a:off x="6170599" y="729938"/>
              <a:ext cx="761639" cy="1763096"/>
            </a:xfrm>
            <a:prstGeom prst="rect">
              <a:avLst/>
            </a:prstGeom>
            <a:solidFill>
              <a:srgbClr val="B4E3F6">
                <a:alpha val="50196"/>
              </a:srgbClr>
            </a:solidFill>
            <a:ln w="19050">
              <a:solidFill>
                <a:srgbClr val="0070C0"/>
              </a:solidFill>
              <a:prstDash val="dash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81D3ACB-5ED7-D04B-B814-001D0EA1F612}"/>
              </a:ext>
            </a:extLst>
          </p:cNvPr>
          <p:cNvSpPr txBox="1"/>
          <p:nvPr/>
        </p:nvSpPr>
        <p:spPr>
          <a:xfrm>
            <a:off x="4329641" y="3027020"/>
            <a:ext cx="125707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Visible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  <a:latin typeface="Symbol" pitchFamily="2" charset="2"/>
              </a:rPr>
              <a:t>l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=890 nm</a:t>
            </a:r>
            <a:endParaRPr lang="en-US" b="1" dirty="0">
              <a:solidFill>
                <a:srgbClr val="0070C0"/>
              </a:solidFill>
              <a:latin typeface="Symbol" pitchFamily="2" charset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28157-DECF-1942-AC7D-D25DF7497A12}"/>
              </a:ext>
            </a:extLst>
          </p:cNvPr>
          <p:cNvSpPr txBox="1"/>
          <p:nvPr/>
        </p:nvSpPr>
        <p:spPr>
          <a:xfrm>
            <a:off x="4435930" y="3678248"/>
            <a:ext cx="105670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Infrared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=4 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m</a:t>
            </a:r>
            <a:endParaRPr lang="en-US" b="1" dirty="0">
              <a:solidFill>
                <a:srgbClr val="FF0000"/>
              </a:solidFill>
              <a:latin typeface="Symbol" pitchFamily="2" charset="2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13D572-D8F3-A848-834C-BDBFE304B9EC}"/>
              </a:ext>
            </a:extLst>
          </p:cNvPr>
          <p:cNvCxnSpPr>
            <a:cxnSpLocks/>
          </p:cNvCxnSpPr>
          <p:nvPr/>
        </p:nvCxnSpPr>
        <p:spPr>
          <a:xfrm flipV="1">
            <a:off x="5333637" y="1290750"/>
            <a:ext cx="1307947" cy="1907348"/>
          </a:xfrm>
          <a:prstGeom prst="straightConnector1">
            <a:avLst/>
          </a:prstGeom>
          <a:ln w="38100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1256211-DDA8-9141-82DD-BE5D416F803A}"/>
              </a:ext>
            </a:extLst>
          </p:cNvPr>
          <p:cNvCxnSpPr>
            <a:cxnSpLocks/>
          </p:cNvCxnSpPr>
          <p:nvPr/>
        </p:nvCxnSpPr>
        <p:spPr>
          <a:xfrm flipV="1">
            <a:off x="5492630" y="2730445"/>
            <a:ext cx="1357130" cy="1096382"/>
          </a:xfrm>
          <a:prstGeom prst="straightConnector1">
            <a:avLst/>
          </a:prstGeom>
          <a:ln w="381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75C1C1-1653-F44B-9B91-59FF97A873A7}"/>
              </a:ext>
            </a:extLst>
          </p:cNvPr>
          <p:cNvGrpSpPr/>
          <p:nvPr/>
        </p:nvGrpSpPr>
        <p:grpSpPr>
          <a:xfrm>
            <a:off x="605518" y="2954321"/>
            <a:ext cx="3498123" cy="2038783"/>
            <a:chOff x="553897" y="2890461"/>
            <a:chExt cx="3498123" cy="203878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D1900CD-A006-5443-8E6D-6A6E8D3C0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283567" y="2160791"/>
              <a:ext cx="2038783" cy="3498123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1E35B9F-593F-9040-AED4-FBC0174B62D1}"/>
                </a:ext>
              </a:extLst>
            </p:cNvPr>
            <p:cNvCxnSpPr>
              <a:cxnSpLocks/>
            </p:cNvCxnSpPr>
            <p:nvPr/>
          </p:nvCxnSpPr>
          <p:spPr>
            <a:xfrm>
              <a:off x="1360122" y="3617951"/>
              <a:ext cx="205593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99CF0B7-6FE6-494C-A42D-A7CD76275773}"/>
                </a:ext>
              </a:extLst>
            </p:cNvPr>
            <p:cNvCxnSpPr>
              <a:cxnSpLocks/>
            </p:cNvCxnSpPr>
            <p:nvPr/>
          </p:nvCxnSpPr>
          <p:spPr>
            <a:xfrm>
              <a:off x="2529713" y="4002987"/>
              <a:ext cx="1522307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D42CE979-19E5-6941-BD76-3B5566D02AFA}"/>
              </a:ext>
            </a:extLst>
          </p:cNvPr>
          <p:cNvSpPr/>
          <p:nvPr/>
        </p:nvSpPr>
        <p:spPr>
          <a:xfrm>
            <a:off x="4103641" y="4497169"/>
            <a:ext cx="4850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energy in simulations for VIS = 50 MeV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energy in simulations for IR = 35  MeV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77A887-2B70-4A4D-B913-2E07BEF9A390}"/>
              </a:ext>
            </a:extLst>
          </p:cNvPr>
          <p:cNvSpPr txBox="1"/>
          <p:nvPr/>
        </p:nvSpPr>
        <p:spPr>
          <a:xfrm>
            <a:off x="451469" y="1976562"/>
            <a:ext cx="20810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E=11 E</a:t>
            </a:r>
            <a:r>
              <a:rPr lang="en-US" baseline="-25000" dirty="0">
                <a:latin typeface="+mn-lt"/>
              </a:rPr>
              <a:t>CH</a:t>
            </a:r>
            <a:r>
              <a:rPr lang="en-US" dirty="0">
                <a:latin typeface="+mn-lt"/>
              </a:rPr>
              <a:t>    Z</a:t>
            </a:r>
            <a:r>
              <a:rPr lang="en-US" baseline="-25000" dirty="0">
                <a:latin typeface="+mn-lt"/>
              </a:rPr>
              <a:t>eff</a:t>
            </a:r>
            <a:r>
              <a:rPr lang="en-US" dirty="0">
                <a:latin typeface="+mn-lt"/>
              </a:rPr>
              <a:t> = 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2C6638-BE43-B345-91B7-EEF2C08885A3}"/>
              </a:ext>
            </a:extLst>
          </p:cNvPr>
          <p:cNvSpPr txBox="1"/>
          <p:nvPr/>
        </p:nvSpPr>
        <p:spPr>
          <a:xfrm>
            <a:off x="2684793" y="1954995"/>
            <a:ext cx="20425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n</a:t>
            </a:r>
            <a:r>
              <a:rPr lang="en-US" baseline="-25000" dirty="0" err="1">
                <a:latin typeface="+mn-lt"/>
              </a:rPr>
              <a:t>RE</a:t>
            </a:r>
            <a:r>
              <a:rPr lang="en-US" dirty="0">
                <a:latin typeface="+mn-lt"/>
              </a:rPr>
              <a:t>=4.5 x 10</a:t>
            </a:r>
            <a:r>
              <a:rPr lang="en-US" baseline="30000" dirty="0">
                <a:latin typeface="+mn-lt"/>
              </a:rPr>
              <a:t>16</a:t>
            </a:r>
            <a:r>
              <a:rPr lang="en-US" dirty="0">
                <a:latin typeface="+mn-lt"/>
              </a:rPr>
              <a:t> m</a:t>
            </a:r>
            <a:r>
              <a:rPr lang="en-US" baseline="30000" dirty="0">
                <a:latin typeface="+mn-lt"/>
              </a:rPr>
              <a:t>-3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2997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39B583-67EC-9C4A-A70A-4ED36A6D1A04}"/>
              </a:ext>
            </a:extLst>
          </p:cNvPr>
          <p:cNvGrpSpPr/>
          <p:nvPr/>
        </p:nvGrpSpPr>
        <p:grpSpPr>
          <a:xfrm>
            <a:off x="5717253" y="1285899"/>
            <a:ext cx="3341022" cy="2849022"/>
            <a:chOff x="5717253" y="1285899"/>
            <a:chExt cx="3341022" cy="28490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116F34-CCF6-2342-B13D-0B65DF086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7253" y="1285899"/>
              <a:ext cx="3341022" cy="284902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96D902-A19C-CA4A-8331-A71E6A463976}"/>
                </a:ext>
              </a:extLst>
            </p:cNvPr>
            <p:cNvSpPr/>
            <p:nvPr/>
          </p:nvSpPr>
          <p:spPr>
            <a:xfrm>
              <a:off x="8134709" y="1503902"/>
              <a:ext cx="760116" cy="3546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96E981-E6C1-F941-A9DB-A7310E55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5" y="98997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Simulation of Visible (</a:t>
            </a:r>
            <a:r>
              <a:rPr lang="en-US" b="1" dirty="0">
                <a:solidFill>
                  <a:srgbClr val="0070C0"/>
                </a:solidFill>
                <a:latin typeface="Symbol" pitchFamily="2" charset="2"/>
              </a:rPr>
              <a:t>l</a:t>
            </a:r>
            <a:r>
              <a:rPr lang="en-US" b="1" dirty="0">
                <a:solidFill>
                  <a:srgbClr val="0070C0"/>
                </a:solidFill>
              </a:rPr>
              <a:t>=790 nm) Synchrotron Emission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D57C61-913C-204E-BFA1-B96C6225F519}"/>
              </a:ext>
            </a:extLst>
          </p:cNvPr>
          <p:cNvSpPr/>
          <p:nvPr/>
        </p:nvSpPr>
        <p:spPr>
          <a:xfrm>
            <a:off x="322324" y="4447109"/>
            <a:ext cx="4417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RE energy in simulation=50 MeV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B146E2-0F86-2C4E-BC37-9204F6952837}"/>
              </a:ext>
            </a:extLst>
          </p:cNvPr>
          <p:cNvGrpSpPr/>
          <p:nvPr/>
        </p:nvGrpSpPr>
        <p:grpSpPr>
          <a:xfrm>
            <a:off x="141760" y="790609"/>
            <a:ext cx="5080467" cy="3663930"/>
            <a:chOff x="272428" y="1479570"/>
            <a:chExt cx="5080467" cy="366393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2E75EBC-6B31-6B45-9399-0BBFA4BC28ED}"/>
                </a:ext>
              </a:extLst>
            </p:cNvPr>
            <p:cNvGrpSpPr/>
            <p:nvPr/>
          </p:nvGrpSpPr>
          <p:grpSpPr>
            <a:xfrm>
              <a:off x="272428" y="1479570"/>
              <a:ext cx="5080467" cy="3481185"/>
              <a:chOff x="272428" y="1479570"/>
              <a:chExt cx="5080467" cy="348118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FE83DC5-972A-284E-8152-021335D6D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722" y="1827051"/>
                <a:ext cx="2203924" cy="313370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93977B-6C2C-A242-8541-67981C4279FA}"/>
                  </a:ext>
                </a:extLst>
              </p:cNvPr>
              <p:cNvSpPr txBox="1"/>
              <p:nvPr/>
            </p:nvSpPr>
            <p:spPr>
              <a:xfrm>
                <a:off x="631015" y="1479570"/>
                <a:ext cx="4602542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Brightness [10</a:t>
                </a:r>
                <a:r>
                  <a:rPr lang="en-US" baseline="30000" dirty="0">
                    <a:solidFill>
                      <a:srgbClr val="C00000"/>
                    </a:solidFill>
                    <a:latin typeface="+mn-lt"/>
                  </a:rPr>
                  <a:t>13</a:t>
                </a: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 photons/cm</a:t>
                </a:r>
                <a:r>
                  <a:rPr lang="en-US" baseline="30000" dirty="0">
                    <a:solidFill>
                      <a:srgbClr val="C00000"/>
                    </a:solidFill>
                    <a:latin typeface="+mn-lt"/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/s/</a:t>
                </a:r>
                <a:r>
                  <a:rPr lang="en-US" dirty="0" err="1">
                    <a:solidFill>
                      <a:srgbClr val="C00000"/>
                    </a:solidFill>
                    <a:latin typeface="+mn-lt"/>
                  </a:rPr>
                  <a:t>ster</a:t>
                </a:r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/nm]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589FB0-1CB1-F041-838C-653E632A43A2}"/>
                  </a:ext>
                </a:extLst>
              </p:cNvPr>
              <p:cNvSpPr txBox="1"/>
              <p:nvPr/>
            </p:nvSpPr>
            <p:spPr>
              <a:xfrm flipH="1" flipV="1">
                <a:off x="272428" y="2808340"/>
                <a:ext cx="358587" cy="341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Z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59875F-25A1-F04C-B3A8-C157F0CE97AF}"/>
                  </a:ext>
                </a:extLst>
              </p:cNvPr>
              <p:cNvSpPr txBox="1"/>
              <p:nvPr/>
            </p:nvSpPr>
            <p:spPr>
              <a:xfrm flipH="1" flipV="1">
                <a:off x="2834530" y="2868725"/>
                <a:ext cx="358587" cy="341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Z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3969B8B-BA3D-FF4B-81E6-176464AB5B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4439" y="1827051"/>
                <a:ext cx="2237974" cy="310540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539ACC-DFF3-684B-9AF2-23357E3C7B69}"/>
                  </a:ext>
                </a:extLst>
              </p:cNvPr>
              <p:cNvSpPr txBox="1"/>
              <p:nvPr/>
            </p:nvSpPr>
            <p:spPr>
              <a:xfrm>
                <a:off x="955669" y="4185926"/>
                <a:ext cx="1305165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b="1" dirty="0">
                    <a:latin typeface="+mn-lt"/>
                  </a:rPr>
                  <a:t>Measured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E4A00B-5D59-224E-84CE-39F4F92ACED7}"/>
                  </a:ext>
                </a:extLst>
              </p:cNvPr>
              <p:cNvSpPr txBox="1"/>
              <p:nvPr/>
            </p:nvSpPr>
            <p:spPr>
              <a:xfrm>
                <a:off x="3171472" y="4177135"/>
                <a:ext cx="1334020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b="1" dirty="0">
                    <a:solidFill>
                      <a:schemeClr val="bg2"/>
                    </a:solidFill>
                    <a:latin typeface="+mn-lt"/>
                  </a:rPr>
                  <a:t>Simulation</a:t>
                </a:r>
                <a:endParaRPr lang="en-US" b="1" dirty="0">
                  <a:latin typeface="+mn-lt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FAC02CA-196C-BF4D-8BD8-14B12F4656E9}"/>
                  </a:ext>
                </a:extLst>
              </p:cNvPr>
              <p:cNvGrpSpPr/>
              <p:nvPr/>
            </p:nvGrpSpPr>
            <p:grpSpPr>
              <a:xfrm>
                <a:off x="4870060" y="1894454"/>
                <a:ext cx="482835" cy="2907414"/>
                <a:chOff x="4870060" y="1894454"/>
                <a:chExt cx="482835" cy="2907414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F4636E3-A08F-E54A-915B-5AB9095CD112}"/>
                    </a:ext>
                  </a:extLst>
                </p:cNvPr>
                <p:cNvSpPr/>
                <p:nvPr/>
              </p:nvSpPr>
              <p:spPr>
                <a:xfrm>
                  <a:off x="4936480" y="1894454"/>
                  <a:ext cx="330780" cy="290741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4BDBB5-FDB3-6347-A27F-E0D0AE116D6D}"/>
                    </a:ext>
                  </a:extLst>
                </p:cNvPr>
                <p:cNvSpPr txBox="1"/>
                <p:nvPr/>
              </p:nvSpPr>
              <p:spPr>
                <a:xfrm>
                  <a:off x="4881840" y="1894454"/>
                  <a:ext cx="441146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45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A8B0BA7-052B-3E4D-842F-F403AA38B8F6}"/>
                    </a:ext>
                  </a:extLst>
                </p:cNvPr>
                <p:cNvSpPr txBox="1"/>
                <p:nvPr/>
              </p:nvSpPr>
              <p:spPr>
                <a:xfrm>
                  <a:off x="4890234" y="2499413"/>
                  <a:ext cx="441146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35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6F8DF57-3F90-9348-BA89-0E036F3044C0}"/>
                    </a:ext>
                  </a:extLst>
                </p:cNvPr>
                <p:cNvSpPr txBox="1"/>
                <p:nvPr/>
              </p:nvSpPr>
              <p:spPr>
                <a:xfrm>
                  <a:off x="4911749" y="3107151"/>
                  <a:ext cx="441146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25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9663D4E-4383-864B-BD26-3899F47E6EEA}"/>
                    </a:ext>
                  </a:extLst>
                </p:cNvPr>
                <p:cNvSpPr txBox="1"/>
                <p:nvPr/>
              </p:nvSpPr>
              <p:spPr>
                <a:xfrm>
                  <a:off x="4870060" y="3730293"/>
                  <a:ext cx="441146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15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1093306-0509-9847-B2BE-EB1A6EB48A3F}"/>
                    </a:ext>
                  </a:extLst>
                </p:cNvPr>
                <p:cNvSpPr txBox="1"/>
                <p:nvPr/>
              </p:nvSpPr>
              <p:spPr>
                <a:xfrm>
                  <a:off x="4954354" y="4331375"/>
                  <a:ext cx="312906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5</a:t>
                  </a: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89BADC-ECB6-D046-B8BA-819DED20CFCE}"/>
                </a:ext>
              </a:extLst>
            </p:cNvPr>
            <p:cNvSpPr txBox="1"/>
            <p:nvPr/>
          </p:nvSpPr>
          <p:spPr>
            <a:xfrm>
              <a:off x="1643126" y="4801868"/>
              <a:ext cx="324128" cy="341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E6D27-A81B-B041-BE4D-FBF1EB87F070}"/>
                </a:ext>
              </a:extLst>
            </p:cNvPr>
            <p:cNvSpPr txBox="1"/>
            <p:nvPr/>
          </p:nvSpPr>
          <p:spPr>
            <a:xfrm>
              <a:off x="4116238" y="4801868"/>
              <a:ext cx="324128" cy="341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R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9C5A7EAF-AB64-9D49-9078-F9E33B778027}"/>
              </a:ext>
            </a:extLst>
          </p:cNvPr>
          <p:cNvSpPr/>
          <p:nvPr/>
        </p:nvSpPr>
        <p:spPr>
          <a:xfrm>
            <a:off x="941156" y="1429098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pitchFamily="2" charset="2"/>
              </a:rPr>
              <a:t>l</a:t>
            </a:r>
            <a:r>
              <a:rPr lang="en-US" b="1" dirty="0"/>
              <a:t>=790 nm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B310E1-7122-DD4E-B8BE-1AA86616EB9A}"/>
              </a:ext>
            </a:extLst>
          </p:cNvPr>
          <p:cNvSpPr/>
          <p:nvPr/>
        </p:nvSpPr>
        <p:spPr>
          <a:xfrm>
            <a:off x="6093844" y="3901066"/>
            <a:ext cx="3004134" cy="49743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FAA1E1C-9D94-4843-8795-1C3D1FAB556D}"/>
              </a:ext>
            </a:extLst>
          </p:cNvPr>
          <p:cNvSpPr/>
          <p:nvPr/>
        </p:nvSpPr>
        <p:spPr>
          <a:xfrm>
            <a:off x="5398066" y="1293329"/>
            <a:ext cx="695778" cy="290741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C0DF0C-9F03-E34A-813F-4EFB7B2BF19D}"/>
              </a:ext>
            </a:extLst>
          </p:cNvPr>
          <p:cNvSpPr/>
          <p:nvPr/>
        </p:nvSpPr>
        <p:spPr>
          <a:xfrm rot="16200000">
            <a:off x="4099794" y="2584171"/>
            <a:ext cx="296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13</a:t>
            </a:r>
            <a:r>
              <a:rPr lang="en-US" dirty="0"/>
              <a:t> photons/cm</a:t>
            </a:r>
            <a:r>
              <a:rPr lang="en-US" baseline="30000" dirty="0"/>
              <a:t>2</a:t>
            </a:r>
            <a:r>
              <a:rPr lang="en-US" dirty="0"/>
              <a:t>/s/</a:t>
            </a:r>
            <a:r>
              <a:rPr lang="en-US" dirty="0" err="1"/>
              <a:t>ster</a:t>
            </a:r>
            <a:r>
              <a:rPr lang="en-US" dirty="0"/>
              <a:t>/nm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26C01C-5E40-E54E-8970-A6B95539E449}"/>
              </a:ext>
            </a:extLst>
          </p:cNvPr>
          <p:cNvSpPr txBox="1"/>
          <p:nvPr/>
        </p:nvSpPr>
        <p:spPr>
          <a:xfrm>
            <a:off x="6019013" y="1017092"/>
            <a:ext cx="28937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Visible spectrum in DIII-D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419F9D-666A-324C-B518-9F3681A31B15}"/>
              </a:ext>
            </a:extLst>
          </p:cNvPr>
          <p:cNvSpPr txBox="1"/>
          <p:nvPr/>
        </p:nvSpPr>
        <p:spPr>
          <a:xfrm>
            <a:off x="6606390" y="4175487"/>
            <a:ext cx="21403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Wavelength [nm]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8F681-3688-3242-BDE4-D6BE3F9DF5A7}"/>
              </a:ext>
            </a:extLst>
          </p:cNvPr>
          <p:cNvSpPr txBox="1"/>
          <p:nvPr/>
        </p:nvSpPr>
        <p:spPr>
          <a:xfrm>
            <a:off x="5567738" y="1544634"/>
            <a:ext cx="52610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100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1D041B-53D2-5E42-8BF2-035CD5EA89DD}"/>
              </a:ext>
            </a:extLst>
          </p:cNvPr>
          <p:cNvSpPr txBox="1"/>
          <p:nvPr/>
        </p:nvSpPr>
        <p:spPr>
          <a:xfrm>
            <a:off x="5606377" y="1960335"/>
            <a:ext cx="4683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 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B837F8-A458-C743-B475-8B0DD717845B}"/>
              </a:ext>
            </a:extLst>
          </p:cNvPr>
          <p:cNvSpPr txBox="1"/>
          <p:nvPr/>
        </p:nvSpPr>
        <p:spPr>
          <a:xfrm>
            <a:off x="5626678" y="2396478"/>
            <a:ext cx="4683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 70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6F0EB7-65A7-F241-A66B-E10B09659177}"/>
              </a:ext>
            </a:extLst>
          </p:cNvPr>
          <p:cNvSpPr txBox="1"/>
          <p:nvPr/>
        </p:nvSpPr>
        <p:spPr>
          <a:xfrm>
            <a:off x="5626678" y="2841528"/>
            <a:ext cx="4683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 50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63DC74-6D19-1245-B958-5F9868EED71B}"/>
              </a:ext>
            </a:extLst>
          </p:cNvPr>
          <p:cNvSpPr txBox="1"/>
          <p:nvPr/>
        </p:nvSpPr>
        <p:spPr>
          <a:xfrm>
            <a:off x="5626678" y="3283077"/>
            <a:ext cx="4683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 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E60054-6A96-C74E-9EC3-A319ED1313AB}"/>
              </a:ext>
            </a:extLst>
          </p:cNvPr>
          <p:cNvSpPr txBox="1"/>
          <p:nvPr/>
        </p:nvSpPr>
        <p:spPr>
          <a:xfrm>
            <a:off x="5626286" y="3698778"/>
            <a:ext cx="4683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 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C32B7E-9374-4C4E-A294-8E0ABFBF4D6B}"/>
              </a:ext>
            </a:extLst>
          </p:cNvPr>
          <p:cNvSpPr txBox="1"/>
          <p:nvPr/>
        </p:nvSpPr>
        <p:spPr>
          <a:xfrm>
            <a:off x="7940443" y="3849801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800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52F932-6D7C-C045-89A5-632C17A59CEB}"/>
              </a:ext>
            </a:extLst>
          </p:cNvPr>
          <p:cNvSpPr txBox="1"/>
          <p:nvPr/>
        </p:nvSpPr>
        <p:spPr>
          <a:xfrm>
            <a:off x="6482844" y="3831910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600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49754B-E9B1-6245-908E-EAFF43778BC0}"/>
              </a:ext>
            </a:extLst>
          </p:cNvPr>
          <p:cNvSpPr txBox="1"/>
          <p:nvPr/>
        </p:nvSpPr>
        <p:spPr>
          <a:xfrm>
            <a:off x="7248649" y="3841894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700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AF2CA92-5F75-8844-93EB-049747C2D1E6}"/>
              </a:ext>
            </a:extLst>
          </p:cNvPr>
          <p:cNvCxnSpPr>
            <a:cxnSpLocks/>
          </p:cNvCxnSpPr>
          <p:nvPr/>
        </p:nvCxnSpPr>
        <p:spPr>
          <a:xfrm flipV="1">
            <a:off x="7313448" y="2069104"/>
            <a:ext cx="504588" cy="92939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3BA4B84-2631-3D4D-8E5B-B2653A6DEED6}"/>
              </a:ext>
            </a:extLst>
          </p:cNvPr>
          <p:cNvSpPr txBox="1"/>
          <p:nvPr/>
        </p:nvSpPr>
        <p:spPr>
          <a:xfrm>
            <a:off x="7676555" y="1789519"/>
            <a:ext cx="13131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+mn-lt"/>
              </a:rPr>
              <a:t>Measured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8D647AB-D8AA-F44A-95B1-51BFBF110635}"/>
              </a:ext>
            </a:extLst>
          </p:cNvPr>
          <p:cNvCxnSpPr/>
          <p:nvPr/>
        </p:nvCxnSpPr>
        <p:spPr>
          <a:xfrm>
            <a:off x="7191041" y="3464730"/>
            <a:ext cx="626995" cy="135967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DBB7348-B6BF-BD45-84C9-7F4F41080D0D}"/>
              </a:ext>
            </a:extLst>
          </p:cNvPr>
          <p:cNvSpPr txBox="1"/>
          <p:nvPr/>
        </p:nvSpPr>
        <p:spPr>
          <a:xfrm>
            <a:off x="7802431" y="3414255"/>
            <a:ext cx="12955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Simulated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B5111B8-243F-104D-8733-AF02749818A2}"/>
              </a:ext>
            </a:extLst>
          </p:cNvPr>
          <p:cNvSpPr txBox="1"/>
          <p:nvPr/>
        </p:nvSpPr>
        <p:spPr>
          <a:xfrm>
            <a:off x="8643596" y="3862652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205399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6E981-E6C1-F941-A9DB-A7310E55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5" y="94820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Simulation of Infrared (</a:t>
            </a:r>
            <a:r>
              <a:rPr lang="en-US" b="1" dirty="0">
                <a:solidFill>
                  <a:srgbClr val="0070C0"/>
                </a:solidFill>
                <a:latin typeface="Symbol" pitchFamily="2" charset="2"/>
              </a:rPr>
              <a:t>l</a:t>
            </a:r>
            <a:r>
              <a:rPr lang="en-US" b="1" dirty="0">
                <a:solidFill>
                  <a:srgbClr val="0070C0"/>
                </a:solidFill>
              </a:rPr>
              <a:t>=4 </a:t>
            </a:r>
            <a:r>
              <a:rPr lang="en-US" b="1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en-US" b="1" dirty="0">
                <a:solidFill>
                  <a:srgbClr val="0070C0"/>
                </a:solidFill>
              </a:rPr>
              <a:t>m) Synchrotron Emission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9259AB-CEFA-F14C-91E0-2A4E6A822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363" y="519552"/>
            <a:ext cx="2802408" cy="229029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372B875-38D5-2A4C-89A9-412541353FE1}"/>
              </a:ext>
            </a:extLst>
          </p:cNvPr>
          <p:cNvSpPr/>
          <p:nvPr/>
        </p:nvSpPr>
        <p:spPr>
          <a:xfrm>
            <a:off x="585527" y="4390069"/>
            <a:ext cx="4449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RE energy in simulation=35 MeV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1F78C1-8CB6-F848-90B6-4A02BC324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69163" y="2351311"/>
            <a:ext cx="2030476" cy="31950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111F486-C437-6F4B-AA09-BA9C8D573E3B}"/>
              </a:ext>
            </a:extLst>
          </p:cNvPr>
          <p:cNvSpPr txBox="1"/>
          <p:nvPr/>
        </p:nvSpPr>
        <p:spPr>
          <a:xfrm>
            <a:off x="6972507" y="1172096"/>
            <a:ext cx="130516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Measured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0579FF-0F6D-5E4A-9F65-4894FF346045}"/>
              </a:ext>
            </a:extLst>
          </p:cNvPr>
          <p:cNvSpPr txBox="1"/>
          <p:nvPr/>
        </p:nvSpPr>
        <p:spPr>
          <a:xfrm>
            <a:off x="7209190" y="3773525"/>
            <a:ext cx="133402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Simulation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37E475-7687-D743-9CD8-4D3497FA3622}"/>
              </a:ext>
            </a:extLst>
          </p:cNvPr>
          <p:cNvGrpSpPr/>
          <p:nvPr/>
        </p:nvGrpSpPr>
        <p:grpSpPr>
          <a:xfrm>
            <a:off x="146283" y="787338"/>
            <a:ext cx="5360130" cy="3532237"/>
            <a:chOff x="41436" y="857832"/>
            <a:chExt cx="5360130" cy="35322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3483946-7C61-B34C-8D8E-2499CD73F84F}"/>
                </a:ext>
              </a:extLst>
            </p:cNvPr>
            <p:cNvGrpSpPr/>
            <p:nvPr/>
          </p:nvGrpSpPr>
          <p:grpSpPr>
            <a:xfrm>
              <a:off x="41436" y="857832"/>
              <a:ext cx="5360130" cy="3532237"/>
              <a:chOff x="41436" y="857832"/>
              <a:chExt cx="5360130" cy="353223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B1ACF94-E5CE-4244-8859-363CB7CB2DB4}"/>
                  </a:ext>
                </a:extLst>
              </p:cNvPr>
              <p:cNvGrpSpPr/>
              <p:nvPr/>
            </p:nvGrpSpPr>
            <p:grpSpPr>
              <a:xfrm>
                <a:off x="41436" y="857832"/>
                <a:ext cx="5360130" cy="3532237"/>
                <a:chOff x="226940" y="589127"/>
                <a:chExt cx="5360130" cy="3532237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41CD9475-6542-2A40-8E91-2569250B6B48}"/>
                    </a:ext>
                  </a:extLst>
                </p:cNvPr>
                <p:cNvGrpSpPr/>
                <p:nvPr/>
              </p:nvGrpSpPr>
              <p:grpSpPr>
                <a:xfrm>
                  <a:off x="406234" y="589127"/>
                  <a:ext cx="5180836" cy="3532237"/>
                  <a:chOff x="406234" y="589127"/>
                  <a:chExt cx="5180836" cy="3532237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C16A08D0-782B-3441-830C-B2471A5373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06234" y="903391"/>
                    <a:ext cx="2393966" cy="3023931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9B25D054-64F0-3B40-A459-003B183AD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13928" y="885056"/>
                    <a:ext cx="2201861" cy="3042266"/>
                  </a:xfrm>
                  <a:prstGeom prst="rect">
                    <a:avLst/>
                  </a:prstGeom>
                </p:spPr>
              </p:pic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42F9FA9-84E0-DB42-A3CD-15BA0DB9697F}"/>
                      </a:ext>
                    </a:extLst>
                  </p:cNvPr>
                  <p:cNvSpPr txBox="1"/>
                  <p:nvPr/>
                </p:nvSpPr>
                <p:spPr>
                  <a:xfrm>
                    <a:off x="512904" y="589127"/>
                    <a:ext cx="4602542" cy="3416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dirty="0">
                        <a:solidFill>
                          <a:srgbClr val="C00000"/>
                        </a:solidFill>
                        <a:latin typeface="+mn-lt"/>
                      </a:rPr>
                      <a:t>Brightness (10</a:t>
                    </a:r>
                    <a:r>
                      <a:rPr lang="en-US" baseline="30000" dirty="0">
                        <a:solidFill>
                          <a:srgbClr val="C00000"/>
                        </a:solidFill>
                        <a:latin typeface="+mn-lt"/>
                      </a:rPr>
                      <a:t>13</a:t>
                    </a:r>
                    <a:r>
                      <a:rPr lang="en-US" dirty="0">
                        <a:solidFill>
                          <a:srgbClr val="C00000"/>
                        </a:solidFill>
                        <a:latin typeface="+mn-lt"/>
                      </a:rPr>
                      <a:t> photons/cm</a:t>
                    </a:r>
                    <a:r>
                      <a:rPr lang="en-US" baseline="30000" dirty="0">
                        <a:solidFill>
                          <a:srgbClr val="C00000"/>
                        </a:solidFill>
                        <a:latin typeface="+mn-lt"/>
                      </a:rPr>
                      <a:t>2</a:t>
                    </a:r>
                    <a:r>
                      <a:rPr lang="en-US" dirty="0">
                        <a:solidFill>
                          <a:srgbClr val="C00000"/>
                        </a:solidFill>
                        <a:latin typeface="+mn-lt"/>
                      </a:rPr>
                      <a:t>/s/</a:t>
                    </a:r>
                    <a:r>
                      <a:rPr lang="en-US" dirty="0" err="1">
                        <a:solidFill>
                          <a:srgbClr val="C00000"/>
                        </a:solidFill>
                        <a:latin typeface="+mn-lt"/>
                      </a:rPr>
                      <a:t>ster</a:t>
                    </a:r>
                    <a:r>
                      <a:rPr lang="en-US" dirty="0">
                        <a:solidFill>
                          <a:srgbClr val="C00000"/>
                        </a:solidFill>
                        <a:latin typeface="+mn-lt"/>
                      </a:rPr>
                      <a:t>/nm)</a:t>
                    </a: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0D94023-86E0-424E-AE29-09BD24D3A3F2}"/>
                      </a:ext>
                    </a:extLst>
                  </p:cNvPr>
                  <p:cNvSpPr txBox="1"/>
                  <p:nvPr/>
                </p:nvSpPr>
                <p:spPr>
                  <a:xfrm>
                    <a:off x="1773889" y="3779732"/>
                    <a:ext cx="324128" cy="3416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dirty="0">
                        <a:latin typeface="+mn-lt"/>
                      </a:rPr>
                      <a:t>R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2978CAE-589F-0447-91BE-5C53EC9BDFF3}"/>
                      </a:ext>
                    </a:extLst>
                  </p:cNvPr>
                  <p:cNvSpPr txBox="1"/>
                  <p:nvPr/>
                </p:nvSpPr>
                <p:spPr>
                  <a:xfrm flipH="1" flipV="1">
                    <a:off x="2776774" y="1943448"/>
                    <a:ext cx="358587" cy="3416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dirty="0">
                        <a:latin typeface="+mn-lt"/>
                      </a:rPr>
                      <a:t>Z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8A687A4-6ABE-5841-91F4-1BA267F156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52794" y="3779732"/>
                    <a:ext cx="324128" cy="3416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dirty="0">
                        <a:latin typeface="+mn-lt"/>
                      </a:rPr>
                      <a:t>R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86CCF90-8F9C-EF46-9B4B-210DE2E0E11E}"/>
                      </a:ext>
                    </a:extLst>
                  </p:cNvPr>
                  <p:cNvSpPr txBox="1"/>
                  <p:nvPr/>
                </p:nvSpPr>
                <p:spPr>
                  <a:xfrm>
                    <a:off x="1129097" y="3239584"/>
                    <a:ext cx="1305165" cy="3416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b="1" dirty="0">
                        <a:solidFill>
                          <a:schemeClr val="bg2"/>
                        </a:solidFill>
                        <a:latin typeface="+mn-lt"/>
                      </a:rPr>
                      <a:t>Measured</a:t>
                    </a:r>
                    <a:endParaRPr lang="en-US" b="1" dirty="0">
                      <a:latin typeface="+mn-lt"/>
                    </a:endParaRP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FF3721A-4C8D-7A44-AC98-1B2FCFCB7758}"/>
                      </a:ext>
                    </a:extLst>
                  </p:cNvPr>
                  <p:cNvSpPr txBox="1"/>
                  <p:nvPr/>
                </p:nvSpPr>
                <p:spPr>
                  <a:xfrm>
                    <a:off x="3303755" y="3305832"/>
                    <a:ext cx="1334020" cy="3416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b="1" dirty="0">
                        <a:solidFill>
                          <a:schemeClr val="bg2"/>
                        </a:solidFill>
                        <a:latin typeface="+mn-lt"/>
                      </a:rPr>
                      <a:t>Simulation</a:t>
                    </a:r>
                    <a:endParaRPr lang="en-US" b="1" dirty="0">
                      <a:latin typeface="+mn-lt"/>
                    </a:endParaRPr>
                  </a:p>
                </p:txBody>
              </p: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D72C373D-063C-9445-BE0E-A73DF059CCF5}"/>
                      </a:ext>
                    </a:extLst>
                  </p:cNvPr>
                  <p:cNvGrpSpPr/>
                  <p:nvPr/>
                </p:nvGrpSpPr>
                <p:grpSpPr>
                  <a:xfrm>
                    <a:off x="4955399" y="903391"/>
                    <a:ext cx="631671" cy="2952617"/>
                    <a:chOff x="4955399" y="903391"/>
                    <a:chExt cx="631671" cy="2952617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919B2968-6137-7F41-9A0C-8E5DF2562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683" y="903391"/>
                      <a:ext cx="569387" cy="29526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chemeClr val="bg2"/>
                      </a:solidFill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24617DB-EF5A-674D-9483-98193FBBE5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7683" y="1053632"/>
                      <a:ext cx="569387" cy="3416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dirty="0">
                          <a:latin typeface="+mn-lt"/>
                        </a:rPr>
                        <a:t>400</a:t>
                      </a:r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381FE002-5E1D-DC42-9DA8-5317341A9A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02115" y="1704031"/>
                      <a:ext cx="569387" cy="3416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3AC74CC1-1DED-594D-9306-62269A9F4B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02277" y="2323243"/>
                      <a:ext cx="569387" cy="3416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dirty="0">
                          <a:latin typeface="+mn-lt"/>
                        </a:rPr>
                        <a:t>200</a:t>
                      </a:r>
                    </a:p>
                  </p:txBody>
                </p: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6F87AAEF-21A3-674B-BFFD-4463060A2E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55399" y="2989751"/>
                      <a:ext cx="569387" cy="3416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dirty="0">
                          <a:latin typeface="+mn-lt"/>
                        </a:rPr>
                        <a:t>100</a:t>
                      </a:r>
                    </a:p>
                  </p:txBody>
                </p:sp>
              </p:grp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7AD8DE9-BE36-A54C-974D-E9303A4B2A62}"/>
                    </a:ext>
                  </a:extLst>
                </p:cNvPr>
                <p:cNvSpPr txBox="1"/>
                <p:nvPr/>
              </p:nvSpPr>
              <p:spPr>
                <a:xfrm flipH="1" flipV="1">
                  <a:off x="226940" y="2021691"/>
                  <a:ext cx="358587" cy="341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Z</a:t>
                  </a:r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6C5693-52FC-B244-989A-C0170EF308F0}"/>
                  </a:ext>
                </a:extLst>
              </p:cNvPr>
              <p:cNvSpPr/>
              <p:nvPr/>
            </p:nvSpPr>
            <p:spPr>
              <a:xfrm>
                <a:off x="1197477" y="1663969"/>
                <a:ext cx="9765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Symbol" pitchFamily="2" charset="2"/>
                  </a:rPr>
                  <a:t>l</a:t>
                </a:r>
                <a:r>
                  <a:rPr lang="en-US" b="1" dirty="0">
                    <a:solidFill>
                      <a:schemeClr val="bg1"/>
                    </a:solidFill>
                  </a:rPr>
                  <a:t>=4 </a:t>
                </a:r>
                <a:r>
                  <a:rPr lang="en-US" b="1" dirty="0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en-US" b="1" dirty="0">
                    <a:solidFill>
                      <a:schemeClr val="bg1"/>
                    </a:solidFill>
                  </a:rPr>
                  <a:t>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F12E6A-F19B-7A43-9E97-25343C93227C}"/>
                </a:ext>
              </a:extLst>
            </p:cNvPr>
            <p:cNvSpPr txBox="1"/>
            <p:nvPr/>
          </p:nvSpPr>
          <p:spPr>
            <a:xfrm>
              <a:off x="585527" y="3034276"/>
              <a:ext cx="1132041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Blind spot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EB881F-87D0-4748-9936-56D612F54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6875" y="2632028"/>
              <a:ext cx="284672" cy="497396"/>
            </a:xfrm>
            <a:prstGeom prst="straightConnector1">
              <a:avLst/>
            </a:prstGeom>
            <a:ln w="381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6670C5C-0340-5A41-8581-4352EFE6108C}"/>
              </a:ext>
            </a:extLst>
          </p:cNvPr>
          <p:cNvSpPr txBox="1"/>
          <p:nvPr/>
        </p:nvSpPr>
        <p:spPr>
          <a:xfrm>
            <a:off x="7618835" y="1781494"/>
            <a:ext cx="57099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1/10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678502D-7D6B-5044-BF8F-E212B38702BE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7331671" y="1924610"/>
            <a:ext cx="287164" cy="1385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5F5B883-C114-9847-876A-6D25A48AE079}"/>
              </a:ext>
            </a:extLst>
          </p:cNvPr>
          <p:cNvSpPr txBox="1"/>
          <p:nvPr/>
        </p:nvSpPr>
        <p:spPr>
          <a:xfrm>
            <a:off x="6159396" y="3914440"/>
            <a:ext cx="57099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1/10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058F127-90C3-9D48-8DEC-4EADF91E4992}"/>
              </a:ext>
            </a:extLst>
          </p:cNvPr>
          <p:cNvCxnSpPr>
            <a:cxnSpLocks/>
          </p:cNvCxnSpPr>
          <p:nvPr/>
        </p:nvCxnSpPr>
        <p:spPr>
          <a:xfrm flipH="1" flipV="1">
            <a:off x="6164437" y="3597600"/>
            <a:ext cx="257032" cy="31350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055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CD52-5166-A847-B073-12BE64DB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01" y="86264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FA3D0-803D-E146-A04F-E26C9FDB2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1" y="510996"/>
            <a:ext cx="9027459" cy="4536750"/>
          </a:xfrm>
        </p:spPr>
        <p:txBody>
          <a:bodyPr/>
          <a:lstStyle/>
          <a:p>
            <a:r>
              <a:rPr lang="en-US" dirty="0"/>
              <a:t>We have applied the Kinetic Orbit Runaway electron Code (KORC) to model </a:t>
            </a:r>
            <a:r>
              <a:rPr lang="en-US" b="1" dirty="0">
                <a:solidFill>
                  <a:srgbClr val="C00000"/>
                </a:solidFill>
              </a:rPr>
              <a:t>synchrotron emission </a:t>
            </a:r>
            <a:r>
              <a:rPr lang="en-US" dirty="0"/>
              <a:t>(SE) of RE in </a:t>
            </a:r>
            <a:r>
              <a:rPr lang="en-US" b="1" dirty="0">
                <a:solidFill>
                  <a:srgbClr val="C00000"/>
                </a:solidFill>
              </a:rPr>
              <a:t>quiescent (QRE)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disrupted</a:t>
            </a:r>
            <a:r>
              <a:rPr lang="en-US" dirty="0"/>
              <a:t> plasmas </a:t>
            </a:r>
            <a:r>
              <a:rPr lang="en-US" b="1" dirty="0">
                <a:solidFill>
                  <a:srgbClr val="C00000"/>
                </a:solidFill>
              </a:rPr>
              <a:t>(DRE) </a:t>
            </a:r>
            <a:r>
              <a:rPr lang="en-US" dirty="0"/>
              <a:t>in DIII-D.</a:t>
            </a:r>
          </a:p>
          <a:p>
            <a:r>
              <a:rPr lang="en-US" dirty="0"/>
              <a:t>KORC SE synthetic diagnostic incorporates the </a:t>
            </a:r>
            <a:r>
              <a:rPr lang="en-US" b="1" dirty="0">
                <a:solidFill>
                  <a:srgbClr val="C00000"/>
                </a:solidFill>
              </a:rPr>
              <a:t>RE full-orbit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b="1" dirty="0">
                <a:solidFill>
                  <a:srgbClr val="C00000"/>
                </a:solidFill>
              </a:rPr>
              <a:t>emission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camera geometry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rgbClr val="C00000"/>
                </a:solidFill>
              </a:rPr>
              <a:t>Orbit-induced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collisionless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pitch angle dispersion </a:t>
            </a:r>
            <a:r>
              <a:rPr lang="en-US" dirty="0"/>
              <a:t>plays a key role.</a:t>
            </a:r>
          </a:p>
          <a:p>
            <a:r>
              <a:rPr lang="en-US" dirty="0"/>
              <a:t>For both, QRE and DRE, </a:t>
            </a:r>
            <a:r>
              <a:rPr lang="en-US" b="1" dirty="0">
                <a:solidFill>
                  <a:srgbClr val="C00000"/>
                </a:solidFill>
              </a:rPr>
              <a:t>agreement</a:t>
            </a:r>
            <a:r>
              <a:rPr lang="en-US" dirty="0"/>
              <a:t> has been found between  measurements and simulations when using </a:t>
            </a:r>
            <a:r>
              <a:rPr lang="en-US" b="1" dirty="0">
                <a:solidFill>
                  <a:srgbClr val="C00000"/>
                </a:solidFill>
              </a:rPr>
              <a:t>RE energy distributions </a:t>
            </a:r>
            <a:r>
              <a:rPr lang="en-US" dirty="0"/>
              <a:t>that </a:t>
            </a:r>
            <a:r>
              <a:rPr lang="en-US" b="1" dirty="0">
                <a:solidFill>
                  <a:srgbClr val="C00000"/>
                </a:solidFill>
              </a:rPr>
              <a:t>significantly depart from current Fokker-Planck models</a:t>
            </a:r>
            <a:r>
              <a:rPr lang="en-US" dirty="0"/>
              <a:t>.</a:t>
            </a:r>
          </a:p>
          <a:p>
            <a:r>
              <a:rPr lang="en-US" dirty="0"/>
              <a:t>QRE with </a:t>
            </a:r>
            <a:r>
              <a:rPr lang="en-US" b="1" dirty="0">
                <a:solidFill>
                  <a:srgbClr val="C00000"/>
                </a:solidFill>
              </a:rPr>
              <a:t>pitch angle </a:t>
            </a:r>
            <a:r>
              <a:rPr lang="en-US" dirty="0"/>
              <a:t>distributions with </a:t>
            </a:r>
            <a:r>
              <a:rPr lang="en-US" b="1" dirty="0">
                <a:solidFill>
                  <a:srgbClr val="C00000"/>
                </a:solidFill>
              </a:rPr>
              <a:t>faster fall-off </a:t>
            </a:r>
            <a:r>
              <a:rPr lang="en-US" dirty="0"/>
              <a:t>rate than Fokker-Planck model also </a:t>
            </a:r>
            <a:r>
              <a:rPr lang="en-US" b="1" dirty="0">
                <a:solidFill>
                  <a:srgbClr val="C00000"/>
                </a:solidFill>
              </a:rPr>
              <a:t>reproduce</a:t>
            </a:r>
            <a:r>
              <a:rPr lang="en-US" dirty="0"/>
              <a:t> the radiation </a:t>
            </a:r>
            <a:r>
              <a:rPr lang="en-US" b="1" dirty="0">
                <a:solidFill>
                  <a:srgbClr val="C00000"/>
                </a:solidFill>
              </a:rPr>
              <a:t>shape</a:t>
            </a:r>
            <a:r>
              <a:rPr lang="en-US" dirty="0"/>
              <a:t> but </a:t>
            </a:r>
            <a:r>
              <a:rPr lang="en-US" b="1" dirty="0">
                <a:solidFill>
                  <a:srgbClr val="C00000"/>
                </a:solidFill>
              </a:rPr>
              <a:t>underestimate</a:t>
            </a:r>
            <a:r>
              <a:rPr lang="en-US" dirty="0"/>
              <a:t> the </a:t>
            </a:r>
            <a:r>
              <a:rPr lang="en-US" b="1" dirty="0">
                <a:solidFill>
                  <a:srgbClr val="C00000"/>
                </a:solidFill>
              </a:rPr>
              <a:t>intensity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3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93A3-B1EF-6549-A4DC-65780909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5" y="142988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B8F76-C4CF-4346-B0FB-0358010E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25" y="818731"/>
            <a:ext cx="8572500" cy="4066805"/>
          </a:xfrm>
        </p:spPr>
        <p:txBody>
          <a:bodyPr/>
          <a:lstStyle/>
          <a:p>
            <a:r>
              <a:rPr lang="en-US" dirty="0"/>
              <a:t>There is a pressing need to develop modeling and simulation tools with predictive capabilities for the avoidance, mitigation, and dissipation of runaway electrons (RE).</a:t>
            </a:r>
          </a:p>
          <a:p>
            <a:r>
              <a:rPr lang="en-US" b="1" dirty="0">
                <a:solidFill>
                  <a:srgbClr val="C00000"/>
                </a:solidFill>
              </a:rPr>
              <a:t>Synchrotron emission </a:t>
            </a:r>
            <a:r>
              <a:rPr lang="en-US" dirty="0"/>
              <a:t>(SE) measurements and simulations play a key role in </a:t>
            </a:r>
            <a:r>
              <a:rPr lang="en-US" b="1" dirty="0">
                <a:solidFill>
                  <a:srgbClr val="C00000"/>
                </a:solidFill>
              </a:rPr>
              <a:t>model validation</a:t>
            </a:r>
            <a:r>
              <a:rPr lang="en-US" dirty="0"/>
              <a:t>.</a:t>
            </a:r>
          </a:p>
          <a:p>
            <a:r>
              <a:rPr lang="en-US" dirty="0"/>
              <a:t>We present a numerical study of SE in DIII-D plasmas with emphasis on </a:t>
            </a:r>
            <a:r>
              <a:rPr lang="en-US" b="1" dirty="0">
                <a:solidFill>
                  <a:srgbClr val="C00000"/>
                </a:solidFill>
              </a:rPr>
              <a:t>pitch-angle dynamics </a:t>
            </a:r>
            <a:r>
              <a:rPr lang="en-US" dirty="0"/>
              <a:t>and RE </a:t>
            </a:r>
            <a:r>
              <a:rPr lang="en-US" b="1" dirty="0">
                <a:solidFill>
                  <a:srgbClr val="C00000"/>
                </a:solidFill>
              </a:rPr>
              <a:t>energy distributions  that significantly depart from current Fokker-Planck models.</a:t>
            </a:r>
          </a:p>
          <a:p>
            <a:r>
              <a:rPr lang="en-US" dirty="0"/>
              <a:t>We focus on </a:t>
            </a:r>
            <a:r>
              <a:rPr lang="en-US" b="1" dirty="0">
                <a:solidFill>
                  <a:srgbClr val="C00000"/>
                </a:solidFill>
              </a:rPr>
              <a:t>visible SE </a:t>
            </a:r>
            <a:r>
              <a:rPr lang="en-US" dirty="0"/>
              <a:t>of </a:t>
            </a:r>
            <a:r>
              <a:rPr lang="en-US" b="1" dirty="0">
                <a:solidFill>
                  <a:srgbClr val="C00000"/>
                </a:solidFill>
              </a:rPr>
              <a:t>quiescent RE</a:t>
            </a:r>
            <a:r>
              <a:rPr lang="en-US" dirty="0"/>
              <a:t>, and </a:t>
            </a:r>
            <a:r>
              <a:rPr lang="en-US" b="1" dirty="0">
                <a:solidFill>
                  <a:srgbClr val="C00000"/>
                </a:solidFill>
              </a:rPr>
              <a:t>visible and infrared SE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in mid-plateau RE in </a:t>
            </a:r>
            <a:r>
              <a:rPr lang="en-US" b="1" dirty="0">
                <a:solidFill>
                  <a:srgbClr val="C00000"/>
                </a:solidFill>
              </a:rPr>
              <a:t>disrupted plasmas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16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1A9D75-A074-BC40-86E9-8CF3460F937F}"/>
              </a:ext>
            </a:extLst>
          </p:cNvPr>
          <p:cNvSpPr txBox="1">
            <a:spLocks/>
          </p:cNvSpPr>
          <p:nvPr/>
        </p:nvSpPr>
        <p:spPr bwMode="auto">
          <a:xfrm>
            <a:off x="271988" y="95564"/>
            <a:ext cx="8721007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There are significant discrepancies between experimentally inferred runaway electron (RE) distribution functions and current theoretical &amp; computational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08F4A-B879-FE4A-BB82-DA5167DF887A}"/>
              </a:ext>
            </a:extLst>
          </p:cNvPr>
          <p:cNvSpPr txBox="1"/>
          <p:nvPr/>
        </p:nvSpPr>
        <p:spPr>
          <a:xfrm>
            <a:off x="271988" y="4199889"/>
            <a:ext cx="837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Understanding this is key for the development of a </a:t>
            </a:r>
            <a:r>
              <a:rPr lang="en-US" sz="2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predictive</a:t>
            </a:r>
          </a:p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simulation capability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of RE generation, avoidance, and mitigation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36C108-A3ED-214A-B881-19028A87C356}"/>
              </a:ext>
            </a:extLst>
          </p:cNvPr>
          <p:cNvSpPr txBox="1"/>
          <p:nvPr/>
        </p:nvSpPr>
        <p:spPr>
          <a:xfrm>
            <a:off x="5599669" y="1203833"/>
            <a:ext cx="29049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[Hollmann, et al. (2015)]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2E78AF-1FB9-184B-8E63-A554CDD9E180}"/>
              </a:ext>
            </a:extLst>
          </p:cNvPr>
          <p:cNvGrpSpPr/>
          <p:nvPr/>
        </p:nvGrpSpPr>
        <p:grpSpPr>
          <a:xfrm>
            <a:off x="396794" y="1529179"/>
            <a:ext cx="4686801" cy="2481154"/>
            <a:chOff x="382597" y="1483404"/>
            <a:chExt cx="4686801" cy="226895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B03D48-CC0C-7C4A-9E2E-68DF52B8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597" y="1483404"/>
              <a:ext cx="4686801" cy="222830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B4A11A-BFC6-464B-8ECF-AB25D3D88750}"/>
                </a:ext>
              </a:extLst>
            </p:cNvPr>
            <p:cNvSpPr/>
            <p:nvPr/>
          </p:nvSpPr>
          <p:spPr>
            <a:xfrm>
              <a:off x="998290" y="3390234"/>
              <a:ext cx="3741490" cy="3621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5318EB-4CB3-8248-99E2-899048B94043}"/>
                </a:ext>
              </a:extLst>
            </p:cNvPr>
            <p:cNvSpPr/>
            <p:nvPr/>
          </p:nvSpPr>
          <p:spPr>
            <a:xfrm>
              <a:off x="2927758" y="1483404"/>
              <a:ext cx="536895" cy="2027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4DEDC89-F303-C144-B4B5-6D580F5568C3}"/>
              </a:ext>
            </a:extLst>
          </p:cNvPr>
          <p:cNvSpPr txBox="1"/>
          <p:nvPr/>
        </p:nvSpPr>
        <p:spPr>
          <a:xfrm>
            <a:off x="1421934" y="3692286"/>
            <a:ext cx="31502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[Paz-</a:t>
            </a:r>
            <a:r>
              <a:rPr lang="en-US" dirty="0" err="1">
                <a:latin typeface="+mn-lt"/>
              </a:rPr>
              <a:t>Soldan</a:t>
            </a:r>
            <a:r>
              <a:rPr lang="en-US" dirty="0">
                <a:latin typeface="+mn-lt"/>
              </a:rPr>
              <a:t>, et al (2017)]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193DD0-6919-C344-890D-38F9D6C305A3}"/>
              </a:ext>
            </a:extLst>
          </p:cNvPr>
          <p:cNvGrpSpPr/>
          <p:nvPr/>
        </p:nvGrpSpPr>
        <p:grpSpPr>
          <a:xfrm>
            <a:off x="5396800" y="1418306"/>
            <a:ext cx="3269028" cy="2739985"/>
            <a:chOff x="5396800" y="1418306"/>
            <a:chExt cx="3269028" cy="27399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0B241F5-9FE3-4743-9A70-AA80132FC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6800" y="1418306"/>
              <a:ext cx="3151813" cy="273998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10AE7C4-1CEF-7741-BD1B-25B5F2CA0884}"/>
                </a:ext>
              </a:extLst>
            </p:cNvPr>
            <p:cNvSpPr/>
            <p:nvPr/>
          </p:nvSpPr>
          <p:spPr>
            <a:xfrm>
              <a:off x="8343435" y="1529179"/>
              <a:ext cx="322393" cy="12591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10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C820-C92D-3B4E-A43E-D9CFCB9B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17" y="71718"/>
            <a:ext cx="8572500" cy="75713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Synchrotron emission (SE) is a key diagnostic that can be used to understand these discrepancies.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FAF4A-2A00-BC4E-948A-F99FC584D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4" y="1181862"/>
            <a:ext cx="8923866" cy="3864271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Orbit dynamics:</a:t>
            </a:r>
          </a:p>
          <a:p>
            <a:pPr marL="298847" lvl="1" indent="0">
              <a:buNone/>
            </a:pPr>
            <a:r>
              <a:rPr lang="en-US" sz="2100" dirty="0"/>
              <a:t>- Single particle (0D)		- Phase space (2D)		</a:t>
            </a:r>
          </a:p>
          <a:p>
            <a:pPr marL="298847" lvl="1" indent="0">
              <a:buNone/>
            </a:pPr>
            <a:r>
              <a:rPr lang="en-US" sz="2100" dirty="0"/>
              <a:t>- Guiding center			- </a:t>
            </a:r>
            <a:r>
              <a:rPr lang="en-US" sz="2100" b="1" dirty="0"/>
              <a:t>Full-orbit (6D)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Radiation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n-US" sz="2400" dirty="0"/>
              <a:t> curvature and pitch angle dependence </a:t>
            </a:r>
          </a:p>
          <a:p>
            <a:pPr marL="298847" lvl="1" indent="0">
              <a:buNone/>
            </a:pPr>
            <a:r>
              <a:rPr lang="en-US" sz="2100" dirty="0"/>
              <a:t>- Single particle			- Drift orbit correction</a:t>
            </a:r>
          </a:p>
          <a:p>
            <a:pPr marL="298847" lvl="1" indent="0">
              <a:buNone/>
            </a:pPr>
            <a:r>
              <a:rPr lang="en-US" sz="2100" dirty="0"/>
              <a:t>- </a:t>
            </a:r>
            <a:r>
              <a:rPr lang="en-US" sz="2100" b="1" dirty="0"/>
              <a:t>Exact curvature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Synthetic camera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/>
              <a:t>direction and symmetry of emission</a:t>
            </a:r>
          </a:p>
          <a:p>
            <a:pPr marL="298847" lvl="1" indent="0">
              <a:buNone/>
            </a:pPr>
            <a:r>
              <a:rPr lang="en-US" sz="2100" dirty="0"/>
              <a:t>- Cone models			- </a:t>
            </a:r>
            <a:r>
              <a:rPr lang="en-US" sz="2100" b="1" dirty="0"/>
              <a:t>Full-angular dependence</a:t>
            </a:r>
          </a:p>
          <a:p>
            <a:pPr marL="298847" lvl="1" indent="0">
              <a:buNone/>
            </a:pPr>
            <a:r>
              <a:rPr lang="en-US" sz="2100" dirty="0"/>
              <a:t>- 2D (Axisymmetric B fields	)	- </a:t>
            </a:r>
            <a:r>
              <a:rPr lang="en-US" sz="2100" b="1" dirty="0"/>
              <a:t>3D (islands &amp; stochastic B)</a:t>
            </a:r>
            <a:endParaRPr lang="en-US" sz="21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</a:t>
            </a:r>
          </a:p>
          <a:p>
            <a:endParaRPr lang="en-US" sz="2400" dirty="0"/>
          </a:p>
          <a:p>
            <a:pPr marL="298847" lvl="1" indent="0">
              <a:buNone/>
            </a:pPr>
            <a:endParaRPr lang="en-US" sz="21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569EEB-407A-5041-8E2D-F29367B40A68}"/>
              </a:ext>
            </a:extLst>
          </p:cNvPr>
          <p:cNvSpPr txBox="1">
            <a:spLocks/>
          </p:cNvSpPr>
          <p:nvPr/>
        </p:nvSpPr>
        <p:spPr bwMode="auto">
          <a:xfrm>
            <a:off x="2127220" y="828848"/>
            <a:ext cx="454600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</a:rPr>
              <a:t>Different levels of description</a:t>
            </a:r>
          </a:p>
        </p:txBody>
      </p:sp>
    </p:spTree>
    <p:extLst>
      <p:ext uri="{BB962C8B-B14F-4D97-AF65-F5344CB8AC3E}">
        <p14:creationId xmlns:p14="http://schemas.microsoft.com/office/powerpoint/2010/main" val="34954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52264-54D9-B249-A299-11B8BC9FFCB3}"/>
              </a:ext>
            </a:extLst>
          </p:cNvPr>
          <p:cNvGrpSpPr/>
          <p:nvPr/>
        </p:nvGrpSpPr>
        <p:grpSpPr>
          <a:xfrm>
            <a:off x="220563" y="1679554"/>
            <a:ext cx="3911600" cy="3150320"/>
            <a:chOff x="866802" y="1734947"/>
            <a:chExt cx="3911600" cy="3251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45D060-71A8-F746-B527-CDAA8217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802" y="1734947"/>
              <a:ext cx="3911600" cy="32512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B3E9B7-D960-1944-86D3-E559BA165E63}"/>
                </a:ext>
              </a:extLst>
            </p:cNvPr>
            <p:cNvSpPr/>
            <p:nvPr/>
          </p:nvSpPr>
          <p:spPr>
            <a:xfrm>
              <a:off x="1109133" y="4654663"/>
              <a:ext cx="1422400" cy="331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7F0439-08F9-D14A-A0A1-2E057AF6376C}"/>
              </a:ext>
            </a:extLst>
          </p:cNvPr>
          <p:cNvSpPr txBox="1"/>
          <p:nvPr/>
        </p:nvSpPr>
        <p:spPr>
          <a:xfrm>
            <a:off x="4132163" y="1791739"/>
            <a:ext cx="49276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Synchrotron emission synthetic diagnostic incorporates </a:t>
            </a:r>
            <a:r>
              <a:rPr lang="en-US" sz="2100" b="1" dirty="0">
                <a:solidFill>
                  <a:srgbClr val="C00000"/>
                </a:solidFill>
                <a:latin typeface="+mn-lt"/>
              </a:rPr>
              <a:t>exact curvature</a:t>
            </a:r>
            <a:r>
              <a:rPr lang="en-US" sz="2100" dirty="0">
                <a:latin typeface="+mn-lt"/>
              </a:rPr>
              <a:t>, and </a:t>
            </a:r>
            <a:r>
              <a:rPr lang="en-US" sz="2100" b="1" dirty="0">
                <a:solidFill>
                  <a:srgbClr val="C00000"/>
                </a:solidFill>
                <a:latin typeface="+mn-lt"/>
              </a:rPr>
              <a:t>direction of emission</a:t>
            </a:r>
            <a:r>
              <a:rPr lang="en-US" sz="2100" dirty="0">
                <a:latin typeface="+mn-lt"/>
              </a:rPr>
              <a:t> and camera geometry.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FB009-CD79-AE49-BD6B-13F3FD8E0089}"/>
              </a:ext>
            </a:extLst>
          </p:cNvPr>
          <p:cNvSpPr txBox="1"/>
          <p:nvPr/>
        </p:nvSpPr>
        <p:spPr>
          <a:xfrm>
            <a:off x="4358350" y="4530013"/>
            <a:ext cx="40062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[Carbajal, et al, (2017), </a:t>
            </a:r>
          </a:p>
          <a:p>
            <a:pPr>
              <a:lnSpc>
                <a:spcPct val="90000"/>
              </a:lnSpc>
            </a:pPr>
            <a:r>
              <a:rPr lang="en-US" dirty="0" err="1">
                <a:latin typeface="+mn-lt"/>
              </a:rPr>
              <a:t>del-Castillo-Negrete</a:t>
            </a:r>
            <a:r>
              <a:rPr lang="en-US" dirty="0">
                <a:latin typeface="+mn-lt"/>
              </a:rPr>
              <a:t> et al, (2018) 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260D89-1ADA-3448-BC6F-EFD4E794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5" y="82690"/>
            <a:ext cx="8572500" cy="42473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Kinetic Orbit Runaway electron Code (KORC)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EDDBA7-547A-7E4E-9C4C-E5A17A50D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25" y="636028"/>
            <a:ext cx="8572500" cy="8616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KORC computes the </a:t>
            </a:r>
            <a:r>
              <a:rPr lang="en-US" b="1" dirty="0">
                <a:solidFill>
                  <a:srgbClr val="C00000"/>
                </a:solidFill>
              </a:rPr>
              <a:t>full-orbit dynamics </a:t>
            </a:r>
            <a:r>
              <a:rPr lang="en-US" dirty="0"/>
              <a:t>of large ensembles of particles in </a:t>
            </a:r>
            <a:r>
              <a:rPr lang="en-US" b="1" dirty="0"/>
              <a:t>prescribed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3D</a:t>
            </a:r>
            <a:r>
              <a:rPr lang="en-US" dirty="0"/>
              <a:t> magnetic and electric fields including </a:t>
            </a:r>
            <a:r>
              <a:rPr lang="en-US" b="1" dirty="0">
                <a:solidFill>
                  <a:srgbClr val="C00000"/>
                </a:solidFill>
              </a:rPr>
              <a:t>radiation damping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collisions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57566-7ABD-FB46-ACA9-1CA851CAA005}"/>
              </a:ext>
            </a:extLst>
          </p:cNvPr>
          <p:cNvSpPr txBox="1"/>
          <p:nvPr/>
        </p:nvSpPr>
        <p:spPr>
          <a:xfrm>
            <a:off x="1456266" y="4776117"/>
            <a:ext cx="24497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SE synthetic camera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7D200B-E724-1147-9E77-D970F2C94991}"/>
              </a:ext>
            </a:extLst>
          </p:cNvPr>
          <p:cNvCxnSpPr>
            <a:cxnSpLocks/>
          </p:cNvCxnSpPr>
          <p:nvPr/>
        </p:nvCxnSpPr>
        <p:spPr>
          <a:xfrm flipH="1" flipV="1">
            <a:off x="1597131" y="4473377"/>
            <a:ext cx="765069" cy="302740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AE3796-7641-8547-9867-9178FEF68849}"/>
              </a:ext>
            </a:extLst>
          </p:cNvPr>
          <p:cNvSpPr txBox="1"/>
          <p:nvPr/>
        </p:nvSpPr>
        <p:spPr>
          <a:xfrm>
            <a:off x="4214632" y="3271090"/>
            <a:ext cx="4762662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Applicable to </a:t>
            </a:r>
            <a:r>
              <a:rPr lang="en-US" sz="2100" b="1" dirty="0">
                <a:solidFill>
                  <a:srgbClr val="C00000"/>
                </a:solidFill>
                <a:latin typeface="+mn-lt"/>
              </a:rPr>
              <a:t>non-axisymmetric</a:t>
            </a:r>
            <a:r>
              <a:rPr lang="en-US" sz="2100" dirty="0">
                <a:latin typeface="+mn-lt"/>
              </a:rPr>
              <a:t> (3D) B field configurations (islands and stochasticity)</a:t>
            </a:r>
          </a:p>
        </p:txBody>
      </p:sp>
    </p:spTree>
    <p:extLst>
      <p:ext uri="{BB962C8B-B14F-4D97-AF65-F5344CB8AC3E}">
        <p14:creationId xmlns:p14="http://schemas.microsoft.com/office/powerpoint/2010/main" val="142988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8E5A7-077E-1142-B641-A3114E904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40" y="1326209"/>
            <a:ext cx="3382433" cy="204164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5D2B0A4-0077-F14B-B964-BE1B63316C0C}"/>
              </a:ext>
            </a:extLst>
          </p:cNvPr>
          <p:cNvGrpSpPr/>
          <p:nvPr/>
        </p:nvGrpSpPr>
        <p:grpSpPr>
          <a:xfrm>
            <a:off x="314327" y="1298488"/>
            <a:ext cx="2811113" cy="2034165"/>
            <a:chOff x="314327" y="1298488"/>
            <a:chExt cx="2811113" cy="20341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9EE0E7-F7FB-0C42-9244-EEE20E0BCA03}"/>
                </a:ext>
              </a:extLst>
            </p:cNvPr>
            <p:cNvSpPr/>
            <p:nvPr/>
          </p:nvSpPr>
          <p:spPr>
            <a:xfrm>
              <a:off x="1305106" y="1298488"/>
              <a:ext cx="1820334" cy="1322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8D6188-B167-E745-8D63-8C91663D2817}"/>
                </a:ext>
              </a:extLst>
            </p:cNvPr>
            <p:cNvSpPr/>
            <p:nvPr/>
          </p:nvSpPr>
          <p:spPr>
            <a:xfrm>
              <a:off x="1305106" y="3200362"/>
              <a:ext cx="1820334" cy="1322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5B164B-B78A-884B-BC6C-8B6F0352BC48}"/>
                </a:ext>
              </a:extLst>
            </p:cNvPr>
            <p:cNvSpPr/>
            <p:nvPr/>
          </p:nvSpPr>
          <p:spPr>
            <a:xfrm>
              <a:off x="314327" y="1948730"/>
              <a:ext cx="214813" cy="6542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D8641F-E011-E64C-B075-2B05405B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0"/>
            <a:ext cx="8906933" cy="75713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Approximations can compromise the accuracy of SE and lead to underestimate or overestimate RE parameters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54D59-82AD-B441-ABEB-4CE317FC15D9}"/>
              </a:ext>
            </a:extLst>
          </p:cNvPr>
          <p:cNvSpPr txBox="1"/>
          <p:nvPr/>
        </p:nvSpPr>
        <p:spPr>
          <a:xfrm>
            <a:off x="1467535" y="757130"/>
            <a:ext cx="644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P(</a:t>
            </a:r>
            <a:r>
              <a:rPr lang="en-US" sz="2000" b="1" dirty="0">
                <a:solidFill>
                  <a:srgbClr val="C00000"/>
                </a:solidFill>
                <a:latin typeface="Symbol" pitchFamily="2" charset="2"/>
              </a:rPr>
              <a:t>l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)=Radiation power per particle per wavelength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CA24D-6263-244A-94A9-3A37D93859FB}"/>
              </a:ext>
            </a:extLst>
          </p:cNvPr>
          <p:cNvSpPr txBox="1"/>
          <p:nvPr/>
        </p:nvSpPr>
        <p:spPr>
          <a:xfrm rot="16200000">
            <a:off x="90866" y="1943537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P(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>
                <a:latin typeface="+mn-lt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C0A58C-A5B7-5744-8EED-8E3F09BDE88D}"/>
              </a:ext>
            </a:extLst>
          </p:cNvPr>
          <p:cNvSpPr txBox="1"/>
          <p:nvPr/>
        </p:nvSpPr>
        <p:spPr>
          <a:xfrm>
            <a:off x="2044538" y="305767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Symbol" pitchFamily="2" charset="2"/>
              </a:rPr>
              <a:t>l</a:t>
            </a:r>
            <a:endParaRPr lang="en-US" sz="20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587D0E-E465-864D-B227-60810D92B0E7}"/>
              </a:ext>
            </a:extLst>
          </p:cNvPr>
          <p:cNvSpPr txBox="1"/>
          <p:nvPr/>
        </p:nvSpPr>
        <p:spPr>
          <a:xfrm>
            <a:off x="2102183" y="479953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Symbol" pitchFamily="2" charset="2"/>
              </a:rPr>
              <a:t>l</a:t>
            </a:r>
            <a:endParaRPr lang="en-US" sz="2000" dirty="0">
              <a:latin typeface="+mn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17B50A-432C-6448-BDB7-B7095E152B5E}"/>
              </a:ext>
            </a:extLst>
          </p:cNvPr>
          <p:cNvGrpSpPr/>
          <p:nvPr/>
        </p:nvGrpSpPr>
        <p:grpSpPr>
          <a:xfrm>
            <a:off x="279823" y="3618886"/>
            <a:ext cx="3497972" cy="1348341"/>
            <a:chOff x="237067" y="3550758"/>
            <a:chExt cx="3497972" cy="13483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1D6E93A-C22F-AF4B-B02C-56C901508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126" y="3550758"/>
              <a:ext cx="3176913" cy="134834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34437D-2B43-4B4E-B7D5-DDEB1C6DFA46}"/>
                </a:ext>
              </a:extLst>
            </p:cNvPr>
            <p:cNvSpPr txBox="1"/>
            <p:nvPr/>
          </p:nvSpPr>
          <p:spPr>
            <a:xfrm rot="16200000">
              <a:off x="88148" y="3966187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P(</a:t>
              </a:r>
              <a:r>
                <a:rPr lang="en-US" sz="2000" dirty="0">
                  <a:latin typeface="Symbol" pitchFamily="2" charset="2"/>
                </a:rPr>
                <a:t>l</a:t>
              </a:r>
              <a:r>
                <a:rPr lang="en-US" sz="2000" dirty="0">
                  <a:latin typeface="+mn-lt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20D4AF-7FB5-D145-A0B6-5927E900BBA7}"/>
              </a:ext>
            </a:extLst>
          </p:cNvPr>
          <p:cNvGrpSpPr/>
          <p:nvPr/>
        </p:nvGrpSpPr>
        <p:grpSpPr>
          <a:xfrm>
            <a:off x="5029588" y="1534901"/>
            <a:ext cx="4114412" cy="3281564"/>
            <a:chOff x="4460358" y="1364633"/>
            <a:chExt cx="4114412" cy="32815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ADD4A7-8B4B-CB48-A3AE-CEDCEAC20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3316" y="1364633"/>
              <a:ext cx="4051454" cy="324116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C8BCE3-56F2-194C-8470-14ECD0E21668}"/>
                </a:ext>
              </a:extLst>
            </p:cNvPr>
            <p:cNvSpPr/>
            <p:nvPr/>
          </p:nvSpPr>
          <p:spPr>
            <a:xfrm>
              <a:off x="4523316" y="2349188"/>
              <a:ext cx="243417" cy="9909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E1F3E7-7D09-4647-9525-98A1F1BF872E}"/>
                </a:ext>
              </a:extLst>
            </p:cNvPr>
            <p:cNvSpPr/>
            <p:nvPr/>
          </p:nvSpPr>
          <p:spPr>
            <a:xfrm>
              <a:off x="6109834" y="4390998"/>
              <a:ext cx="878417" cy="255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D8A7C5-6B80-6F43-9469-9E8824C3CA0A}"/>
                </a:ext>
              </a:extLst>
            </p:cNvPr>
            <p:cNvSpPr txBox="1"/>
            <p:nvPr/>
          </p:nvSpPr>
          <p:spPr>
            <a:xfrm>
              <a:off x="6549042" y="423646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>
                  <a:latin typeface="Symbol" pitchFamily="2" charset="2"/>
                </a:rPr>
                <a:t>l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28D285-BA7E-CE45-A5F7-85B3429408BD}"/>
                </a:ext>
              </a:extLst>
            </p:cNvPr>
            <p:cNvSpPr txBox="1"/>
            <p:nvPr/>
          </p:nvSpPr>
          <p:spPr>
            <a:xfrm rot="16200000">
              <a:off x="4311439" y="2508501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P(</a:t>
              </a:r>
              <a:r>
                <a:rPr lang="en-US" sz="2000" dirty="0">
                  <a:latin typeface="Symbol" pitchFamily="2" charset="2"/>
                </a:rPr>
                <a:t>l</a:t>
              </a:r>
              <a:r>
                <a:rPr lang="en-US" sz="2000" dirty="0">
                  <a:latin typeface="+mn-lt"/>
                </a:rPr>
                <a:t>)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F9F7A74-9B88-8447-A3D5-79318851BDEB}"/>
              </a:ext>
            </a:extLst>
          </p:cNvPr>
          <p:cNvSpPr/>
          <p:nvPr/>
        </p:nvSpPr>
        <p:spPr>
          <a:xfrm>
            <a:off x="7450667" y="3792867"/>
            <a:ext cx="1193800" cy="53130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F11B02-BB26-DE48-BB2A-83263935CC93}"/>
              </a:ext>
            </a:extLst>
          </p:cNvPr>
          <p:cNvSpPr txBox="1"/>
          <p:nvPr/>
        </p:nvSpPr>
        <p:spPr>
          <a:xfrm>
            <a:off x="7118272" y="4037705"/>
            <a:ext cx="18373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Approximation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C3B897C-24B3-B247-BEB6-6680F5DB71E7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7894034" y="3384883"/>
            <a:ext cx="142919" cy="65282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624FB9D-CA20-7B42-AC3C-6C9FB9E0FA37}"/>
              </a:ext>
            </a:extLst>
          </p:cNvPr>
          <p:cNvSpPr txBox="1"/>
          <p:nvPr/>
        </p:nvSpPr>
        <p:spPr>
          <a:xfrm>
            <a:off x="6927354" y="1729826"/>
            <a:ext cx="11400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Full-orbit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6C81F0-0317-554E-BD92-057C2408B380}"/>
              </a:ext>
            </a:extLst>
          </p:cNvPr>
          <p:cNvCxnSpPr/>
          <p:nvPr/>
        </p:nvCxnSpPr>
        <p:spPr>
          <a:xfrm>
            <a:off x="7650617" y="2071458"/>
            <a:ext cx="386336" cy="37593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8B14A72-E3E3-884F-998B-4004E6734F4C}"/>
              </a:ext>
            </a:extLst>
          </p:cNvPr>
          <p:cNvSpPr txBox="1"/>
          <p:nvPr/>
        </p:nvSpPr>
        <p:spPr>
          <a:xfrm>
            <a:off x="5956896" y="1289508"/>
            <a:ext cx="26484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3D B fields with islands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9B8008-9FF7-6E46-9162-5FBBD8C8D93E}"/>
              </a:ext>
            </a:extLst>
          </p:cNvPr>
          <p:cNvSpPr txBox="1"/>
          <p:nvPr/>
        </p:nvSpPr>
        <p:spPr>
          <a:xfrm>
            <a:off x="731460" y="3384060"/>
            <a:ext cx="30283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Measured by the camera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82393A-CC9A-8548-BC9C-A16AA550F05A}"/>
              </a:ext>
            </a:extLst>
          </p:cNvPr>
          <p:cNvSpPr txBox="1"/>
          <p:nvPr/>
        </p:nvSpPr>
        <p:spPr>
          <a:xfrm>
            <a:off x="3073176" y="3814939"/>
            <a:ext cx="162576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“Cone” model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77DEFD-4F42-E746-B0B9-93F519AA1024}"/>
              </a:ext>
            </a:extLst>
          </p:cNvPr>
          <p:cNvSpPr txBox="1"/>
          <p:nvPr/>
        </p:nvSpPr>
        <p:spPr>
          <a:xfrm>
            <a:off x="3721061" y="4206367"/>
            <a:ext cx="15552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Full angular</a:t>
            </a:r>
          </a:p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dependence 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D795A26-B5A1-F349-A2C1-B4013791D067}"/>
              </a:ext>
            </a:extLst>
          </p:cNvPr>
          <p:cNvCxnSpPr>
            <a:cxnSpLocks/>
          </p:cNvCxnSpPr>
          <p:nvPr/>
        </p:nvCxnSpPr>
        <p:spPr>
          <a:xfrm flipH="1">
            <a:off x="2026597" y="4030523"/>
            <a:ext cx="1180629" cy="8873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014F476-7480-D346-9BD5-8F65A1B92ECE}"/>
              </a:ext>
            </a:extLst>
          </p:cNvPr>
          <p:cNvCxnSpPr>
            <a:cxnSpLocks/>
          </p:cNvCxnSpPr>
          <p:nvPr/>
        </p:nvCxnSpPr>
        <p:spPr>
          <a:xfrm flipH="1">
            <a:off x="1763956" y="4407256"/>
            <a:ext cx="2001862" cy="5414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8284E5F-D650-4A41-A43A-F1AD9C3C625E}"/>
              </a:ext>
            </a:extLst>
          </p:cNvPr>
          <p:cNvSpPr txBox="1"/>
          <p:nvPr/>
        </p:nvSpPr>
        <p:spPr>
          <a:xfrm>
            <a:off x="1009736" y="1154183"/>
            <a:ext cx="25106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Trapped-orbit effects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C53C02-2B23-1F4F-B060-4D17CEB02538}"/>
              </a:ext>
            </a:extLst>
          </p:cNvPr>
          <p:cNvSpPr txBox="1"/>
          <p:nvPr/>
        </p:nvSpPr>
        <p:spPr>
          <a:xfrm>
            <a:off x="3685523" y="1540339"/>
            <a:ext cx="9877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trapped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602896-A775-4242-8A10-7E79A2332C01}"/>
              </a:ext>
            </a:extLst>
          </p:cNvPr>
          <p:cNvSpPr txBox="1"/>
          <p:nvPr/>
        </p:nvSpPr>
        <p:spPr>
          <a:xfrm>
            <a:off x="3706361" y="1912130"/>
            <a:ext cx="94609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passing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18CF84B-CFBB-0C4D-AFA1-EC2ABB8C6451}"/>
              </a:ext>
            </a:extLst>
          </p:cNvPr>
          <p:cNvSpPr/>
          <p:nvPr/>
        </p:nvSpPr>
        <p:spPr>
          <a:xfrm>
            <a:off x="2265049" y="2551844"/>
            <a:ext cx="1255312" cy="46308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A10EEE-7688-414B-B77B-A9CACB6699F0}"/>
              </a:ext>
            </a:extLst>
          </p:cNvPr>
          <p:cNvSpPr txBox="1"/>
          <p:nvPr/>
        </p:nvSpPr>
        <p:spPr>
          <a:xfrm>
            <a:off x="1701554" y="2635946"/>
            <a:ext cx="166584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Approximation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6F43D91-FD63-C241-AA2E-B3B51C516ECF}"/>
              </a:ext>
            </a:extLst>
          </p:cNvPr>
          <p:cNvCxnSpPr>
            <a:cxnSpLocks/>
          </p:cNvCxnSpPr>
          <p:nvPr/>
        </p:nvCxnSpPr>
        <p:spPr>
          <a:xfrm flipH="1" flipV="1">
            <a:off x="1549401" y="2259424"/>
            <a:ext cx="685191" cy="411895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D7A13C2-889D-584C-ABEF-76E6C2751C9F}"/>
              </a:ext>
            </a:extLst>
          </p:cNvPr>
          <p:cNvCxnSpPr>
            <a:cxnSpLocks/>
            <a:stCxn id="55" idx="1"/>
          </p:cNvCxnSpPr>
          <p:nvPr/>
        </p:nvCxnSpPr>
        <p:spPr>
          <a:xfrm flipH="1">
            <a:off x="2172101" y="1697305"/>
            <a:ext cx="1513422" cy="2574"/>
          </a:xfrm>
          <a:prstGeom prst="straightConnector1">
            <a:avLst/>
          </a:prstGeom>
          <a:ln w="28575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1FB9E30-CF5B-AB4D-9180-3FACFF9C1FB4}"/>
              </a:ext>
            </a:extLst>
          </p:cNvPr>
          <p:cNvCxnSpPr>
            <a:cxnSpLocks/>
            <a:stCxn id="56" idx="1"/>
          </p:cNvCxnSpPr>
          <p:nvPr/>
        </p:nvCxnSpPr>
        <p:spPr>
          <a:xfrm flipH="1">
            <a:off x="2172101" y="2069096"/>
            <a:ext cx="1534260" cy="10867"/>
          </a:xfrm>
          <a:prstGeom prst="straightConnector1">
            <a:avLst/>
          </a:prstGeom>
          <a:ln w="28575">
            <a:solidFill>
              <a:schemeClr val="tx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70ACBC9-4AA7-8F48-B00A-250F38EBCE56}"/>
              </a:ext>
            </a:extLst>
          </p:cNvPr>
          <p:cNvSpPr txBox="1"/>
          <p:nvPr/>
        </p:nvSpPr>
        <p:spPr>
          <a:xfrm>
            <a:off x="3569591" y="1235940"/>
            <a:ext cx="109356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Full-orbit: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7A4A40C-9A97-7449-A1E7-33F974E958D8}"/>
              </a:ext>
            </a:extLst>
          </p:cNvPr>
          <p:cNvSpPr txBox="1"/>
          <p:nvPr/>
        </p:nvSpPr>
        <p:spPr>
          <a:xfrm>
            <a:off x="5147568" y="4572336"/>
            <a:ext cx="40062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[Carbajal, et al, (2017), </a:t>
            </a:r>
          </a:p>
          <a:p>
            <a:pPr>
              <a:lnSpc>
                <a:spcPct val="90000"/>
              </a:lnSpc>
            </a:pPr>
            <a:r>
              <a:rPr lang="en-US" dirty="0" err="1">
                <a:latin typeface="+mn-lt"/>
              </a:rPr>
              <a:t>del-Castillo-Negrete</a:t>
            </a:r>
            <a:r>
              <a:rPr lang="en-US" dirty="0">
                <a:latin typeface="+mn-lt"/>
              </a:rPr>
              <a:t> et al, (2018) ]</a:t>
            </a:r>
          </a:p>
        </p:txBody>
      </p:sp>
    </p:spTree>
    <p:extLst>
      <p:ext uri="{BB962C8B-B14F-4D97-AF65-F5344CB8AC3E}">
        <p14:creationId xmlns:p14="http://schemas.microsoft.com/office/powerpoint/2010/main" val="284082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A1F1-678F-894C-A7D2-0F6F5C29C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95" y="83909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Orbit induced (“</a:t>
            </a:r>
            <a:r>
              <a:rPr lang="en-US" b="1" dirty="0" err="1">
                <a:solidFill>
                  <a:srgbClr val="0070C0"/>
                </a:solidFill>
              </a:rPr>
              <a:t>collisionless</a:t>
            </a:r>
            <a:r>
              <a:rPr lang="en-US" b="1" dirty="0">
                <a:solidFill>
                  <a:srgbClr val="0070C0"/>
                </a:solidFill>
              </a:rPr>
              <a:t>”) pitch angle dispersion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65646-B96A-C043-8FA2-0292C043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33" y="2145207"/>
            <a:ext cx="3140817" cy="14348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0D19AF-0392-364D-94E5-17318DCB9C91}"/>
              </a:ext>
            </a:extLst>
          </p:cNvPr>
          <p:cNvSpPr/>
          <p:nvPr/>
        </p:nvSpPr>
        <p:spPr>
          <a:xfrm>
            <a:off x="287867" y="525574"/>
            <a:ext cx="8856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The pitch angle is not a constant of motion and an initial distribution will evolve due to orbit-effects  even without pitch angle collisional scattering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BB9415-0CDD-F447-940F-9DBC9D26AEA2}"/>
              </a:ext>
            </a:extLst>
          </p:cNvPr>
          <p:cNvSpPr txBox="1"/>
          <p:nvPr/>
        </p:nvSpPr>
        <p:spPr>
          <a:xfrm>
            <a:off x="6907200" y="1490598"/>
            <a:ext cx="2201684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An initial spatially uniform pitch distribution with   &lt;</a:t>
            </a:r>
            <a:r>
              <a:rPr lang="en-US" dirty="0">
                <a:latin typeface="Symbol" pitchFamily="2" charset="2"/>
              </a:rPr>
              <a:t> q </a:t>
            </a:r>
            <a:r>
              <a:rPr lang="en-US" dirty="0">
                <a:latin typeface="+mn-lt"/>
              </a:rPr>
              <a:t>&gt;=20</a:t>
            </a:r>
            <a:r>
              <a:rPr lang="en-US" baseline="30000" dirty="0">
                <a:latin typeface="+mn-lt"/>
              </a:rPr>
              <a:t>o</a:t>
            </a:r>
            <a:r>
              <a:rPr lang="en-US" dirty="0">
                <a:latin typeface="+mn-lt"/>
              </a:rPr>
              <a:t> will </a:t>
            </a:r>
            <a:r>
              <a:rPr lang="en-US" b="1" dirty="0">
                <a:latin typeface="+mn-lt"/>
              </a:rPr>
              <a:t>“segregate” and become spatially </a:t>
            </a:r>
            <a:r>
              <a:rPr lang="en-US" dirty="0">
                <a:latin typeface="+mn-lt"/>
              </a:rPr>
              <a:t>dependent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93C14-6AAD-7046-8A3C-19E330A3716D}"/>
              </a:ext>
            </a:extLst>
          </p:cNvPr>
          <p:cNvSpPr txBox="1"/>
          <p:nvPr/>
        </p:nvSpPr>
        <p:spPr>
          <a:xfrm>
            <a:off x="396695" y="3826194"/>
            <a:ext cx="824777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mono-pitch angle and spatially-independent pitch angle distributions 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are idealizations inconsistent with orbit dynamics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5BA9B5-340D-EA49-8EF7-42A1BE46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172" y="1418866"/>
            <a:ext cx="2450939" cy="22357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A21C20-D2B2-B34D-A503-39053E50F356}"/>
              </a:ext>
            </a:extLst>
          </p:cNvPr>
          <p:cNvSpPr/>
          <p:nvPr/>
        </p:nvSpPr>
        <p:spPr>
          <a:xfrm>
            <a:off x="598275" y="1401836"/>
            <a:ext cx="3764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An initial mono-pitch distribution</a:t>
            </a:r>
          </a:p>
          <a:p>
            <a:r>
              <a:rPr lang="en-US" dirty="0">
                <a:latin typeface="+mn-lt"/>
              </a:rPr>
              <a:t>will  </a:t>
            </a:r>
            <a:r>
              <a:rPr lang="en-US" b="1" dirty="0">
                <a:latin typeface="+mn-lt"/>
              </a:rPr>
              <a:t>spread around </a:t>
            </a:r>
            <a:r>
              <a:rPr lang="en-US" b="1" dirty="0" err="1">
                <a:latin typeface="Symbol" pitchFamily="2" charset="2"/>
              </a:rPr>
              <a:t>q</a:t>
            </a:r>
            <a:r>
              <a:rPr lang="en-US" b="1" baseline="-25000" dirty="0" err="1">
                <a:latin typeface="+mn-lt"/>
              </a:rPr>
              <a:t>o</a:t>
            </a:r>
            <a:endParaRPr lang="en-US" b="1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9DF719-CFA3-2C44-94ED-16DE2CE36442}"/>
              </a:ext>
            </a:extLst>
          </p:cNvPr>
          <p:cNvSpPr/>
          <p:nvPr/>
        </p:nvSpPr>
        <p:spPr>
          <a:xfrm>
            <a:off x="2003649" y="3382358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6A908-D82E-D149-AD10-BE5B32220F5D}"/>
              </a:ext>
            </a:extLst>
          </p:cNvPr>
          <p:cNvSpPr/>
          <p:nvPr/>
        </p:nvSpPr>
        <p:spPr>
          <a:xfrm>
            <a:off x="287867" y="2493320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f(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dirty="0">
                <a:latin typeface="+mn-lt"/>
              </a:rPr>
              <a:t>)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CB9238-4E40-F443-A70B-C67813CBF669}"/>
              </a:ext>
            </a:extLst>
          </p:cNvPr>
          <p:cNvSpPr txBox="1"/>
          <p:nvPr/>
        </p:nvSpPr>
        <p:spPr>
          <a:xfrm>
            <a:off x="5481577" y="3531027"/>
            <a:ext cx="3241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95E85-E789-ED4F-992D-D5D31F6E6DCE}"/>
              </a:ext>
            </a:extLst>
          </p:cNvPr>
          <p:cNvSpPr txBox="1"/>
          <p:nvPr/>
        </p:nvSpPr>
        <p:spPr>
          <a:xfrm>
            <a:off x="4252356" y="2294264"/>
            <a:ext cx="29527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EED19E-0D80-4C4E-94B9-8A579CCB683F}"/>
              </a:ext>
            </a:extLst>
          </p:cNvPr>
          <p:cNvSpPr txBox="1"/>
          <p:nvPr/>
        </p:nvSpPr>
        <p:spPr>
          <a:xfrm>
            <a:off x="4669655" y="1194603"/>
            <a:ext cx="19303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 cross section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A11EB0-6D80-9742-A207-B90B41F03D9C}"/>
              </a:ext>
            </a:extLst>
          </p:cNvPr>
          <p:cNvSpPr txBox="1"/>
          <p:nvPr/>
        </p:nvSpPr>
        <p:spPr>
          <a:xfrm>
            <a:off x="834812" y="4491629"/>
            <a:ext cx="83091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This </a:t>
            </a:r>
            <a:r>
              <a:rPr lang="en-US" dirty="0" err="1">
                <a:latin typeface="+mn-lt"/>
              </a:rPr>
              <a:t>collisionless</a:t>
            </a:r>
            <a:r>
              <a:rPr lang="en-US" dirty="0">
                <a:latin typeface="+mn-lt"/>
              </a:rPr>
              <a:t> dispersion effect [Carbajal, et al, (2017)] is </a:t>
            </a:r>
            <a:r>
              <a:rPr lang="en-US" b="1" dirty="0">
                <a:latin typeface="+mn-lt"/>
              </a:rPr>
              <a:t>different</a:t>
            </a:r>
            <a:r>
              <a:rPr lang="en-US" dirty="0">
                <a:latin typeface="+mn-l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     to the </a:t>
            </a:r>
            <a:r>
              <a:rPr lang="en-US" dirty="0" err="1">
                <a:latin typeface="+mn-lt"/>
              </a:rPr>
              <a:t>colissionless</a:t>
            </a:r>
            <a:r>
              <a:rPr lang="en-US" dirty="0">
                <a:latin typeface="+mn-lt"/>
              </a:rPr>
              <a:t> scattering  discussed in [Jian et al, (2016)].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1904E-70AC-0C44-9F34-379D6F5BD502}"/>
              </a:ext>
            </a:extLst>
          </p:cNvPr>
          <p:cNvSpPr/>
          <p:nvPr/>
        </p:nvSpPr>
        <p:spPr>
          <a:xfrm>
            <a:off x="3704202" y="469362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,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3C16B6-123D-BA46-B245-0C73A9174338}"/>
              </a:ext>
            </a:extLst>
          </p:cNvPr>
          <p:cNvCxnSpPr/>
          <p:nvPr/>
        </p:nvCxnSpPr>
        <p:spPr>
          <a:xfrm flipV="1">
            <a:off x="1422400" y="2145207"/>
            <a:ext cx="0" cy="1237151"/>
          </a:xfrm>
          <a:prstGeom prst="line">
            <a:avLst/>
          </a:prstGeom>
          <a:ln w="28575">
            <a:solidFill>
              <a:srgbClr val="7030A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B68086-63AC-CC45-9354-29431E94F16E}"/>
              </a:ext>
            </a:extLst>
          </p:cNvPr>
          <p:cNvCxnSpPr/>
          <p:nvPr/>
        </p:nvCxnSpPr>
        <p:spPr>
          <a:xfrm flipV="1">
            <a:off x="1905000" y="2145207"/>
            <a:ext cx="0" cy="1237151"/>
          </a:xfrm>
          <a:prstGeom prst="line">
            <a:avLst/>
          </a:prstGeom>
          <a:ln w="28575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5C1E93-47D4-0240-8D27-FFF5E4A5B736}"/>
              </a:ext>
            </a:extLst>
          </p:cNvPr>
          <p:cNvCxnSpPr/>
          <p:nvPr/>
        </p:nvCxnSpPr>
        <p:spPr>
          <a:xfrm flipV="1">
            <a:off x="2370666" y="2145207"/>
            <a:ext cx="0" cy="1237151"/>
          </a:xfrm>
          <a:prstGeom prst="lin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690DD2-C9DD-684D-A1EA-76DED4C06CBF}"/>
              </a:ext>
            </a:extLst>
          </p:cNvPr>
          <p:cNvCxnSpPr/>
          <p:nvPr/>
        </p:nvCxnSpPr>
        <p:spPr>
          <a:xfrm flipV="1">
            <a:off x="2870200" y="2145206"/>
            <a:ext cx="0" cy="1237151"/>
          </a:xfrm>
          <a:prstGeom prst="line">
            <a:avLst/>
          </a:prstGeom>
          <a:ln w="28575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50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543C7-1409-DD44-A49D-950DCC84D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54" y="187363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Modeling of synchrotron emission of quiescent RE (QRE)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AB2F5-C1D1-3544-BAA5-0D60011A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95" y="1254786"/>
            <a:ext cx="2628875" cy="2200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3FE203-DB8F-4C4C-926B-D9945A610B87}"/>
              </a:ext>
            </a:extLst>
          </p:cNvPr>
          <p:cNvSpPr/>
          <p:nvPr/>
        </p:nvSpPr>
        <p:spPr>
          <a:xfrm>
            <a:off x="303554" y="861540"/>
            <a:ext cx="2716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Measured SE in DIII-D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F3CB9F-E0FC-9640-80BC-93018492E2E1}"/>
              </a:ext>
            </a:extLst>
          </p:cNvPr>
          <p:cNvSpPr/>
          <p:nvPr/>
        </p:nvSpPr>
        <p:spPr>
          <a:xfrm>
            <a:off x="199061" y="3465450"/>
            <a:ext cx="4945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Here we use the energy distribution from a direct fit of the hard-x-ray emission measurements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6367F4-CE65-2442-AFF1-D6BBBA7B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146" y="3137935"/>
            <a:ext cx="3954105" cy="1938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D0E48-5FA9-584F-B041-3662E979ECC6}"/>
              </a:ext>
            </a:extLst>
          </p:cNvPr>
          <p:cNvSpPr txBox="1"/>
          <p:nvPr/>
        </p:nvSpPr>
        <p:spPr>
          <a:xfrm>
            <a:off x="3166711" y="2012051"/>
            <a:ext cx="552944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Previous studies [Hoppe et al (2018)] have shown that using the energy distribution from the </a:t>
            </a:r>
            <a:r>
              <a:rPr lang="en-US" b="1" dirty="0">
                <a:latin typeface="+mn-lt"/>
              </a:rPr>
              <a:t>Fokker-Planck model does not reproduce the observed 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355B490-7A31-A34A-877D-5BB1023CB470}"/>
                  </a:ext>
                </a:extLst>
              </p:cNvPr>
              <p:cNvSpPr/>
              <p:nvPr/>
            </p:nvSpPr>
            <p:spPr>
              <a:xfrm>
                <a:off x="1890319" y="4451101"/>
                <a:ext cx="2808846" cy="5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Brush Script MT" panose="03060802040406070304" pitchFamily="66" charset="-122"/>
                            <a:cs typeface="Brush Script MT" panose="03060802040406070304" pitchFamily="66" charset="-122"/>
                          </a:rPr>
                          <m:t>ℰ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Brush Script MT" panose="03060802040406070304" pitchFamily="66" charset="-122"/>
                            <a:cs typeface="Brush Script MT" panose="03060802040406070304" pitchFamily="66" charset="-122"/>
                          </a:rPr>
                          <m:t>ℰ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Brush Script MT" panose="03060802040406070304" pitchFamily="66" charset="-122"/>
                                <a:cs typeface="Brush Script MT" panose="03060802040406070304" pitchFamily="66" charset="-122"/>
                              </a:rPr>
                              <m:t>ℰ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𝛼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Γ</m:t>
                        </m:r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𝛼</m:t>
                            </m:r>
                          </m:e>
                        </m:d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exp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Brush Script MT" panose="03060802040406070304" pitchFamily="66" charset="-122"/>
                                <a:cs typeface="Brush Script MT" panose="03060802040406070304" pitchFamily="66" charset="-122"/>
                              </a:rPr>
                              <m:t>ℰ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𝛽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355B490-7A31-A34A-877D-5BB1023CB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19" y="4451101"/>
                <a:ext cx="2808846" cy="557332"/>
              </a:xfrm>
              <a:prstGeom prst="rect">
                <a:avLst/>
              </a:prstGeom>
              <a:blipFill>
                <a:blip r:embed="rId4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2F16A1E-60F2-9146-AEDD-AFFEB28185E0}"/>
              </a:ext>
            </a:extLst>
          </p:cNvPr>
          <p:cNvSpPr txBox="1"/>
          <p:nvPr/>
        </p:nvSpPr>
        <p:spPr>
          <a:xfrm>
            <a:off x="1532775" y="3253607"/>
            <a:ext cx="3241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983353-A158-8A44-BEE3-ABD44E7AC80B}"/>
              </a:ext>
            </a:extLst>
          </p:cNvPr>
          <p:cNvSpPr txBox="1"/>
          <p:nvPr/>
        </p:nvSpPr>
        <p:spPr>
          <a:xfrm>
            <a:off x="303554" y="2016844"/>
            <a:ext cx="29527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DF530C-69A6-3E48-9532-A0E92F9F633F}"/>
              </a:ext>
            </a:extLst>
          </p:cNvPr>
          <p:cNvSpPr txBox="1"/>
          <p:nvPr/>
        </p:nvSpPr>
        <p:spPr>
          <a:xfrm>
            <a:off x="3136924" y="1384765"/>
            <a:ext cx="552944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Our goal is to apply KORC synthetic diagnostic to reproduce the SE in DIII-D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5315C-A525-BE4B-BDFF-8D79181B02A3}"/>
              </a:ext>
            </a:extLst>
          </p:cNvPr>
          <p:cNvSpPr txBox="1"/>
          <p:nvPr/>
        </p:nvSpPr>
        <p:spPr>
          <a:xfrm>
            <a:off x="3166711" y="782472"/>
            <a:ext cx="552944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Focus on DIII-D quiescent flattop discharge shot # 165826 </a:t>
            </a:r>
          </a:p>
        </p:txBody>
      </p:sp>
    </p:spTree>
    <p:extLst>
      <p:ext uri="{BB962C8B-B14F-4D97-AF65-F5344CB8AC3E}">
        <p14:creationId xmlns:p14="http://schemas.microsoft.com/office/powerpoint/2010/main" val="179601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6401-4D29-3F44-81C5-278946FB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4" y="147001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Initial spatial and pitch angle distributions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C310F-8608-AD4D-9971-A6F20597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0" y="1445901"/>
            <a:ext cx="3224090" cy="27691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32ACC9-9643-E74F-B51D-C12178244202}"/>
              </a:ext>
            </a:extLst>
          </p:cNvPr>
          <p:cNvSpPr/>
          <p:nvPr/>
        </p:nvSpPr>
        <p:spPr>
          <a:xfrm>
            <a:off x="197197" y="654927"/>
            <a:ext cx="4567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 assume an initial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spatially homogeneous</a:t>
            </a:r>
            <a:r>
              <a:rPr lang="en-US" dirty="0">
                <a:latin typeface="+mn-lt"/>
              </a:rPr>
              <a:t> toroidal </a:t>
            </a:r>
          </a:p>
          <a:p>
            <a:r>
              <a:rPr lang="en-US" dirty="0">
                <a:latin typeface="+mn-lt"/>
              </a:rPr>
              <a:t>    distribution of 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731A8-CBC5-2740-8100-CEED1C0088D6}"/>
              </a:ext>
            </a:extLst>
          </p:cNvPr>
          <p:cNvSpPr/>
          <p:nvPr/>
        </p:nvSpPr>
        <p:spPr>
          <a:xfrm>
            <a:off x="262574" y="4179986"/>
            <a:ext cx="3664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As expected, the radial drifts </a:t>
            </a:r>
          </a:p>
          <a:p>
            <a:r>
              <a:rPr lang="en-US" dirty="0">
                <a:latin typeface="+mn-lt"/>
              </a:rPr>
              <a:t>shift the distribution to the low</a:t>
            </a:r>
          </a:p>
          <a:p>
            <a:r>
              <a:rPr lang="en-US" dirty="0">
                <a:latin typeface="+mn-lt"/>
              </a:rPr>
              <a:t>              field side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0C5F64-C2EA-654D-BBDA-3AA19A991258}"/>
              </a:ext>
            </a:extLst>
          </p:cNvPr>
          <p:cNvSpPr/>
          <p:nvPr/>
        </p:nvSpPr>
        <p:spPr>
          <a:xfrm>
            <a:off x="3962402" y="542784"/>
            <a:ext cx="4818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For the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pitch angle </a:t>
            </a:r>
            <a:r>
              <a:rPr lang="en-US" dirty="0">
                <a:latin typeface="+mn-lt"/>
              </a:rPr>
              <a:t>distribution we use the model in [Hollmann et al (2015)]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8534B8-0C0B-EA4D-A47E-4CB72DE24F88}"/>
                  </a:ext>
                </a:extLst>
              </p:cNvPr>
              <p:cNvSpPr/>
              <p:nvPr/>
            </p:nvSpPr>
            <p:spPr>
              <a:xfrm>
                <a:off x="4434068" y="1215696"/>
                <a:ext cx="3875322" cy="53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𝜃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ℰ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num>
                      <m:den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func>
                          <m:func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sinh</m:t>
                            </m:r>
                          </m:fName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e>
                        </m:func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exp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8534B8-0C0B-EA4D-A47E-4CB72DE24F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068" y="1215696"/>
                <a:ext cx="3875322" cy="5309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289F5D-59A5-B940-A9FE-391D11267E0F}"/>
                  </a:ext>
                </a:extLst>
              </p:cNvPr>
              <p:cNvSpPr/>
              <p:nvPr/>
            </p:nvSpPr>
            <p:spPr>
              <a:xfrm>
                <a:off x="4134753" y="1842601"/>
                <a:ext cx="2068067" cy="37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289F5D-59A5-B940-A9FE-391D11267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753" y="1842601"/>
                <a:ext cx="2068067" cy="378758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7233B3-F0EE-9B43-ABBE-F792AD305C7B}"/>
                  </a:ext>
                </a:extLst>
              </p:cNvPr>
              <p:cNvSpPr/>
              <p:nvPr/>
            </p:nvSpPr>
            <p:spPr>
              <a:xfrm>
                <a:off x="6371729" y="1811761"/>
                <a:ext cx="2178032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/(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. </a:t>
                </a:r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7233B3-F0EE-9B43-ABBE-F792AD305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729" y="1811761"/>
                <a:ext cx="2178032" cy="391582"/>
              </a:xfrm>
              <a:prstGeom prst="rect">
                <a:avLst/>
              </a:prstGeom>
              <a:blipFill>
                <a:blip r:embed="rId5"/>
                <a:stretch>
                  <a:fillRect t="-6452" r="-1163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69DCBFF-A4D6-5A48-B2D1-2890A0FD793E}"/>
              </a:ext>
            </a:extLst>
          </p:cNvPr>
          <p:cNvSpPr txBox="1"/>
          <p:nvPr/>
        </p:nvSpPr>
        <p:spPr>
          <a:xfrm>
            <a:off x="3991474" y="2306757"/>
            <a:ext cx="476193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model assumes a steady-state equilibration of pitch angle scattering and E field 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12451-D724-0142-9C30-CBE46ED451DF}"/>
                  </a:ext>
                </a:extLst>
              </p:cNvPr>
              <p:cNvSpPr txBox="1"/>
              <p:nvPr/>
            </p:nvSpPr>
            <p:spPr>
              <a:xfrm>
                <a:off x="3927107" y="3565647"/>
                <a:ext cx="5273495" cy="1606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Z</a:t>
                </a:r>
                <a:r>
                  <a:rPr lang="en-US" sz="2000" baseline="-25000" dirty="0">
                    <a:latin typeface="+mn-lt"/>
                  </a:rPr>
                  <a:t>eff</a:t>
                </a:r>
                <a:r>
                  <a:rPr lang="en-US" sz="2000" dirty="0">
                    <a:latin typeface="+mn-lt"/>
                  </a:rPr>
                  <a:t>= 4.5	    effective Z seen by the RE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E   = 4.0    electric field normalized to E</a:t>
                </a:r>
                <a:r>
                  <a:rPr lang="en-US" sz="2000" baseline="-25000" dirty="0">
                    <a:latin typeface="+mn-lt"/>
                  </a:rPr>
                  <a:t>CH</a:t>
                </a:r>
                <a:endParaRPr lang="en-US" sz="2000" dirty="0"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000" i="1" dirty="0"/>
                  <a:t>r</a:t>
                </a:r>
                <a:r>
                  <a:rPr lang="en-US" sz="2000" baseline="-25000" dirty="0"/>
                  <a:t>0    </a:t>
                </a:r>
                <a:r>
                  <a:rPr lang="en-US" sz="2000" dirty="0"/>
                  <a:t>=</a:t>
                </a:r>
                <a:r>
                  <a:rPr lang="en-US" sz="2000" baseline="-25000" dirty="0"/>
                  <a:t> </a:t>
                </a:r>
                <a:r>
                  <a:rPr lang="en-US" sz="2000" dirty="0">
                    <a:latin typeface="+mn-lt"/>
                  </a:rPr>
                  <a:t>minor RE radius</a:t>
                </a:r>
              </a:p>
              <a:p>
                <a:pPr>
                  <a:lnSpc>
                    <a:spcPct val="90000"/>
                  </a:lnSpc>
                </a:pPr>
                <a:endParaRPr lang="en-US" sz="800" dirty="0"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latin typeface="+mn-lt"/>
                  </a:rPr>
                  <a:t>=1 Fokker-Planck theoretical value</a:t>
                </a: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+mn-lt"/>
                  </a:rPr>
                  <a:t> &gt; 1 Faster decay of pitch angle PDF tail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12451-D724-0142-9C30-CBE46ED45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107" y="3565647"/>
                <a:ext cx="5273495" cy="1606978"/>
              </a:xfrm>
              <a:prstGeom prst="rect">
                <a:avLst/>
              </a:prstGeom>
              <a:blipFill>
                <a:blip r:embed="rId6"/>
                <a:stretch>
                  <a:fillRect l="-962" t="-3937" r="-240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9FD1406-4830-6441-A2C4-1865F37D77FC}"/>
              </a:ext>
            </a:extLst>
          </p:cNvPr>
          <p:cNvSpPr txBox="1"/>
          <p:nvPr/>
        </p:nvSpPr>
        <p:spPr>
          <a:xfrm>
            <a:off x="5071741" y="3168185"/>
            <a:ext cx="226215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390965381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1428</Words>
  <Application>Microsoft Macintosh PowerPoint</Application>
  <PresentationFormat>On-screen Show (16:9)</PresentationFormat>
  <Paragraphs>257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Brush Script MT</vt:lpstr>
      <vt:lpstr>SimSun</vt:lpstr>
      <vt:lpstr>Arial</vt:lpstr>
      <vt:lpstr>Arial Black</vt:lpstr>
      <vt:lpstr>Calibri</vt:lpstr>
      <vt:lpstr>Cambria Math</vt:lpstr>
      <vt:lpstr>Century Gothic</vt:lpstr>
      <vt:lpstr>Symbol</vt:lpstr>
      <vt:lpstr>Times New Roman</vt:lpstr>
      <vt:lpstr>ORNL</vt:lpstr>
      <vt:lpstr>Pitch Angle Dynamics and Synchrotron Emission of Runaway Electrons in Quiescent and Disrupted DIII-D Plasmas</vt:lpstr>
      <vt:lpstr>Introduction</vt:lpstr>
      <vt:lpstr>PowerPoint Presentation</vt:lpstr>
      <vt:lpstr>Synchrotron emission (SE) is a key diagnostic that can be used to understand these discrepancies.</vt:lpstr>
      <vt:lpstr>Kinetic Orbit Runaway electron Code (KORC)</vt:lpstr>
      <vt:lpstr>Approximations can compromise the accuracy of SE and lead to underestimate or overestimate RE parameters</vt:lpstr>
      <vt:lpstr>Orbit induced (“collisionless”) pitch angle dispersion</vt:lpstr>
      <vt:lpstr>Modeling of synchrotron emission of quiescent RE (QRE)</vt:lpstr>
      <vt:lpstr>Initial spatial and pitch angle distributions </vt:lpstr>
      <vt:lpstr>For numerical efficiency limit sampling of RE to region contributing to 95% of the radiation observed by the camera at a given wavelength</vt:lpstr>
      <vt:lpstr>There is agreement between the computed  and the measured SE shape for quiescent runaways </vt:lpstr>
      <vt:lpstr>Dependence on pitch angle and energy fall-off</vt:lpstr>
      <vt:lpstr>Modeling of synchrotron emission of RE in disrupted plasmas (DRE)</vt:lpstr>
      <vt:lpstr>RE distribution function models and sampling box </vt:lpstr>
      <vt:lpstr>Simulation of Visible (l=790 nm) Synchrotron Emission</vt:lpstr>
      <vt:lpstr>Simulation of Infrared (l=4 mm) Synchrotron Emission</vt:lpstr>
      <vt:lpstr>Conclusions</vt:lpstr>
    </vt:vector>
  </TitlesOfParts>
  <Manager/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2018-10-23T13:07:46Z</cp:lastPrinted>
  <dcterms:created xsi:type="dcterms:W3CDTF">2018-07-12T19:30:01Z</dcterms:created>
  <dcterms:modified xsi:type="dcterms:W3CDTF">2018-10-24T05:48:44Z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