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48" r:id="rId2"/>
    <p:sldId id="350" r:id="rId3"/>
    <p:sldId id="352" r:id="rId4"/>
    <p:sldId id="353" r:id="rId5"/>
    <p:sldId id="354" r:id="rId6"/>
    <p:sldId id="384" r:id="rId7"/>
    <p:sldId id="385" r:id="rId8"/>
    <p:sldId id="356" r:id="rId9"/>
    <p:sldId id="400" r:id="rId10"/>
    <p:sldId id="357" r:id="rId11"/>
    <p:sldId id="387" r:id="rId12"/>
    <p:sldId id="391" r:id="rId13"/>
    <p:sldId id="392" r:id="rId14"/>
    <p:sldId id="393" r:id="rId15"/>
    <p:sldId id="394" r:id="rId16"/>
    <p:sldId id="398" r:id="rId17"/>
    <p:sldId id="358" r:id="rId18"/>
    <p:sldId id="362" r:id="rId19"/>
    <p:sldId id="363" r:id="rId20"/>
    <p:sldId id="364" r:id="rId21"/>
    <p:sldId id="366" r:id="rId22"/>
    <p:sldId id="367" r:id="rId23"/>
    <p:sldId id="369" r:id="rId24"/>
    <p:sldId id="370" r:id="rId25"/>
    <p:sldId id="373" r:id="rId26"/>
    <p:sldId id="375" r:id="rId27"/>
    <p:sldId id="376" r:id="rId28"/>
    <p:sldId id="401" r:id="rId29"/>
    <p:sldId id="402" r:id="rId30"/>
    <p:sldId id="382" r:id="rId31"/>
    <p:sldId id="383" r:id="rId32"/>
    <p:sldId id="388" r:id="rId33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278F5"/>
    <a:srgbClr val="FFBFB2"/>
    <a:srgbClr val="00C800"/>
    <a:srgbClr val="2AFFED"/>
    <a:srgbClr val="FFE406"/>
    <a:srgbClr val="FFA30D"/>
    <a:srgbClr val="FFC6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18"/>
    <p:restoredTop sz="94541" autoAdjust="0"/>
  </p:normalViewPr>
  <p:slideViewPr>
    <p:cSldViewPr snapToGrid="0" snapToObjects="1">
      <p:cViewPr varScale="1">
        <p:scale>
          <a:sx n="159" d="100"/>
          <a:sy n="159" d="100"/>
        </p:scale>
        <p:origin x="336" y="176"/>
      </p:cViewPr>
      <p:guideLst>
        <p:guide orient="horz" pos="16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C2F00-53C1-844E-BFFA-AB0E45A94630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EA0C6-41CD-3A46-B653-A5A8F9AED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114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76163-ADBB-254A-9F6E-EBD2FCBE0398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B59C5-08C7-A344-A12B-6EDDE548F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73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35892" indent="-283035"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32142" indent="-226428"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584998" indent="-226428"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37855" indent="-226428"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0FD0B9A8-3D2D-1B44-9B5F-C7752A7364B9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8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89650" cy="34290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48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35892" indent="-283035"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32142" indent="-226428"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584998" indent="-226428"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37855" indent="-226428"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0FD0B9A8-3D2D-1B44-9B5F-C7752A7364B9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9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89650" cy="34290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609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35892" indent="-283035"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32142" indent="-226428"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584998" indent="-226428"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37855" indent="-226428"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490711" indent="-226428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43568" indent="-226428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396425" indent="-226428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49281" indent="-226428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ED8DA7A9-6A02-284C-91CC-8F56CA28B21E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26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89650" cy="34290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05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4086" y="2043054"/>
            <a:ext cx="9347872" cy="862572"/>
          </a:xfrm>
        </p:spPr>
        <p:txBody>
          <a:bodyPr bIns="91440" anchor="b" anchorCtr="1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7349"/>
            <a:ext cx="6400800" cy="2230914"/>
          </a:xfrm>
        </p:spPr>
        <p:txBody>
          <a:bodyPr tIns="182880" anchor="t" anchorCtr="1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PPL_logo_horizontal_gradient_72dpi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45" y="72300"/>
            <a:ext cx="1776996" cy="370824"/>
          </a:xfrm>
          <a:prstGeom prst="rect">
            <a:avLst/>
          </a:prstGeom>
        </p:spPr>
      </p:pic>
      <p:pic>
        <p:nvPicPr>
          <p:cNvPr id="8" name="Picture 7" descr="princeton-university-logo1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797" y="51405"/>
            <a:ext cx="1405033" cy="39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 and Space for Pictures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1840"/>
            <a:ext cx="4495800" cy="3577038"/>
          </a:xfrm>
        </p:spPr>
        <p:txBody>
          <a:bodyPr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44D9-B06C-844F-BF33-F1E5E20AD9BF}" type="datetime1">
              <a:rPr lang="en-US" smtClean="0"/>
              <a:t>10/18/18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Reduced EP transport models for integrated simulations (M. Podestà, IAEA-FEC 2018)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4D31-CEC6-AA4C-9C19-7F28329456F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PPPL_logo_horizontal_gradient_72dpi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609" y="4752970"/>
            <a:ext cx="301521" cy="283726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0" y="541574"/>
            <a:ext cx="9144000" cy="480266"/>
          </a:xfrm>
        </p:spPr>
        <p:txBody>
          <a:bodyPr tIns="45720" anchor="t">
            <a:normAutofit/>
          </a:bodyPr>
          <a:lstStyle>
            <a:lvl1pPr marL="0" indent="0" algn="ctr">
              <a:buNone/>
              <a:defRPr sz="2000" b="1">
                <a:solidFill>
                  <a:srgbClr val="E2751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3547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541574"/>
            <a:ext cx="4497388" cy="480266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021841"/>
            <a:ext cx="4497388" cy="35770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541574"/>
            <a:ext cx="4498974" cy="480266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21841"/>
            <a:ext cx="4498974" cy="35770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7B57-47EB-004D-B515-13DAEA34E980}" type="datetime1">
              <a:rPr lang="en-US" smtClean="0"/>
              <a:t>10/18/18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Reduced EP transport models for integrated simulations (M. Podestà, IAEA-FEC 2018)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4D31-CEC6-AA4C-9C19-7F28329456F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PPPL_logo_horizontal_gradient_72dpi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609" y="4752970"/>
            <a:ext cx="301521" cy="283726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4572001" y="644668"/>
            <a:ext cx="9071" cy="395420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87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24AC-FD14-2A4F-BCDD-61231A6370BB}" type="datetime1">
              <a:rPr lang="en-US" smtClean="0"/>
              <a:t>10/18/18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Reduced EP transport models for integrated simulations (M. Podestà, IAEA-FEC 2018)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4D31-CEC6-AA4C-9C19-7F28329456F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PPPL_logo_horizontal_gradient_72dpi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609" y="4752970"/>
            <a:ext cx="301521" cy="283726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24360"/>
            <a:ext cx="9144000" cy="410589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99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17B4-4853-AB4C-8BD6-119FE257EC94}" type="datetime1">
              <a:rPr lang="en-US" smtClean="0"/>
              <a:t>10/18/18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Reduced EP transport models for integrated simulations (M. Podestà, IAEA-FEC 2018)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4D31-CEC6-AA4C-9C19-7F28329456F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PPPL_logo_horizontal_gradient_72dpi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609" y="4752970"/>
            <a:ext cx="301521" cy="283726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24360"/>
            <a:ext cx="9144000" cy="362563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0" y="4149993"/>
            <a:ext cx="9144000" cy="480266"/>
          </a:xfrm>
        </p:spPr>
        <p:txBody>
          <a:bodyPr anchor="t">
            <a:normAutofit/>
          </a:bodyPr>
          <a:lstStyle>
            <a:lvl1pPr marL="0" indent="0">
              <a:buNone/>
              <a:defRPr sz="18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8465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ADB6-555E-A449-BB82-5D06A8A7A37D}" type="datetime1">
              <a:rPr lang="en-US" smtClean="0"/>
              <a:t>10/18/18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Reduced EP transport models for integrated simulations (M. Podestà, IAEA-FEC 2018)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4D31-CEC6-AA4C-9C19-7F28329456F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PPPL_logo_horizontal_gradient_72dpi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609" y="4752970"/>
            <a:ext cx="301521" cy="28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68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552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B1C5-44A9-DC45-B9D5-94903B964960}" type="datetime1">
              <a:rPr lang="en-US" smtClean="0"/>
              <a:t>10/18/18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Reduced EP transport models for integrated simulations (M. Podestà, IAEA-FEC 2018)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4D31-CEC6-AA4C-9C19-7F28329456F4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PPPL_logo_horizontal_gradient_72dpi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609" y="4752970"/>
            <a:ext cx="301521" cy="28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58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14220"/>
            <a:ext cx="9235440" cy="677735"/>
          </a:xfrm>
        </p:spPr>
        <p:txBody>
          <a:bodyPr lIns="914400" rIns="914400" bIns="91440" anchor="ctr" anchorCtr="1"/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03A6-832B-EA4F-97DF-CF0CE1D5415F}" type="datetime1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Reduced EP transport models for integrated simulations (M. Podestà, IAEA-FEC 2018)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4D31-CEC6-AA4C-9C19-7F28329456F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PPPL_logo_horizontal_gradient_72dpi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609" y="4752970"/>
            <a:ext cx="301521" cy="28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25B5-8CAC-9D49-B24E-79DCEE083E15}" type="datetime1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Reduced EP transport models for integrated simulations (M. Podestà, IAEA-FEC 2018)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4D31-CEC6-AA4C-9C19-7F28329456F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PPL_logo_horizontal_gradient_72dpi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609" y="4752970"/>
            <a:ext cx="301521" cy="28372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501049" y="4887755"/>
            <a:ext cx="8556186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FFA30D"/>
                </a:gs>
                <a:gs pos="100000">
                  <a:srgbClr val="FFE406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49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1841"/>
            <a:ext cx="9144000" cy="35794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D2C4-ED8C-E04A-BC47-B00397301E2F}" type="datetime1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Reduced EP transport models for integrated simulations (M. Podestà, IAEA-FEC 2018)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4D31-CEC6-AA4C-9C19-7F28329456F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PPL_logo_horizontal_gradient_72dpi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609" y="4752970"/>
            <a:ext cx="301521" cy="283726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0" y="541574"/>
            <a:ext cx="9144000" cy="480266"/>
          </a:xfrm>
        </p:spPr>
        <p:txBody>
          <a:bodyPr tIns="45720" anchor="t">
            <a:normAutofit/>
          </a:bodyPr>
          <a:lstStyle>
            <a:lvl1pPr marL="0" indent="0" algn="ctr">
              <a:buNone/>
              <a:defRPr sz="2000" b="1">
                <a:solidFill>
                  <a:srgbClr val="E2751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7479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24153"/>
            <a:ext cx="4495800" cy="4074726"/>
          </a:xfrm>
        </p:spPr>
        <p:txBody>
          <a:bodyPr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24153"/>
            <a:ext cx="4495800" cy="4074726"/>
          </a:xfrm>
        </p:spPr>
        <p:txBody>
          <a:bodyPr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631B-08FF-D342-8167-851D7A93D3AD}" type="datetime1">
              <a:rPr lang="en-US" smtClean="0"/>
              <a:t>10/18/18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Reduced EP transport models for integrated simulations (M. Podestà, IAEA-FEC 2018)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4D31-CEC6-AA4C-9C19-7F28329456F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PPPL_logo_horizontal_gradient_72dpi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609" y="4752970"/>
            <a:ext cx="301521" cy="28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8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21840"/>
            <a:ext cx="4495800" cy="3577038"/>
          </a:xfrm>
        </p:spPr>
        <p:txBody>
          <a:bodyPr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1840"/>
            <a:ext cx="4495800" cy="3577038"/>
          </a:xfrm>
        </p:spPr>
        <p:txBody>
          <a:bodyPr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EABF-4B62-044E-9D8E-D8FD4B3C4BE9}" type="datetime1">
              <a:rPr lang="en-US" smtClean="0"/>
              <a:t>10/18/18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Reduced EP transport models for integrated simulations (M. Podestà, IAEA-FEC 2018)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4D31-CEC6-AA4C-9C19-7F28329456F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PPPL_logo_horizontal_gradient_72dpi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609" y="4752970"/>
            <a:ext cx="301521" cy="283726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0" y="541574"/>
            <a:ext cx="9144000" cy="480266"/>
          </a:xfrm>
        </p:spPr>
        <p:txBody>
          <a:bodyPr tIns="45720" anchor="t">
            <a:normAutofit/>
          </a:bodyPr>
          <a:lstStyle>
            <a:lvl1pPr marL="0" indent="0" algn="ctr">
              <a:buNone/>
              <a:defRPr sz="2000" b="1">
                <a:solidFill>
                  <a:srgbClr val="E2751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274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and Space fo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38521" y="524152"/>
            <a:ext cx="4495800" cy="4074726"/>
          </a:xfrm>
        </p:spPr>
        <p:txBody>
          <a:bodyPr anchor="ctr" anchorCtr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100A9-1EB9-1D49-9993-53169EA215FB}" type="datetime1">
              <a:rPr lang="en-US" smtClean="0"/>
              <a:t>10/18/18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Reduced EP transport models for integrated simulations (M. Podestà, IAEA-FEC 2018)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4D31-CEC6-AA4C-9C19-7F28329456F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PPPL_logo_horizontal_gradient_72dpi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609" y="4752970"/>
            <a:ext cx="301521" cy="28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 and Space fo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24153"/>
            <a:ext cx="4495800" cy="4074726"/>
          </a:xfrm>
        </p:spPr>
        <p:txBody>
          <a:bodyPr anchor="ctr" anchorCtr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B925-A825-2743-8906-6E8A057F4005}" type="datetime1">
              <a:rPr lang="en-US" smtClean="0"/>
              <a:t>10/18/18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Reduced EP transport models for integrated simulations (M. Podestà, IAEA-FEC 2018)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4D31-CEC6-AA4C-9C19-7F28329456F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PPPL_logo_horizontal_gradient_72dpi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609" y="4752970"/>
            <a:ext cx="301521" cy="28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24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and Space for Pictures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21840"/>
            <a:ext cx="4495800" cy="3577038"/>
          </a:xfrm>
        </p:spPr>
        <p:txBody>
          <a:bodyPr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31FB-D1AD-864B-989A-03628DEFED20}" type="datetime1">
              <a:rPr lang="en-US" smtClean="0"/>
              <a:t>10/18/18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Reduced EP transport models for integrated simulations (M. Podestà, IAEA-FEC 2018)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4D31-CEC6-AA4C-9C19-7F28329456F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PPPL_logo_horizontal_gradient_72dpi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609" y="4752970"/>
            <a:ext cx="301521" cy="283726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0" y="541574"/>
            <a:ext cx="9144000" cy="480266"/>
          </a:xfrm>
        </p:spPr>
        <p:txBody>
          <a:bodyPr tIns="45720" anchor="t">
            <a:normAutofit/>
          </a:bodyPr>
          <a:lstStyle>
            <a:lvl1pPr marL="0" indent="0" algn="ctr">
              <a:buNone/>
              <a:defRPr sz="2000" b="1">
                <a:solidFill>
                  <a:srgbClr val="E2751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632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4" y="-9614"/>
            <a:ext cx="9144003" cy="569914"/>
          </a:xfrm>
          <a:prstGeom prst="rect">
            <a:avLst/>
          </a:prstGeom>
          <a:solidFill>
            <a:schemeClr val="accent3"/>
          </a:solidFill>
          <a:ln w="15875" cmpd="sng">
            <a:solidFill>
              <a:schemeClr val="accent3">
                <a:lumMod val="75000"/>
              </a:schemeClr>
            </a:solidFill>
          </a:ln>
        </p:spPr>
        <p:txBody>
          <a:bodyPr vert="horz" wrap="square" lIns="457200" tIns="91440" rIns="457200" bIns="45720" rtlCol="0" anchor="t" anchorCtr="1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524152"/>
            <a:ext cx="9144000" cy="4077175"/>
          </a:xfrm>
          <a:prstGeom prst="rect">
            <a:avLst/>
          </a:prstGeom>
          <a:noFill/>
        </p:spPr>
        <p:txBody>
          <a:bodyPr vert="horz" lIns="274320" tIns="91440" rIns="274320" bIns="45720" rtlCol="0" anchor="ctr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7655" y="4874515"/>
            <a:ext cx="1816085" cy="27409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E6A07-7F5F-9744-8B73-FDCD42E01183}" type="datetime1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00060" y="4874515"/>
            <a:ext cx="6482204" cy="27409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r>
              <a:rPr lang="en-US" altLang="en-US" i="1" dirty="0"/>
              <a:t>Reduced EP transport models for integrated simulations</a:t>
            </a:r>
            <a:r>
              <a:rPr lang="en-US" altLang="en-US" dirty="0"/>
              <a:t> (M. </a:t>
            </a:r>
            <a:r>
              <a:rPr lang="en-US" altLang="en-US" dirty="0" err="1"/>
              <a:t>Podestà</a:t>
            </a:r>
            <a:r>
              <a:rPr lang="en-US" altLang="en-US" dirty="0"/>
              <a:t>, IAEA-FEC 2018)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0715" y="4874515"/>
            <a:ext cx="2133600" cy="27409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>
                <a:solidFill>
                  <a:srgbClr val="E2751D"/>
                </a:solidFill>
              </a:defRPr>
            </a:lvl1pPr>
          </a:lstStyle>
          <a:p>
            <a:fld id="{22204D31-CEC6-AA4C-9C19-7F28329456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31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62" r:id="rId6"/>
    <p:sldLayoutId id="2147483658" r:id="rId7"/>
    <p:sldLayoutId id="2147483657" r:id="rId8"/>
    <p:sldLayoutId id="2147483663" r:id="rId9"/>
    <p:sldLayoutId id="2147483664" r:id="rId10"/>
    <p:sldLayoutId id="2147483653" r:id="rId11"/>
    <p:sldLayoutId id="2147483659" r:id="rId12"/>
    <p:sldLayoutId id="2147483660" r:id="rId13"/>
    <p:sldLayoutId id="2147483654" r:id="rId14"/>
    <p:sldLayoutId id="2147483656" r:id="rId15"/>
    <p:sldLayoutId id="2147483655" r:id="rId16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28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5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5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5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5073"/>
            <a:ext cx="9144000" cy="615553"/>
          </a:xfrm>
        </p:spPr>
        <p:txBody>
          <a:bodyPr/>
          <a:lstStyle/>
          <a:p>
            <a:r>
              <a:rPr lang="en-US" sz="2800" dirty="0"/>
              <a:t>PPPL Notable 2018: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6841" y="3385009"/>
            <a:ext cx="89553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aseline="30000" dirty="0"/>
              <a:t>1</a:t>
            </a:r>
            <a:r>
              <a:rPr lang="en-US" sz="1100" dirty="0"/>
              <a:t>Princeton Plasma Physics Laboratory, Princeton University, Princeton, NJ USA        </a:t>
            </a:r>
            <a:r>
              <a:rPr lang="en-US" sz="1100" baseline="30000" dirty="0"/>
              <a:t>2</a:t>
            </a:r>
            <a:r>
              <a:rPr lang="en-US" sz="1100" dirty="0"/>
              <a:t>General Atomics, P. O. Box 85608, San Diego, CA USA </a:t>
            </a:r>
            <a:endParaRPr lang="en-US" sz="1100" baseline="30000" dirty="0"/>
          </a:p>
          <a:p>
            <a:pPr algn="ctr"/>
            <a:r>
              <a:rPr lang="en-US" sz="1100" baseline="30000" dirty="0"/>
              <a:t>3</a:t>
            </a:r>
            <a:r>
              <a:rPr lang="en-US" sz="1100" dirty="0"/>
              <a:t>Department of Physics and Astronomy, University of California Irvine, Irvine CA USA     </a:t>
            </a:r>
            <a:r>
              <a:rPr lang="en-US" sz="1100" baseline="30000" dirty="0"/>
              <a:t>4</a:t>
            </a:r>
            <a:r>
              <a:rPr lang="en-US" sz="1100" dirty="0"/>
              <a:t>Oak Ridge Associated Universities, Oak Ridge, TN USA</a:t>
            </a:r>
          </a:p>
        </p:txBody>
      </p:sp>
      <p:sp>
        <p:nvSpPr>
          <p:cNvPr id="6" name="Subtitle 1"/>
          <p:cNvSpPr>
            <a:spLocks noGrp="1"/>
          </p:cNvSpPr>
          <p:nvPr>
            <p:ph type="subTitle" idx="1"/>
          </p:nvPr>
        </p:nvSpPr>
        <p:spPr>
          <a:xfrm>
            <a:off x="0" y="2203406"/>
            <a:ext cx="9144000" cy="129473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en-US" sz="1600" b="1" dirty="0">
                <a:solidFill>
                  <a:schemeClr val="tx1"/>
                </a:solidFill>
                <a:latin typeface="Arial" charset="0"/>
                <a:cs typeface="Arial" charset="0"/>
              </a:rPr>
              <a:t>M. Podestà</a:t>
            </a:r>
            <a:r>
              <a:rPr lang="en-US" altLang="en-US" sz="1600" b="1" baseline="30000" dirty="0">
                <a:solidFill>
                  <a:schemeClr val="tx1"/>
                </a:solidFill>
                <a:latin typeface="Arial" charset="0"/>
                <a:cs typeface="Arial" charset="0"/>
              </a:rPr>
              <a:t>1</a:t>
            </a:r>
            <a:r>
              <a:rPr lang="en-US" altLang="en-US" sz="1600" dirty="0">
                <a:solidFill>
                  <a:schemeClr val="tx1"/>
                </a:solidFill>
                <a:latin typeface="Arial" charset="0"/>
                <a:cs typeface="Arial" charset="0"/>
              </a:rPr>
              <a:t>,</a:t>
            </a:r>
            <a:r>
              <a:rPr lang="en-US" altLang="en-US" sz="16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N.N. Gorelenkov</a:t>
            </a:r>
            <a:r>
              <a:rPr lang="en-US" sz="1600" baseline="30000" dirty="0">
                <a:solidFill>
                  <a:schemeClr val="tx1"/>
                </a:solidFill>
              </a:rPr>
              <a:t>1</a:t>
            </a:r>
            <a:r>
              <a:rPr lang="en-US" sz="1600" dirty="0">
                <a:solidFill>
                  <a:schemeClr val="tx1"/>
                </a:solidFill>
              </a:rPr>
              <a:t>, C.S. Collins</a:t>
            </a:r>
            <a:r>
              <a:rPr lang="en-US" sz="1600" baseline="30000" dirty="0">
                <a:solidFill>
                  <a:schemeClr val="tx1"/>
                </a:solidFill>
              </a:rPr>
              <a:t>2</a:t>
            </a:r>
            <a:r>
              <a:rPr lang="en-US" sz="1600" dirty="0">
                <a:solidFill>
                  <a:schemeClr val="tx1"/>
                </a:solidFill>
              </a:rPr>
              <a:t>, W.W. Heidbrink</a:t>
            </a:r>
            <a:r>
              <a:rPr lang="en-US" sz="1600" baseline="30000" dirty="0">
                <a:solidFill>
                  <a:schemeClr val="tx1"/>
                </a:solidFill>
              </a:rPr>
              <a:t>3</a:t>
            </a:r>
            <a:r>
              <a:rPr lang="en-US" sz="1600" dirty="0">
                <a:solidFill>
                  <a:schemeClr val="tx1"/>
                </a:solidFill>
              </a:rPr>
              <a:t>, L. Bardóczi</a:t>
            </a:r>
            <a:r>
              <a:rPr lang="en-US" sz="1600" baseline="30000" dirty="0">
                <a:solidFill>
                  <a:schemeClr val="tx1"/>
                </a:solidFill>
              </a:rPr>
              <a:t>2,4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V. Duarte</a:t>
            </a:r>
            <a:r>
              <a:rPr lang="en-US" sz="1600" baseline="30000" dirty="0">
                <a:solidFill>
                  <a:schemeClr val="tx1"/>
                </a:solidFill>
              </a:rPr>
              <a:t>1</a:t>
            </a:r>
            <a:r>
              <a:rPr lang="en-US" sz="1600" dirty="0">
                <a:solidFill>
                  <a:schemeClr val="tx1"/>
                </a:solidFill>
              </a:rPr>
              <a:t>, G.J. Kramer</a:t>
            </a:r>
            <a:r>
              <a:rPr lang="en-US" sz="1600" baseline="30000" dirty="0">
                <a:solidFill>
                  <a:schemeClr val="tx1"/>
                </a:solidFill>
              </a:rPr>
              <a:t>1</a:t>
            </a:r>
            <a:r>
              <a:rPr lang="en-US" sz="1600" dirty="0">
                <a:solidFill>
                  <a:schemeClr val="tx1"/>
                </a:solidFill>
              </a:rPr>
              <a:t>, E.D. Fredrickson</a:t>
            </a:r>
            <a:r>
              <a:rPr lang="en-US" sz="1600" baseline="30000" dirty="0">
                <a:solidFill>
                  <a:schemeClr val="tx1"/>
                </a:solidFill>
              </a:rPr>
              <a:t>1</a:t>
            </a:r>
            <a:r>
              <a:rPr lang="en-US" sz="1600" dirty="0">
                <a:solidFill>
                  <a:schemeClr val="tx1"/>
                </a:solidFill>
              </a:rPr>
              <a:t>, M. Gorelenkova</a:t>
            </a:r>
            <a:r>
              <a:rPr lang="en-US" sz="1600" baseline="30000" dirty="0">
                <a:solidFill>
                  <a:schemeClr val="tx1"/>
                </a:solidFill>
              </a:rPr>
              <a:t>1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D. Kim</a:t>
            </a:r>
            <a:r>
              <a:rPr lang="en-US" sz="1600" baseline="30000" dirty="0">
                <a:solidFill>
                  <a:schemeClr val="tx1"/>
                </a:solidFill>
              </a:rPr>
              <a:t>1</a:t>
            </a:r>
            <a:r>
              <a:rPr lang="en-US" sz="1600" dirty="0">
                <a:solidFill>
                  <a:schemeClr val="tx1"/>
                </a:solidFill>
              </a:rPr>
              <a:t>, D. Liu</a:t>
            </a:r>
            <a:r>
              <a:rPr lang="en-US" sz="1600" baseline="30000" dirty="0">
                <a:solidFill>
                  <a:schemeClr val="tx1"/>
                </a:solidFill>
              </a:rPr>
              <a:t>3</a:t>
            </a:r>
            <a:r>
              <a:rPr lang="en-US" sz="1600" dirty="0">
                <a:solidFill>
                  <a:schemeClr val="tx1"/>
                </a:solidFill>
              </a:rPr>
              <a:t>, F.M. Poli</a:t>
            </a:r>
            <a:r>
              <a:rPr lang="en-US" sz="1600" baseline="30000" dirty="0">
                <a:solidFill>
                  <a:schemeClr val="tx1"/>
                </a:solidFill>
              </a:rPr>
              <a:t>1</a:t>
            </a:r>
            <a:r>
              <a:rPr lang="en-US" sz="1600" dirty="0">
                <a:solidFill>
                  <a:schemeClr val="tx1"/>
                </a:solidFill>
              </a:rPr>
              <a:t>, M.A. Van Zeeland</a:t>
            </a:r>
            <a:r>
              <a:rPr lang="en-US" sz="1600" baseline="30000" dirty="0">
                <a:solidFill>
                  <a:schemeClr val="tx1"/>
                </a:solidFill>
              </a:rPr>
              <a:t>2</a:t>
            </a:r>
            <a:r>
              <a:rPr lang="en-US" sz="1600" dirty="0">
                <a:solidFill>
                  <a:schemeClr val="tx1"/>
                </a:solidFill>
              </a:rPr>
              <a:t>, R.B. White</a:t>
            </a:r>
            <a:r>
              <a:rPr lang="en-US" sz="1600" baseline="30000" dirty="0">
                <a:solidFill>
                  <a:schemeClr val="tx1"/>
                </a:solidFill>
              </a:rPr>
              <a:t>1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and NSTX-U and DIII-D Teams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0" y="507240"/>
            <a:ext cx="9144000" cy="1846660"/>
          </a:xfrm>
          <a:prstGeom prst="rect">
            <a:avLst/>
          </a:prstGeom>
          <a:solidFill>
            <a:schemeClr val="accent3"/>
          </a:solidFill>
          <a:ln w="15875" cmpd="sng">
            <a:solidFill>
              <a:schemeClr val="accent3">
                <a:lumMod val="75000"/>
              </a:schemeClr>
            </a:solidFill>
          </a:ln>
        </p:spPr>
        <p:txBody>
          <a:bodyPr vert="horz" lIns="457200" tIns="91440" rIns="457200" bIns="91440" rtlCol="0" anchor="b" anchorCtr="1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/>
              <a:t>Reduced energetic particle transport models enable comprehensive</a:t>
            </a:r>
          </a:p>
          <a:p>
            <a:r>
              <a:rPr lang="en-US" sz="3500" dirty="0"/>
              <a:t>time-dependent </a:t>
            </a:r>
            <a:r>
              <a:rPr lang="en-US" sz="3500" dirty="0" err="1"/>
              <a:t>tokamak</a:t>
            </a:r>
            <a:r>
              <a:rPr lang="en-US" sz="3500" dirty="0"/>
              <a:t> simulations 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914400" y="3844921"/>
            <a:ext cx="7315200" cy="4445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85000"/>
              </a:lnSpc>
              <a:spcAft>
                <a:spcPct val="0"/>
              </a:spcAft>
              <a:buFont typeface="Arial" charset="0"/>
              <a:buNone/>
            </a:pPr>
            <a:r>
              <a:rPr lang="en-US" altLang="en-US" sz="1600" b="1" dirty="0">
                <a:solidFill>
                  <a:srgbClr val="000090"/>
                </a:solidFill>
                <a:latin typeface="Arial" charset="0"/>
                <a:cs typeface="Arial" charset="0"/>
              </a:rPr>
              <a:t>2018 IAEA Fusion Energy Conference</a:t>
            </a:r>
          </a:p>
          <a:p>
            <a:pPr algn="ctr" fontAlgn="base">
              <a:lnSpc>
                <a:spcPct val="85000"/>
              </a:lnSpc>
              <a:spcAft>
                <a:spcPct val="0"/>
              </a:spcAft>
              <a:buFont typeface="Arial" charset="0"/>
              <a:buNone/>
            </a:pPr>
            <a:r>
              <a:rPr lang="en-US" altLang="en-US" sz="1600" b="1" dirty="0">
                <a:solidFill>
                  <a:srgbClr val="000090"/>
                </a:solidFill>
                <a:latin typeface="Arial" charset="0"/>
                <a:cs typeface="Arial" charset="0"/>
              </a:rPr>
              <a:t>Ahmedabad, Gujarat, India</a:t>
            </a:r>
          </a:p>
          <a:p>
            <a:pPr algn="ctr" fontAlgn="base">
              <a:lnSpc>
                <a:spcPct val="85000"/>
              </a:lnSpc>
              <a:spcAft>
                <a:spcPct val="0"/>
              </a:spcAft>
              <a:buFont typeface="Arial" charset="0"/>
              <a:buNone/>
            </a:pPr>
            <a:endParaRPr lang="en-US" altLang="en-US" sz="200" b="1" dirty="0">
              <a:solidFill>
                <a:srgbClr val="000090"/>
              </a:solidFill>
              <a:latin typeface="Arial" charset="0"/>
              <a:cs typeface="Arial" charset="0"/>
            </a:endParaRPr>
          </a:p>
          <a:p>
            <a:pPr algn="ctr" fontAlgn="base">
              <a:lnSpc>
                <a:spcPct val="85000"/>
              </a:lnSpc>
              <a:spcAft>
                <a:spcPct val="0"/>
              </a:spcAft>
              <a:buFont typeface="Arial" charset="0"/>
              <a:buNone/>
            </a:pPr>
            <a:r>
              <a:rPr lang="en-US" altLang="en-US" sz="1600" b="1" dirty="0">
                <a:solidFill>
                  <a:srgbClr val="000090"/>
                </a:solidFill>
                <a:latin typeface="Arial" charset="0"/>
                <a:cs typeface="Arial" charset="0"/>
              </a:rPr>
              <a:t>October 22 – 27, 2018</a:t>
            </a:r>
          </a:p>
          <a:p>
            <a:pPr algn="ctr" fontAlgn="base">
              <a:lnSpc>
                <a:spcPct val="85000"/>
              </a:lnSpc>
              <a:spcAft>
                <a:spcPct val="0"/>
              </a:spcAft>
              <a:buFont typeface="Arial" charset="0"/>
              <a:buNone/>
            </a:pPr>
            <a:endParaRPr lang="en-US" altLang="en-US" sz="1600" b="1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814" y="4823883"/>
            <a:ext cx="8518388" cy="338542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800" i="1" dirty="0"/>
              <a:t>Work supported by the U.S. Department of Energy, Office of Science, Office of Fusion Energy Sciences under contract numbers DE-AC02-09CH11466  and DE-FC02-04ER54698.</a:t>
            </a:r>
          </a:p>
          <a:p>
            <a:pPr algn="ctr"/>
            <a:r>
              <a:rPr lang="en-US" sz="800" i="1" dirty="0"/>
              <a:t>NSTX-U at Princeton Plasma Physics Laboratory and DIII-D at General Atomics are DOE Office of Science User Facilities</a:t>
            </a:r>
            <a:endParaRPr lang="en-US" sz="800" dirty="0"/>
          </a:p>
        </p:txBody>
      </p:sp>
      <p:pic>
        <p:nvPicPr>
          <p:cNvPr id="11" name="Picture 10" descr="UCIrvine_logo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793" y="50533"/>
            <a:ext cx="1331375" cy="438244"/>
          </a:xfrm>
          <a:prstGeom prst="rect">
            <a:avLst/>
          </a:prstGeom>
        </p:spPr>
      </p:pic>
      <p:pic>
        <p:nvPicPr>
          <p:cNvPr id="12" name="Picture 11" descr="DIIID_log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853" y="23487"/>
            <a:ext cx="823204" cy="465290"/>
          </a:xfrm>
          <a:prstGeom prst="rect">
            <a:avLst/>
          </a:prstGeom>
        </p:spPr>
      </p:pic>
      <p:pic>
        <p:nvPicPr>
          <p:cNvPr id="13" name="Picture 3" descr="C:\Users\jmenard\Desktop\pics\NSTXU_banner_thick_fo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583" y="74593"/>
            <a:ext cx="1479123" cy="38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787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-4" y="-7225"/>
            <a:ext cx="9144003" cy="962075"/>
          </a:xfrm>
        </p:spPr>
        <p:txBody>
          <a:bodyPr vert="horz" wrap="square" lIns="0" tIns="0" rIns="0" bIns="0" rtlCol="0" anchor="t" anchorCtr="1">
            <a:normAutofit fontScale="90000"/>
          </a:bodyPr>
          <a:lstStyle/>
          <a:p>
            <a:r>
              <a:rPr lang="en-US" altLang="en-US" sz="3200" i="1" dirty="0">
                <a:latin typeface="Arial" charset="0"/>
                <a:cs typeface="Arial" charset="0"/>
              </a:rPr>
              <a:t>RBQ-1D</a:t>
            </a:r>
            <a:r>
              <a:rPr lang="en-US" altLang="en-US" sz="3200" dirty="0">
                <a:latin typeface="Arial" charset="0"/>
                <a:cs typeface="Arial" charset="0"/>
              </a:rPr>
              <a:t> and </a:t>
            </a:r>
            <a:r>
              <a:rPr lang="en-US" altLang="en-US" sz="3200" i="1" dirty="0">
                <a:latin typeface="Arial" charset="0"/>
                <a:cs typeface="Arial" charset="0"/>
              </a:rPr>
              <a:t>kick</a:t>
            </a:r>
            <a:r>
              <a:rPr lang="en-US" altLang="en-US" sz="3200" dirty="0">
                <a:latin typeface="Arial" charset="0"/>
                <a:cs typeface="Arial" charset="0"/>
              </a:rPr>
              <a:t> models distill physics of wave-particle interaction for its inclusion in </a:t>
            </a:r>
            <a:r>
              <a:rPr lang="en-US" altLang="en-US" sz="3200" i="1" dirty="0">
                <a:latin typeface="Arial" charset="0"/>
                <a:cs typeface="Arial" charset="0"/>
              </a:rPr>
              <a:t>p(</a:t>
            </a:r>
            <a:r>
              <a:rPr lang="en-US" altLang="en-US" sz="3200" i="1" dirty="0" err="1">
                <a:latin typeface="Symbol" charset="2"/>
                <a:cs typeface="Symbol" charset="2"/>
              </a:rPr>
              <a:t>D</a:t>
            </a:r>
            <a:r>
              <a:rPr lang="en-US" altLang="en-US" sz="3200" i="1" dirty="0" err="1">
                <a:latin typeface="Arial" charset="0"/>
                <a:cs typeface="Arial" charset="0"/>
              </a:rPr>
              <a:t>E,</a:t>
            </a:r>
            <a:r>
              <a:rPr lang="en-US" altLang="en-US" sz="3200" i="1" dirty="0" err="1">
                <a:latin typeface="Symbol" charset="2"/>
                <a:cs typeface="Symbol" charset="2"/>
              </a:rPr>
              <a:t>D</a:t>
            </a:r>
            <a:r>
              <a:rPr lang="en-US" altLang="en-US" sz="3200" i="1" dirty="0" err="1">
                <a:latin typeface="Arial" charset="0"/>
                <a:cs typeface="Arial" charset="0"/>
              </a:rPr>
              <a:t>P</a:t>
            </a:r>
            <a:r>
              <a:rPr lang="en-US" altLang="en-US" sz="3200" i="1" baseline="-25000" dirty="0" err="1">
                <a:latin typeface="Symbol" charset="2"/>
                <a:cs typeface="Symbol" charset="2"/>
              </a:rPr>
              <a:t>z</a:t>
            </a:r>
            <a:r>
              <a:rPr lang="en-US" altLang="en-US" sz="3200" i="1" dirty="0">
                <a:latin typeface="Arial" charset="0"/>
                <a:cs typeface="Arial" charset="0"/>
              </a:rPr>
              <a:t>)</a:t>
            </a:r>
            <a:endParaRPr lang="en-US" altLang="en-US" sz="3200" i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76200" y="1034223"/>
            <a:ext cx="9067799" cy="388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228573" indent="-22857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46" indent="-22857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719" indent="-22857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150" indent="-17143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580" indent="-17143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306" indent="-228573" algn="l" defTabSz="9142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9142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9142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9142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Both models use mode structure, damping rate from MHD codes, e.g. NOVA/NOVA-K</a:t>
            </a:r>
          </a:p>
          <a:p>
            <a:pPr lvl="1" eaLnBrk="1" hangingPunct="1"/>
            <a:r>
              <a:rPr lang="en-US" altLang="en-US" dirty="0">
                <a:latin typeface="Arial" charset="0"/>
                <a:cs typeface="Arial" charset="0"/>
              </a:rPr>
              <a:t>Input: thermal profiles, equilibrium</a:t>
            </a:r>
          </a:p>
          <a:p>
            <a:pPr lvl="1" eaLnBrk="1" hangingPunct="1"/>
            <a:endParaRPr lang="en-US" altLang="en-US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sz="2600" dirty="0">
                <a:latin typeface="Arial" charset="0"/>
                <a:cs typeface="Arial" charset="0"/>
              </a:rPr>
              <a:t>RBQ-1D based on resonance-broadened quasi-linear theory for wave-particle interaction: </a:t>
            </a:r>
          </a:p>
          <a:p>
            <a:pPr lvl="1" eaLnBrk="1" hangingPunct="1"/>
            <a:r>
              <a:rPr lang="en-US" altLang="en-US" sz="2200" dirty="0">
                <a:latin typeface="Arial" charset="0"/>
                <a:cs typeface="Arial" charset="0"/>
              </a:rPr>
              <a:t>Use “diffusive transport” approximation -&gt; </a:t>
            </a:r>
            <a:r>
              <a:rPr lang="en-US" altLang="en-US" sz="2200" dirty="0" err="1">
                <a:latin typeface="Arial" charset="0"/>
                <a:cs typeface="Arial" charset="0"/>
              </a:rPr>
              <a:t>gaussian</a:t>
            </a:r>
            <a:r>
              <a:rPr lang="en-US" altLang="en-US" sz="2200" dirty="0">
                <a:latin typeface="Arial" charset="0"/>
                <a:cs typeface="Arial" charset="0"/>
              </a:rPr>
              <a:t> </a:t>
            </a:r>
            <a:r>
              <a:rPr lang="en-US" altLang="en-US" sz="2200" i="1" dirty="0"/>
              <a:t>p(</a:t>
            </a:r>
            <a:r>
              <a:rPr lang="en-US" sz="2200" i="1" dirty="0" err="1">
                <a:latin typeface="Symbol" charset="0"/>
                <a:cs typeface="Symbol" charset="0"/>
              </a:rPr>
              <a:t>D</a:t>
            </a:r>
            <a:r>
              <a:rPr lang="en-US" sz="2200" i="1" dirty="0" err="1">
                <a:cs typeface="Geneva" charset="0"/>
              </a:rPr>
              <a:t>P</a:t>
            </a:r>
            <a:r>
              <a:rPr lang="en-US" sz="2200" i="1" baseline="-25000" dirty="0" err="1">
                <a:latin typeface="Symbol" charset="0"/>
                <a:cs typeface="Symbol" charset="0"/>
              </a:rPr>
              <a:t>z</a:t>
            </a:r>
            <a:r>
              <a:rPr lang="en-US" sz="2200" i="1" baseline="-25000" dirty="0">
                <a:latin typeface="Symbol" charset="0"/>
                <a:cs typeface="Symbol" charset="0"/>
              </a:rPr>
              <a:t> </a:t>
            </a:r>
            <a:r>
              <a:rPr lang="en-US" sz="2000" i="1" dirty="0">
                <a:cs typeface="Geneva" charset="0"/>
              </a:rPr>
              <a:t>| </a:t>
            </a:r>
            <a:r>
              <a:rPr lang="en-US" sz="2000" i="1" dirty="0" err="1">
                <a:cs typeface="Geneva" charset="0"/>
              </a:rPr>
              <a:t>E,P</a:t>
            </a:r>
            <a:r>
              <a:rPr lang="en-US" sz="2000" i="1" baseline="-25000" dirty="0" err="1">
                <a:latin typeface="Symbol" charset="0"/>
                <a:cs typeface="Symbol" charset="0"/>
              </a:rPr>
              <a:t>z</a:t>
            </a:r>
            <a:r>
              <a:rPr lang="en-US" sz="2000" i="1" dirty="0" err="1">
                <a:cs typeface="Geneva" charset="0"/>
              </a:rPr>
              <a:t>,</a:t>
            </a:r>
            <a:r>
              <a:rPr lang="en-US" sz="2000" i="1" dirty="0" err="1">
                <a:latin typeface="Symbol" charset="0"/>
                <a:cs typeface="Symbol" charset="0"/>
              </a:rPr>
              <a:t>m</a:t>
            </a:r>
            <a:r>
              <a:rPr lang="en-US" sz="2200" i="1" dirty="0">
                <a:cs typeface="Geneva" charset="0"/>
              </a:rPr>
              <a:t>)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</a:p>
          <a:p>
            <a:pPr lvl="1" eaLnBrk="1" hangingPunct="1"/>
            <a:r>
              <a:rPr lang="en-US" sz="2200" dirty="0">
                <a:latin typeface="Arial" charset="0"/>
                <a:cs typeface="Arial" charset="0"/>
              </a:rPr>
              <a:t>1D: transport along canonical momentum </a:t>
            </a:r>
            <a:r>
              <a:rPr lang="en-US" sz="2200" i="1" dirty="0" err="1">
                <a:latin typeface="Arial" charset="0"/>
                <a:cs typeface="Arial" charset="0"/>
              </a:rPr>
              <a:t>P</a:t>
            </a:r>
            <a:r>
              <a:rPr lang="en-US" sz="2200" i="1" baseline="-25000" dirty="0" err="1">
                <a:latin typeface="Symbol" charset="2"/>
                <a:cs typeface="Symbol" charset="2"/>
              </a:rPr>
              <a:t>z</a:t>
            </a:r>
            <a:r>
              <a:rPr lang="en-US" sz="2200" dirty="0">
                <a:latin typeface="Arial" charset="0"/>
                <a:cs typeface="Arial" charset="0"/>
              </a:rPr>
              <a:t> dominates</a:t>
            </a:r>
          </a:p>
          <a:p>
            <a:pPr lvl="1" eaLnBrk="1" hangingPunct="1"/>
            <a:r>
              <a:rPr lang="en-US" altLang="en-US" sz="2200" dirty="0">
                <a:latin typeface="Arial" charset="0"/>
                <a:cs typeface="Arial" charset="0"/>
              </a:rPr>
              <a:t>Computationally efficient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03075" y="4662425"/>
            <a:ext cx="12346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i="1" dirty="0" err="1"/>
              <a:t>Gorelenkov</a:t>
            </a:r>
            <a:r>
              <a:rPr lang="de-DE" sz="1000" i="1" dirty="0"/>
              <a:t> NF 2018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2D6E-35C4-324E-A6E8-CA3448DFEBBE}" type="datetime1">
              <a:rPr lang="en-US" smtClean="0"/>
              <a:t>10/18/18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Reduced EP transport models for integrated simulations (M. Podestà, IAEA-FEC 2018)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4D31-CEC6-AA4C-9C19-7F28329456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54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1958212"/>
            <a:ext cx="4501531" cy="2751684"/>
          </a:xfrm>
          <a:prstGeom prst="rect">
            <a:avLst/>
          </a:prstGeom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-4" y="-7225"/>
            <a:ext cx="9144003" cy="929004"/>
          </a:xfrm>
        </p:spPr>
        <p:txBody>
          <a:bodyPr vert="horz" wrap="square" lIns="0" tIns="0" rIns="0" bIns="0" rtlCol="0" anchor="t" anchorCtr="1">
            <a:normAutofit fontScale="90000"/>
          </a:bodyPr>
          <a:lstStyle/>
          <a:p>
            <a:pPr eaLnBrk="1" hangingPunct="1"/>
            <a:r>
              <a:rPr lang="en-US" altLang="en-US" sz="3300" dirty="0">
                <a:latin typeface="Arial" charset="0"/>
                <a:cs typeface="Arial" charset="0"/>
              </a:rPr>
              <a:t>Kick model: particle-following ORBIT code used</a:t>
            </a:r>
            <a:br>
              <a:rPr lang="en-US" altLang="en-US" sz="3300" dirty="0">
                <a:latin typeface="Arial" charset="0"/>
                <a:cs typeface="Arial" charset="0"/>
              </a:rPr>
            </a:br>
            <a:r>
              <a:rPr lang="en-US" altLang="en-US" sz="3300" dirty="0">
                <a:latin typeface="Arial" charset="0"/>
                <a:cs typeface="Arial" charset="0"/>
              </a:rPr>
              <a:t>to infer transport matrix numerically</a:t>
            </a:r>
          </a:p>
        </p:txBody>
      </p:sp>
      <p:sp>
        <p:nvSpPr>
          <p:cNvPr id="6" name="Rectangle 5"/>
          <p:cNvSpPr/>
          <p:nvPr/>
        </p:nvSpPr>
        <p:spPr>
          <a:xfrm>
            <a:off x="2401278" y="1741943"/>
            <a:ext cx="1865922" cy="196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57" tIns="51180" rIns="102357" bIns="51180" spcCol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4652" y="1739985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57" tIns="51180" rIns="102357" bIns="51180" spcCol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33600" y="3126567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57" tIns="51180" rIns="102357" bIns="51180" spcCol="0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95365" y="1986177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57" tIns="51180" rIns="102357" bIns="51180" spcCol="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39974" y="2131426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57" tIns="51180" rIns="102357" bIns="51180" spcCol="0"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356015" y="3640286"/>
            <a:ext cx="350579" cy="4497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67140" y="4043766"/>
            <a:ext cx="115095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Perturbation from NOVA code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37516" y="4660888"/>
            <a:ext cx="11801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i="1" dirty="0" err="1"/>
              <a:t>Podestà</a:t>
            </a:r>
            <a:r>
              <a:rPr lang="de-DE" sz="1000" i="1" dirty="0"/>
              <a:t> PPCF 2017</a:t>
            </a:r>
          </a:p>
        </p:txBody>
      </p:sp>
      <p:sp>
        <p:nvSpPr>
          <p:cNvPr id="24" name="Date Placeholder 1"/>
          <p:cNvSpPr>
            <a:spLocks noGrp="1"/>
          </p:cNvSpPr>
          <p:nvPr>
            <p:ph type="dt" sz="half" idx="10"/>
          </p:nvPr>
        </p:nvSpPr>
        <p:spPr>
          <a:xfrm>
            <a:off x="607655" y="4872386"/>
            <a:ext cx="1816085" cy="273844"/>
          </a:xfrm>
        </p:spPr>
        <p:txBody>
          <a:bodyPr/>
          <a:lstStyle/>
          <a:p>
            <a:fld id="{85F52D6E-35C4-324E-A6E8-CA3448DFEBBE}" type="datetime1">
              <a:rPr lang="en-US" smtClean="0"/>
              <a:t>10/18/18</a:t>
            </a:fld>
            <a:endParaRPr lang="en-US"/>
          </a:p>
        </p:txBody>
      </p:sp>
      <p:sp>
        <p:nvSpPr>
          <p:cNvPr id="2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00060" y="4872386"/>
            <a:ext cx="6482204" cy="273844"/>
          </a:xfrm>
        </p:spPr>
        <p:txBody>
          <a:bodyPr/>
          <a:lstStyle/>
          <a:p>
            <a:r>
              <a:rPr lang="en-US" dirty="0"/>
              <a:t>Reduced EP transport models for integrated simulations (M. </a:t>
            </a:r>
            <a:r>
              <a:rPr lang="en-US" dirty="0" err="1"/>
              <a:t>Podestà</a:t>
            </a:r>
            <a:r>
              <a:rPr lang="en-US" dirty="0"/>
              <a:t>, IAEA-FEC 2018)</a:t>
            </a:r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70715" y="4872386"/>
            <a:ext cx="2133600" cy="273844"/>
          </a:xfrm>
        </p:spPr>
        <p:txBody>
          <a:bodyPr/>
          <a:lstStyle/>
          <a:p>
            <a:fld id="{22204D31-CEC6-AA4C-9C19-7F28329456F4}" type="slidenum">
              <a:rPr lang="en-US" smtClean="0"/>
              <a:t>11</a:t>
            </a:fld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350988" y="1937978"/>
            <a:ext cx="2294288" cy="27719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065642" y="3173004"/>
            <a:ext cx="671272" cy="2119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65374" y="1937978"/>
            <a:ext cx="317879" cy="1934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8D92E7A-05A2-C249-9A77-253E3C5E4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407" y="945584"/>
            <a:ext cx="2034724" cy="977249"/>
          </a:xfrm>
        </p:spPr>
        <p:txBody>
          <a:bodyPr vert="horz" lIns="91440" tIns="91440" rIns="91440" bIns="45720" rtlCol="0" anchor="ctr" anchorCtr="0">
            <a:noAutofit/>
          </a:bodyPr>
          <a:lstStyle/>
          <a:p>
            <a:pPr marL="0" indent="0">
              <a:buNone/>
            </a:pPr>
            <a:r>
              <a:rPr lang="en-US" altLang="en-US" sz="1700" dirty="0">
                <a:latin typeface="Arial" charset="0"/>
                <a:cs typeface="Arial" charset="0"/>
              </a:rPr>
              <a:t>Initialize test particles uniformly in phase space</a:t>
            </a:r>
            <a:endParaRPr lang="en-US" altLang="en-US" sz="1700" baseline="-25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717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1958212"/>
            <a:ext cx="4501531" cy="2751684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2318098" y="1937978"/>
            <a:ext cx="2294288" cy="27719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kick_explain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65" y="1986177"/>
            <a:ext cx="1969008" cy="2755392"/>
          </a:xfrm>
          <a:prstGeom prst="rect">
            <a:avLst/>
          </a:prstGeom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-4" y="-7225"/>
            <a:ext cx="9144003" cy="929004"/>
          </a:xfrm>
        </p:spPr>
        <p:txBody>
          <a:bodyPr vert="horz" wrap="square" lIns="0" tIns="0" rIns="0" bIns="0" rtlCol="0" anchor="t" anchorCtr="1">
            <a:normAutofit fontScale="90000"/>
          </a:bodyPr>
          <a:lstStyle/>
          <a:p>
            <a:r>
              <a:rPr lang="en-US" altLang="en-US" sz="3300" dirty="0">
                <a:latin typeface="Arial" charset="0"/>
                <a:cs typeface="Arial" charset="0"/>
              </a:rPr>
              <a:t>Kick model: particle-following ORBIT code used</a:t>
            </a:r>
            <a:br>
              <a:rPr lang="en-US" altLang="en-US" sz="3300" dirty="0">
                <a:latin typeface="Arial" charset="0"/>
                <a:cs typeface="Arial" charset="0"/>
              </a:rPr>
            </a:br>
            <a:r>
              <a:rPr lang="en-US" altLang="en-US" sz="3300" dirty="0">
                <a:latin typeface="Arial" charset="0"/>
                <a:cs typeface="Arial" charset="0"/>
              </a:rPr>
              <a:t>to infer transport matrix numerically</a:t>
            </a:r>
          </a:p>
        </p:txBody>
      </p:sp>
      <p:sp>
        <p:nvSpPr>
          <p:cNvPr id="6" name="Rectangle 5"/>
          <p:cNvSpPr/>
          <p:nvPr/>
        </p:nvSpPr>
        <p:spPr>
          <a:xfrm>
            <a:off x="2401278" y="1741943"/>
            <a:ext cx="1865922" cy="196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57" tIns="51180" rIns="102357" bIns="51180" spcCol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4652" y="1739985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57" tIns="51180" rIns="102357" bIns="51180" spcCol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33600" y="3126567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57" tIns="51180" rIns="102357" bIns="51180" spcCol="0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95365" y="1986177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57" tIns="51180" rIns="102357" bIns="51180" spcCol="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39974" y="2131426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57" tIns="51180" rIns="102357" bIns="51180" spcCol="0"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957131" y="3157177"/>
            <a:ext cx="381000" cy="30479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57" tIns="51180" rIns="102357" bIns="51180" spcCol="0"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514600" y="1054185"/>
            <a:ext cx="1981200" cy="93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2" tIns="45681" rIns="91362" bIns="45681" numCol="1" rtlCol="0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204046" indent="-2040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093" indent="-2040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12139" indent="-2040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65176" indent="-15303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18210" indent="-15303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44514" indent="-204046" algn="l" defTabSz="81618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607" indent="-204046" algn="l" defTabSz="81618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0700" indent="-204046" algn="l" defTabSz="81618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8794" indent="-204046" algn="l" defTabSz="81618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dirty="0">
                <a:latin typeface="Arial" charset="0"/>
                <a:cs typeface="Arial" charset="0"/>
              </a:rPr>
              <a:t>Track energy, momentum variations (</a:t>
            </a:r>
            <a:r>
              <a:rPr lang="en-US" altLang="en-US" i="1" dirty="0">
                <a:latin typeface="Arial" charset="0"/>
                <a:cs typeface="Arial" charset="0"/>
              </a:rPr>
              <a:t>kicks</a:t>
            </a:r>
            <a:r>
              <a:rPr lang="en-US" altLang="en-US" dirty="0">
                <a:latin typeface="Arial" charset="0"/>
                <a:cs typeface="Arial" charset="0"/>
              </a:rPr>
              <a:t>) at fixed time intervals</a:t>
            </a:r>
            <a:endParaRPr lang="en-US" altLang="en-US" baseline="-25000" dirty="0">
              <a:latin typeface="Arial" charset="0"/>
              <a:cs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356015" y="3640286"/>
            <a:ext cx="350579" cy="4497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67140" y="4043766"/>
            <a:ext cx="115095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Perturbation from NOVA code</a:t>
            </a:r>
          </a:p>
        </p:txBody>
      </p:sp>
      <p:sp>
        <p:nvSpPr>
          <p:cNvPr id="24" name="Date Placeholder 1"/>
          <p:cNvSpPr>
            <a:spLocks noGrp="1"/>
          </p:cNvSpPr>
          <p:nvPr>
            <p:ph type="dt" sz="half" idx="10"/>
          </p:nvPr>
        </p:nvSpPr>
        <p:spPr>
          <a:xfrm>
            <a:off x="607655" y="4872386"/>
            <a:ext cx="1816085" cy="273844"/>
          </a:xfrm>
        </p:spPr>
        <p:txBody>
          <a:bodyPr/>
          <a:lstStyle/>
          <a:p>
            <a:fld id="{85F52D6E-35C4-324E-A6E8-CA3448DFEBBE}" type="datetime1">
              <a:rPr lang="en-US" smtClean="0"/>
              <a:t>10/18/18</a:t>
            </a:fld>
            <a:endParaRPr lang="en-US"/>
          </a:p>
        </p:txBody>
      </p:sp>
      <p:sp>
        <p:nvSpPr>
          <p:cNvPr id="2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00060" y="4872386"/>
            <a:ext cx="6482204" cy="273844"/>
          </a:xfrm>
        </p:spPr>
        <p:txBody>
          <a:bodyPr/>
          <a:lstStyle/>
          <a:p>
            <a:r>
              <a:rPr lang="en-US" dirty="0"/>
              <a:t>Reduced EP transport models for integrated simulations (M. </a:t>
            </a:r>
            <a:r>
              <a:rPr lang="en-US" dirty="0" err="1"/>
              <a:t>Podestà</a:t>
            </a:r>
            <a:r>
              <a:rPr lang="en-US" dirty="0"/>
              <a:t>, IAEA-FEC 2018)</a:t>
            </a:r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70715" y="4872386"/>
            <a:ext cx="2133600" cy="273844"/>
          </a:xfrm>
        </p:spPr>
        <p:txBody>
          <a:bodyPr/>
          <a:lstStyle/>
          <a:p>
            <a:fld id="{22204D31-CEC6-AA4C-9C19-7F28329456F4}" type="slidenum">
              <a:rPr lang="en-US" smtClean="0"/>
              <a:t>12</a:t>
            </a:fld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65374" y="1937978"/>
            <a:ext cx="317879" cy="1934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156B37-05D6-D948-B4F3-5DF6EDDF8201}"/>
              </a:ext>
            </a:extLst>
          </p:cNvPr>
          <p:cNvSpPr txBox="1"/>
          <p:nvPr/>
        </p:nvSpPr>
        <p:spPr>
          <a:xfrm>
            <a:off x="7937516" y="4660888"/>
            <a:ext cx="11801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i="1" dirty="0" err="1"/>
              <a:t>Podestà</a:t>
            </a:r>
            <a:r>
              <a:rPr lang="de-DE" sz="1000" i="1" dirty="0"/>
              <a:t> PPCF 2017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1E763BA-0E7F-1842-9AA9-2A1B7AEF2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407" y="945584"/>
            <a:ext cx="2034724" cy="977249"/>
          </a:xfrm>
        </p:spPr>
        <p:txBody>
          <a:bodyPr vert="horz" lIns="91440" tIns="91440" rIns="91440" bIns="45720" rtlCol="0" anchor="ctr" anchorCtr="0">
            <a:noAutofit/>
          </a:bodyPr>
          <a:lstStyle/>
          <a:p>
            <a:pPr marL="0" indent="0">
              <a:buNone/>
            </a:pPr>
            <a:r>
              <a:rPr lang="en-US" altLang="en-US" sz="1700" dirty="0">
                <a:latin typeface="Arial" charset="0"/>
                <a:cs typeface="Arial" charset="0"/>
              </a:rPr>
              <a:t>Initialize test particles uniformly in phase space</a:t>
            </a:r>
            <a:endParaRPr lang="en-US" altLang="en-US" sz="1700" baseline="-25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148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kick_explain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721" y="1954504"/>
            <a:ext cx="2493264" cy="2755392"/>
          </a:xfrm>
          <a:prstGeom prst="rect">
            <a:avLst/>
          </a:prstGeom>
        </p:spPr>
      </p:pic>
      <p:pic>
        <p:nvPicPr>
          <p:cNvPr id="3" name="Picture 2" descr="figure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1958212"/>
            <a:ext cx="4501531" cy="2751684"/>
          </a:xfrm>
          <a:prstGeom prst="rect">
            <a:avLst/>
          </a:prstGeom>
        </p:spPr>
      </p:pic>
      <p:pic>
        <p:nvPicPr>
          <p:cNvPr id="2" name="Picture 1" descr="kick_explain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65" y="1986177"/>
            <a:ext cx="1969008" cy="2755392"/>
          </a:xfrm>
          <a:prstGeom prst="rect">
            <a:avLst/>
          </a:prstGeom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-4" y="-7225"/>
            <a:ext cx="9144003" cy="929004"/>
          </a:xfrm>
        </p:spPr>
        <p:txBody>
          <a:bodyPr vert="horz" wrap="square" lIns="0" tIns="0" rIns="0" bIns="0" rtlCol="0" anchor="t" anchorCtr="1">
            <a:normAutofit fontScale="90000"/>
          </a:bodyPr>
          <a:lstStyle/>
          <a:p>
            <a:r>
              <a:rPr lang="en-US" altLang="en-US" sz="3300" dirty="0">
                <a:latin typeface="Arial" charset="0"/>
                <a:cs typeface="Arial" charset="0"/>
              </a:rPr>
              <a:t>Kick model: particle-following ORBIT code used</a:t>
            </a:r>
            <a:br>
              <a:rPr lang="en-US" altLang="en-US" sz="3300" dirty="0">
                <a:latin typeface="Arial" charset="0"/>
                <a:cs typeface="Arial" charset="0"/>
              </a:rPr>
            </a:br>
            <a:r>
              <a:rPr lang="en-US" altLang="en-US" sz="3300" dirty="0">
                <a:latin typeface="Arial" charset="0"/>
                <a:cs typeface="Arial" charset="0"/>
              </a:rPr>
              <a:t>to infer transport matrix numerically</a:t>
            </a:r>
          </a:p>
        </p:txBody>
      </p:sp>
      <p:sp>
        <p:nvSpPr>
          <p:cNvPr id="6" name="Rectangle 5"/>
          <p:cNvSpPr/>
          <p:nvPr/>
        </p:nvSpPr>
        <p:spPr>
          <a:xfrm>
            <a:off x="2401278" y="1741943"/>
            <a:ext cx="1865922" cy="196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57" tIns="51180" rIns="102357" bIns="51180" spcCol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4652" y="1739985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57" tIns="51180" rIns="102357" bIns="51180" spcCol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33600" y="3126567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57" tIns="51180" rIns="102357" bIns="51180" spcCol="0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95365" y="1986177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57" tIns="51180" rIns="102357" bIns="51180" spcCol="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39974" y="2131426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57" tIns="51180" rIns="102357" bIns="51180" spcCol="0"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957131" y="3157177"/>
            <a:ext cx="381000" cy="30479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57" tIns="51180" rIns="102357" bIns="51180" spcCol="0"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356015" y="3640286"/>
            <a:ext cx="350579" cy="4497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67140" y="4043766"/>
            <a:ext cx="115095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Perturbation from NOVA code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39975" y="2131426"/>
            <a:ext cx="1037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i="1" dirty="0"/>
              <a:t>p(</a:t>
            </a:r>
            <a:r>
              <a:rPr lang="en-US" sz="1600" i="1" dirty="0" err="1">
                <a:latin typeface="Symbol" charset="0"/>
                <a:cs typeface="Symbol" charset="0"/>
              </a:rPr>
              <a:t>D</a:t>
            </a:r>
            <a:r>
              <a:rPr lang="en-US" sz="1600" i="1" dirty="0" err="1">
                <a:cs typeface="Geneva" charset="0"/>
              </a:rPr>
              <a:t>E,</a:t>
            </a:r>
            <a:r>
              <a:rPr lang="en-US" sz="1600" i="1" dirty="0" err="1">
                <a:latin typeface="Symbol" charset="0"/>
                <a:cs typeface="Symbol" charset="0"/>
              </a:rPr>
              <a:t>D</a:t>
            </a:r>
            <a:r>
              <a:rPr lang="en-US" sz="1600" i="1" dirty="0" err="1">
                <a:cs typeface="Geneva" charset="0"/>
              </a:rPr>
              <a:t>P</a:t>
            </a:r>
            <a:r>
              <a:rPr lang="en-US" sz="1600" i="1" baseline="-25000" dirty="0" err="1">
                <a:latin typeface="Symbol" charset="0"/>
                <a:cs typeface="Symbol" charset="0"/>
              </a:rPr>
              <a:t>z</a:t>
            </a:r>
            <a:r>
              <a:rPr lang="en-US" sz="1600" i="1" dirty="0">
                <a:cs typeface="Geneva" charset="0"/>
              </a:rPr>
              <a:t> )</a:t>
            </a:r>
            <a:endParaRPr lang="en-US" sz="1600" i="1" dirty="0"/>
          </a:p>
        </p:txBody>
      </p:sp>
      <p:pic>
        <p:nvPicPr>
          <p:cNvPr id="25" name="Picture 24" descr="wavepart_interaction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20" y="4156407"/>
            <a:ext cx="1340952" cy="220649"/>
          </a:xfrm>
          <a:prstGeom prst="rect">
            <a:avLst/>
          </a:prstGeom>
        </p:spPr>
      </p:pic>
      <p:sp>
        <p:nvSpPr>
          <p:cNvPr id="24" name="Date Placeholder 1"/>
          <p:cNvSpPr>
            <a:spLocks noGrp="1"/>
          </p:cNvSpPr>
          <p:nvPr>
            <p:ph type="dt" sz="half" idx="10"/>
          </p:nvPr>
        </p:nvSpPr>
        <p:spPr>
          <a:xfrm>
            <a:off x="607655" y="4872386"/>
            <a:ext cx="1816085" cy="273844"/>
          </a:xfrm>
        </p:spPr>
        <p:txBody>
          <a:bodyPr/>
          <a:lstStyle/>
          <a:p>
            <a:fld id="{85F52D6E-35C4-324E-A6E8-CA3448DFEBBE}" type="datetime1">
              <a:rPr lang="en-US" smtClean="0"/>
              <a:t>10/18/18</a:t>
            </a:fld>
            <a:endParaRPr lang="en-US"/>
          </a:p>
        </p:txBody>
      </p:sp>
      <p:sp>
        <p:nvSpPr>
          <p:cNvPr id="2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00060" y="4872386"/>
            <a:ext cx="6482204" cy="273844"/>
          </a:xfrm>
        </p:spPr>
        <p:txBody>
          <a:bodyPr/>
          <a:lstStyle/>
          <a:p>
            <a:r>
              <a:rPr lang="en-US" dirty="0"/>
              <a:t>Reduced EP transport models for integrated simulations (M. </a:t>
            </a:r>
            <a:r>
              <a:rPr lang="en-US" dirty="0" err="1"/>
              <a:t>Podestà</a:t>
            </a:r>
            <a:r>
              <a:rPr lang="en-US" dirty="0"/>
              <a:t>, IAEA-FEC 2018)</a:t>
            </a:r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70715" y="4872386"/>
            <a:ext cx="2133600" cy="273844"/>
          </a:xfrm>
        </p:spPr>
        <p:txBody>
          <a:bodyPr/>
          <a:lstStyle/>
          <a:p>
            <a:fld id="{22204D31-CEC6-AA4C-9C19-7F28329456F4}" type="slidenum">
              <a:rPr lang="en-US" smtClean="0"/>
              <a:t>13</a:t>
            </a:fld>
            <a:endParaRPr lang="en-US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4790644" y="996280"/>
            <a:ext cx="1991161" cy="99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2" tIns="45681" rIns="91362" bIns="45681" numCol="1" rtlCol="0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204046" indent="-2040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093" indent="-2040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12139" indent="-2040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65176" indent="-15303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18210" indent="-15303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44514" indent="-204046" algn="l" defTabSz="81618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607" indent="-204046" algn="l" defTabSz="81618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0700" indent="-204046" algn="l" defTabSz="81618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8794" indent="-204046" algn="l" defTabSz="81618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dirty="0">
                <a:latin typeface="Arial" charset="0"/>
                <a:cs typeface="Arial" charset="0"/>
              </a:rPr>
              <a:t>Combine </a:t>
            </a:r>
            <a:r>
              <a:rPr lang="en-US" altLang="en-US" dirty="0">
                <a:latin typeface="Symbol" charset="2"/>
                <a:cs typeface="Symbol" charset="2"/>
              </a:rPr>
              <a:t>D</a:t>
            </a:r>
            <a:r>
              <a:rPr lang="en-US" altLang="en-US" dirty="0">
                <a:latin typeface="Arial" charset="0"/>
                <a:cs typeface="Arial" charset="0"/>
              </a:rPr>
              <a:t>E, </a:t>
            </a:r>
            <a:r>
              <a:rPr lang="en-US" altLang="en-US" dirty="0" err="1">
                <a:latin typeface="Symbol" charset="2"/>
                <a:cs typeface="Symbol" charset="2"/>
              </a:rPr>
              <a:t>D</a:t>
            </a:r>
            <a:r>
              <a:rPr lang="en-US" altLang="en-US" dirty="0" err="1">
                <a:latin typeface="Arial" charset="0"/>
                <a:cs typeface="Arial" charset="0"/>
              </a:rPr>
              <a:t>P</a:t>
            </a:r>
            <a:r>
              <a:rPr lang="en-US" altLang="en-US" baseline="-25000" dirty="0" err="1">
                <a:latin typeface="Symbol" charset="2"/>
                <a:cs typeface="Symbol" charset="2"/>
              </a:rPr>
              <a:t>z</a:t>
            </a:r>
            <a:r>
              <a:rPr lang="en-US" altLang="en-US" dirty="0">
                <a:latin typeface="Arial" charset="0"/>
                <a:cs typeface="Arial" charset="0"/>
              </a:rPr>
              <a:t> from same (</a:t>
            </a:r>
            <a:r>
              <a:rPr lang="en-US" sz="2800" i="1" dirty="0" err="1">
                <a:cs typeface="Geneva" charset="0"/>
              </a:rPr>
              <a:t>E,P</a:t>
            </a:r>
            <a:r>
              <a:rPr lang="en-US" sz="2800" i="1" baseline="-25000" dirty="0" err="1">
                <a:latin typeface="Symbol" charset="0"/>
                <a:cs typeface="Symbol" charset="0"/>
              </a:rPr>
              <a:t>z</a:t>
            </a:r>
            <a:r>
              <a:rPr lang="en-US" sz="2800" i="1" dirty="0" err="1">
                <a:cs typeface="Geneva" charset="0"/>
              </a:rPr>
              <a:t>,</a:t>
            </a:r>
            <a:r>
              <a:rPr lang="en-US" sz="2800" i="1" dirty="0" err="1">
                <a:latin typeface="Symbol" charset="0"/>
                <a:cs typeface="Symbol" charset="0"/>
              </a:rPr>
              <a:t>m</a:t>
            </a:r>
            <a:r>
              <a:rPr lang="en-US" altLang="en-US" dirty="0">
                <a:latin typeface="Arial" charset="0"/>
                <a:cs typeface="Arial" charset="0"/>
              </a:rPr>
              <a:t>) phase space </a:t>
            </a:r>
            <a:r>
              <a:rPr lang="en-US" altLang="en-US" i="1" dirty="0">
                <a:latin typeface="Arial" charset="0"/>
                <a:cs typeface="Arial" charset="0"/>
              </a:rPr>
              <a:t>bin</a:t>
            </a:r>
            <a:r>
              <a:rPr lang="en-US" altLang="en-US" dirty="0">
                <a:latin typeface="Arial" charset="0"/>
                <a:cs typeface="Arial" charset="0"/>
              </a:rPr>
              <a:t> into</a:t>
            </a:r>
            <a:r>
              <a:rPr lang="en-US" altLang="en-US" sz="2600" dirty="0">
                <a:latin typeface="Arial" charset="0"/>
                <a:cs typeface="Arial" charset="0"/>
              </a:rPr>
              <a:t> </a:t>
            </a:r>
            <a:r>
              <a:rPr lang="en-US" altLang="en-US" sz="2600" i="1" dirty="0"/>
              <a:t>p(</a:t>
            </a:r>
            <a:r>
              <a:rPr lang="en-US" sz="2600" i="1" dirty="0" err="1">
                <a:latin typeface="Symbol" charset="0"/>
                <a:cs typeface="Symbol" charset="0"/>
              </a:rPr>
              <a:t>D</a:t>
            </a:r>
            <a:r>
              <a:rPr lang="en-US" sz="2600" i="1" dirty="0" err="1">
                <a:cs typeface="Geneva" charset="0"/>
              </a:rPr>
              <a:t>E,</a:t>
            </a:r>
            <a:r>
              <a:rPr lang="en-US" sz="2600" i="1" dirty="0" err="1">
                <a:latin typeface="Symbol" charset="0"/>
                <a:cs typeface="Symbol" charset="0"/>
              </a:rPr>
              <a:t>D</a:t>
            </a:r>
            <a:r>
              <a:rPr lang="en-US" sz="2600" i="1" dirty="0" err="1">
                <a:cs typeface="Geneva" charset="0"/>
              </a:rPr>
              <a:t>P</a:t>
            </a:r>
            <a:r>
              <a:rPr lang="en-US" sz="2600" i="1" baseline="-25000" dirty="0" err="1">
                <a:latin typeface="Symbol" charset="0"/>
                <a:cs typeface="Symbol" charset="0"/>
              </a:rPr>
              <a:t>z</a:t>
            </a:r>
            <a:r>
              <a:rPr lang="en-US" sz="2600" i="1" dirty="0">
                <a:cs typeface="Geneva" charset="0"/>
              </a:rPr>
              <a:t> )</a:t>
            </a:r>
            <a:endParaRPr lang="en-US" altLang="en-US" sz="2600" baseline="-25000" dirty="0">
              <a:latin typeface="Arial" charset="0"/>
              <a:cs typeface="Arial" charset="0"/>
            </a:endParaRPr>
          </a:p>
        </p:txBody>
      </p:sp>
      <p:sp>
        <p:nvSpPr>
          <p:cNvPr id="32" name="Right Arrow 31"/>
          <p:cNvSpPr/>
          <p:nvPr/>
        </p:nvSpPr>
        <p:spPr>
          <a:xfrm rot="2532868">
            <a:off x="4019112" y="2340904"/>
            <a:ext cx="457200" cy="2286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57" tIns="51180" rIns="102357" bIns="51180" spcCol="0"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9625732">
            <a:off x="4027023" y="3980412"/>
            <a:ext cx="457200" cy="2286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57" tIns="51180" rIns="102357" bIns="51180" spcCol="0" rtlCol="0" anchor="ctr"/>
          <a:lstStyle/>
          <a:p>
            <a:pPr algn="ctr"/>
            <a:endParaRPr lang="en-US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2514600" y="1054185"/>
            <a:ext cx="1981200" cy="93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2" tIns="45681" rIns="91362" bIns="45681" numCol="1" rtlCol="0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204046" indent="-2040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093" indent="-2040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12139" indent="-2040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65176" indent="-15303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18210" indent="-15303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44514" indent="-204046" algn="l" defTabSz="81618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607" indent="-204046" algn="l" defTabSz="81618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0700" indent="-204046" algn="l" defTabSz="81618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8794" indent="-204046" algn="l" defTabSz="81618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dirty="0">
                <a:latin typeface="Arial" charset="0"/>
                <a:cs typeface="Arial" charset="0"/>
              </a:rPr>
              <a:t>Track energy, momentum variations (</a:t>
            </a:r>
            <a:r>
              <a:rPr lang="en-US" altLang="en-US" i="1" dirty="0">
                <a:latin typeface="Arial" charset="0"/>
                <a:cs typeface="Arial" charset="0"/>
              </a:rPr>
              <a:t>kicks</a:t>
            </a:r>
            <a:r>
              <a:rPr lang="en-US" altLang="en-US" dirty="0">
                <a:latin typeface="Arial" charset="0"/>
                <a:cs typeface="Arial" charset="0"/>
              </a:rPr>
              <a:t>) at fixed time intervals</a:t>
            </a:r>
            <a:endParaRPr lang="en-US" altLang="en-US" baseline="-25000" dirty="0">
              <a:latin typeface="Arial" charset="0"/>
              <a:cs typeface="Arial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65374" y="1937978"/>
            <a:ext cx="317879" cy="1934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0C3E2B-0E26-9542-BEE7-BE7A4785EAA1}"/>
              </a:ext>
            </a:extLst>
          </p:cNvPr>
          <p:cNvSpPr txBox="1"/>
          <p:nvPr/>
        </p:nvSpPr>
        <p:spPr>
          <a:xfrm>
            <a:off x="7937516" y="4660888"/>
            <a:ext cx="11801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i="1" dirty="0" err="1"/>
              <a:t>Podestà</a:t>
            </a:r>
            <a:r>
              <a:rPr lang="de-DE" sz="1000" i="1" dirty="0"/>
              <a:t> PPCF 2017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DF512C2-CA39-2C47-98A4-2A764B1389DB}"/>
              </a:ext>
            </a:extLst>
          </p:cNvPr>
          <p:cNvSpPr txBox="1">
            <a:spLocks/>
          </p:cNvSpPr>
          <p:nvPr/>
        </p:nvSpPr>
        <p:spPr>
          <a:xfrm>
            <a:off x="303407" y="945584"/>
            <a:ext cx="2034724" cy="977249"/>
          </a:xfrm>
          <a:prstGeom prst="rect">
            <a:avLst/>
          </a:prstGeom>
          <a:noFill/>
        </p:spPr>
        <p:txBody>
          <a:bodyPr vert="horz" lIns="91440" tIns="91440" rIns="91440" bIns="45720" rtlCol="0" anchor="ctr" anchorCtr="0">
            <a:no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700">
                <a:latin typeface="Arial" charset="0"/>
                <a:cs typeface="Arial" charset="0"/>
              </a:rPr>
              <a:t>Initialize test particles uniformly in phase space</a:t>
            </a:r>
            <a:endParaRPr lang="en-US" altLang="en-US" sz="1700" baseline="-25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1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kick_explain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111" y="2161683"/>
            <a:ext cx="2151888" cy="2554224"/>
          </a:xfrm>
          <a:prstGeom prst="rect">
            <a:avLst/>
          </a:prstGeom>
        </p:spPr>
      </p:pic>
      <p:pic>
        <p:nvPicPr>
          <p:cNvPr id="13" name="Picture 12" descr="kick_explain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721" y="1954504"/>
            <a:ext cx="2493264" cy="2755392"/>
          </a:xfrm>
          <a:prstGeom prst="rect">
            <a:avLst/>
          </a:prstGeom>
        </p:spPr>
      </p:pic>
      <p:pic>
        <p:nvPicPr>
          <p:cNvPr id="3" name="Picture 2" descr="figure1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1958212"/>
            <a:ext cx="4501531" cy="2751684"/>
          </a:xfrm>
          <a:prstGeom prst="rect">
            <a:avLst/>
          </a:prstGeom>
        </p:spPr>
      </p:pic>
      <p:pic>
        <p:nvPicPr>
          <p:cNvPr id="2" name="Picture 1" descr="kick_explain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65" y="1986177"/>
            <a:ext cx="1969008" cy="2755392"/>
          </a:xfrm>
          <a:prstGeom prst="rect">
            <a:avLst/>
          </a:prstGeom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-4" y="-7225"/>
            <a:ext cx="9144003" cy="929004"/>
          </a:xfrm>
        </p:spPr>
        <p:txBody>
          <a:bodyPr vert="horz" wrap="square" lIns="0" tIns="0" rIns="0" bIns="0" rtlCol="0" anchor="t" anchorCtr="1">
            <a:normAutofit fontScale="90000"/>
          </a:bodyPr>
          <a:lstStyle/>
          <a:p>
            <a:r>
              <a:rPr lang="en-US" altLang="en-US" sz="3300" dirty="0">
                <a:latin typeface="Arial" charset="0"/>
                <a:cs typeface="Arial" charset="0"/>
              </a:rPr>
              <a:t>Kick model: particle-following ORBIT code used</a:t>
            </a:r>
            <a:br>
              <a:rPr lang="en-US" altLang="en-US" sz="3300" dirty="0">
                <a:latin typeface="Arial" charset="0"/>
                <a:cs typeface="Arial" charset="0"/>
              </a:rPr>
            </a:br>
            <a:r>
              <a:rPr lang="en-US" altLang="en-US" sz="3300" dirty="0">
                <a:latin typeface="Arial" charset="0"/>
                <a:cs typeface="Arial" charset="0"/>
              </a:rPr>
              <a:t>to infer transport matrix numerically</a:t>
            </a:r>
          </a:p>
        </p:txBody>
      </p:sp>
      <p:sp>
        <p:nvSpPr>
          <p:cNvPr id="6" name="Rectangle 5"/>
          <p:cNvSpPr/>
          <p:nvPr/>
        </p:nvSpPr>
        <p:spPr>
          <a:xfrm>
            <a:off x="2401278" y="1741943"/>
            <a:ext cx="1865922" cy="196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57" tIns="51180" rIns="102357" bIns="51180" spcCol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4652" y="1739985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57" tIns="51180" rIns="102357" bIns="51180" spcCol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33600" y="3126567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57" tIns="51180" rIns="102357" bIns="51180" spcCol="0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95365" y="1986177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57" tIns="51180" rIns="102357" bIns="51180" spcCol="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39974" y="2131426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57" tIns="51180" rIns="102357" bIns="51180" spcCol="0"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957131" y="3157177"/>
            <a:ext cx="381000" cy="30479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57" tIns="51180" rIns="102357" bIns="51180" spcCol="0"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2532868">
            <a:off x="4019112" y="2340904"/>
            <a:ext cx="457200" cy="2286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57" tIns="51180" rIns="102357" bIns="51180" spcCol="0"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9625732">
            <a:off x="4027023" y="3980412"/>
            <a:ext cx="457200" cy="2286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57" tIns="51180" rIns="102357" bIns="51180" spcCol="0"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03407" y="945584"/>
            <a:ext cx="2034724" cy="977249"/>
          </a:xfrm>
        </p:spPr>
        <p:txBody>
          <a:bodyPr vert="horz" lIns="91440" tIns="91440" rIns="91440" bIns="45720" rtlCol="0" anchor="ctr" anchorCtr="0">
            <a:noAutofit/>
          </a:bodyPr>
          <a:lstStyle/>
          <a:p>
            <a:pPr marL="0" indent="0">
              <a:buNone/>
            </a:pPr>
            <a:r>
              <a:rPr lang="en-US" altLang="en-US" sz="1700" dirty="0">
                <a:latin typeface="Arial" charset="0"/>
                <a:cs typeface="Arial" charset="0"/>
              </a:rPr>
              <a:t>Initialize test particles uniformly in phase space</a:t>
            </a:r>
            <a:endParaRPr lang="en-US" altLang="en-US" sz="1700" baseline="-25000" dirty="0">
              <a:latin typeface="Arial" charset="0"/>
              <a:cs typeface="Arial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790644" y="996280"/>
            <a:ext cx="1991161" cy="99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2" tIns="45681" rIns="91362" bIns="45681" numCol="1" rtlCol="0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204046" indent="-2040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093" indent="-2040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12139" indent="-2040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65176" indent="-15303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18210" indent="-15303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44514" indent="-204046" algn="l" defTabSz="81618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607" indent="-204046" algn="l" defTabSz="81618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0700" indent="-204046" algn="l" defTabSz="81618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8794" indent="-204046" algn="l" defTabSz="81618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dirty="0">
                <a:latin typeface="Arial" charset="0"/>
                <a:cs typeface="Arial" charset="0"/>
              </a:rPr>
              <a:t>Combine </a:t>
            </a:r>
            <a:r>
              <a:rPr lang="en-US" altLang="en-US" dirty="0">
                <a:latin typeface="Symbol" charset="2"/>
                <a:cs typeface="Symbol" charset="2"/>
              </a:rPr>
              <a:t>D</a:t>
            </a:r>
            <a:r>
              <a:rPr lang="en-US" altLang="en-US" dirty="0">
                <a:latin typeface="Arial" charset="0"/>
                <a:cs typeface="Arial" charset="0"/>
              </a:rPr>
              <a:t>E, </a:t>
            </a:r>
            <a:r>
              <a:rPr lang="en-US" altLang="en-US" dirty="0" err="1">
                <a:latin typeface="Symbol" charset="2"/>
                <a:cs typeface="Symbol" charset="2"/>
              </a:rPr>
              <a:t>D</a:t>
            </a:r>
            <a:r>
              <a:rPr lang="en-US" altLang="en-US" dirty="0" err="1">
                <a:latin typeface="Arial" charset="0"/>
                <a:cs typeface="Arial" charset="0"/>
              </a:rPr>
              <a:t>P</a:t>
            </a:r>
            <a:r>
              <a:rPr lang="en-US" altLang="en-US" baseline="-25000" dirty="0" err="1">
                <a:latin typeface="Symbol" charset="2"/>
                <a:cs typeface="Symbol" charset="2"/>
              </a:rPr>
              <a:t>z</a:t>
            </a:r>
            <a:r>
              <a:rPr lang="en-US" altLang="en-US" dirty="0">
                <a:latin typeface="Arial" charset="0"/>
                <a:cs typeface="Arial" charset="0"/>
              </a:rPr>
              <a:t> from same (</a:t>
            </a:r>
            <a:r>
              <a:rPr lang="en-US" sz="2800" i="1" dirty="0" err="1">
                <a:cs typeface="Geneva" charset="0"/>
              </a:rPr>
              <a:t>E,P</a:t>
            </a:r>
            <a:r>
              <a:rPr lang="en-US" sz="2800" i="1" baseline="-25000" dirty="0" err="1">
                <a:latin typeface="Symbol" charset="0"/>
                <a:cs typeface="Symbol" charset="0"/>
              </a:rPr>
              <a:t>z</a:t>
            </a:r>
            <a:r>
              <a:rPr lang="en-US" sz="2800" i="1" dirty="0" err="1">
                <a:cs typeface="Geneva" charset="0"/>
              </a:rPr>
              <a:t>,</a:t>
            </a:r>
            <a:r>
              <a:rPr lang="en-US" sz="2800" i="1" dirty="0" err="1">
                <a:latin typeface="Symbol" charset="0"/>
                <a:cs typeface="Symbol" charset="0"/>
              </a:rPr>
              <a:t>m</a:t>
            </a:r>
            <a:r>
              <a:rPr lang="en-US" altLang="en-US" dirty="0">
                <a:latin typeface="Arial" charset="0"/>
                <a:cs typeface="Arial" charset="0"/>
              </a:rPr>
              <a:t>) phase space </a:t>
            </a:r>
            <a:r>
              <a:rPr lang="en-US" altLang="en-US" i="1" dirty="0">
                <a:latin typeface="Arial" charset="0"/>
                <a:cs typeface="Arial" charset="0"/>
              </a:rPr>
              <a:t>bin</a:t>
            </a:r>
            <a:r>
              <a:rPr lang="en-US" altLang="en-US" dirty="0">
                <a:latin typeface="Arial" charset="0"/>
                <a:cs typeface="Arial" charset="0"/>
              </a:rPr>
              <a:t> into</a:t>
            </a:r>
            <a:r>
              <a:rPr lang="en-US" altLang="en-US" sz="2600" dirty="0">
                <a:latin typeface="Arial" charset="0"/>
                <a:cs typeface="Arial" charset="0"/>
              </a:rPr>
              <a:t> </a:t>
            </a:r>
            <a:r>
              <a:rPr lang="en-US" altLang="en-US" sz="2600" i="1" dirty="0"/>
              <a:t>p(</a:t>
            </a:r>
            <a:r>
              <a:rPr lang="en-US" sz="2600" i="1" dirty="0" err="1">
                <a:latin typeface="Symbol" charset="0"/>
                <a:cs typeface="Symbol" charset="0"/>
              </a:rPr>
              <a:t>D</a:t>
            </a:r>
            <a:r>
              <a:rPr lang="en-US" sz="2600" i="1" dirty="0" err="1">
                <a:cs typeface="Geneva" charset="0"/>
              </a:rPr>
              <a:t>E,</a:t>
            </a:r>
            <a:r>
              <a:rPr lang="en-US" sz="2600" i="1" dirty="0" err="1">
                <a:latin typeface="Symbol" charset="0"/>
                <a:cs typeface="Symbol" charset="0"/>
              </a:rPr>
              <a:t>D</a:t>
            </a:r>
            <a:r>
              <a:rPr lang="en-US" sz="2600" i="1" dirty="0" err="1">
                <a:cs typeface="Geneva" charset="0"/>
              </a:rPr>
              <a:t>P</a:t>
            </a:r>
            <a:r>
              <a:rPr lang="en-US" sz="2600" i="1" baseline="-25000" dirty="0" err="1">
                <a:latin typeface="Symbol" charset="0"/>
                <a:cs typeface="Symbol" charset="0"/>
              </a:rPr>
              <a:t>z</a:t>
            </a:r>
            <a:r>
              <a:rPr lang="en-US" sz="2600" i="1" dirty="0">
                <a:cs typeface="Geneva" charset="0"/>
              </a:rPr>
              <a:t> )</a:t>
            </a:r>
            <a:endParaRPr lang="en-US" sz="2600" i="1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6999410" y="943650"/>
            <a:ext cx="2147457" cy="105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2" tIns="45681" rIns="91362" bIns="45681" numCol="1" rtlCol="0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204046" indent="-2040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093" indent="-2040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12139" indent="-2040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65176" indent="-15303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18210" indent="-15303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44514" indent="-204046" algn="l" defTabSz="81618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607" indent="-204046" algn="l" defTabSz="81618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0700" indent="-204046" algn="l" defTabSz="81618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8794" indent="-204046" algn="l" defTabSz="81618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1700" dirty="0">
                <a:latin typeface="Arial" charset="0"/>
                <a:cs typeface="Arial" charset="0"/>
              </a:rPr>
              <a:t>Repeat for all </a:t>
            </a:r>
            <a:r>
              <a:rPr lang="en-US" altLang="en-US" sz="1800" dirty="0">
                <a:latin typeface="Arial" charset="0"/>
                <a:cs typeface="Arial" charset="0"/>
              </a:rPr>
              <a:t>(</a:t>
            </a:r>
            <a:r>
              <a:rPr lang="en-US" sz="1800" i="1" dirty="0" err="1">
                <a:cs typeface="Geneva" charset="0"/>
              </a:rPr>
              <a:t>E,P</a:t>
            </a:r>
            <a:r>
              <a:rPr lang="en-US" sz="1800" i="1" baseline="-25000" dirty="0" err="1">
                <a:latin typeface="Symbol" charset="0"/>
                <a:cs typeface="Symbol" charset="0"/>
              </a:rPr>
              <a:t>z</a:t>
            </a:r>
            <a:r>
              <a:rPr lang="en-US" sz="1800" i="1" dirty="0" err="1">
                <a:cs typeface="Geneva" charset="0"/>
              </a:rPr>
              <a:t>,</a:t>
            </a:r>
            <a:r>
              <a:rPr lang="en-US" sz="1800" i="1" dirty="0" err="1">
                <a:latin typeface="Symbol" charset="0"/>
                <a:cs typeface="Symbol" charset="0"/>
              </a:rPr>
              <a:t>m</a:t>
            </a:r>
            <a:r>
              <a:rPr lang="en-US" altLang="en-US" sz="1800" dirty="0">
                <a:latin typeface="Arial" charset="0"/>
                <a:cs typeface="Arial" charset="0"/>
              </a:rPr>
              <a:t>) </a:t>
            </a:r>
            <a:r>
              <a:rPr lang="en-US" altLang="en-US" sz="1700" i="1" dirty="0">
                <a:latin typeface="Arial" charset="0"/>
                <a:cs typeface="Arial" charset="0"/>
              </a:rPr>
              <a:t>bins</a:t>
            </a:r>
            <a:r>
              <a:rPr lang="en-US" altLang="en-US" sz="1700" dirty="0">
                <a:latin typeface="Arial" charset="0"/>
                <a:cs typeface="Arial" charset="0"/>
              </a:rPr>
              <a:t> to infer 5D matrix</a:t>
            </a:r>
          </a:p>
          <a:p>
            <a:pPr marL="0" indent="0" eaLnBrk="1" hangingPunct="1">
              <a:buNone/>
            </a:pPr>
            <a:r>
              <a:rPr lang="en-US" altLang="en-US" sz="1700" dirty="0">
                <a:latin typeface="Arial" charset="0"/>
                <a:cs typeface="Arial" charset="0"/>
              </a:rPr>
              <a:t>-&gt; input for NUBEAM: </a:t>
            </a:r>
          </a:p>
          <a:p>
            <a:pPr marL="0" indent="0" eaLnBrk="1" hangingPunct="1">
              <a:buNone/>
            </a:pPr>
            <a:r>
              <a:rPr lang="en-US" altLang="en-US" sz="1800" i="1" dirty="0"/>
              <a:t>p(</a:t>
            </a:r>
            <a:r>
              <a:rPr lang="en-US" sz="1800" i="1" dirty="0" err="1">
                <a:latin typeface="Symbol" charset="0"/>
                <a:cs typeface="Symbol" charset="0"/>
              </a:rPr>
              <a:t>D</a:t>
            </a:r>
            <a:r>
              <a:rPr lang="en-US" sz="1800" i="1" dirty="0" err="1">
                <a:cs typeface="Geneva" charset="0"/>
              </a:rPr>
              <a:t>E,</a:t>
            </a:r>
            <a:r>
              <a:rPr lang="en-US" sz="1800" i="1" dirty="0" err="1">
                <a:latin typeface="Symbol" charset="0"/>
                <a:cs typeface="Symbol" charset="0"/>
              </a:rPr>
              <a:t>D</a:t>
            </a:r>
            <a:r>
              <a:rPr lang="en-US" sz="1800" i="1" dirty="0" err="1">
                <a:cs typeface="Geneva" charset="0"/>
              </a:rPr>
              <a:t>P</a:t>
            </a:r>
            <a:r>
              <a:rPr lang="en-US" sz="1800" i="1" baseline="-25000" dirty="0" err="1">
                <a:latin typeface="Symbol" charset="0"/>
                <a:cs typeface="Symbol" charset="0"/>
              </a:rPr>
              <a:t>z</a:t>
            </a:r>
            <a:r>
              <a:rPr lang="en-US" sz="1800" i="1" dirty="0">
                <a:cs typeface="Geneva" charset="0"/>
              </a:rPr>
              <a:t> |</a:t>
            </a:r>
            <a:r>
              <a:rPr lang="en-US" sz="1800" i="1" dirty="0" err="1">
                <a:cs typeface="Geneva" charset="0"/>
              </a:rPr>
              <a:t>E,P</a:t>
            </a:r>
            <a:r>
              <a:rPr lang="en-US" sz="1800" i="1" baseline="-25000" dirty="0" err="1">
                <a:latin typeface="Symbol" charset="0"/>
                <a:cs typeface="Symbol" charset="0"/>
              </a:rPr>
              <a:t>z</a:t>
            </a:r>
            <a:r>
              <a:rPr lang="en-US" sz="1800" i="1" dirty="0" err="1">
                <a:cs typeface="Geneva" charset="0"/>
              </a:rPr>
              <a:t>,</a:t>
            </a:r>
            <a:r>
              <a:rPr lang="en-US" sz="1800" i="1" dirty="0" err="1">
                <a:latin typeface="Symbol" charset="0"/>
                <a:cs typeface="Symbol" charset="0"/>
              </a:rPr>
              <a:t>m</a:t>
            </a:r>
            <a:r>
              <a:rPr lang="en-US" altLang="en-US" sz="1800" i="1" dirty="0"/>
              <a:t>)</a:t>
            </a:r>
          </a:p>
          <a:p>
            <a:pPr marL="0" indent="0" eaLnBrk="1" hangingPunct="1">
              <a:buNone/>
            </a:pPr>
            <a:endParaRPr lang="en-US" altLang="en-US" sz="1700" baseline="-25000" dirty="0">
              <a:latin typeface="Arial" charset="0"/>
              <a:cs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356015" y="3640286"/>
            <a:ext cx="350579" cy="4497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67140" y="4043766"/>
            <a:ext cx="115095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Perturbation from NOVA code</a:t>
            </a:r>
          </a:p>
        </p:txBody>
      </p:sp>
      <p:pic>
        <p:nvPicPr>
          <p:cNvPr id="25" name="Picture 24" descr="wavepart_interaction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20" y="4156407"/>
            <a:ext cx="1340952" cy="220649"/>
          </a:xfrm>
          <a:prstGeom prst="rect">
            <a:avLst/>
          </a:prstGeom>
        </p:spPr>
      </p:pic>
      <p:sp>
        <p:nvSpPr>
          <p:cNvPr id="24" name="Date Placeholder 1"/>
          <p:cNvSpPr>
            <a:spLocks noGrp="1"/>
          </p:cNvSpPr>
          <p:nvPr>
            <p:ph type="dt" sz="half" idx="10"/>
          </p:nvPr>
        </p:nvSpPr>
        <p:spPr>
          <a:xfrm>
            <a:off x="607655" y="4872386"/>
            <a:ext cx="1816085" cy="273844"/>
          </a:xfrm>
        </p:spPr>
        <p:txBody>
          <a:bodyPr/>
          <a:lstStyle/>
          <a:p>
            <a:fld id="{85F52D6E-35C4-324E-A6E8-CA3448DFEBBE}" type="datetime1">
              <a:rPr lang="en-US" smtClean="0"/>
              <a:t>10/18/18</a:t>
            </a:fld>
            <a:endParaRPr lang="en-US"/>
          </a:p>
        </p:txBody>
      </p:sp>
      <p:sp>
        <p:nvSpPr>
          <p:cNvPr id="2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00060" y="4872386"/>
            <a:ext cx="6482204" cy="273844"/>
          </a:xfrm>
        </p:spPr>
        <p:txBody>
          <a:bodyPr/>
          <a:lstStyle/>
          <a:p>
            <a:r>
              <a:rPr lang="en-US" dirty="0"/>
              <a:t>Reduced EP transport models for integrated simulations (M. </a:t>
            </a:r>
            <a:r>
              <a:rPr lang="en-US" dirty="0" err="1"/>
              <a:t>Podestà</a:t>
            </a:r>
            <a:r>
              <a:rPr lang="en-US" dirty="0"/>
              <a:t>, IAEA-FEC 2018)</a:t>
            </a:r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70715" y="4872386"/>
            <a:ext cx="2133600" cy="273844"/>
          </a:xfrm>
        </p:spPr>
        <p:txBody>
          <a:bodyPr/>
          <a:lstStyle/>
          <a:p>
            <a:fld id="{22204D31-CEC6-AA4C-9C19-7F28329456F4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434655" y="1929409"/>
            <a:ext cx="1569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rms</a:t>
            </a:r>
            <a:r>
              <a:rPr lang="en-US" sz="1400" dirty="0"/>
              <a:t> energy change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2514600" y="1054185"/>
            <a:ext cx="1981200" cy="931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2" tIns="45681" rIns="91362" bIns="45681" numCol="1" rtlCol="0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204046" indent="-2040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8093" indent="-2040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12139" indent="-2040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65176" indent="-15303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18210" indent="-15303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44514" indent="-204046" algn="l" defTabSz="81618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607" indent="-204046" algn="l" defTabSz="81618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0700" indent="-204046" algn="l" defTabSz="81618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8794" indent="-204046" algn="l" defTabSz="81618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dirty="0">
                <a:latin typeface="Arial" charset="0"/>
                <a:cs typeface="Arial" charset="0"/>
              </a:rPr>
              <a:t>Track energy, momentum variations (</a:t>
            </a:r>
            <a:r>
              <a:rPr lang="en-US" altLang="en-US" i="1" dirty="0">
                <a:latin typeface="Arial" charset="0"/>
                <a:cs typeface="Arial" charset="0"/>
              </a:rPr>
              <a:t>kicks</a:t>
            </a:r>
            <a:r>
              <a:rPr lang="en-US" altLang="en-US" dirty="0">
                <a:latin typeface="Arial" charset="0"/>
                <a:cs typeface="Arial" charset="0"/>
              </a:rPr>
              <a:t>) at fixed time intervals</a:t>
            </a:r>
            <a:endParaRPr lang="en-US" altLang="en-US" baseline="-25000" dirty="0">
              <a:latin typeface="Arial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5374" y="1928429"/>
            <a:ext cx="317879" cy="1934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939975" y="2131426"/>
            <a:ext cx="1037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i="1" dirty="0"/>
              <a:t>p(</a:t>
            </a:r>
            <a:r>
              <a:rPr lang="en-US" sz="1600" i="1" dirty="0" err="1">
                <a:latin typeface="Symbol" charset="0"/>
                <a:cs typeface="Symbol" charset="0"/>
              </a:rPr>
              <a:t>D</a:t>
            </a:r>
            <a:r>
              <a:rPr lang="en-US" sz="1600" i="1" dirty="0" err="1">
                <a:cs typeface="Geneva" charset="0"/>
              </a:rPr>
              <a:t>E,</a:t>
            </a:r>
            <a:r>
              <a:rPr lang="en-US" sz="1600" i="1" dirty="0" err="1">
                <a:latin typeface="Symbol" charset="0"/>
                <a:cs typeface="Symbol" charset="0"/>
              </a:rPr>
              <a:t>D</a:t>
            </a:r>
            <a:r>
              <a:rPr lang="en-US" sz="1600" i="1" dirty="0" err="1">
                <a:cs typeface="Geneva" charset="0"/>
              </a:rPr>
              <a:t>P</a:t>
            </a:r>
            <a:r>
              <a:rPr lang="en-US" sz="1600" i="1" baseline="-25000" dirty="0" err="1">
                <a:latin typeface="Symbol" charset="0"/>
                <a:cs typeface="Symbol" charset="0"/>
              </a:rPr>
              <a:t>z</a:t>
            </a:r>
            <a:r>
              <a:rPr lang="en-US" sz="1600" i="1" dirty="0">
                <a:cs typeface="Geneva" charset="0"/>
              </a:rPr>
              <a:t> )</a:t>
            </a:r>
            <a:endParaRPr lang="en-US" sz="1600" i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6AB4BD6-C84F-3640-9902-A554AC59E998}"/>
              </a:ext>
            </a:extLst>
          </p:cNvPr>
          <p:cNvSpPr txBox="1"/>
          <p:nvPr/>
        </p:nvSpPr>
        <p:spPr>
          <a:xfrm>
            <a:off x="7937516" y="4660888"/>
            <a:ext cx="11801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i="1" dirty="0" err="1"/>
              <a:t>Podestà</a:t>
            </a:r>
            <a:r>
              <a:rPr lang="de-DE" sz="1000" i="1" dirty="0"/>
              <a:t> PPCF 2017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655366-93B8-8A48-A03D-62E16A673518}"/>
              </a:ext>
            </a:extLst>
          </p:cNvPr>
          <p:cNvSpPr txBox="1"/>
          <p:nvPr/>
        </p:nvSpPr>
        <p:spPr>
          <a:xfrm>
            <a:off x="7400321" y="2971088"/>
            <a:ext cx="708079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localized</a:t>
            </a:r>
          </a:p>
          <a:p>
            <a:r>
              <a:rPr lang="en-US" sz="1200" dirty="0"/>
              <a:t>resonances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C5984AC-C381-4E4E-B83C-16F4D8F1BBD9}"/>
              </a:ext>
            </a:extLst>
          </p:cNvPr>
          <p:cNvCxnSpPr/>
          <p:nvPr/>
        </p:nvCxnSpPr>
        <p:spPr>
          <a:xfrm flipV="1">
            <a:off x="7846826" y="2638806"/>
            <a:ext cx="238716" cy="352454"/>
          </a:xfrm>
          <a:prstGeom prst="straightConnector1">
            <a:avLst/>
          </a:prstGeom>
          <a:ln w="12700">
            <a:solidFill>
              <a:schemeClr val="tx1"/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C7FCEA3-607D-DF40-97B4-7172CB137F41}"/>
              </a:ext>
            </a:extLst>
          </p:cNvPr>
          <p:cNvCxnSpPr>
            <a:cxnSpLocks/>
          </p:cNvCxnSpPr>
          <p:nvPr/>
        </p:nvCxnSpPr>
        <p:spPr>
          <a:xfrm>
            <a:off x="8053871" y="3350602"/>
            <a:ext cx="558970" cy="556210"/>
          </a:xfrm>
          <a:prstGeom prst="straightConnector1">
            <a:avLst/>
          </a:prstGeom>
          <a:ln w="12700">
            <a:solidFill>
              <a:schemeClr val="tx1"/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394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176042_sca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99" y="2593965"/>
            <a:ext cx="3762223" cy="2085466"/>
          </a:xfrm>
          <a:prstGeom prst="rect">
            <a:avLst/>
          </a:prstGeom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-4" y="-7225"/>
            <a:ext cx="9144003" cy="962075"/>
          </a:xfrm>
        </p:spPr>
        <p:txBody>
          <a:bodyPr vert="horz" wrap="square" lIns="0" tIns="0" rIns="0" bIns="0" rtlCol="0" anchor="t" anchorCtr="1">
            <a:normAutofit fontScale="90000"/>
          </a:bodyPr>
          <a:lstStyle/>
          <a:p>
            <a:r>
              <a:rPr lang="en-US" altLang="en-US" sz="3200" dirty="0">
                <a:latin typeface="Arial" charset="0"/>
                <a:cs typeface="Arial" charset="0"/>
              </a:rPr>
              <a:t>Models can be used for both </a:t>
            </a:r>
            <a:r>
              <a:rPr lang="en-US" altLang="en-US" sz="3200" i="1" dirty="0">
                <a:latin typeface="Arial" charset="0"/>
                <a:cs typeface="Arial" charset="0"/>
              </a:rPr>
              <a:t>interpretive</a:t>
            </a:r>
            <a:br>
              <a:rPr lang="en-US" altLang="en-US" sz="3200" dirty="0">
                <a:latin typeface="Arial" charset="0"/>
                <a:cs typeface="Arial" charset="0"/>
              </a:rPr>
            </a:br>
            <a:r>
              <a:rPr lang="en-US" altLang="en-US" sz="3200" dirty="0">
                <a:latin typeface="Arial" charset="0"/>
                <a:cs typeface="Arial" charset="0"/>
              </a:rPr>
              <a:t>and </a:t>
            </a:r>
            <a:r>
              <a:rPr lang="en-US" altLang="en-US" sz="3200" i="1" dirty="0">
                <a:latin typeface="Arial" charset="0"/>
                <a:cs typeface="Arial" charset="0"/>
              </a:rPr>
              <a:t>predictive</a:t>
            </a:r>
            <a:r>
              <a:rPr lang="en-US" altLang="en-US" sz="3200" dirty="0">
                <a:latin typeface="Arial" charset="0"/>
                <a:cs typeface="Arial" charset="0"/>
              </a:rPr>
              <a:t> simulations</a:t>
            </a:r>
            <a:endParaRPr lang="en-US" altLang="en-US" sz="3200" i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76201" y="1034221"/>
            <a:ext cx="4269462" cy="179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228573" indent="-22857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46" indent="-22857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719" indent="-22857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150" indent="-17143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580" indent="-17143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306" indent="-228573" algn="l" defTabSz="9142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9142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9142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9142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dirty="0">
                <a:solidFill>
                  <a:srgbClr val="008000"/>
                </a:solidFill>
                <a:latin typeface="Arial" charset="0"/>
                <a:cs typeface="Arial" charset="0"/>
              </a:rPr>
              <a:t>Interpretive runs:</a:t>
            </a:r>
          </a:p>
          <a:p>
            <a:pPr eaLnBrk="1" hangingPunct="1">
              <a:buFont typeface="Wingdings" charset="2"/>
              <a:buChar char="Ø"/>
            </a:pPr>
            <a:r>
              <a:rPr lang="en-US" altLang="en-US" i="1" dirty="0">
                <a:latin typeface="Arial" charset="0"/>
                <a:cs typeface="Arial" charset="0"/>
              </a:rPr>
              <a:t>To validate EP models, analyze actual discharges</a:t>
            </a:r>
          </a:p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Use experimental info to set </a:t>
            </a:r>
            <a:r>
              <a:rPr lang="en-US" altLang="en-US" dirty="0">
                <a:latin typeface="Symbol" charset="2"/>
                <a:cs typeface="Symbol" charset="2"/>
              </a:rPr>
              <a:t>D</a:t>
            </a:r>
            <a:r>
              <a:rPr lang="en-US" altLang="en-US" dirty="0">
                <a:latin typeface="Arial" charset="0"/>
                <a:cs typeface="Arial" charset="0"/>
              </a:rPr>
              <a:t>E, </a:t>
            </a:r>
            <a:r>
              <a:rPr lang="en-US" altLang="en-US" dirty="0" err="1">
                <a:latin typeface="Symbol" charset="2"/>
                <a:cs typeface="Symbol" charset="2"/>
              </a:rPr>
              <a:t>D</a:t>
            </a:r>
            <a:r>
              <a:rPr lang="en-US" altLang="en-US" dirty="0" err="1">
                <a:latin typeface="Arial" charset="0"/>
                <a:cs typeface="Arial" charset="0"/>
              </a:rPr>
              <a:t>P</a:t>
            </a:r>
            <a:r>
              <a:rPr lang="en-US" altLang="en-US" baseline="-25000" dirty="0" err="1">
                <a:latin typeface="Symbol" charset="2"/>
                <a:cs typeface="Symbol" charset="2"/>
              </a:rPr>
              <a:t>z</a:t>
            </a:r>
            <a:endParaRPr lang="en-US" altLang="en-US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altLang="en-US" dirty="0">
                <a:latin typeface="Arial" charset="0"/>
                <a:cs typeface="Arial" charset="0"/>
              </a:rPr>
              <a:t>E.g. based on neutron rate, internal measurements of mode amplitude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2D6E-35C4-324E-A6E8-CA3448DFEBBE}" type="datetime1">
              <a:rPr lang="en-US" smtClean="0"/>
              <a:t>10/18/18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Reduced EP transport models for integrated simulations (M. </a:t>
            </a:r>
            <a:r>
              <a:rPr lang="en-US" dirty="0" err="1"/>
              <a:t>Podestà</a:t>
            </a:r>
            <a:r>
              <a:rPr lang="en-US" dirty="0"/>
              <a:t>, IAEA-FEC 2018)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4D31-CEC6-AA4C-9C19-7F28329456F4}" type="slidenum">
              <a:rPr lang="en-US" smtClean="0"/>
              <a:t>15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37649" y="2682201"/>
            <a:ext cx="1684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classical</a:t>
            </a:r>
            <a:r>
              <a:rPr lang="de-DE" sz="1400" dirty="0"/>
              <a:t> TRANSP </a:t>
            </a:r>
            <a:r>
              <a:rPr lang="de-DE" sz="1400" dirty="0" err="1"/>
              <a:t>run</a:t>
            </a:r>
            <a:endParaRPr lang="de-DE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837649" y="3520710"/>
            <a:ext cx="915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>
                <a:solidFill>
                  <a:srgbClr val="FF0000"/>
                </a:solidFill>
              </a:rPr>
              <a:t>measured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3508588">
            <a:off x="2906381" y="3134716"/>
            <a:ext cx="191826" cy="615693"/>
          </a:xfrm>
          <a:prstGeom prst="downArrow">
            <a:avLst/>
          </a:prstGeom>
          <a:gradFill>
            <a:gsLst>
              <a:gs pos="0">
                <a:srgbClr val="0000FF"/>
              </a:gs>
              <a:gs pos="100000">
                <a:srgbClr val="FF0000"/>
              </a:gs>
              <a:gs pos="27000">
                <a:srgbClr val="2AFFED"/>
              </a:gs>
              <a:gs pos="59000">
                <a:srgbClr val="00C800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234322" y="2848292"/>
            <a:ext cx="710451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lIns="91440" rtlCol="0">
            <a:spAutoFit/>
          </a:bodyPr>
          <a:lstStyle/>
          <a:p>
            <a:r>
              <a:rPr lang="de-DE" sz="1200" dirty="0" err="1">
                <a:solidFill>
                  <a:srgbClr val="000090"/>
                </a:solidFill>
              </a:rPr>
              <a:t>increase</a:t>
            </a:r>
            <a:endParaRPr lang="de-DE" sz="1200" dirty="0">
              <a:solidFill>
                <a:srgbClr val="000090"/>
              </a:solidFill>
            </a:endParaRPr>
          </a:p>
          <a:p>
            <a:r>
              <a:rPr lang="de-DE" sz="1200" dirty="0">
                <a:solidFill>
                  <a:srgbClr val="000090"/>
                </a:solidFill>
              </a:rPr>
              <a:t>kicks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D7DED4-6AEE-0140-B9B2-A4157DA22895}"/>
              </a:ext>
            </a:extLst>
          </p:cNvPr>
          <p:cNvSpPr txBox="1"/>
          <p:nvPr/>
        </p:nvSpPr>
        <p:spPr>
          <a:xfrm>
            <a:off x="7934294" y="4658113"/>
            <a:ext cx="11801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i="1" dirty="0" err="1"/>
              <a:t>Podestà</a:t>
            </a:r>
            <a:r>
              <a:rPr lang="de-DE" sz="1000" i="1" dirty="0"/>
              <a:t> PPCF 2017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3A7D107-E0B8-D145-B999-63AF728ED642}"/>
              </a:ext>
            </a:extLst>
          </p:cNvPr>
          <p:cNvCxnSpPr>
            <a:cxnSpLocks/>
          </p:cNvCxnSpPr>
          <p:nvPr/>
        </p:nvCxnSpPr>
        <p:spPr>
          <a:xfrm flipV="1">
            <a:off x="4436797" y="1114134"/>
            <a:ext cx="0" cy="3538436"/>
          </a:xfrm>
          <a:prstGeom prst="line">
            <a:avLst/>
          </a:prstGeom>
          <a:ln w="12700">
            <a:gradFill flip="none" rotWithShape="1">
              <a:gsLst>
                <a:gs pos="0">
                  <a:srgbClr val="FFA30D"/>
                </a:gs>
                <a:gs pos="100000">
                  <a:srgbClr val="FFE406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382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176042_sca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99" y="2593965"/>
            <a:ext cx="3762223" cy="2085466"/>
          </a:xfrm>
          <a:prstGeom prst="rect">
            <a:avLst/>
          </a:prstGeom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-4" y="-7225"/>
            <a:ext cx="9144003" cy="962075"/>
          </a:xfrm>
        </p:spPr>
        <p:txBody>
          <a:bodyPr vert="horz" wrap="square" lIns="0" tIns="0" rIns="0" bIns="0" rtlCol="0" anchor="t" anchorCtr="1">
            <a:normAutofit fontScale="90000"/>
          </a:bodyPr>
          <a:lstStyle/>
          <a:p>
            <a:r>
              <a:rPr lang="en-US" altLang="en-US" sz="3200" dirty="0">
                <a:latin typeface="Arial" charset="0"/>
                <a:cs typeface="Arial" charset="0"/>
              </a:rPr>
              <a:t>Models can be used for both </a:t>
            </a:r>
            <a:r>
              <a:rPr lang="en-US" altLang="en-US" sz="3200" i="1" dirty="0">
                <a:latin typeface="Arial" charset="0"/>
                <a:cs typeface="Arial" charset="0"/>
              </a:rPr>
              <a:t>interpretive</a:t>
            </a:r>
            <a:br>
              <a:rPr lang="en-US" altLang="en-US" sz="3200" dirty="0">
                <a:latin typeface="Arial" charset="0"/>
                <a:cs typeface="Arial" charset="0"/>
              </a:rPr>
            </a:br>
            <a:r>
              <a:rPr lang="en-US" altLang="en-US" sz="3200" dirty="0">
                <a:latin typeface="Arial" charset="0"/>
                <a:cs typeface="Arial" charset="0"/>
              </a:rPr>
              <a:t>and </a:t>
            </a:r>
            <a:r>
              <a:rPr lang="en-US" altLang="en-US" sz="3200" i="1" dirty="0">
                <a:latin typeface="Arial" charset="0"/>
                <a:cs typeface="Arial" charset="0"/>
              </a:rPr>
              <a:t>predictive</a:t>
            </a:r>
            <a:r>
              <a:rPr lang="en-US" altLang="en-US" sz="3200" dirty="0">
                <a:latin typeface="Arial" charset="0"/>
                <a:cs typeface="Arial" charset="0"/>
              </a:rPr>
              <a:t> simulations</a:t>
            </a:r>
            <a:endParaRPr lang="en-US" altLang="en-US" sz="3200" i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76201" y="1034221"/>
            <a:ext cx="4269462" cy="179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228573" indent="-22857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46" indent="-22857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719" indent="-22857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150" indent="-17143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580" indent="-17143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306" indent="-228573" algn="l" defTabSz="9142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9142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9142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9142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dirty="0">
                <a:solidFill>
                  <a:srgbClr val="008000"/>
                </a:solidFill>
                <a:latin typeface="Arial" charset="0"/>
                <a:cs typeface="Arial" charset="0"/>
              </a:rPr>
              <a:t>Interpretive runs:</a:t>
            </a:r>
          </a:p>
          <a:p>
            <a:pPr eaLnBrk="1" hangingPunct="1">
              <a:buFont typeface="Wingdings" charset="2"/>
              <a:buChar char="Ø"/>
            </a:pPr>
            <a:r>
              <a:rPr lang="en-US" altLang="en-US" i="1" dirty="0">
                <a:latin typeface="Arial" charset="0"/>
                <a:cs typeface="Arial" charset="0"/>
              </a:rPr>
              <a:t>To validate EP models, analyze actual discharges</a:t>
            </a:r>
          </a:p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Use experimental info to set </a:t>
            </a:r>
            <a:r>
              <a:rPr lang="en-US" altLang="en-US" dirty="0">
                <a:latin typeface="Symbol" charset="2"/>
                <a:cs typeface="Symbol" charset="2"/>
              </a:rPr>
              <a:t>D</a:t>
            </a:r>
            <a:r>
              <a:rPr lang="en-US" altLang="en-US" dirty="0">
                <a:latin typeface="Arial" charset="0"/>
                <a:cs typeface="Arial" charset="0"/>
              </a:rPr>
              <a:t>E, </a:t>
            </a:r>
            <a:r>
              <a:rPr lang="en-US" altLang="en-US" dirty="0" err="1">
                <a:latin typeface="Symbol" charset="2"/>
                <a:cs typeface="Symbol" charset="2"/>
              </a:rPr>
              <a:t>D</a:t>
            </a:r>
            <a:r>
              <a:rPr lang="en-US" altLang="en-US" dirty="0" err="1">
                <a:latin typeface="Arial" charset="0"/>
                <a:cs typeface="Arial" charset="0"/>
              </a:rPr>
              <a:t>P</a:t>
            </a:r>
            <a:r>
              <a:rPr lang="en-US" altLang="en-US" baseline="-25000" dirty="0" err="1">
                <a:latin typeface="Symbol" charset="2"/>
                <a:cs typeface="Symbol" charset="2"/>
              </a:rPr>
              <a:t>z</a:t>
            </a:r>
            <a:endParaRPr lang="en-US" altLang="en-US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altLang="en-US" dirty="0">
                <a:latin typeface="Arial" charset="0"/>
                <a:cs typeface="Arial" charset="0"/>
              </a:rPr>
              <a:t>E.g. based on neutron rate, internal measurements of mode amplitude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2D6E-35C4-324E-A6E8-CA3448DFEBBE}" type="datetime1">
              <a:rPr lang="en-US" smtClean="0"/>
              <a:t>10/18/18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Reduced EP transport models for integrated simulations (M. </a:t>
            </a:r>
            <a:r>
              <a:rPr lang="en-US" dirty="0" err="1"/>
              <a:t>Podestà</a:t>
            </a:r>
            <a:r>
              <a:rPr lang="en-US" dirty="0"/>
              <a:t>, IAEA-FEC 2018)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4D31-CEC6-AA4C-9C19-7F28329456F4}" type="slidenum">
              <a:rPr lang="en-US" smtClean="0"/>
              <a:t>16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628821" y="1034222"/>
            <a:ext cx="4515179" cy="144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228573" indent="-22857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46" indent="-22857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719" indent="-22857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150" indent="-17143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580" indent="-17143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306" indent="-228573" algn="l" defTabSz="9142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9142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9142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9142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dirty="0">
                <a:solidFill>
                  <a:srgbClr val="008000"/>
                </a:solidFill>
                <a:latin typeface="Arial" charset="0"/>
                <a:cs typeface="Arial" charset="0"/>
              </a:rPr>
              <a:t>Predictive runs:</a:t>
            </a:r>
          </a:p>
          <a:p>
            <a:pPr eaLnBrk="1" hangingPunct="1">
              <a:buFont typeface="Wingdings" charset="2"/>
              <a:buChar char="Ø"/>
            </a:pPr>
            <a:r>
              <a:rPr lang="en-US" altLang="en-US" i="1" dirty="0">
                <a:latin typeface="Arial" charset="0"/>
                <a:cs typeface="Arial" charset="0"/>
              </a:rPr>
              <a:t>To optimize/explore new scenarios</a:t>
            </a:r>
          </a:p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Use saturation condition to set </a:t>
            </a:r>
            <a:r>
              <a:rPr lang="en-US" altLang="en-US" dirty="0">
                <a:latin typeface="Symbol" charset="2"/>
                <a:cs typeface="Symbol" charset="2"/>
              </a:rPr>
              <a:t>D</a:t>
            </a:r>
            <a:r>
              <a:rPr lang="en-US" altLang="en-US" dirty="0">
                <a:latin typeface="Arial" charset="0"/>
                <a:cs typeface="Arial" charset="0"/>
              </a:rPr>
              <a:t>E, </a:t>
            </a:r>
            <a:r>
              <a:rPr lang="en-US" altLang="en-US" dirty="0" err="1">
                <a:latin typeface="Symbol" charset="2"/>
                <a:cs typeface="Symbol" charset="2"/>
              </a:rPr>
              <a:t>D</a:t>
            </a:r>
            <a:r>
              <a:rPr lang="en-US" altLang="en-US" dirty="0" err="1">
                <a:latin typeface="Arial" charset="0"/>
                <a:cs typeface="Arial" charset="0"/>
              </a:rPr>
              <a:t>P</a:t>
            </a:r>
            <a:r>
              <a:rPr lang="en-US" altLang="en-US" baseline="-25000" dirty="0" err="1">
                <a:latin typeface="Symbol" charset="2"/>
                <a:cs typeface="Symbol" charset="2"/>
              </a:rPr>
              <a:t>z</a:t>
            </a:r>
            <a:endParaRPr lang="en-US" altLang="en-US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altLang="en-US" dirty="0">
                <a:latin typeface="Arial" charset="0"/>
                <a:cs typeface="Arial" charset="0"/>
              </a:rPr>
              <a:t>Impose drive = damping </a:t>
            </a:r>
            <a:r>
              <a:rPr lang="en-US" altLang="en-US" dirty="0" err="1">
                <a:latin typeface="Arial" charset="0"/>
                <a:cs typeface="Arial" charset="0"/>
              </a:rPr>
              <a:t>vs</a:t>
            </a:r>
            <a:r>
              <a:rPr lang="en-US" altLang="en-US" dirty="0">
                <a:latin typeface="Arial" charset="0"/>
                <a:cs typeface="Arial" charset="0"/>
              </a:rPr>
              <a:t> time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7649" y="2682201"/>
            <a:ext cx="1684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classical</a:t>
            </a:r>
            <a:r>
              <a:rPr lang="de-DE" sz="1400" dirty="0"/>
              <a:t> TRANSP </a:t>
            </a:r>
            <a:r>
              <a:rPr lang="de-DE" sz="1400" dirty="0" err="1"/>
              <a:t>run</a:t>
            </a:r>
            <a:endParaRPr lang="de-DE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837649" y="3520710"/>
            <a:ext cx="915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>
                <a:solidFill>
                  <a:srgbClr val="FF0000"/>
                </a:solidFill>
              </a:rPr>
              <a:t>measured</a:t>
            </a:r>
            <a:endParaRPr lang="de-DE" sz="1400" dirty="0">
              <a:solidFill>
                <a:srgbClr val="FF0000"/>
              </a:solidFill>
            </a:endParaRP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 flipV="1">
            <a:off x="4436797" y="1401434"/>
            <a:ext cx="0" cy="3251136"/>
          </a:xfrm>
          <a:prstGeom prst="line">
            <a:avLst/>
          </a:prstGeom>
          <a:ln w="12700">
            <a:gradFill flip="none" rotWithShape="1">
              <a:gsLst>
                <a:gs pos="0">
                  <a:srgbClr val="FFA30D"/>
                </a:gs>
                <a:gs pos="100000">
                  <a:srgbClr val="FFE406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4622309" y="3709232"/>
            <a:ext cx="4375495" cy="80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228573" indent="-22857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46" indent="-22857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719" indent="-22857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150" indent="-17143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580" indent="-17143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306" indent="-228573" algn="l" defTabSz="9142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9142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9142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9142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000" i="1" dirty="0">
                <a:solidFill>
                  <a:srgbClr val="FF0000"/>
                </a:solidFill>
                <a:latin typeface="Arial" charset="0"/>
                <a:cs typeface="Arial" charset="0"/>
              </a:rPr>
              <a:t>Main limitation:</a:t>
            </a:r>
          </a:p>
          <a:p>
            <a:pPr eaLnBrk="1" hangingPunct="1"/>
            <a:r>
              <a:rPr lang="en-US" altLang="en-US" sz="2000" i="1" dirty="0">
                <a:solidFill>
                  <a:srgbClr val="FF0000"/>
                </a:solidFill>
                <a:latin typeface="Arial" charset="0"/>
                <a:cs typeface="Arial" charset="0"/>
              </a:rPr>
              <a:t>Can be only as good as damping rate estimates!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34294" y="4652571"/>
            <a:ext cx="11801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i="1" dirty="0" err="1"/>
              <a:t>Podestà</a:t>
            </a:r>
            <a:r>
              <a:rPr lang="de-DE" sz="1000" i="1" dirty="0"/>
              <a:t> PPCF 2017</a:t>
            </a:r>
          </a:p>
        </p:txBody>
      </p:sp>
      <p:sp>
        <p:nvSpPr>
          <p:cNvPr id="25" name="Down Arrow 24"/>
          <p:cNvSpPr/>
          <p:nvPr/>
        </p:nvSpPr>
        <p:spPr>
          <a:xfrm rot="16200000">
            <a:off x="3121430" y="-193217"/>
            <a:ext cx="346400" cy="2727913"/>
          </a:xfrm>
          <a:prstGeom prst="downArrow">
            <a:avLst/>
          </a:prstGeom>
          <a:gradFill>
            <a:gsLst>
              <a:gs pos="0">
                <a:schemeClr val="bg1"/>
              </a:gs>
              <a:gs pos="100000">
                <a:srgbClr val="FF0000"/>
              </a:gs>
            </a:gsLst>
            <a:lin ang="5400000" scaled="0"/>
          </a:gradFill>
          <a:ln>
            <a:gradFill flip="none"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0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072433" y="1014378"/>
            <a:ext cx="24399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reduced input from experiment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47505" y="3018993"/>
            <a:ext cx="1462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drive from NUBEAM or RBQ-1D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58902" y="3065112"/>
            <a:ext cx="1704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damping from NOVA-K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208149" y="2726391"/>
            <a:ext cx="238716" cy="352454"/>
          </a:xfrm>
          <a:prstGeom prst="straightConnector1">
            <a:avLst/>
          </a:prstGeom>
          <a:ln w="12700">
            <a:solidFill>
              <a:schemeClr val="tx1"/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7191382" y="2726392"/>
            <a:ext cx="152400" cy="402587"/>
          </a:xfrm>
          <a:prstGeom prst="straightConnector1">
            <a:avLst/>
          </a:prstGeom>
          <a:ln w="12700">
            <a:solidFill>
              <a:schemeClr val="tx1"/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Down Arrow 26">
            <a:extLst>
              <a:ext uri="{FF2B5EF4-FFF2-40B4-BE49-F238E27FC236}">
                <a16:creationId xmlns:a16="http://schemas.microsoft.com/office/drawing/2014/main" id="{50502571-3A20-9E4C-8B30-3208F1D9C5A8}"/>
              </a:ext>
            </a:extLst>
          </p:cNvPr>
          <p:cNvSpPr/>
          <p:nvPr/>
        </p:nvSpPr>
        <p:spPr>
          <a:xfrm rot="3508588">
            <a:off x="2906381" y="3134716"/>
            <a:ext cx="191826" cy="615693"/>
          </a:xfrm>
          <a:prstGeom prst="downArrow">
            <a:avLst/>
          </a:prstGeom>
          <a:gradFill>
            <a:gsLst>
              <a:gs pos="0">
                <a:srgbClr val="0000FF"/>
              </a:gs>
              <a:gs pos="100000">
                <a:srgbClr val="FF0000"/>
              </a:gs>
              <a:gs pos="27000">
                <a:srgbClr val="2AFFED"/>
              </a:gs>
              <a:gs pos="59000">
                <a:srgbClr val="00C800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9F24C1-47C5-F74F-B64E-7F3EF9078676}"/>
              </a:ext>
            </a:extLst>
          </p:cNvPr>
          <p:cNvSpPr txBox="1"/>
          <p:nvPr/>
        </p:nvSpPr>
        <p:spPr>
          <a:xfrm>
            <a:off x="3234322" y="2848292"/>
            <a:ext cx="710451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lIns="91440" rtlCol="0">
            <a:spAutoFit/>
          </a:bodyPr>
          <a:lstStyle/>
          <a:p>
            <a:r>
              <a:rPr lang="de-DE" sz="1200" dirty="0" err="1">
                <a:solidFill>
                  <a:srgbClr val="000090"/>
                </a:solidFill>
              </a:rPr>
              <a:t>increase</a:t>
            </a:r>
            <a:endParaRPr lang="de-DE" sz="1200" dirty="0">
              <a:solidFill>
                <a:srgbClr val="000090"/>
              </a:solidFill>
            </a:endParaRPr>
          </a:p>
          <a:p>
            <a:r>
              <a:rPr lang="de-DE" sz="1200" dirty="0">
                <a:solidFill>
                  <a:srgbClr val="000090"/>
                </a:solidFill>
              </a:rPr>
              <a:t>kicks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4B9ACA-1657-5B40-A0FB-33C13DA0F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647" y="2212904"/>
            <a:ext cx="3857525" cy="5308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7A3625-5119-B044-B2A6-A9E401F17AEF}"/>
              </a:ext>
            </a:extLst>
          </p:cNvPr>
          <p:cNvSpPr txBox="1"/>
          <p:nvPr/>
        </p:nvSpPr>
        <p:spPr>
          <a:xfrm>
            <a:off x="837916" y="4549523"/>
            <a:ext cx="708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Many practical cases lie in between ‘fully interpretive’ &amp; ‘fully predictive’</a:t>
            </a:r>
          </a:p>
        </p:txBody>
      </p:sp>
    </p:spTree>
    <p:extLst>
      <p:ext uri="{BB962C8B-B14F-4D97-AF65-F5344CB8AC3E}">
        <p14:creationId xmlns:p14="http://schemas.microsoft.com/office/powerpoint/2010/main" val="3305979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-4" y="-7225"/>
            <a:ext cx="9144003" cy="430887"/>
          </a:xfrm>
        </p:spPr>
        <p:txBody>
          <a:bodyPr vert="horz" wrap="square" lIns="0" tIns="0" rIns="0" bIns="0" rtlCol="0" anchor="t" anchorCtr="1">
            <a:spAutoFit/>
          </a:bodyPr>
          <a:lstStyle/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Layout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eaLnBrk="1" hangingPunct="1"/>
            <a:endParaRPr lang="en-US" altLang="en-US" dirty="0">
              <a:latin typeface="Arial" charset="0"/>
              <a:cs typeface="Arial" charset="0"/>
            </a:endParaRPr>
          </a:p>
          <a:p>
            <a:pPr algn="just" eaLnBrk="1" hangingPunct="1"/>
            <a:r>
              <a:rPr lang="en-US" altLang="en-US" dirty="0">
                <a:latin typeface="Arial" charset="0"/>
                <a:cs typeface="Arial" charset="0"/>
              </a:rPr>
              <a:t>Overview of main modeling tools</a:t>
            </a:r>
          </a:p>
          <a:p>
            <a:pPr algn="just" eaLnBrk="1" hangingPunct="1"/>
            <a:endParaRPr lang="en-US" altLang="en-US" dirty="0">
              <a:latin typeface="Arial" charset="0"/>
              <a:cs typeface="Arial" charset="0"/>
            </a:endParaRPr>
          </a:p>
          <a:p>
            <a:pPr algn="just" eaLnBrk="1" hangingPunct="1"/>
            <a:r>
              <a:rPr lang="en-US" altLang="en-US" b="1" dirty="0">
                <a:latin typeface="Arial" charset="0"/>
                <a:cs typeface="Arial" charset="0"/>
              </a:rPr>
              <a:t>Summary of results: from validation/analysis to predictions</a:t>
            </a:r>
          </a:p>
          <a:p>
            <a:pPr lvl="1" algn="just" eaLnBrk="1" hangingPunct="1"/>
            <a:r>
              <a:rPr lang="en-US" altLang="en-US" dirty="0">
                <a:latin typeface="Arial" charset="0"/>
                <a:cs typeface="Arial" charset="0"/>
              </a:rPr>
              <a:t>Single-mode scenarios</a:t>
            </a:r>
          </a:p>
          <a:p>
            <a:pPr lvl="2" algn="just"/>
            <a:r>
              <a:rPr lang="en-US" altLang="en-US" dirty="0">
                <a:solidFill>
                  <a:srgbClr val="000090"/>
                </a:solidFill>
                <a:latin typeface="Arial" charset="0"/>
                <a:cs typeface="Arial" charset="0"/>
              </a:rPr>
              <a:t>NTM only: single dominant mode, few resonances in EP phase space</a:t>
            </a:r>
          </a:p>
          <a:p>
            <a:pPr lvl="2" algn="just"/>
            <a:r>
              <a:rPr lang="en-US" altLang="en-US" dirty="0">
                <a:solidFill>
                  <a:srgbClr val="000090"/>
                </a:solidFill>
                <a:latin typeface="Arial" charset="0"/>
                <a:cs typeface="Arial" charset="0"/>
              </a:rPr>
              <a:t>AEs only: many modes of same type, many resonances</a:t>
            </a:r>
          </a:p>
          <a:p>
            <a:pPr lvl="1" algn="just" eaLnBrk="1" hangingPunct="1"/>
            <a:r>
              <a:rPr lang="en-US" altLang="en-US" dirty="0">
                <a:latin typeface="Arial" charset="0"/>
                <a:cs typeface="Arial" charset="0"/>
              </a:rPr>
              <a:t>Multi-mode scenarios</a:t>
            </a:r>
          </a:p>
          <a:p>
            <a:pPr lvl="2" algn="just"/>
            <a:r>
              <a:rPr lang="en-US" altLang="en-US" dirty="0">
                <a:solidFill>
                  <a:srgbClr val="000090"/>
                </a:solidFill>
                <a:latin typeface="Arial" charset="0"/>
                <a:cs typeface="Arial" charset="0"/>
              </a:rPr>
              <a:t>AEs + </a:t>
            </a:r>
            <a:r>
              <a:rPr lang="en-US" altLang="en-US" dirty="0" err="1">
                <a:solidFill>
                  <a:srgbClr val="000090"/>
                </a:solidFill>
                <a:latin typeface="Arial" charset="0"/>
                <a:cs typeface="Arial" charset="0"/>
              </a:rPr>
              <a:t>fishbones</a:t>
            </a:r>
            <a:r>
              <a:rPr lang="en-US" altLang="en-US" dirty="0">
                <a:solidFill>
                  <a:srgbClr val="000090"/>
                </a:solidFill>
                <a:latin typeface="Arial" charset="0"/>
                <a:cs typeface="Arial" charset="0"/>
              </a:rPr>
              <a:t> + kinks: multiple types of modes, many resonances</a:t>
            </a:r>
          </a:p>
          <a:p>
            <a:pPr lvl="1" algn="just" eaLnBrk="1" hangingPunct="1"/>
            <a:r>
              <a:rPr lang="en-US" altLang="en-US" dirty="0">
                <a:latin typeface="Arial" charset="0"/>
                <a:cs typeface="Arial" charset="0"/>
              </a:rPr>
              <a:t>Example of predictive capabilities</a:t>
            </a:r>
          </a:p>
          <a:p>
            <a:pPr lvl="1" algn="just" eaLnBrk="1" hangingPunct="1"/>
            <a:endParaRPr lang="en-US" altLang="en-US" dirty="0">
              <a:latin typeface="Arial" charset="0"/>
              <a:cs typeface="Arial" charset="0"/>
            </a:endParaRPr>
          </a:p>
          <a:p>
            <a:pPr algn="just" eaLnBrk="1" hangingPunct="1"/>
            <a:r>
              <a:rPr lang="en-US" altLang="en-US" dirty="0">
                <a:latin typeface="Arial" charset="0"/>
                <a:cs typeface="Arial" charset="0"/>
              </a:rPr>
              <a:t>Future work &amp; conclusions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7B85E-F6EE-194E-9BAB-B3E1A00226D9}" type="datetime1">
              <a:rPr lang="en-US" smtClean="0"/>
              <a:t>10/18/18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Reduced EP transport models for integrated simulations (M. Podestà, IAEA-FEC 2018)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4D31-CEC6-AA4C-9C19-7F28329456F4}" type="slidenum">
              <a:rPr lang="en-US" smtClean="0"/>
              <a:t>17</a:t>
            </a:fld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346162" y="2145621"/>
            <a:ext cx="267883" cy="1577643"/>
          </a:xfrm>
          <a:prstGeom prst="downArrow">
            <a:avLst/>
          </a:prstGeom>
          <a:gradFill>
            <a:gsLst>
              <a:gs pos="0">
                <a:schemeClr val="bg1"/>
              </a:gs>
              <a:gs pos="100000">
                <a:srgbClr val="FF0000"/>
              </a:gs>
            </a:gsLst>
            <a:lin ang="5400000" scaled="0"/>
          </a:gradFill>
          <a:ln>
            <a:gradFill flip="none"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0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-380453" y="2640766"/>
            <a:ext cx="1222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gradFill flip="none" rotWithShape="1">
                  <a:gsLst>
                    <a:gs pos="0">
                      <a:srgbClr val="FF0000"/>
                    </a:gs>
                    <a:gs pos="100000">
                      <a:srgbClr val="FFBFB2"/>
                    </a:gs>
                  </a:gsLst>
                  <a:lin ang="0" scaled="1"/>
                  <a:tileRect/>
                </a:gradFill>
              </a:rPr>
              <a:t>complexity</a:t>
            </a:r>
          </a:p>
        </p:txBody>
      </p:sp>
    </p:spTree>
    <p:extLst>
      <p:ext uri="{BB962C8B-B14F-4D97-AF65-F5344CB8AC3E}">
        <p14:creationId xmlns:p14="http://schemas.microsoft.com/office/powerpoint/2010/main" val="2262072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ec170247_mirn_c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289" y="954850"/>
            <a:ext cx="3756102" cy="3860312"/>
          </a:xfrm>
          <a:prstGeom prst="rect">
            <a:avLst/>
          </a:prstGeom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-4" y="-7225"/>
            <a:ext cx="9144003" cy="861774"/>
          </a:xfrm>
        </p:spPr>
        <p:txBody>
          <a:bodyPr vert="horz" wrap="square" lIns="0" tIns="0" rIns="0" bIns="0" rtlCol="0" anchor="t" anchorCtr="1">
            <a:spAutoFit/>
          </a:bodyPr>
          <a:lstStyle/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DIII-D discharge with large NTM provides</a:t>
            </a:r>
            <a:br>
              <a:rPr lang="en-US" altLang="en-US" dirty="0">
                <a:latin typeface="Arial" charset="0"/>
                <a:cs typeface="Arial" charset="0"/>
              </a:rPr>
            </a:br>
            <a:r>
              <a:rPr lang="en-US" altLang="en-US" dirty="0">
                <a:latin typeface="Arial" charset="0"/>
                <a:cs typeface="Arial" charset="0"/>
              </a:rPr>
              <a:t>a good test bed for EP transport models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76200" y="728967"/>
            <a:ext cx="5063424" cy="3657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NTMs destabilized by step-up in NB power</a:t>
            </a:r>
          </a:p>
          <a:p>
            <a:pPr lvl="1" eaLnBrk="1" hangingPunct="1"/>
            <a:r>
              <a:rPr lang="en-US" altLang="en-US" dirty="0">
                <a:solidFill>
                  <a:srgbClr val="000090"/>
                </a:solidFill>
                <a:latin typeface="Arial" charset="0"/>
                <a:cs typeface="Arial" charset="0"/>
              </a:rPr>
              <a:t>Dominant 2/1 in this case</a:t>
            </a:r>
          </a:p>
          <a:p>
            <a:pPr lvl="1" eaLnBrk="1" hangingPunct="1"/>
            <a:endParaRPr lang="en-US" altLang="en-US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Large NTM amplitude causes EP confinement degradation</a:t>
            </a:r>
          </a:p>
          <a:p>
            <a:pPr lvl="1" eaLnBrk="1" hangingPunct="1"/>
            <a:r>
              <a:rPr lang="en-US" altLang="en-US" dirty="0">
                <a:solidFill>
                  <a:srgbClr val="000090"/>
                </a:solidFill>
                <a:latin typeface="Arial" charset="0"/>
                <a:cs typeface="Arial" charset="0"/>
              </a:rPr>
              <a:t>Clear drop in neutron rate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74432" y="944929"/>
            <a:ext cx="1273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DIII-D #170247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20481" y="2006876"/>
            <a:ext cx="1538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magnetic fluctuations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1947" y="3231139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NTMs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808147" y="3474733"/>
            <a:ext cx="152400" cy="342900"/>
          </a:xfrm>
          <a:prstGeom prst="straightConnector1">
            <a:avLst/>
          </a:prstGeom>
          <a:ln w="15875">
            <a:solidFill>
              <a:schemeClr val="tx1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036747" y="3474733"/>
            <a:ext cx="685800" cy="514350"/>
          </a:xfrm>
          <a:prstGeom prst="straightConnector1">
            <a:avLst/>
          </a:prstGeom>
          <a:ln w="15875">
            <a:solidFill>
              <a:schemeClr val="tx1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3355" y="4673589"/>
            <a:ext cx="5152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000" i="1" dirty="0" err="1"/>
              <a:t>Heidbrink</a:t>
            </a:r>
            <a:r>
              <a:rPr lang="de-DE" sz="1000" i="1" dirty="0"/>
              <a:t> NF 2018        </a:t>
            </a:r>
            <a:r>
              <a:rPr lang="de-DE" sz="1000" i="1" dirty="0" err="1"/>
              <a:t>Bardóczi</a:t>
            </a:r>
            <a:r>
              <a:rPr lang="de-DE" sz="1000" i="1" dirty="0"/>
              <a:t> </a:t>
            </a:r>
            <a:r>
              <a:rPr lang="de-DE" sz="1000" i="1" dirty="0" err="1"/>
              <a:t>PoP</a:t>
            </a:r>
            <a:r>
              <a:rPr lang="de-DE" sz="1000" i="1" dirty="0"/>
              <a:t> 2017     </a:t>
            </a:r>
            <a:r>
              <a:rPr lang="de-DE" sz="1000" i="1" dirty="0" err="1"/>
              <a:t>Poli</a:t>
            </a:r>
            <a:r>
              <a:rPr lang="de-DE" sz="1000" i="1" dirty="0"/>
              <a:t> NF 2017	    </a:t>
            </a:r>
            <a:r>
              <a:rPr lang="de-DE" sz="1000" i="1" dirty="0" err="1"/>
              <a:t>Bardóczi</a:t>
            </a:r>
            <a:r>
              <a:rPr lang="de-DE" sz="1000" i="1" dirty="0"/>
              <a:t> PPCF 2018 (</a:t>
            </a:r>
            <a:r>
              <a:rPr lang="de-DE" sz="1000" i="1" dirty="0" err="1"/>
              <a:t>submitted</a:t>
            </a:r>
            <a:r>
              <a:rPr lang="de-DE" sz="1000" i="1" dirty="0"/>
              <a:t>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E8B67-5391-ED47-A96A-C8D5A177AED5}" type="datetime1">
              <a:rPr lang="en-US" smtClean="0"/>
              <a:t>10/18/18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Reduced EP transport models for integrated simulations (M. Podestà, IAEA-FEC 2018)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4D31-CEC6-AA4C-9C19-7F28329456F4}" type="slidenum">
              <a:rPr lang="en-US" smtClean="0"/>
              <a:t>18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4935060" y="1362630"/>
            <a:ext cx="1014380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NB power [MW]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8511151" y="1349897"/>
            <a:ext cx="1066895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neutron rate [au]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4952181" y="3229818"/>
            <a:ext cx="98219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frequency [kHz]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83774" y="4663566"/>
            <a:ext cx="59952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time [</a:t>
            </a:r>
            <a:r>
              <a:rPr lang="en-US" sz="1200" dirty="0" err="1"/>
              <a:t>ms</a:t>
            </a:r>
            <a:r>
              <a:rPr lang="en-US" sz="1200" dirty="0"/>
              <a:t>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ADC866-7171-3947-A041-EFBD0E02224D}"/>
              </a:ext>
            </a:extLst>
          </p:cNvPr>
          <p:cNvSpPr txBox="1"/>
          <p:nvPr/>
        </p:nvSpPr>
        <p:spPr>
          <a:xfrm>
            <a:off x="8233084" y="380441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2/1</a:t>
            </a:r>
          </a:p>
        </p:txBody>
      </p:sp>
    </p:spTree>
    <p:extLst>
      <p:ext uri="{BB962C8B-B14F-4D97-AF65-F5344CB8AC3E}">
        <p14:creationId xmlns:p14="http://schemas.microsoft.com/office/powerpoint/2010/main" val="3810055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EF24A08-E50C-8D4E-8466-D97D166D6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640" y="953842"/>
            <a:ext cx="3924300" cy="3111500"/>
          </a:xfrm>
          <a:prstGeom prst="rect">
            <a:avLst/>
          </a:prstGeom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-4" y="-7226"/>
            <a:ext cx="9144003" cy="889317"/>
          </a:xfrm>
        </p:spPr>
        <p:txBody>
          <a:bodyPr vert="horz" wrap="square" lIns="0" tIns="0" rIns="0" bIns="0" rtlCol="0" anchor="t" anchorCtr="1">
            <a:normAutofit fontScale="90000"/>
          </a:bodyPr>
          <a:lstStyle/>
          <a:p>
            <a:pPr eaLnBrk="1" hangingPunct="1"/>
            <a:r>
              <a:rPr lang="en-US" altLang="en-US" sz="3200" dirty="0">
                <a:latin typeface="Arial" charset="0"/>
                <a:cs typeface="Arial" charset="0"/>
              </a:rPr>
              <a:t>Interpretive analysis reproduces experiment, matches direct measurements of NTM island width</a:t>
            </a:r>
            <a:endParaRPr lang="en-US" altLang="en-US" sz="3200" i="1" baseline="-25000" dirty="0">
              <a:latin typeface="Arial" charset="0"/>
              <a:cs typeface="Arial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-2" y="1009271"/>
            <a:ext cx="5238609" cy="2407307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Kick “interpretive” run:</a:t>
            </a:r>
          </a:p>
          <a:p>
            <a:pPr lvl="1" eaLnBrk="1" hangingPunct="1"/>
            <a:r>
              <a:rPr lang="en-US" altLang="en-US" dirty="0">
                <a:solidFill>
                  <a:srgbClr val="002060"/>
                </a:solidFill>
                <a:latin typeface="Arial" charset="0"/>
                <a:cs typeface="Arial" charset="0"/>
              </a:rPr>
              <a:t>Scale kicks to match measured neutrons</a:t>
            </a:r>
          </a:p>
          <a:p>
            <a:pPr lvl="1" eaLnBrk="1" hangingPunct="1"/>
            <a:r>
              <a:rPr lang="en-US" altLang="en-US" dirty="0">
                <a:solidFill>
                  <a:srgbClr val="002060"/>
                </a:solidFill>
                <a:latin typeface="Arial" charset="0"/>
                <a:cs typeface="Arial" charset="0"/>
              </a:rPr>
              <a:t>Mode amplitude related to </a:t>
            </a:r>
            <a:r>
              <a:rPr lang="en-US" altLang="en-US" i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w</a:t>
            </a:r>
            <a:r>
              <a:rPr lang="en-US" altLang="en-US" i="1" baseline="-25000" dirty="0" err="1">
                <a:solidFill>
                  <a:srgbClr val="002060"/>
                </a:solidFill>
                <a:latin typeface="Arial" charset="0"/>
                <a:cs typeface="Arial" charset="0"/>
              </a:rPr>
              <a:t>island</a:t>
            </a:r>
            <a:endParaRPr lang="en-US" altLang="en-US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Inferred NTM island width agrees with measured </a:t>
            </a:r>
            <a:r>
              <a:rPr lang="en-US" altLang="en-US" i="1" dirty="0" err="1">
                <a:latin typeface="Arial" charset="0"/>
                <a:cs typeface="Arial" charset="0"/>
              </a:rPr>
              <a:t>w</a:t>
            </a:r>
            <a:r>
              <a:rPr lang="en-US" altLang="en-US" i="1" baseline="-25000" dirty="0" err="1">
                <a:latin typeface="Arial" charset="0"/>
                <a:cs typeface="Arial" charset="0"/>
              </a:rPr>
              <a:t>island</a:t>
            </a:r>
            <a:r>
              <a:rPr lang="en-US" altLang="en-US" dirty="0">
                <a:latin typeface="Arial" charset="0"/>
                <a:cs typeface="Arial" charset="0"/>
              </a:rPr>
              <a:t> from ECE</a:t>
            </a:r>
          </a:p>
          <a:p>
            <a:pPr lvl="1"/>
            <a:r>
              <a:rPr lang="en-US" altLang="en-US" i="1" dirty="0">
                <a:solidFill>
                  <a:srgbClr val="008000"/>
                </a:solidFill>
                <a:latin typeface="Arial" charset="0"/>
                <a:cs typeface="Arial" charset="0"/>
              </a:rPr>
              <a:t>a posteriori </a:t>
            </a:r>
            <a:r>
              <a:rPr lang="en-US" altLang="en-US" dirty="0">
                <a:solidFill>
                  <a:srgbClr val="008000"/>
                </a:solidFill>
                <a:latin typeface="Arial" charset="0"/>
                <a:cs typeface="Arial" charset="0"/>
              </a:rPr>
              <a:t>check, validation</a:t>
            </a:r>
          </a:p>
          <a:p>
            <a:pPr lvl="1"/>
            <a:r>
              <a:rPr lang="en-US" altLang="en-US" dirty="0">
                <a:solidFill>
                  <a:srgbClr val="008000"/>
                </a:solidFill>
                <a:latin typeface="Arial" charset="0"/>
                <a:cs typeface="Arial" charset="0"/>
              </a:rPr>
              <a:t>Path towards ‘predictive’ simulations with </a:t>
            </a:r>
            <a:r>
              <a:rPr lang="en-US" altLang="en-US" i="1" dirty="0" err="1">
                <a:solidFill>
                  <a:srgbClr val="008000"/>
                </a:solidFill>
                <a:latin typeface="Arial" charset="0"/>
                <a:cs typeface="Arial" charset="0"/>
              </a:rPr>
              <a:t>w</a:t>
            </a:r>
            <a:r>
              <a:rPr lang="en-US" altLang="en-US" i="1" baseline="-25000" dirty="0" err="1">
                <a:solidFill>
                  <a:srgbClr val="008000"/>
                </a:solidFill>
                <a:latin typeface="Arial" charset="0"/>
                <a:cs typeface="Arial" charset="0"/>
              </a:rPr>
              <a:t>island</a:t>
            </a:r>
            <a:r>
              <a:rPr lang="en-US" altLang="en-US" dirty="0">
                <a:solidFill>
                  <a:srgbClr val="008000"/>
                </a:solidFill>
                <a:latin typeface="Arial" charset="0"/>
                <a:cs typeface="Arial" charset="0"/>
              </a:rPr>
              <a:t> from Modified Rutherford Equation</a:t>
            </a:r>
          </a:p>
          <a:p>
            <a:pPr eaLnBrk="1" hangingPunct="1"/>
            <a:endParaRPr lang="en-US" altLang="en-US" dirty="0">
              <a:solidFill>
                <a:srgbClr val="008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9D33-E8F3-8946-A072-4E576D084295}" type="datetime1">
              <a:rPr lang="en-US" smtClean="0"/>
              <a:t>10/18/18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Reduced EP transport models for integrated simulations (M. Podestà, IAEA-FEC 2018)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4D31-CEC6-AA4C-9C19-7F28329456F4}" type="slidenum">
              <a:rPr lang="en-US" smtClean="0"/>
              <a:t>19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AF7C73-AEC1-CD44-9E8A-FD0CDFE7F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207" y="1009271"/>
            <a:ext cx="1820996" cy="9665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A043EFD-3B91-8642-BFB2-ABC79DD8067B}"/>
              </a:ext>
            </a:extLst>
          </p:cNvPr>
          <p:cNvSpPr/>
          <p:nvPr/>
        </p:nvSpPr>
        <p:spPr>
          <a:xfrm>
            <a:off x="7292051" y="966208"/>
            <a:ext cx="1840374" cy="102622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7CABA2-D6B0-4541-9E4F-01BDAF6E2317}"/>
              </a:ext>
            </a:extLst>
          </p:cNvPr>
          <p:cNvSpPr txBox="1"/>
          <p:nvPr/>
        </p:nvSpPr>
        <p:spPr>
          <a:xfrm>
            <a:off x="6111348" y="4652478"/>
            <a:ext cx="30655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 err="1"/>
              <a:t>Heidbrink</a:t>
            </a:r>
            <a:r>
              <a:rPr lang="de-DE" sz="1000" i="1" dirty="0"/>
              <a:t> NF 2018          </a:t>
            </a:r>
            <a:r>
              <a:rPr lang="de-DE" sz="1000" i="1" dirty="0" err="1"/>
              <a:t>Bardóczi</a:t>
            </a:r>
            <a:r>
              <a:rPr lang="de-DE" sz="1000" i="1" dirty="0"/>
              <a:t> PPCF 2018 (</a:t>
            </a:r>
            <a:r>
              <a:rPr lang="de-DE" sz="1000" i="1" dirty="0" err="1"/>
              <a:t>submitted</a:t>
            </a:r>
            <a:r>
              <a:rPr lang="de-DE" sz="10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51788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aea18_jnb_pb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972" y="2855900"/>
            <a:ext cx="2035263" cy="1623980"/>
          </a:xfrm>
          <a:prstGeom prst="rect">
            <a:avLst/>
          </a:prstGeom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-4" y="-7225"/>
            <a:ext cx="9144003" cy="1050947"/>
          </a:xfrm>
        </p:spPr>
        <p:txBody>
          <a:bodyPr vert="horz" wrap="square" lIns="0" tIns="0" rIns="0" bIns="0" rtlCol="0" anchor="t" anchorCtr="1">
            <a:normAutofit/>
          </a:bodyPr>
          <a:lstStyle/>
          <a:p>
            <a:r>
              <a:rPr lang="en-US" altLang="en-US" sz="3100" dirty="0">
                <a:latin typeface="Arial" charset="0"/>
                <a:cs typeface="Arial" charset="0"/>
              </a:rPr>
              <a:t>Verified, validated energetic particle (EP) models are required in integrated </a:t>
            </a:r>
            <a:r>
              <a:rPr lang="en-US" altLang="en-US" sz="3100" dirty="0" err="1">
                <a:latin typeface="Arial" charset="0"/>
                <a:cs typeface="Arial" charset="0"/>
              </a:rPr>
              <a:t>tokamak</a:t>
            </a:r>
            <a:r>
              <a:rPr lang="en-US" altLang="en-US" sz="3100" dirty="0">
                <a:latin typeface="Arial" charset="0"/>
                <a:cs typeface="Arial" charset="0"/>
              </a:rPr>
              <a:t> simulations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2715" y="1011112"/>
            <a:ext cx="8991600" cy="14917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en-US" dirty="0">
                <a:latin typeface="Arial" charset="0"/>
                <a:cs typeface="Arial" charset="0"/>
              </a:rPr>
              <a:t>EPs (alphas, NB ions, RF tails) provide main source of heating, momentum, current drive in burning plasmas</a:t>
            </a:r>
            <a:endParaRPr lang="en-US" altLang="en-US" dirty="0">
              <a:solidFill>
                <a:srgbClr val="000090"/>
              </a:solidFill>
              <a:latin typeface="Arial" charset="0"/>
              <a:cs typeface="Arial" charset="0"/>
            </a:endParaRPr>
          </a:p>
          <a:p>
            <a:pPr lvl="1" algn="just" eaLnBrk="1" hangingPunct="1"/>
            <a:r>
              <a:rPr lang="en-US" altLang="en-US" dirty="0">
                <a:solidFill>
                  <a:srgbClr val="000090"/>
                </a:solidFill>
                <a:latin typeface="Arial" charset="0"/>
                <a:cs typeface="Arial" charset="0"/>
              </a:rPr>
              <a:t>But: EPs drive instabilities, instabilities affect EPs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030787" y="2575899"/>
            <a:ext cx="3562284" cy="2166528"/>
            <a:chOff x="470256" y="2748429"/>
            <a:chExt cx="3490316" cy="2155478"/>
          </a:xfrm>
        </p:grpSpPr>
        <p:pic>
          <p:nvPicPr>
            <p:cNvPr id="2" name="Picture 1" descr="spectrum_2042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256" y="2758988"/>
              <a:ext cx="3490316" cy="214491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820402" y="2748429"/>
              <a:ext cx="1371904" cy="306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NSTX-U #204202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03088" y="3257551"/>
              <a:ext cx="550031" cy="2755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RSAEs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3686" y="3257551"/>
              <a:ext cx="464400" cy="2755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TAEs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71800" y="3371851"/>
              <a:ext cx="464400" cy="2755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TAEs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23071" y="3860627"/>
              <a:ext cx="432234" cy="2755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kink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56478" y="3773890"/>
              <a:ext cx="771487" cy="2755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fishbones</a:t>
              </a:r>
              <a:endParaRPr lang="en-US" sz="1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84326" y="4268193"/>
              <a:ext cx="1262589" cy="290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>
                  <a:solidFill>
                    <a:srgbClr val="0000FF"/>
                  </a:solidFill>
                </a:rPr>
                <a:t>NB power [MW]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163026" y="2622379"/>
            <a:ext cx="1394370" cy="246221"/>
          </a:xfrm>
          <a:prstGeom prst="rect">
            <a:avLst/>
          </a:prstGeom>
          <a:noFill/>
          <a:ln w="15875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</a:rPr>
              <a:t>*AE: </a:t>
            </a:r>
            <a:r>
              <a:rPr lang="en-US" sz="1000" dirty="0" err="1">
                <a:solidFill>
                  <a:schemeClr val="accent1">
                    <a:lumMod val="75000"/>
                  </a:schemeClr>
                </a:solidFill>
              </a:rPr>
              <a:t>Alfvén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accent1">
                    <a:lumMod val="75000"/>
                  </a:schemeClr>
                </a:solidFill>
              </a:rPr>
              <a:t>Eigenmode</a:t>
            </a:r>
            <a:endParaRPr lang="en-US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68ACF-90EE-314E-8C97-992BF641938E}" type="datetime1">
              <a:rPr lang="en-US" smtClean="0"/>
              <a:t>10/18/18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Reduced EP transport models for integrated simulations (M. Podestà, IAEA-FEC 2018)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4D31-CEC6-AA4C-9C19-7F28329456F4}" type="slidenum">
              <a:rPr lang="en-US" smtClean="0"/>
              <a:t>2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6755486" y="3452409"/>
            <a:ext cx="736099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   [kA/m</a:t>
            </a:r>
            <a:r>
              <a:rPr lang="en-US" sz="1000" baseline="30000" dirty="0"/>
              <a:t>2</a:t>
            </a:r>
            <a:r>
              <a:rPr lang="en-US" sz="1000" dirty="0"/>
              <a:t>]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09624" y="2605666"/>
            <a:ext cx="2273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Modeled NB driven current</a:t>
            </a:r>
          </a:p>
        </p:txBody>
      </p:sp>
      <p:sp>
        <p:nvSpPr>
          <p:cNvPr id="6" name="Right Arrow 5"/>
          <p:cNvSpPr/>
          <p:nvPr/>
        </p:nvSpPr>
        <p:spPr>
          <a:xfrm>
            <a:off x="6593071" y="3417117"/>
            <a:ext cx="428606" cy="342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-123799" y="2556916"/>
            <a:ext cx="3278989" cy="2026181"/>
          </a:xfrm>
          <a:prstGeom prst="rect">
            <a:avLst/>
          </a:prstGeom>
          <a:noFill/>
        </p:spPr>
        <p:txBody>
          <a:bodyPr vert="horz" lIns="274320" tIns="91440" rIns="27432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i="1" dirty="0">
                <a:solidFill>
                  <a:srgbClr val="FF0000"/>
                </a:solidFill>
                <a:latin typeface="Arial" charset="0"/>
                <a:cs typeface="Arial" charset="0"/>
              </a:rPr>
              <a:t>This work: reduced EP transport models being developed, validated for time-dependent </a:t>
            </a:r>
            <a:r>
              <a:rPr lang="en-US" altLang="en-US" sz="2000" i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predictive</a:t>
            </a:r>
            <a:r>
              <a:rPr lang="en-US" altLang="en-US" sz="2000" i="1" dirty="0">
                <a:solidFill>
                  <a:srgbClr val="FF0000"/>
                </a:solidFill>
                <a:latin typeface="Arial" charset="0"/>
                <a:cs typeface="Arial" charset="0"/>
              </a:rPr>
              <a:t> simulations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57802" y="2913443"/>
            <a:ext cx="6885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classical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57803" y="3094346"/>
            <a:ext cx="7072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model 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364215" y="3287076"/>
            <a:ext cx="700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model B</a:t>
            </a:r>
            <a:endParaRPr lang="en-US" sz="1200" baseline="-25000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2519068" y="3312457"/>
            <a:ext cx="112402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 frequency  [kHz]  </a:t>
            </a:r>
          </a:p>
        </p:txBody>
      </p:sp>
    </p:spTree>
    <p:extLst>
      <p:ext uri="{BB962C8B-B14F-4D97-AF65-F5344CB8AC3E}">
        <p14:creationId xmlns:p14="http://schemas.microsoft.com/office/powerpoint/2010/main" val="1518879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>
          <a:xfrm>
            <a:off x="-1" y="813058"/>
            <a:ext cx="5390983" cy="4188921"/>
          </a:xfrm>
          <a:prstGeom prst="rect">
            <a:avLst/>
          </a:prstGeom>
          <a:noFill/>
        </p:spPr>
        <p:txBody>
          <a:bodyPr vert="horz" lIns="274320" tIns="91440" rIns="274320" bIns="45720" rtlCol="0" anchor="ctr" anchorCtr="0">
            <a:normAutofit fontScale="85000" lnSpcReduction="20000"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Arial" charset="0"/>
                <a:cs typeface="Arial" charset="0"/>
              </a:rPr>
              <a:t>Kick “interpretive” run:</a:t>
            </a:r>
          </a:p>
          <a:p>
            <a:pPr lvl="1"/>
            <a:r>
              <a:rPr lang="en-US" altLang="en-US" dirty="0">
                <a:solidFill>
                  <a:srgbClr val="002060"/>
                </a:solidFill>
                <a:latin typeface="Arial" charset="0"/>
                <a:cs typeface="Arial" charset="0"/>
              </a:rPr>
              <a:t>Scale kicks to match measured neutrons</a:t>
            </a:r>
          </a:p>
          <a:p>
            <a:pPr lvl="1"/>
            <a:r>
              <a:rPr lang="en-US" altLang="en-US" dirty="0">
                <a:solidFill>
                  <a:srgbClr val="002060"/>
                </a:solidFill>
                <a:latin typeface="Arial" charset="0"/>
                <a:cs typeface="Arial" charset="0"/>
              </a:rPr>
              <a:t>Mode amplitude related to </a:t>
            </a:r>
            <a:r>
              <a:rPr lang="en-US" altLang="en-US" i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w</a:t>
            </a:r>
            <a:r>
              <a:rPr lang="en-US" altLang="en-US" i="1" baseline="-25000" dirty="0" err="1">
                <a:solidFill>
                  <a:srgbClr val="002060"/>
                </a:solidFill>
                <a:latin typeface="Arial" charset="0"/>
                <a:cs typeface="Arial" charset="0"/>
              </a:rPr>
              <a:t>island</a:t>
            </a:r>
            <a:endParaRPr lang="en-US" altLang="en-US" dirty="0">
              <a:latin typeface="Arial" charset="0"/>
              <a:cs typeface="Arial" charset="0"/>
            </a:endParaRPr>
          </a:p>
          <a:p>
            <a:r>
              <a:rPr lang="en-US" altLang="en-US" dirty="0">
                <a:latin typeface="Arial" charset="0"/>
                <a:cs typeface="Arial" charset="0"/>
              </a:rPr>
              <a:t>Inferred NTM island width agrees with measured </a:t>
            </a:r>
            <a:r>
              <a:rPr lang="en-US" altLang="en-US" i="1" dirty="0" err="1">
                <a:latin typeface="Arial" charset="0"/>
                <a:cs typeface="Arial" charset="0"/>
              </a:rPr>
              <a:t>w</a:t>
            </a:r>
            <a:r>
              <a:rPr lang="en-US" altLang="en-US" i="1" baseline="-25000" dirty="0" err="1">
                <a:latin typeface="Arial" charset="0"/>
                <a:cs typeface="Arial" charset="0"/>
              </a:rPr>
              <a:t>island</a:t>
            </a:r>
            <a:r>
              <a:rPr lang="en-US" altLang="en-US" dirty="0">
                <a:latin typeface="Arial" charset="0"/>
                <a:cs typeface="Arial" charset="0"/>
              </a:rPr>
              <a:t> from ECE</a:t>
            </a:r>
          </a:p>
          <a:p>
            <a:pPr lvl="1"/>
            <a:r>
              <a:rPr lang="en-US" altLang="en-US" i="1" dirty="0">
                <a:solidFill>
                  <a:srgbClr val="008000"/>
                </a:solidFill>
                <a:latin typeface="Arial" charset="0"/>
                <a:cs typeface="Arial" charset="0"/>
              </a:rPr>
              <a:t>a posteriori </a:t>
            </a:r>
            <a:r>
              <a:rPr lang="en-US" altLang="en-US" dirty="0">
                <a:solidFill>
                  <a:srgbClr val="008000"/>
                </a:solidFill>
                <a:latin typeface="Arial" charset="0"/>
                <a:cs typeface="Arial" charset="0"/>
              </a:rPr>
              <a:t>check, validation</a:t>
            </a:r>
          </a:p>
          <a:p>
            <a:pPr lvl="1"/>
            <a:r>
              <a:rPr lang="en-US" altLang="en-US" dirty="0">
                <a:solidFill>
                  <a:srgbClr val="008000"/>
                </a:solidFill>
                <a:latin typeface="Arial" charset="0"/>
                <a:cs typeface="Arial" charset="0"/>
              </a:rPr>
              <a:t>Path towards ‘predictive’ simulations with </a:t>
            </a:r>
            <a:r>
              <a:rPr lang="en-US" altLang="en-US" i="1" dirty="0" err="1">
                <a:solidFill>
                  <a:srgbClr val="008000"/>
                </a:solidFill>
                <a:latin typeface="Arial" charset="0"/>
                <a:cs typeface="Arial" charset="0"/>
              </a:rPr>
              <a:t>w</a:t>
            </a:r>
            <a:r>
              <a:rPr lang="en-US" altLang="en-US" i="1" baseline="-25000" dirty="0" err="1">
                <a:solidFill>
                  <a:srgbClr val="008000"/>
                </a:solidFill>
                <a:latin typeface="Arial" charset="0"/>
                <a:cs typeface="Arial" charset="0"/>
              </a:rPr>
              <a:t>island</a:t>
            </a:r>
            <a:r>
              <a:rPr lang="en-US" altLang="en-US" dirty="0">
                <a:solidFill>
                  <a:srgbClr val="008000"/>
                </a:solidFill>
                <a:latin typeface="Arial" charset="0"/>
                <a:cs typeface="Arial" charset="0"/>
              </a:rPr>
              <a:t> from Modified Rutherford Equation</a:t>
            </a:r>
            <a:endParaRPr lang="en-US" altLang="en-US" dirty="0">
              <a:latin typeface="Arial" charset="0"/>
              <a:cs typeface="Arial" charset="0"/>
            </a:endParaRPr>
          </a:p>
          <a:p>
            <a:pPr lvl="1"/>
            <a:endParaRPr lang="en-US" altLang="en-US" dirty="0">
              <a:solidFill>
                <a:srgbClr val="000090"/>
              </a:solidFill>
              <a:latin typeface="Arial" charset="0"/>
              <a:cs typeface="Arial" charset="0"/>
            </a:endParaRPr>
          </a:p>
          <a:p>
            <a:r>
              <a:rPr lang="en-US" altLang="en-US" dirty="0">
                <a:latin typeface="Arial" charset="0"/>
                <a:cs typeface="Arial" charset="0"/>
              </a:rPr>
              <a:t>Favorable comparison with phase-space resolved data (FIDA)</a:t>
            </a:r>
          </a:p>
          <a:p>
            <a:pPr lvl="1"/>
            <a:r>
              <a:rPr lang="en-US" altLang="en-US" dirty="0">
                <a:solidFill>
                  <a:srgbClr val="002060"/>
                </a:solidFill>
                <a:latin typeface="Arial" charset="0"/>
                <a:cs typeface="Arial" charset="0"/>
              </a:rPr>
              <a:t>Acceptable for co-passing, good for counter-passing</a:t>
            </a:r>
          </a:p>
          <a:p>
            <a:pPr lvl="1"/>
            <a:r>
              <a:rPr lang="en-US" altLang="en-US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Key exercise for model validation</a:t>
            </a:r>
          </a:p>
          <a:p>
            <a:pPr lvl="2"/>
            <a:r>
              <a:rPr lang="en-US" altLang="en-US" sz="1500" i="1" dirty="0">
                <a:solidFill>
                  <a:srgbClr val="002060"/>
                </a:solidFill>
                <a:latin typeface="Arial" charset="0"/>
                <a:cs typeface="Arial" charset="0"/>
              </a:rPr>
              <a:t>Ad-hoc diffusion would give same drop for co/</a:t>
            </a:r>
            <a:r>
              <a:rPr lang="en-US" altLang="en-US" sz="1500" i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cntr</a:t>
            </a:r>
            <a:endParaRPr lang="en-US" altLang="en-US" sz="1500" i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-4" y="-7225"/>
            <a:ext cx="9144003" cy="861774"/>
          </a:xfrm>
        </p:spPr>
        <p:txBody>
          <a:bodyPr vert="horz" wrap="square" lIns="0" tIns="0" rIns="0" bIns="0" rtlCol="0" anchor="t" anchorCtr="1">
            <a:spAutoFit/>
          </a:bodyPr>
          <a:lstStyle/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Analysis gives reasonable agreement</a:t>
            </a:r>
            <a:br>
              <a:rPr lang="en-US" altLang="en-US" dirty="0">
                <a:latin typeface="Arial" charset="0"/>
                <a:cs typeface="Arial" charset="0"/>
              </a:rPr>
            </a:br>
            <a:r>
              <a:rPr lang="en-US" altLang="en-US" dirty="0">
                <a:latin typeface="Arial" charset="0"/>
                <a:cs typeface="Arial" charset="0"/>
              </a:rPr>
              <a:t>with phase-space resolved diagnostics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7603636" y="2852502"/>
            <a:ext cx="27863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i="1" dirty="0" err="1"/>
              <a:t>Heidbrink</a:t>
            </a:r>
            <a:r>
              <a:rPr lang="de-DE" sz="900" i="1" dirty="0"/>
              <a:t> NF 2018          </a:t>
            </a:r>
            <a:r>
              <a:rPr lang="de-DE" sz="900" i="1" dirty="0" err="1"/>
              <a:t>Bardóczi</a:t>
            </a:r>
            <a:r>
              <a:rPr lang="de-DE" sz="900" i="1" dirty="0"/>
              <a:t> PPCF 2018 (</a:t>
            </a:r>
            <a:r>
              <a:rPr lang="de-DE" sz="900" i="1" dirty="0" err="1"/>
              <a:t>submitted</a:t>
            </a:r>
            <a:r>
              <a:rPr lang="de-DE" sz="900" i="1" dirty="0"/>
              <a:t>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7071-3627-1440-8B4C-8F55A4CA9A6E}" type="datetime1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Reduced EP transport models for integrated simulations (M. Podestà, IAEA-FEC 2018)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4D31-CEC6-AA4C-9C19-7F28329456F4}" type="slidenum">
              <a:rPr lang="en-US" smtClean="0"/>
              <a:t>20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417442" y="4815335"/>
            <a:ext cx="3278952" cy="3297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433746" y="4828562"/>
            <a:ext cx="710253" cy="1171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ransp_expt_comp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700" y="887619"/>
            <a:ext cx="2776235" cy="42574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5128246" y="3782796"/>
            <a:ext cx="1492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FIDA brightness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034F0E-D6D4-C24E-AEBA-82FB611CD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146" y="928962"/>
            <a:ext cx="1249321" cy="66314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777BE6D-59E3-9B40-9782-BDF0B05B09FE}"/>
              </a:ext>
            </a:extLst>
          </p:cNvPr>
          <p:cNvSpPr/>
          <p:nvPr/>
        </p:nvSpPr>
        <p:spPr>
          <a:xfrm>
            <a:off x="7506183" y="928983"/>
            <a:ext cx="1275283" cy="6747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19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-4" y="-7225"/>
            <a:ext cx="9144003" cy="925410"/>
          </a:xfrm>
        </p:spPr>
        <p:txBody>
          <a:bodyPr vert="horz" wrap="square" lIns="0" tIns="0" rIns="0" bIns="0" rtlCol="0" anchor="t" anchorCtr="1">
            <a:normAutofit fontScale="90000"/>
          </a:bodyPr>
          <a:lstStyle/>
          <a:p>
            <a:r>
              <a:rPr lang="en-US" altLang="en-US" sz="3600" dirty="0">
                <a:latin typeface="Arial" charset="0"/>
                <a:cs typeface="Arial" charset="0"/>
              </a:rPr>
              <a:t>Kick &amp; RBQ-1D successfully benchmarked for scenario with multiple unstable AEs</a:t>
            </a:r>
            <a:endParaRPr lang="en-US" altLang="en-US" sz="3400" dirty="0">
              <a:latin typeface="Arial" charset="0"/>
              <a:cs typeface="Arial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3578829"/>
            <a:ext cx="9075372" cy="1138627"/>
          </a:xfrm>
        </p:spPr>
        <p:txBody>
          <a:bodyPr vert="horz" lIns="91440" tIns="91440" rIns="274320" bIns="45720" rtlCol="0" anchor="ctr" anchorCtr="0">
            <a:normAutofit fontScale="92500" lnSpcReduction="10000"/>
          </a:bodyPr>
          <a:lstStyle/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AEs selected based on experimental data from ECE, </a:t>
            </a:r>
            <a:r>
              <a:rPr lang="en-US" altLang="en-US" dirty="0" err="1">
                <a:latin typeface="Arial" charset="0"/>
                <a:cs typeface="Arial" charset="0"/>
              </a:rPr>
              <a:t>Mirnov</a:t>
            </a:r>
            <a:r>
              <a:rPr lang="en-US" altLang="en-US" dirty="0">
                <a:latin typeface="Arial" charset="0"/>
                <a:cs typeface="Arial" charset="0"/>
              </a:rPr>
              <a:t> coils</a:t>
            </a:r>
          </a:p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Amplitudes inferred around t=800ms</a:t>
            </a:r>
          </a:p>
          <a:p>
            <a:pPr lvl="1"/>
            <a:r>
              <a:rPr lang="en-US" altLang="en-US" dirty="0">
                <a:solidFill>
                  <a:srgbClr val="000090"/>
                </a:solidFill>
                <a:latin typeface="Arial" charset="0"/>
                <a:cs typeface="Arial" charset="0"/>
              </a:rPr>
              <a:t>Adjusted </a:t>
            </a:r>
            <a:r>
              <a:rPr lang="en-US" altLang="en-US" dirty="0" err="1">
                <a:solidFill>
                  <a:srgbClr val="000090"/>
                </a:solidFill>
                <a:latin typeface="Arial" charset="0"/>
                <a:cs typeface="Arial" charset="0"/>
              </a:rPr>
              <a:t>vs</a:t>
            </a:r>
            <a:r>
              <a:rPr lang="en-US" altLang="en-US" dirty="0">
                <a:solidFill>
                  <a:srgbClr val="000090"/>
                </a:solidFill>
                <a:latin typeface="Arial" charset="0"/>
                <a:cs typeface="Arial" charset="0"/>
              </a:rPr>
              <a:t> time to match measured neutron rate</a:t>
            </a:r>
          </a:p>
        </p:txBody>
      </p:sp>
      <p:pic>
        <p:nvPicPr>
          <p:cNvPr id="3" name="Picture 2" descr="transp_159243_kick_rbq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65" y="986250"/>
            <a:ext cx="7871232" cy="26822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47586" y="4610949"/>
            <a:ext cx="158731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00" i="1" dirty="0" err="1"/>
              <a:t>Gorelenkov</a:t>
            </a:r>
            <a:r>
              <a:rPr lang="de-DE" sz="1300" i="1" dirty="0"/>
              <a:t> NF 2018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CC86E-DB8D-A24C-B168-323051DF9E61}" type="datetime1">
              <a:rPr lang="en-US" smtClean="0"/>
              <a:t>10/18/18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Reduced EP transport models for integrated simulations (M. Podestà, IAEA-FEC 2018)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4D31-CEC6-AA4C-9C19-7F28329456F4}" type="slidenum">
              <a:rPr lang="en-US" smtClean="0"/>
              <a:t>21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030251" y="1129479"/>
            <a:ext cx="359673" cy="2602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96322" y="2885861"/>
            <a:ext cx="359673" cy="2602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2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DA_1592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60" y="910158"/>
            <a:ext cx="4189717" cy="3829225"/>
          </a:xfrm>
          <a:prstGeom prst="rect">
            <a:avLst/>
          </a:prstGeom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-4" y="-7225"/>
            <a:ext cx="9144003" cy="861774"/>
          </a:xfrm>
        </p:spPr>
        <p:txBody>
          <a:bodyPr vert="horz" wrap="square" lIns="0" tIns="0" rIns="0" bIns="0" rtlCol="0" anchor="t" anchorCtr="1">
            <a:spAutoFit/>
          </a:bodyPr>
          <a:lstStyle/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Successful comparison with phase-space</a:t>
            </a:r>
            <a:br>
              <a:rPr lang="en-US" altLang="en-US" dirty="0">
                <a:latin typeface="Arial" charset="0"/>
                <a:cs typeface="Arial" charset="0"/>
              </a:rPr>
            </a:br>
            <a:r>
              <a:rPr lang="en-US" altLang="en-US" dirty="0">
                <a:latin typeface="Arial" charset="0"/>
                <a:cs typeface="Arial" charset="0"/>
              </a:rPr>
              <a:t>resolved data (FIDA, NPA) validates models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231697" y="1180154"/>
            <a:ext cx="4855008" cy="3486012"/>
          </a:xfrm>
        </p:spPr>
        <p:txBody>
          <a:bodyPr vert="horz" lIns="0" tIns="91440" rIns="0" bIns="45720" rtlCol="0" anchor="ctr" anchorCtr="0">
            <a:normAutofit fontScale="92500" lnSpcReduction="10000"/>
          </a:bodyPr>
          <a:lstStyle/>
          <a:p>
            <a:r>
              <a:rPr lang="en-US" altLang="en-US" dirty="0">
                <a:latin typeface="Arial" charset="0"/>
                <a:cs typeface="Arial" charset="0"/>
              </a:rPr>
              <a:t>Simulation can also reproduce dynamic response to NB modulation</a:t>
            </a:r>
          </a:p>
          <a:p>
            <a:endParaRPr lang="en-US" altLang="en-US" dirty="0">
              <a:latin typeface="Arial" charset="0"/>
              <a:cs typeface="Arial" charset="0"/>
            </a:endParaRPr>
          </a:p>
          <a:p>
            <a:r>
              <a:rPr lang="en-US" altLang="en-US" dirty="0">
                <a:latin typeface="Arial" charset="0"/>
                <a:cs typeface="Arial" charset="0"/>
              </a:rPr>
              <a:t>Less favorable comparison with FIDA using updated calibration</a:t>
            </a:r>
          </a:p>
          <a:p>
            <a:pPr lvl="1"/>
            <a:r>
              <a:rPr lang="en-US" altLang="en-US" i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Need to work closely with experimentalists</a:t>
            </a:r>
          </a:p>
          <a:p>
            <a:pPr marL="0" indent="0">
              <a:buNone/>
            </a:pPr>
            <a:endParaRPr lang="en-US" altLang="en-US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i="1" dirty="0">
                <a:solidFill>
                  <a:srgbClr val="FF0000"/>
                </a:solidFill>
                <a:latin typeface="Arial" charset="0"/>
                <a:cs typeface="Arial" charset="0"/>
              </a:rPr>
              <a:t>Retaining phase space resolution is critical for validation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03781" y="4626472"/>
            <a:ext cx="1440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 err="1"/>
              <a:t>Heidbrink</a:t>
            </a:r>
            <a:r>
              <a:rPr lang="de-DE" sz="1200" i="1" dirty="0"/>
              <a:t> </a:t>
            </a:r>
            <a:r>
              <a:rPr lang="de-DE" sz="1200" i="1" dirty="0" err="1"/>
              <a:t>PoP</a:t>
            </a:r>
            <a:r>
              <a:rPr lang="de-DE" sz="1200" i="1" dirty="0"/>
              <a:t> 2016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8AA4B-DD2E-3644-9E38-04A2EA8497C9}" type="datetime1">
              <a:rPr lang="en-US" smtClean="0"/>
              <a:t>10/18/18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Reduced EP transport models for integrated simulations (M. Podestà, IAEA-FEC 2018)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4D31-CEC6-AA4C-9C19-7F28329456F4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732212-7242-694B-A0A6-A710F9CDE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677" y="2300090"/>
            <a:ext cx="378815" cy="3565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1D7FC3-BA84-B545-93FC-A6B3A8C3E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2441" y="1263430"/>
            <a:ext cx="363050" cy="34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55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ec_2042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1" y="965509"/>
            <a:ext cx="5026285" cy="3551546"/>
          </a:xfrm>
          <a:prstGeom prst="rect">
            <a:avLst/>
          </a:prstGeom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-4" y="-7225"/>
            <a:ext cx="9144003" cy="770259"/>
          </a:xfrm>
        </p:spPr>
        <p:txBody>
          <a:bodyPr vert="horz" wrap="square" lIns="0" tIns="0" rIns="0" bIns="0" rtlCol="0" anchor="t" anchorCtr="1">
            <a:normAutofit fontScale="90000"/>
          </a:bodyPr>
          <a:lstStyle/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Towards </a:t>
            </a:r>
            <a:r>
              <a:rPr lang="en-US" altLang="en-US" i="1" u="sng" dirty="0">
                <a:latin typeface="Arial" charset="0"/>
                <a:cs typeface="Arial" charset="0"/>
              </a:rPr>
              <a:t>predictive</a:t>
            </a:r>
            <a:r>
              <a:rPr lang="en-US" altLang="en-US" dirty="0">
                <a:latin typeface="Arial" charset="0"/>
                <a:cs typeface="Arial" charset="0"/>
              </a:rPr>
              <a:t> simulations:</a:t>
            </a:r>
            <a:br>
              <a:rPr lang="en-US" altLang="en-US" dirty="0">
                <a:latin typeface="Arial" charset="0"/>
                <a:cs typeface="Arial" charset="0"/>
              </a:rPr>
            </a:br>
            <a:r>
              <a:rPr lang="en-US" altLang="en-US" dirty="0">
                <a:latin typeface="Arial" charset="0"/>
                <a:cs typeface="Arial" charset="0"/>
              </a:rPr>
              <a:t>need estimate of unstable spectrum, saturated amplitudes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12934" y="3583480"/>
            <a:ext cx="1179958" cy="267457"/>
          </a:xfrm>
          <a:prstGeom prst="rect">
            <a:avLst/>
          </a:prstGeom>
          <a:noFill/>
        </p:spPr>
        <p:txBody>
          <a:bodyPr wrap="none" lIns="81988" tIns="40995" rIns="81988" bIns="40995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NB power [MW]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55936" y="3656875"/>
            <a:ext cx="1232472" cy="267457"/>
          </a:xfrm>
          <a:prstGeom prst="rect">
            <a:avLst/>
          </a:prstGeom>
          <a:noFill/>
        </p:spPr>
        <p:txBody>
          <a:bodyPr wrap="none" lIns="81988" tIns="40995" rIns="81988" bIns="40995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neutron rate [au]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93823" y="1843085"/>
            <a:ext cx="595823" cy="359790"/>
          </a:xfrm>
          <a:prstGeom prst="rect">
            <a:avLst/>
          </a:prstGeom>
          <a:noFill/>
        </p:spPr>
        <p:txBody>
          <a:bodyPr wrap="none" lIns="81988" tIns="40995" rIns="81988" bIns="40995" rtlCol="0">
            <a:spAutoFit/>
          </a:bodyPr>
          <a:lstStyle/>
          <a:p>
            <a:r>
              <a:rPr lang="en-US" i="1" dirty="0">
                <a:solidFill>
                  <a:srgbClr val="000090"/>
                </a:solidFill>
              </a:rPr>
              <a:t>TAEs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89023" y="2586035"/>
            <a:ext cx="1053641" cy="359790"/>
          </a:xfrm>
          <a:prstGeom prst="rect">
            <a:avLst/>
          </a:prstGeom>
          <a:noFill/>
        </p:spPr>
        <p:txBody>
          <a:bodyPr wrap="none" lIns="81988" tIns="40995" rIns="81988" bIns="40995" rtlCol="0">
            <a:spAutoFit/>
          </a:bodyPr>
          <a:lstStyle/>
          <a:p>
            <a:r>
              <a:rPr lang="en-US" i="1" dirty="0" err="1">
                <a:solidFill>
                  <a:srgbClr val="000090"/>
                </a:solidFill>
              </a:rPr>
              <a:t>fishbones</a:t>
            </a:r>
            <a:endParaRPr lang="en-US" i="1" dirty="0">
              <a:solidFill>
                <a:srgbClr val="00009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87879" y="2814635"/>
            <a:ext cx="545490" cy="359790"/>
          </a:xfrm>
          <a:prstGeom prst="rect">
            <a:avLst/>
          </a:prstGeom>
          <a:noFill/>
        </p:spPr>
        <p:txBody>
          <a:bodyPr wrap="none" lIns="81988" tIns="40995" rIns="81988" bIns="40995" rtlCol="0">
            <a:spAutoFit/>
          </a:bodyPr>
          <a:lstStyle/>
          <a:p>
            <a:r>
              <a:rPr lang="en-US" i="1" dirty="0">
                <a:solidFill>
                  <a:srgbClr val="000090"/>
                </a:solidFill>
              </a:rPr>
              <a:t>kink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36823" y="1957385"/>
            <a:ext cx="595823" cy="359790"/>
          </a:xfrm>
          <a:prstGeom prst="rect">
            <a:avLst/>
          </a:prstGeom>
          <a:noFill/>
        </p:spPr>
        <p:txBody>
          <a:bodyPr wrap="none" lIns="81988" tIns="40995" rIns="81988" bIns="40995" rtlCol="0">
            <a:spAutoFit/>
          </a:bodyPr>
          <a:lstStyle/>
          <a:p>
            <a:r>
              <a:rPr lang="en-US" i="1" dirty="0">
                <a:solidFill>
                  <a:srgbClr val="000090"/>
                </a:solidFill>
              </a:rPr>
              <a:t>TAEs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6019" y="1957385"/>
            <a:ext cx="725602" cy="359790"/>
          </a:xfrm>
          <a:prstGeom prst="rect">
            <a:avLst/>
          </a:prstGeom>
          <a:noFill/>
        </p:spPr>
        <p:txBody>
          <a:bodyPr wrap="none" lIns="81988" tIns="40995" rIns="81988" bIns="40995" rtlCol="0">
            <a:spAutoFit/>
          </a:bodyPr>
          <a:lstStyle/>
          <a:p>
            <a:r>
              <a:rPr lang="en-US" i="1" dirty="0">
                <a:solidFill>
                  <a:srgbClr val="000090"/>
                </a:solidFill>
              </a:rPr>
              <a:t>RSAEs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23EB-5647-384D-B75B-AA66CAEE9029}" type="datetime1">
              <a:rPr lang="en-US" smtClean="0"/>
              <a:t>10/18/18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Reduced EP transport models for integrated simulations (M. Podestà, IAEA-FEC 2018)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4D31-CEC6-AA4C-9C19-7F28329456F4}" type="slidenum">
              <a:rPr lang="en-US" smtClean="0"/>
              <a:t>23</a:t>
            </a:fld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146237" y="1027370"/>
            <a:ext cx="3964687" cy="3486012"/>
          </a:xfrm>
        </p:spPr>
        <p:txBody>
          <a:bodyPr vert="horz" lIns="0" tIns="91440" rIns="0" bIns="45720" rtlCol="0" anchor="ctr" anchorCtr="0">
            <a:normAutofit fontScale="85000" lnSpcReduction="20000"/>
          </a:bodyPr>
          <a:lstStyle/>
          <a:p>
            <a:pPr marL="347472">
              <a:lnSpc>
                <a:spcPct val="130000"/>
              </a:lnSpc>
              <a:spcBef>
                <a:spcPts val="0"/>
              </a:spcBef>
            </a:pPr>
            <a:r>
              <a:rPr lang="en-US" altLang="en-US" dirty="0">
                <a:latin typeface="Arial" charset="0"/>
                <a:cs typeface="Arial" charset="0"/>
              </a:rPr>
              <a:t>Need estimate for relative AE amplitudes:</a:t>
            </a:r>
          </a:p>
          <a:p>
            <a:pPr marL="747522" lvl="1">
              <a:lnSpc>
                <a:spcPct val="130000"/>
              </a:lnSpc>
              <a:spcBef>
                <a:spcPts val="0"/>
              </a:spcBef>
            </a:pPr>
            <a:r>
              <a:rPr lang="en-US" altLang="en-US" dirty="0">
                <a:solidFill>
                  <a:srgbClr val="000090"/>
                </a:solidFill>
                <a:latin typeface="Arial" charset="0"/>
                <a:cs typeface="Arial" charset="0"/>
              </a:rPr>
              <a:t>Use saturation condition (drive=damping) to infer AE amplitudes </a:t>
            </a:r>
            <a:r>
              <a:rPr lang="en-US" altLang="en-US" dirty="0" err="1">
                <a:solidFill>
                  <a:srgbClr val="000090"/>
                </a:solidFill>
                <a:latin typeface="Arial" charset="0"/>
                <a:cs typeface="Arial" charset="0"/>
              </a:rPr>
              <a:t>vs</a:t>
            </a:r>
            <a:r>
              <a:rPr lang="en-US" altLang="en-US" dirty="0">
                <a:solidFill>
                  <a:srgbClr val="000090"/>
                </a:solidFill>
                <a:latin typeface="Arial" charset="0"/>
                <a:cs typeface="Arial" charset="0"/>
              </a:rPr>
              <a:t> time</a:t>
            </a:r>
          </a:p>
          <a:p>
            <a:pPr marL="747522" lvl="1">
              <a:lnSpc>
                <a:spcPct val="130000"/>
              </a:lnSpc>
              <a:spcBef>
                <a:spcPts val="0"/>
              </a:spcBef>
            </a:pPr>
            <a:endParaRPr lang="en-US" altLang="en-US" dirty="0">
              <a:solidFill>
                <a:srgbClr val="000090"/>
              </a:solidFill>
              <a:latin typeface="Arial" charset="0"/>
              <a:cs typeface="Arial" charset="0"/>
            </a:endParaRPr>
          </a:p>
          <a:p>
            <a:pPr marL="347472">
              <a:lnSpc>
                <a:spcPct val="130000"/>
              </a:lnSpc>
              <a:spcBef>
                <a:spcPts val="0"/>
              </a:spcBef>
            </a:pPr>
            <a:r>
              <a:rPr lang="en-US" altLang="en-US" dirty="0">
                <a:latin typeface="Arial" charset="0"/>
                <a:cs typeface="Arial" charset="0"/>
              </a:rPr>
              <a:t>Then, rescale fishbone &amp;  kink amplitudes to match measured neutron rate</a:t>
            </a:r>
          </a:p>
          <a:p>
            <a:pPr marL="747522" lvl="1">
              <a:lnSpc>
                <a:spcPct val="130000"/>
              </a:lnSpc>
              <a:spcBef>
                <a:spcPts val="0"/>
              </a:spcBef>
            </a:pPr>
            <a:r>
              <a:rPr lang="en-US" altLang="en-US" dirty="0">
                <a:solidFill>
                  <a:srgbClr val="000090"/>
                </a:solidFill>
                <a:latin typeface="Arial" charset="0"/>
                <a:cs typeface="Arial" charset="0"/>
              </a:rPr>
              <a:t>No damping available (yet)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DCE20E-D188-BB4C-8D33-3AA8A695D0BC}"/>
              </a:ext>
            </a:extLst>
          </p:cNvPr>
          <p:cNvSpPr txBox="1"/>
          <p:nvPr/>
        </p:nvSpPr>
        <p:spPr>
          <a:xfrm>
            <a:off x="744112" y="1079302"/>
            <a:ext cx="1565044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NSTX-U #204202</a:t>
            </a:r>
          </a:p>
        </p:txBody>
      </p:sp>
    </p:spTree>
    <p:extLst>
      <p:ext uri="{BB962C8B-B14F-4D97-AF65-F5344CB8AC3E}">
        <p14:creationId xmlns:p14="http://schemas.microsoft.com/office/powerpoint/2010/main" val="1230496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0F220B-25B0-F140-ADE6-F321C41F6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291" y="897666"/>
            <a:ext cx="7053225" cy="2397712"/>
          </a:xfrm>
          <a:prstGeom prst="rect">
            <a:avLst/>
          </a:prstGeom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-4" y="-7225"/>
            <a:ext cx="9144003" cy="861774"/>
          </a:xfrm>
        </p:spPr>
        <p:txBody>
          <a:bodyPr vert="horz" wrap="square" lIns="0" tIns="0" rIns="0" bIns="0" rtlCol="0" anchor="t" anchorCtr="1">
            <a:spAutoFit/>
          </a:bodyPr>
          <a:lstStyle/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Analysis provides assessment of role of different instabilities on EP transport, NB driven current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09139" y="3237065"/>
            <a:ext cx="7781411" cy="1592204"/>
          </a:xfrm>
        </p:spPr>
        <p:txBody>
          <a:bodyPr vert="horz" lIns="0" tIns="91440" rIns="0" bIns="45720" rtlCol="0" anchor="ctr" anchorCtr="0">
            <a:normAutofit fontScale="85000" lnSpcReduction="1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en-US" dirty="0">
                <a:latin typeface="Arial" charset="0"/>
                <a:cs typeface="Arial" charset="0"/>
              </a:rPr>
              <a:t>AEs and </a:t>
            </a:r>
            <a:r>
              <a:rPr lang="en-US" altLang="en-US" dirty="0" err="1">
                <a:latin typeface="Arial" charset="0"/>
                <a:cs typeface="Arial" charset="0"/>
              </a:rPr>
              <a:t>fishbones</a:t>
            </a:r>
            <a:r>
              <a:rPr lang="en-US" altLang="en-US" dirty="0">
                <a:latin typeface="Arial" charset="0"/>
                <a:cs typeface="Arial" charset="0"/>
              </a:rPr>
              <a:t>/kinks cause comparable drop in neutrons</a:t>
            </a:r>
          </a:p>
          <a:p>
            <a:pPr lvl="1">
              <a:lnSpc>
                <a:spcPct val="120000"/>
              </a:lnSpc>
            </a:pPr>
            <a:r>
              <a:rPr lang="en-US" altLang="en-US" dirty="0" err="1">
                <a:solidFill>
                  <a:srgbClr val="000090"/>
                </a:solidFill>
                <a:latin typeface="Arial" charset="0"/>
                <a:cs typeface="Arial" charset="0"/>
              </a:rPr>
              <a:t>Fishbones</a:t>
            </a:r>
            <a:r>
              <a:rPr lang="en-US" altLang="en-US" dirty="0">
                <a:solidFill>
                  <a:srgbClr val="000090"/>
                </a:solidFill>
                <a:latin typeface="Arial" charset="0"/>
                <a:cs typeface="Arial" charset="0"/>
              </a:rPr>
              <a:t>, kinks are mostly responsible for NB ion density depletion</a:t>
            </a:r>
          </a:p>
          <a:p>
            <a:pPr lvl="1">
              <a:lnSpc>
                <a:spcPct val="120000"/>
              </a:lnSpc>
            </a:pPr>
            <a:r>
              <a:rPr lang="en-US" altLang="en-US" dirty="0">
                <a:solidFill>
                  <a:srgbClr val="000090"/>
                </a:solidFill>
                <a:latin typeface="Arial" charset="0"/>
                <a:cs typeface="Arial" charset="0"/>
              </a:rPr>
              <a:t>AEs have larger effect on NB ion energy redistribution</a:t>
            </a:r>
          </a:p>
          <a:p>
            <a:pPr>
              <a:lnSpc>
                <a:spcPct val="120000"/>
              </a:lnSpc>
            </a:pPr>
            <a:r>
              <a:rPr lang="en-US" altLang="en-US" i="1" dirty="0">
                <a:latin typeface="Arial" charset="0"/>
                <a:cs typeface="Arial" charset="0"/>
              </a:rPr>
              <a:t>Synergy between modes is observed</a:t>
            </a:r>
            <a:r>
              <a:rPr lang="en-US" altLang="en-US" dirty="0">
                <a:latin typeface="Arial" charset="0"/>
                <a:cs typeface="Arial" charset="0"/>
              </a:rPr>
              <a:t>, e.g. in total EP losses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B26C-A25C-4540-BACD-95E7A84CC1B0}" type="datetime1">
              <a:rPr lang="en-US" smtClean="0"/>
              <a:t>10/18/18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Reduced EP transport models for integrated simulations (M. Podestà, IAEA-FEC 2018)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4D31-CEC6-AA4C-9C19-7F28329456F4}" type="slidenum">
              <a:rPr lang="en-US" smtClean="0"/>
              <a:t>24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692785" y="918735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NB density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87F4DA-BDCF-354D-9548-7FECD7BB0DF6}"/>
              </a:ext>
            </a:extLst>
          </p:cNvPr>
          <p:cNvSpPr txBox="1"/>
          <p:nvPr/>
        </p:nvSpPr>
        <p:spPr>
          <a:xfrm>
            <a:off x="2728083" y="948276"/>
            <a:ext cx="1565044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NSTX-U #204202</a:t>
            </a:r>
          </a:p>
        </p:txBody>
      </p:sp>
    </p:spTree>
    <p:extLst>
      <p:ext uri="{BB962C8B-B14F-4D97-AF65-F5344CB8AC3E}">
        <p14:creationId xmlns:p14="http://schemas.microsoft.com/office/powerpoint/2010/main" val="64259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-4" y="-7225"/>
            <a:ext cx="9144003" cy="430887"/>
          </a:xfrm>
        </p:spPr>
        <p:txBody>
          <a:bodyPr vert="horz" wrap="square" lIns="0" tIns="0" rIns="0" bIns="0" rtlCol="0" anchor="t" anchorCtr="1">
            <a:spAutoFit/>
          </a:bodyPr>
          <a:lstStyle/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Layout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/>
            <a:endParaRPr lang="en-US" altLang="en-US" dirty="0">
              <a:latin typeface="Arial" charset="0"/>
              <a:cs typeface="Arial" charset="0"/>
            </a:endParaRPr>
          </a:p>
          <a:p>
            <a:pPr algn="just" eaLnBrk="1" hangingPunct="1"/>
            <a:r>
              <a:rPr lang="en-US" altLang="en-US" dirty="0">
                <a:latin typeface="Arial" charset="0"/>
                <a:cs typeface="Arial" charset="0"/>
              </a:rPr>
              <a:t>Overview of main modeling tools</a:t>
            </a:r>
          </a:p>
          <a:p>
            <a:pPr algn="just" eaLnBrk="1" hangingPunct="1"/>
            <a:endParaRPr lang="en-US" altLang="en-US" dirty="0">
              <a:latin typeface="Arial" charset="0"/>
              <a:cs typeface="Arial" charset="0"/>
            </a:endParaRPr>
          </a:p>
          <a:p>
            <a:pPr algn="just" eaLnBrk="1" hangingPunct="1"/>
            <a:r>
              <a:rPr lang="en-US" altLang="en-US" dirty="0">
                <a:latin typeface="Arial" charset="0"/>
                <a:cs typeface="Arial" charset="0"/>
              </a:rPr>
              <a:t>Summary of results</a:t>
            </a:r>
          </a:p>
          <a:p>
            <a:pPr lvl="1" algn="just" eaLnBrk="1" hangingPunct="1"/>
            <a:endParaRPr lang="en-US" altLang="en-US" dirty="0">
              <a:latin typeface="Arial" charset="0"/>
              <a:cs typeface="Arial" charset="0"/>
            </a:endParaRPr>
          </a:p>
          <a:p>
            <a:pPr algn="just" eaLnBrk="1" hangingPunct="1"/>
            <a:r>
              <a:rPr lang="en-US" altLang="en-US" b="1" dirty="0">
                <a:latin typeface="Arial" charset="0"/>
                <a:cs typeface="Arial" charset="0"/>
              </a:rPr>
              <a:t>Future work &amp; conclusions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04D5E-3056-164F-A84F-29AB87C16198}" type="datetime1">
              <a:rPr lang="en-US" smtClean="0"/>
              <a:t>10/18/18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Reduced EP transport models for integrated simulations (M. Podestà, IAEA-FEC 2018)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4D31-CEC6-AA4C-9C19-7F28329456F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29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83"/>
            <a:ext cx="9144000" cy="1031924"/>
          </a:xfrm>
        </p:spPr>
        <p:txBody>
          <a:bodyPr>
            <a:normAutofit fontScale="90000"/>
          </a:bodyPr>
          <a:lstStyle/>
          <a:p>
            <a:r>
              <a:rPr lang="en-US" altLang="ja-JP" sz="3000" dirty="0">
                <a:latin typeface="Arial" charset="0"/>
                <a:cs typeface="Geneva" charset="0"/>
              </a:rPr>
              <a:t>Reduced-physics EP transport models enable quantitative, time-dependent tokamak simulations</a:t>
            </a:r>
            <a:endParaRPr lang="en-US" sz="3000" dirty="0">
              <a:latin typeface="Arial" charset="0"/>
              <a:cs typeface="Geneva" charset="0"/>
            </a:endParaRPr>
          </a:p>
        </p:txBody>
      </p:sp>
      <p:sp>
        <p:nvSpPr>
          <p:cNvPr id="17422" name="Rectangle 3"/>
          <p:cNvSpPr txBox="1">
            <a:spLocks noChangeArrowheads="1"/>
          </p:cNvSpPr>
          <p:nvPr/>
        </p:nvSpPr>
        <p:spPr bwMode="auto">
          <a:xfrm>
            <a:off x="4" y="1262522"/>
            <a:ext cx="8374322" cy="360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normAutofit fontScale="70000" lnSpcReduction="20000"/>
          </a:bodyPr>
          <a:lstStyle>
            <a:lvl1pPr marL="381000" indent="-381000"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  <a:buClr>
                <a:srgbClr val="010000"/>
              </a:buClr>
              <a:buFontTx/>
              <a:buChar char="•"/>
            </a:pPr>
            <a:r>
              <a:rPr lang="en-US" sz="2700" b="0" i="0" dirty="0">
                <a:solidFill>
                  <a:schemeClr val="tx1"/>
                </a:solidFill>
                <a:latin typeface="Arial" charset="0"/>
                <a:cs typeface="Geneva" charset="0"/>
              </a:rPr>
              <a:t>Verification &amp; Validation being extended for kick &amp; RBQ-1D</a:t>
            </a:r>
          </a:p>
          <a:p>
            <a:pPr>
              <a:spcAft>
                <a:spcPts val="600"/>
              </a:spcAft>
              <a:buFontTx/>
              <a:buChar char="•"/>
            </a:pPr>
            <a:r>
              <a:rPr lang="en-US" sz="2700" b="0" i="0" dirty="0">
                <a:solidFill>
                  <a:schemeClr val="tx1"/>
                </a:solidFill>
                <a:latin typeface="Arial" charset="0"/>
                <a:cs typeface="Geneva" charset="0"/>
              </a:rPr>
              <a:t>Extend RBQ to 2D (canonical momentum &amp; energy)</a:t>
            </a:r>
          </a:p>
          <a:p>
            <a:pPr>
              <a:spcAft>
                <a:spcPts val="600"/>
              </a:spcAft>
              <a:buClr>
                <a:srgbClr val="010000"/>
              </a:buClr>
              <a:buFontTx/>
              <a:buChar char="•"/>
            </a:pPr>
            <a:endParaRPr lang="en-US" altLang="ja-JP" sz="2700" b="0" i="0" dirty="0">
              <a:solidFill>
                <a:schemeClr val="tx1"/>
              </a:solidFill>
              <a:latin typeface="Arial" charset="0"/>
              <a:cs typeface="Geneva" charset="0"/>
            </a:endParaRPr>
          </a:p>
          <a:p>
            <a:pPr>
              <a:spcAft>
                <a:spcPts val="600"/>
              </a:spcAft>
              <a:buClr>
                <a:srgbClr val="010000"/>
              </a:buClr>
              <a:buFontTx/>
              <a:buChar char="•"/>
            </a:pPr>
            <a:r>
              <a:rPr lang="en-US" sz="2700" b="0" i="0" dirty="0">
                <a:solidFill>
                  <a:schemeClr val="tx1"/>
                </a:solidFill>
                <a:latin typeface="Arial" charset="0"/>
                <a:cs typeface="Geneva" charset="0"/>
              </a:rPr>
              <a:t>Reduced models enable efficient simulations retaining (most of) the relevant EP physics</a:t>
            </a:r>
          </a:p>
          <a:p>
            <a:pPr lvl="1">
              <a:spcAft>
                <a:spcPts val="600"/>
              </a:spcAft>
              <a:buClr>
                <a:srgbClr val="010000"/>
              </a:buClr>
              <a:buFontTx/>
              <a:buChar char="•"/>
            </a:pPr>
            <a:r>
              <a:rPr lang="en-US" sz="2400" b="0" i="0" dirty="0">
                <a:solidFill>
                  <a:srgbClr val="000090"/>
                </a:solidFill>
                <a:latin typeface="Arial" charset="0"/>
                <a:cs typeface="Geneva" charset="0"/>
              </a:rPr>
              <a:t>Including </a:t>
            </a:r>
            <a:r>
              <a:rPr lang="en-US" sz="2400" b="0" u="sng" dirty="0">
                <a:solidFill>
                  <a:srgbClr val="000090"/>
                </a:solidFill>
                <a:latin typeface="Arial" charset="0"/>
                <a:cs typeface="Geneva" charset="0"/>
              </a:rPr>
              <a:t>predictive</a:t>
            </a:r>
            <a:r>
              <a:rPr lang="en-US" sz="2400" b="0" i="0" dirty="0">
                <a:solidFill>
                  <a:srgbClr val="000090"/>
                </a:solidFill>
                <a:latin typeface="Arial" charset="0"/>
                <a:cs typeface="Geneva" charset="0"/>
              </a:rPr>
              <a:t> capabilities (ITER &amp; beyond)</a:t>
            </a:r>
          </a:p>
          <a:p>
            <a:pPr>
              <a:spcAft>
                <a:spcPts val="600"/>
              </a:spcAft>
              <a:buClr>
                <a:srgbClr val="010000"/>
              </a:buClr>
              <a:buFontTx/>
              <a:buChar char="•"/>
            </a:pPr>
            <a:endParaRPr lang="en-US" sz="2700" b="0" i="0" dirty="0">
              <a:solidFill>
                <a:schemeClr val="tx1"/>
              </a:solidFill>
              <a:latin typeface="Arial" charset="0"/>
              <a:cs typeface="Geneva" charset="0"/>
            </a:endParaRPr>
          </a:p>
          <a:p>
            <a:pPr>
              <a:spcAft>
                <a:spcPts val="600"/>
              </a:spcAft>
              <a:buClr>
                <a:srgbClr val="010000"/>
              </a:buClr>
              <a:buFontTx/>
              <a:buChar char="•"/>
            </a:pPr>
            <a:r>
              <a:rPr lang="en-US" sz="2700" b="0" i="0" dirty="0">
                <a:solidFill>
                  <a:schemeClr val="tx1"/>
                </a:solidFill>
                <a:latin typeface="Arial" charset="0"/>
                <a:cs typeface="Geneva" charset="0"/>
              </a:rPr>
              <a:t>Phase-space resolution is required to move beyond </a:t>
            </a:r>
            <a:r>
              <a:rPr lang="en-US" sz="2700" b="0" dirty="0">
                <a:solidFill>
                  <a:schemeClr val="tx1"/>
                </a:solidFill>
                <a:latin typeface="Arial" charset="0"/>
                <a:cs typeface="Geneva" charset="0"/>
              </a:rPr>
              <a:t>ad-hoc</a:t>
            </a:r>
            <a:r>
              <a:rPr lang="en-US" sz="2700" b="0" i="0" dirty="0">
                <a:solidFill>
                  <a:schemeClr val="tx1"/>
                </a:solidFill>
                <a:latin typeface="Arial" charset="0"/>
                <a:cs typeface="Geneva" charset="0"/>
              </a:rPr>
              <a:t> models</a:t>
            </a:r>
          </a:p>
          <a:p>
            <a:pPr lvl="1">
              <a:spcAft>
                <a:spcPts val="600"/>
              </a:spcAft>
              <a:buClr>
                <a:srgbClr val="010000"/>
              </a:buClr>
              <a:buFontTx/>
              <a:buChar char="•"/>
            </a:pPr>
            <a:r>
              <a:rPr lang="en-US" sz="2300" b="0" i="0" dirty="0">
                <a:solidFill>
                  <a:srgbClr val="000090"/>
                </a:solidFill>
                <a:latin typeface="Arial" charset="0"/>
                <a:cs typeface="Geneva" charset="0"/>
              </a:rPr>
              <a:t>Critical for heating, current drive, thermal transport</a:t>
            </a:r>
          </a:p>
          <a:p>
            <a:pPr>
              <a:spcAft>
                <a:spcPts val="600"/>
              </a:spcAft>
              <a:buClr>
                <a:srgbClr val="010000"/>
              </a:buClr>
              <a:buFontTx/>
              <a:buChar char="•"/>
            </a:pPr>
            <a:endParaRPr lang="en-US" sz="2100" b="0" i="0" dirty="0">
              <a:solidFill>
                <a:srgbClr val="000090"/>
              </a:solidFill>
              <a:latin typeface="Arial" charset="0"/>
              <a:cs typeface="Geneva" charset="0"/>
            </a:endParaRPr>
          </a:p>
          <a:p>
            <a:pPr>
              <a:spcAft>
                <a:spcPts val="600"/>
              </a:spcAft>
              <a:buClr>
                <a:srgbClr val="010000"/>
              </a:buClr>
              <a:buFontTx/>
              <a:buChar char="•"/>
            </a:pPr>
            <a:r>
              <a:rPr lang="en-US" sz="2700" dirty="0">
                <a:solidFill>
                  <a:srgbClr val="002060"/>
                </a:solidFill>
                <a:latin typeface="Arial" charset="0"/>
                <a:cs typeface="Geneva" charset="0"/>
              </a:rPr>
              <a:t>Goal: develop framework to streamline TRANSP analysis including effects of instabilities on EPs</a:t>
            </a:r>
            <a:endParaRPr lang="en-US" sz="2700" i="0" dirty="0">
              <a:solidFill>
                <a:srgbClr val="008000"/>
              </a:solidFill>
              <a:latin typeface="Arial" charset="0"/>
              <a:cs typeface="Geneva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B99C-C9C8-0143-BA6E-0CAA7DE5C956}" type="datetime1">
              <a:rPr lang="en-US" smtClean="0"/>
              <a:t>10/18/18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Reduced EP transport models for integrated simulations (M. Podestà, IAEA-FEC 2018)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4D31-CEC6-AA4C-9C19-7F28329456F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65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-4" y="-7225"/>
            <a:ext cx="9144003" cy="430887"/>
          </a:xfrm>
        </p:spPr>
        <p:txBody>
          <a:bodyPr vert="horz" wrap="square" lIns="0" tIns="0" rIns="0" bIns="0" rtlCol="0" anchor="t" anchorCtr="1">
            <a:spAutoFit/>
          </a:bodyPr>
          <a:lstStyle/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Backup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16B3-7DBB-1F41-961E-47A86112450C}" type="datetime1">
              <a:rPr lang="en-US" smtClean="0"/>
              <a:t>10/18/18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Reduced EP transport models for integrated simulations (M. Podestà, IAEA-FEC 2018)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4D31-CEC6-AA4C-9C19-7F28329456F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192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-4" y="-7225"/>
            <a:ext cx="9144003" cy="816559"/>
          </a:xfrm>
        </p:spPr>
        <p:txBody>
          <a:bodyPr vert="horz" wrap="square" lIns="0" tIns="0" rIns="0" bIns="0" rtlCol="0" anchor="t" anchorCtr="1">
            <a:normAutofit fontScale="90000"/>
          </a:bodyPr>
          <a:lstStyle/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Reasonable agreement also found for scenario</a:t>
            </a:r>
            <a:br>
              <a:rPr lang="en-US" altLang="en-US" dirty="0">
                <a:latin typeface="Arial" charset="0"/>
                <a:cs typeface="Arial" charset="0"/>
              </a:rPr>
            </a:br>
            <a:r>
              <a:rPr lang="en-US" altLang="en-US" dirty="0">
                <a:latin typeface="Arial" charset="0"/>
                <a:cs typeface="Arial" charset="0"/>
              </a:rPr>
              <a:t>with multiple unstable </a:t>
            </a:r>
            <a:r>
              <a:rPr lang="en-US" altLang="en-US" dirty="0" err="1">
                <a:latin typeface="Arial" charset="0"/>
                <a:cs typeface="Arial" charset="0"/>
              </a:rPr>
              <a:t>Alfvén</a:t>
            </a:r>
            <a:r>
              <a:rPr lang="en-US" altLang="en-US" dirty="0">
                <a:latin typeface="Arial" charset="0"/>
                <a:cs typeface="Arial" charset="0"/>
              </a:rPr>
              <a:t> Eigenmodes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3298290"/>
            <a:ext cx="5843826" cy="1334151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Mix of Toroidal and Reversed-shear AEs observed</a:t>
            </a:r>
          </a:p>
          <a:p>
            <a:pPr eaLnBrk="1" hangingPunct="1"/>
            <a:endParaRPr lang="en-US" altLang="en-US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Large neutron deficit indicates substantial fast ion transport</a:t>
            </a:r>
          </a:p>
        </p:txBody>
      </p:sp>
      <p:pic>
        <p:nvPicPr>
          <p:cNvPr id="2" name="Picture 1" descr="159243_spectru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676" y="849018"/>
            <a:ext cx="6163593" cy="23261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21206" y="2137762"/>
            <a:ext cx="1475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 err="1"/>
              <a:t>Heidbrink</a:t>
            </a:r>
            <a:r>
              <a:rPr lang="de-DE" sz="1200" i="1" dirty="0"/>
              <a:t>  </a:t>
            </a:r>
            <a:r>
              <a:rPr lang="de-DE" sz="1200" i="1" dirty="0" err="1"/>
              <a:t>PoP</a:t>
            </a:r>
            <a:r>
              <a:rPr lang="de-DE" sz="1200" i="1" dirty="0"/>
              <a:t> 2016</a:t>
            </a:r>
          </a:p>
          <a:p>
            <a:r>
              <a:rPr lang="de-DE" sz="1200" i="1" dirty="0"/>
              <a:t>Collins PRL 2016</a:t>
            </a:r>
          </a:p>
          <a:p>
            <a:r>
              <a:rPr lang="de-DE" sz="1200" i="1" dirty="0"/>
              <a:t>Collins NF 2017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7AC6-4C4E-2E40-9644-3A667D7AF1B1}" type="datetime1">
              <a:rPr lang="en-US" smtClean="0"/>
              <a:t>10/18/18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Reduced EP transport models for integrated simulations (M. Podestà, IAEA-FEC 2018)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4D31-CEC6-AA4C-9C19-7F28329456F4}" type="slidenum">
              <a:rPr lang="en-US" smtClean="0"/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25167" y="1065159"/>
            <a:ext cx="613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TAEs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64462" y="2394916"/>
            <a:ext cx="745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RSAEs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725168" y="1434491"/>
            <a:ext cx="244743" cy="31194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520371" y="2302047"/>
            <a:ext cx="570736" cy="23177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114743" y="2255745"/>
            <a:ext cx="0" cy="1621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117794" y="2302046"/>
            <a:ext cx="591322" cy="25795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904943" y="1348775"/>
            <a:ext cx="882148" cy="39766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tr159243_cla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677" y="3045468"/>
            <a:ext cx="3141509" cy="179384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413843" y="3159790"/>
            <a:ext cx="772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classical</a:t>
            </a:r>
            <a:endParaRPr lang="de-DE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6601296" y="3950742"/>
            <a:ext cx="915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>
                <a:solidFill>
                  <a:srgbClr val="FF0000"/>
                </a:solidFill>
              </a:rPr>
              <a:t>measured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585380" y="1657141"/>
            <a:ext cx="16649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frequency [kHz]</a:t>
            </a:r>
          </a:p>
        </p:txBody>
      </p:sp>
    </p:spTree>
    <p:extLst>
      <p:ext uri="{BB962C8B-B14F-4D97-AF65-F5344CB8AC3E}">
        <p14:creationId xmlns:p14="http://schemas.microsoft.com/office/powerpoint/2010/main" val="929806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-4" y="-7225"/>
            <a:ext cx="9144003" cy="866857"/>
          </a:xfrm>
        </p:spPr>
        <p:txBody>
          <a:bodyPr vert="horz" wrap="square" lIns="0" tIns="0" rIns="0" bIns="0" rtlCol="0" anchor="t" anchorCtr="1">
            <a:normAutofit fontScale="90000"/>
          </a:bodyPr>
          <a:lstStyle/>
          <a:p>
            <a:pPr eaLnBrk="1" hangingPunct="1"/>
            <a:r>
              <a:rPr lang="en-US" altLang="en-US" sz="3200" i="1" dirty="0">
                <a:latin typeface="Arial" charset="0"/>
                <a:cs typeface="Arial" charset="0"/>
              </a:rPr>
              <a:t>Predictive</a:t>
            </a:r>
            <a:r>
              <a:rPr lang="en-US" altLang="en-US" sz="3200" dirty="0">
                <a:latin typeface="Arial" charset="0"/>
                <a:cs typeface="Arial" charset="0"/>
              </a:rPr>
              <a:t> analysis (AEs) results generally agree within +/-15% with </a:t>
            </a:r>
            <a:r>
              <a:rPr lang="en-US" altLang="en-US" sz="3200" i="1" dirty="0">
                <a:latin typeface="Arial" charset="0"/>
                <a:cs typeface="Arial" charset="0"/>
              </a:rPr>
              <a:t>interpretive</a:t>
            </a:r>
            <a:r>
              <a:rPr lang="en-US" altLang="en-US" sz="3200" dirty="0">
                <a:latin typeface="Arial" charset="0"/>
                <a:cs typeface="Arial" charset="0"/>
              </a:rPr>
              <a:t> simulations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-19849" y="892702"/>
            <a:ext cx="8991600" cy="403850"/>
          </a:xfrm>
        </p:spPr>
        <p:txBody>
          <a:bodyPr vert="horz" lIns="0" tIns="91440" rIns="0" bIns="45720" rtlCol="0" anchor="ctr" anchorCtr="0">
            <a:normAutofit fontScale="85000" lnSpcReduction="10000"/>
          </a:bodyPr>
          <a:lstStyle/>
          <a:p>
            <a:pPr marL="457200" lvl="1" indent="0">
              <a:buNone/>
            </a:pPr>
            <a:r>
              <a:rPr lang="en-US" altLang="en-US" dirty="0">
                <a:solidFill>
                  <a:srgbClr val="000090"/>
                </a:solidFill>
                <a:latin typeface="Arial" charset="0"/>
                <a:cs typeface="Arial" charset="0"/>
              </a:rPr>
              <a:t>Relative difference from interpretive simulations: NSTX, NSTX-U and DIII-D database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E13-32F3-9D4D-8468-62B5A2B7DE48}" type="datetime1">
              <a:rPr lang="en-US" smtClean="0"/>
              <a:t>10/18/18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Reduced EP transport models for integrated simulations (M. Podestà, IAEA-FEC 2018)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4D31-CEC6-AA4C-9C19-7F28329456F4}" type="slidenum">
              <a:rPr lang="en-US" smtClean="0"/>
              <a:t>29</a:t>
            </a:fld>
            <a:endParaRPr 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591621" y="1361748"/>
            <a:ext cx="5552378" cy="3295340"/>
          </a:xfrm>
          <a:prstGeom prst="rect">
            <a:avLst/>
          </a:prstGeom>
          <a:noFill/>
        </p:spPr>
        <p:txBody>
          <a:bodyPr vert="horz" lIns="0" tIns="91440" rIns="0" bIns="45720" rtlCol="0" anchor="ctr" anchorCtr="0">
            <a:normAutofit fontScale="92500" lnSpcReduction="20000"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However: in some cases, predictive runs fail to reproduce experiments!</a:t>
            </a:r>
          </a:p>
          <a:p>
            <a:pPr lvl="1">
              <a:lnSpc>
                <a:spcPct val="120000"/>
              </a:lnSpc>
            </a:pPr>
            <a:r>
              <a:rPr lang="en-US" altLang="en-US" dirty="0">
                <a:solidFill>
                  <a:srgbClr val="000090"/>
                </a:solidFill>
                <a:latin typeface="Arial" charset="0"/>
                <a:cs typeface="Arial" charset="0"/>
              </a:rPr>
              <a:t>Predicted AE spectrum differs from experiment</a:t>
            </a:r>
          </a:p>
          <a:p>
            <a:pPr lvl="1">
              <a:lnSpc>
                <a:spcPct val="120000"/>
              </a:lnSpc>
            </a:pPr>
            <a:r>
              <a:rPr lang="en-US" altLang="en-US" i="1" dirty="0">
                <a:solidFill>
                  <a:srgbClr val="000090"/>
                </a:solidFill>
                <a:latin typeface="Arial" charset="0"/>
                <a:cs typeface="Arial" charset="0"/>
              </a:rPr>
              <a:t>Key role of damping rate from MHD codes</a:t>
            </a:r>
          </a:p>
          <a:p>
            <a:pPr lvl="2">
              <a:lnSpc>
                <a:spcPct val="120000"/>
              </a:lnSpc>
            </a:pPr>
            <a:r>
              <a:rPr lang="en-US" altLang="en-US" dirty="0">
                <a:solidFill>
                  <a:srgbClr val="008000"/>
                </a:solidFill>
                <a:latin typeface="Arial" charset="0"/>
                <a:cs typeface="Arial" charset="0"/>
              </a:rPr>
              <a:t>Affects inferred AE saturation amplitude</a:t>
            </a:r>
          </a:p>
          <a:p>
            <a:pPr lvl="1">
              <a:lnSpc>
                <a:spcPct val="120000"/>
              </a:lnSpc>
            </a:pPr>
            <a:endParaRPr lang="en-US" altLang="en-US" dirty="0">
              <a:solidFill>
                <a:srgbClr val="000090"/>
              </a:solidFill>
              <a:latin typeface="Arial" charset="0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en-US" altLang="en-US" b="1" i="1" dirty="0">
                <a:solidFill>
                  <a:srgbClr val="FF0000"/>
                </a:solidFill>
                <a:latin typeface="Arial" charset="0"/>
                <a:cs typeface="Arial" charset="0"/>
              </a:rPr>
              <a:t>More validation is required to assess model limitations, missing physics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57312" y="1692681"/>
            <a:ext cx="1632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interpretive kick model</a:t>
            </a:r>
          </a:p>
        </p:txBody>
      </p:sp>
      <p:pic>
        <p:nvPicPr>
          <p:cNvPr id="3" name="Picture 2" descr="predict_neut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46" y="1287004"/>
            <a:ext cx="3294920" cy="354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02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-4" y="-7225"/>
            <a:ext cx="9144003" cy="430887"/>
          </a:xfrm>
        </p:spPr>
        <p:txBody>
          <a:bodyPr vert="horz" wrap="square" lIns="0" tIns="0" rIns="0" bIns="0" rtlCol="0" anchor="t" anchorCtr="1">
            <a:spAutoFit/>
          </a:bodyPr>
          <a:lstStyle/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Layout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/>
            <a:endParaRPr lang="en-US" altLang="en-US" dirty="0">
              <a:latin typeface="Arial" charset="0"/>
              <a:cs typeface="Arial" charset="0"/>
            </a:endParaRPr>
          </a:p>
          <a:p>
            <a:pPr algn="just" eaLnBrk="1" hangingPunct="1"/>
            <a:r>
              <a:rPr lang="en-US" altLang="en-US" dirty="0">
                <a:latin typeface="Arial" charset="0"/>
                <a:cs typeface="Arial" charset="0"/>
              </a:rPr>
              <a:t>Overview of main modeling tools</a:t>
            </a:r>
          </a:p>
          <a:p>
            <a:pPr algn="just" eaLnBrk="1" hangingPunct="1"/>
            <a:endParaRPr lang="en-US" altLang="en-US" dirty="0">
              <a:latin typeface="Arial" charset="0"/>
              <a:cs typeface="Arial" charset="0"/>
            </a:endParaRPr>
          </a:p>
          <a:p>
            <a:pPr algn="just" eaLnBrk="1" hangingPunct="1"/>
            <a:r>
              <a:rPr lang="en-US" altLang="en-US" dirty="0">
                <a:latin typeface="Arial" charset="0"/>
                <a:cs typeface="Arial" charset="0"/>
              </a:rPr>
              <a:t>Summary of results</a:t>
            </a:r>
          </a:p>
          <a:p>
            <a:pPr algn="just" eaLnBrk="1" hangingPunct="1"/>
            <a:endParaRPr lang="en-US" altLang="en-US" dirty="0">
              <a:latin typeface="Arial" charset="0"/>
              <a:cs typeface="Arial" charset="0"/>
            </a:endParaRPr>
          </a:p>
          <a:p>
            <a:pPr algn="just" eaLnBrk="1" hangingPunct="1"/>
            <a:r>
              <a:rPr lang="en-US" altLang="en-US" dirty="0">
                <a:latin typeface="Arial" charset="0"/>
                <a:cs typeface="Arial" charset="0"/>
              </a:rPr>
              <a:t>Future work &amp; conclusions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FA39-4B4B-B440-8287-15E0C53229D8}" type="datetime1">
              <a:rPr lang="en-US" smtClean="0"/>
              <a:t>10/18/18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Reduced EP transport models for integrated simulations (M. Podestà, IAEA-FEC 2018)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4D31-CEC6-AA4C-9C19-7F28329456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62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-4" y="-7225"/>
            <a:ext cx="9144003" cy="861774"/>
          </a:xfrm>
        </p:spPr>
        <p:txBody>
          <a:bodyPr vert="horz" wrap="square" lIns="0" tIns="0" rIns="0" bIns="0" rtlCol="0" anchor="t" anchorCtr="1">
            <a:spAutoFit/>
          </a:bodyPr>
          <a:lstStyle/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Predictive analysis: test kick model</a:t>
            </a:r>
            <a:br>
              <a:rPr lang="en-US" altLang="en-US" dirty="0">
                <a:latin typeface="Arial" charset="0"/>
                <a:cs typeface="Arial" charset="0"/>
              </a:rPr>
            </a:br>
            <a:r>
              <a:rPr lang="en-US" altLang="en-US" dirty="0">
                <a:latin typeface="Arial" charset="0"/>
                <a:cs typeface="Arial" charset="0"/>
              </a:rPr>
              <a:t>on challenging NSTX-U discharge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802482"/>
            <a:ext cx="9067800" cy="1458597"/>
          </a:xfrm>
        </p:spPr>
        <p:txBody>
          <a:bodyPr vert="horz" lIns="0" tIns="91440" rIns="182880" bIns="45720" rtlCol="0" anchor="ctr" anchorCtr="0">
            <a:normAutofit fontScale="85000" lnSpcReduction="10000"/>
          </a:bodyPr>
          <a:lstStyle/>
          <a:p>
            <a:pPr algn="just" eaLnBrk="1" hangingPunct="1"/>
            <a:r>
              <a:rPr lang="en-US" altLang="en-US" dirty="0">
                <a:latin typeface="Arial" charset="0"/>
                <a:cs typeface="Arial" charset="0"/>
              </a:rPr>
              <a:t>Examples from NSTX-U scenario</a:t>
            </a:r>
          </a:p>
          <a:p>
            <a:pPr lvl="1" algn="just" eaLnBrk="1" hangingPunct="1"/>
            <a:r>
              <a:rPr lang="en-US" altLang="en-US" dirty="0">
                <a:latin typeface="Arial" charset="0"/>
                <a:cs typeface="Arial" charset="0"/>
              </a:rPr>
              <a:t>Transition from co- to counter-TAEs as NB ion density profile becomes flat or hollow</a:t>
            </a:r>
          </a:p>
          <a:p>
            <a:pPr lvl="1" algn="just" eaLnBrk="1" hangingPunct="1"/>
            <a:r>
              <a:rPr lang="en-US" altLang="en-US" dirty="0">
                <a:latin typeface="Arial" charset="0"/>
                <a:cs typeface="Arial" charset="0"/>
              </a:rPr>
              <a:t>Complex scenario, simulations are challenging</a:t>
            </a:r>
          </a:p>
          <a:p>
            <a:pPr lvl="2" algn="just" eaLnBrk="1" hangingPunct="1"/>
            <a:r>
              <a:rPr lang="en-US" altLang="en-US" dirty="0">
                <a:latin typeface="Arial" charset="0"/>
                <a:cs typeface="Arial" charset="0"/>
              </a:rPr>
              <a:t>Most quantities evolve in time, not suitable for “single-time-slice” analysis</a:t>
            </a:r>
          </a:p>
        </p:txBody>
      </p:sp>
      <p:pic>
        <p:nvPicPr>
          <p:cNvPr id="2" name="Picture 1" descr="205072_tae_scenari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550" y="2130284"/>
            <a:ext cx="6074582" cy="27470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74232" y="4626166"/>
            <a:ext cx="10935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i="1" dirty="0" err="1"/>
              <a:t>Podestà</a:t>
            </a:r>
            <a:r>
              <a:rPr lang="de-DE" sz="1000" i="1" dirty="0"/>
              <a:t> NF 2018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5C2A9-28AC-A349-A7BA-330BF62CC004}" type="datetime1">
              <a:rPr lang="en-US" smtClean="0"/>
              <a:t>10/18/18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Reduced EP transport models for integrated simulations (M. Podestà, IAEA-FEC 2018)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4D31-CEC6-AA4C-9C19-7F28329456F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207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-4" y="-7225"/>
            <a:ext cx="9144003" cy="861774"/>
          </a:xfrm>
        </p:spPr>
        <p:txBody>
          <a:bodyPr vert="horz" wrap="square" lIns="0" tIns="0" rIns="0" bIns="0" rtlCol="0" anchor="t" anchorCtr="1">
            <a:spAutoFit/>
          </a:bodyPr>
          <a:lstStyle/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Predictive analysis recovers overall properties</a:t>
            </a:r>
            <a:br>
              <a:rPr lang="en-US" altLang="en-US" dirty="0">
                <a:latin typeface="Arial" charset="0"/>
                <a:cs typeface="Arial" charset="0"/>
              </a:rPr>
            </a:br>
            <a:r>
              <a:rPr lang="en-US" altLang="en-US" dirty="0">
                <a:latin typeface="Arial" charset="0"/>
                <a:cs typeface="Arial" charset="0"/>
              </a:rPr>
              <a:t>of measured instabilities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76197" y="910981"/>
            <a:ext cx="8991600" cy="1143000"/>
          </a:xfrm>
        </p:spPr>
        <p:txBody>
          <a:bodyPr vert="horz" lIns="0" tIns="91440" rIns="274320" bIns="45720" rtlCol="0" anchor="ctr" anchorCtr="0">
            <a:normAutofit lnSpcReduction="10000"/>
          </a:bodyPr>
          <a:lstStyle/>
          <a:p>
            <a:pPr lvl="1" algn="just" eaLnBrk="1" hangingPunct="1"/>
            <a:r>
              <a:rPr lang="en-US" altLang="en-US" dirty="0">
                <a:latin typeface="Arial" charset="0"/>
                <a:cs typeface="Arial" charset="0"/>
              </a:rPr>
              <a:t>Reproduces main features of the experiment</a:t>
            </a:r>
          </a:p>
          <a:p>
            <a:pPr lvl="1" algn="just" eaLnBrk="1" hangingPunct="1"/>
            <a:r>
              <a:rPr lang="en-US" altLang="en-US" dirty="0">
                <a:latin typeface="Arial" charset="0"/>
                <a:cs typeface="Arial" charset="0"/>
              </a:rPr>
              <a:t>Reproduces transition co- to counter-TAEs</a:t>
            </a:r>
          </a:p>
          <a:p>
            <a:pPr lvl="1" algn="just" eaLnBrk="1" hangingPunct="1"/>
            <a:r>
              <a:rPr lang="en-US" altLang="en-US" dirty="0">
                <a:latin typeface="Arial" charset="0"/>
                <a:cs typeface="Arial" charset="0"/>
              </a:rPr>
              <a:t>Capture time evolution of unstable modes, spectrum, </a:t>
            </a:r>
            <a:r>
              <a:rPr lang="is-IS" altLang="en-US" dirty="0">
                <a:latin typeface="Arial" charset="0"/>
                <a:cs typeface="Arial" charset="0"/>
              </a:rPr>
              <a:t>…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pic>
        <p:nvPicPr>
          <p:cNvPr id="3" name="Picture 2" descr="205072_tae_sta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90" y="2174081"/>
            <a:ext cx="7849210" cy="264581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267200" y="3145631"/>
            <a:ext cx="914400" cy="44215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81200" y="2055331"/>
            <a:ext cx="1355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co-TAEs only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2200" y="2055331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co- and </a:t>
            </a:r>
            <a:r>
              <a:rPr lang="en-US" dirty="0" err="1">
                <a:solidFill>
                  <a:srgbClr val="000090"/>
                </a:solidFill>
              </a:rPr>
              <a:t>cntr</a:t>
            </a:r>
            <a:r>
              <a:rPr lang="en-US" dirty="0">
                <a:solidFill>
                  <a:srgbClr val="000090"/>
                </a:solidFill>
              </a:rPr>
              <a:t>-TAEs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17EC-949A-4D40-809E-903C2343E1F3}" type="datetime1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Reduced EP transport models for integrated simulations (M. Podestà, IAEA-FEC 2018)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4D31-CEC6-AA4C-9C19-7F28329456F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858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-4" y="-7225"/>
            <a:ext cx="9144003" cy="861774"/>
          </a:xfrm>
        </p:spPr>
        <p:txBody>
          <a:bodyPr vert="horz" wrap="square" lIns="0" tIns="0" rIns="0" bIns="0" rtlCol="0" anchor="t" anchorCtr="1">
            <a:spAutoFit/>
          </a:bodyPr>
          <a:lstStyle/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Successful comparison with phase-space resolved data </a:t>
            </a:r>
            <a:r>
              <a:rPr lang="en-US" altLang="en-US">
                <a:latin typeface="Arial" charset="0"/>
                <a:cs typeface="Arial" charset="0"/>
              </a:rPr>
              <a:t>(FIDA, NPA)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802481"/>
            <a:ext cx="9067800" cy="1485900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en-US" altLang="en-US" dirty="0">
                <a:latin typeface="Arial" charset="0"/>
                <a:cs typeface="Arial" charset="0"/>
              </a:rPr>
              <a:t>Retaining phase space resolution is important</a:t>
            </a:r>
          </a:p>
          <a:p>
            <a:pPr lvl="1" algn="just" eaLnBrk="1" hangingPunct="1"/>
            <a:r>
              <a:rPr lang="en-US" altLang="en-US" dirty="0">
                <a:latin typeface="Arial" charset="0"/>
                <a:cs typeface="Arial" charset="0"/>
              </a:rPr>
              <a:t>Localized resonances result in “fine structures” in fast ion distribution, profiles</a:t>
            </a:r>
          </a:p>
          <a:p>
            <a:pPr lvl="2" algn="just" eaLnBrk="1" hangingPunct="1"/>
            <a:r>
              <a:rPr lang="en-US" altLang="en-US" dirty="0">
                <a:latin typeface="Arial" charset="0"/>
                <a:cs typeface="Arial" charset="0"/>
              </a:rPr>
              <a:t>Comparison with FIDA: phase space resolution crucial for validation</a:t>
            </a:r>
          </a:p>
        </p:txBody>
      </p:sp>
      <p:pic>
        <p:nvPicPr>
          <p:cNvPr id="2" name="Picture 1" descr="fida_profs_1592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30" y="2242366"/>
            <a:ext cx="3658123" cy="2582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6630" y="2505107"/>
            <a:ext cx="3962400" cy="581106"/>
          </a:xfrm>
          <a:prstGeom prst="rect">
            <a:avLst/>
          </a:prstGeom>
          <a:noFill/>
        </p:spPr>
        <p:txBody>
          <a:bodyPr wrap="square" lIns="0" rIns="0" rtlCol="0">
            <a:normAutofit fontScale="85000" lnSpcReduction="20000"/>
          </a:bodyPr>
          <a:lstStyle/>
          <a:p>
            <a:pPr lvl="1" eaLnBrk="1" hangingPunct="1"/>
            <a:r>
              <a:rPr lang="en-US" altLang="en-US" sz="2200" i="1" dirty="0">
                <a:solidFill>
                  <a:schemeClr val="accent1"/>
                </a:solidFill>
              </a:rPr>
              <a:t>Agreement extends to  response to NB modulation</a:t>
            </a:r>
          </a:p>
        </p:txBody>
      </p:sp>
      <p:pic>
        <p:nvPicPr>
          <p:cNvPr id="4" name="Picture 3" descr="AE_modulation_1592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83" y="3062462"/>
            <a:ext cx="4259146" cy="16477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6783" y="2400456"/>
            <a:ext cx="4419600" cy="2400300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4974-664F-E74D-87D2-55765F62AA4C}" type="datetime1">
              <a:rPr lang="en-US" smtClean="0"/>
              <a:t>10/18/18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Reduced EP transport models for integrated simulations (M. Podestà, IAEA-FEC 2018)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4D31-CEC6-AA4C-9C19-7F28329456F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-4" y="-7225"/>
            <a:ext cx="9144003" cy="430887"/>
          </a:xfrm>
        </p:spPr>
        <p:txBody>
          <a:bodyPr vert="horz" wrap="square" lIns="0" tIns="0" rIns="0" bIns="0" rtlCol="0" anchor="t" anchorCtr="1">
            <a:spAutoFit/>
          </a:bodyPr>
          <a:lstStyle/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Layout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/>
            <a:endParaRPr lang="en-US" altLang="en-US" dirty="0">
              <a:latin typeface="Arial" charset="0"/>
              <a:cs typeface="Arial" charset="0"/>
            </a:endParaRPr>
          </a:p>
          <a:p>
            <a:pPr algn="just" eaLnBrk="1" hangingPunct="1"/>
            <a:r>
              <a:rPr lang="en-US" altLang="en-US" b="1" dirty="0">
                <a:latin typeface="Arial" charset="0"/>
                <a:cs typeface="Arial" charset="0"/>
              </a:rPr>
              <a:t>Overview of main modeling tools</a:t>
            </a:r>
          </a:p>
          <a:p>
            <a:pPr algn="just" eaLnBrk="1" hangingPunct="1"/>
            <a:endParaRPr lang="en-US" altLang="en-US" dirty="0">
              <a:latin typeface="Arial" charset="0"/>
              <a:cs typeface="Arial" charset="0"/>
            </a:endParaRPr>
          </a:p>
          <a:p>
            <a:pPr algn="just" eaLnBrk="1" hangingPunct="1"/>
            <a:r>
              <a:rPr lang="en-US" altLang="en-US" dirty="0">
                <a:latin typeface="Arial" charset="0"/>
                <a:cs typeface="Arial" charset="0"/>
              </a:rPr>
              <a:t>Summary of results</a:t>
            </a:r>
          </a:p>
          <a:p>
            <a:pPr algn="just" eaLnBrk="1" hangingPunct="1"/>
            <a:endParaRPr lang="en-US" altLang="en-US" dirty="0">
              <a:latin typeface="Arial" charset="0"/>
              <a:cs typeface="Arial" charset="0"/>
            </a:endParaRPr>
          </a:p>
          <a:p>
            <a:pPr algn="just" eaLnBrk="1" hangingPunct="1"/>
            <a:r>
              <a:rPr lang="en-US" altLang="en-US" dirty="0">
                <a:latin typeface="Arial" charset="0"/>
                <a:cs typeface="Arial" charset="0"/>
              </a:rPr>
              <a:t>Future work &amp; conclusions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B2EC-CD2A-6B4B-8EC9-CCB3567E8B24}" type="datetime1">
              <a:rPr lang="en-US" smtClean="0"/>
              <a:t>10/18/18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Reduced EP transport models for integrated simulations (M. Podestà, IAEA-FEC 2018)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4D31-CEC6-AA4C-9C19-7F28329456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95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-4" y="-7225"/>
            <a:ext cx="9144003" cy="962075"/>
          </a:xfrm>
        </p:spPr>
        <p:txBody>
          <a:bodyPr vert="horz" wrap="square" lIns="0" tIns="0" rIns="0" bIns="0" rtlCol="0" anchor="t" anchorCtr="1">
            <a:normAutofit fontScale="90000"/>
          </a:bodyPr>
          <a:lstStyle/>
          <a:p>
            <a:pPr eaLnBrk="1" hangingPunct="1"/>
            <a:r>
              <a:rPr lang="en-US" altLang="en-US" sz="3200" dirty="0">
                <a:latin typeface="Arial" charset="0"/>
                <a:cs typeface="Arial" charset="0"/>
              </a:rPr>
              <a:t>TRANSP code is the main platform</a:t>
            </a:r>
            <a:br>
              <a:rPr lang="en-US" altLang="en-US" sz="3200" dirty="0">
                <a:latin typeface="Arial" charset="0"/>
                <a:cs typeface="Arial" charset="0"/>
              </a:rPr>
            </a:br>
            <a:r>
              <a:rPr lang="en-US" altLang="en-US" sz="3200" dirty="0">
                <a:latin typeface="Arial" charset="0"/>
                <a:cs typeface="Arial" charset="0"/>
              </a:rPr>
              <a:t>for Integrated Simulations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76200" y="769411"/>
            <a:ext cx="8991600" cy="13144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NUBEAM module accounts for (neo)classical EP physics</a:t>
            </a:r>
          </a:p>
          <a:p>
            <a:pPr lvl="1" algn="just" eaLnBrk="1" hangingPunct="1"/>
            <a:r>
              <a:rPr lang="en-US" altLang="en-US" dirty="0">
                <a:latin typeface="Arial" charset="0"/>
                <a:cs typeface="Arial" charset="0"/>
              </a:rPr>
              <a:t>Includes scattering, slowing down, atomic physics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731559" y="2202996"/>
            <a:ext cx="1434526" cy="385762"/>
            <a:chOff x="495340" y="1371564"/>
            <a:chExt cx="1621820" cy="457697"/>
          </a:xfrm>
        </p:grpSpPr>
        <p:sp>
          <p:nvSpPr>
            <p:cNvPr id="5" name="Snip Single Corner Rectangle 4"/>
            <p:cNvSpPr/>
            <p:nvPr/>
          </p:nvSpPr>
          <p:spPr bwMode="auto">
            <a:xfrm>
              <a:off x="495340" y="1371564"/>
              <a:ext cx="1621820" cy="457697"/>
            </a:xfrm>
            <a:prstGeom prst="snip1Rect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 sz="1200">
                <a:latin typeface="Helvetica" pitchFamily="-128" charset="0"/>
                <a:ea typeface="Arial" charset="0"/>
                <a:cs typeface="Arial" charset="0"/>
              </a:endParaRPr>
            </a:p>
          </p:txBody>
        </p:sp>
        <p:sp>
          <p:nvSpPr>
            <p:cNvPr id="6" name="TextBox 14"/>
            <p:cNvSpPr txBox="1">
              <a:spLocks noChangeArrowheads="1"/>
            </p:cNvSpPr>
            <p:nvPr/>
          </p:nvSpPr>
          <p:spPr bwMode="auto">
            <a:xfrm>
              <a:off x="532997" y="1430535"/>
              <a:ext cx="1479861" cy="346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000090"/>
                  </a:solidFill>
                </a:rPr>
                <a:t>NUBEAM step k</a:t>
              </a:r>
            </a:p>
          </p:txBody>
        </p:sp>
      </p:grpSp>
      <p:grpSp>
        <p:nvGrpSpPr>
          <p:cNvPr id="12" name="Group 70"/>
          <p:cNvGrpSpPr>
            <a:grpSpLocks/>
          </p:cNvGrpSpPr>
          <p:nvPr/>
        </p:nvGrpSpPr>
        <p:grpSpPr bwMode="auto">
          <a:xfrm>
            <a:off x="3078899" y="3014040"/>
            <a:ext cx="2742042" cy="738664"/>
            <a:chOff x="3877202" y="1453909"/>
            <a:chExt cx="2724681" cy="761010"/>
          </a:xfrm>
        </p:grpSpPr>
        <p:sp useBgFill="1">
          <p:nvSpPr>
            <p:cNvPr id="13" name="Rounded Rectangle 12"/>
            <p:cNvSpPr/>
            <p:nvPr/>
          </p:nvSpPr>
          <p:spPr bwMode="auto">
            <a:xfrm>
              <a:off x="3877202" y="1479156"/>
              <a:ext cx="2724681" cy="730733"/>
            </a:xfrm>
            <a:prstGeom prst="roundRect">
              <a:avLst/>
            </a:prstGeom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 sz="1200">
                <a:latin typeface="Helvetica" pitchFamily="-128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TextBox 68"/>
            <p:cNvSpPr txBox="1">
              <a:spLocks noChangeArrowheads="1"/>
            </p:cNvSpPr>
            <p:nvPr/>
          </p:nvSpPr>
          <p:spPr bwMode="auto">
            <a:xfrm>
              <a:off x="4036227" y="1453909"/>
              <a:ext cx="2375362" cy="761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1" hangingPunct="1"/>
              <a:r>
                <a:rPr lang="en-US" sz="1400" i="0" dirty="0">
                  <a:solidFill>
                    <a:srgbClr val="000090"/>
                  </a:solidFill>
                </a:rPr>
                <a:t>Classical EP physics:</a:t>
              </a:r>
            </a:p>
            <a:p>
              <a:pPr algn="ctr" eaLnBrk="1" hangingPunct="1"/>
              <a:r>
                <a:rPr lang="en-US" sz="1400" i="0" dirty="0">
                  <a:solidFill>
                    <a:srgbClr val="000090"/>
                  </a:solidFill>
                </a:rPr>
                <a:t>apply scattering, slowing down; update sources</a:t>
              </a:r>
            </a:p>
          </p:txBody>
        </p:sp>
      </p:grpSp>
      <p:cxnSp>
        <p:nvCxnSpPr>
          <p:cNvPr id="16" name="Straight Arrow Connector 15"/>
          <p:cNvCxnSpPr/>
          <p:nvPr/>
        </p:nvCxnSpPr>
        <p:spPr bwMode="auto">
          <a:xfrm>
            <a:off x="3109508" y="2377699"/>
            <a:ext cx="457200" cy="4169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965603" y="2375629"/>
            <a:ext cx="457200" cy="4169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61E6-76C1-974D-85C4-8ADBD938FA26}" type="datetime1">
              <a:rPr lang="en-US" smtClean="0"/>
              <a:t>10/18/18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Reduced EP transport models for integrated simulations (M. Podestà, IAEA-FEC 2018)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4D31-CEC6-AA4C-9C19-7F28329456F4}" type="slidenum">
              <a:rPr lang="en-US" smtClean="0"/>
              <a:t>5</a:t>
            </a:fld>
            <a:endParaRPr lang="en-US"/>
          </a:p>
        </p:txBody>
      </p:sp>
      <p:grpSp>
        <p:nvGrpSpPr>
          <p:cNvPr id="21" name="Group 18"/>
          <p:cNvGrpSpPr>
            <a:grpSpLocks/>
          </p:cNvGrpSpPr>
          <p:nvPr/>
        </p:nvGrpSpPr>
        <p:grpSpPr bwMode="auto">
          <a:xfrm>
            <a:off x="1604348" y="2182372"/>
            <a:ext cx="1366476" cy="385762"/>
            <a:chOff x="1702198" y="5867364"/>
            <a:chExt cx="1828551" cy="457697"/>
          </a:xfrm>
        </p:grpSpPr>
        <p:sp>
          <p:nvSpPr>
            <p:cNvPr id="22" name="Snip Single Corner Rectangle 21"/>
            <p:cNvSpPr/>
            <p:nvPr/>
          </p:nvSpPr>
          <p:spPr bwMode="auto">
            <a:xfrm>
              <a:off x="1702198" y="5867364"/>
              <a:ext cx="1828551" cy="457697"/>
            </a:xfrm>
            <a:prstGeom prst="snip1Rect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 sz="1200">
                <a:latin typeface="Helvetica" pitchFamily="-128" charset="0"/>
                <a:ea typeface="Arial" charset="0"/>
                <a:cs typeface="Arial" charset="0"/>
              </a:endParaRPr>
            </a:p>
          </p:txBody>
        </p:sp>
        <p:sp>
          <p:nvSpPr>
            <p:cNvPr id="23" name="TextBox 16"/>
            <p:cNvSpPr txBox="1">
              <a:spLocks noChangeArrowheads="1"/>
            </p:cNvSpPr>
            <p:nvPr/>
          </p:nvSpPr>
          <p:spPr bwMode="auto">
            <a:xfrm>
              <a:off x="1778249" y="5943600"/>
              <a:ext cx="1752500" cy="346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>
              <a:spAutoFit/>
            </a:bodyPr>
            <a:lstStyle>
              <a:lvl1pPr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000090"/>
                  </a:solidFill>
                </a:rPr>
                <a:t>TRANSP (main)</a:t>
              </a:r>
            </a:p>
          </p:txBody>
        </p:sp>
      </p:grpSp>
      <p:cxnSp>
        <p:nvCxnSpPr>
          <p:cNvPr id="24" name="Straight Arrow Connector 23"/>
          <p:cNvCxnSpPr/>
          <p:nvPr/>
        </p:nvCxnSpPr>
        <p:spPr bwMode="auto">
          <a:xfrm>
            <a:off x="7521777" y="2398323"/>
            <a:ext cx="457200" cy="4169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5377872" y="2396253"/>
            <a:ext cx="457200" cy="4169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grpSp>
        <p:nvGrpSpPr>
          <p:cNvPr id="26" name="Group 18"/>
          <p:cNvGrpSpPr>
            <a:grpSpLocks/>
          </p:cNvGrpSpPr>
          <p:nvPr/>
        </p:nvGrpSpPr>
        <p:grpSpPr bwMode="auto">
          <a:xfrm>
            <a:off x="6016617" y="2202996"/>
            <a:ext cx="1366476" cy="385762"/>
            <a:chOff x="1702198" y="5867364"/>
            <a:chExt cx="1828551" cy="457697"/>
          </a:xfrm>
        </p:grpSpPr>
        <p:sp>
          <p:nvSpPr>
            <p:cNvPr id="27" name="Snip Single Corner Rectangle 26"/>
            <p:cNvSpPr/>
            <p:nvPr/>
          </p:nvSpPr>
          <p:spPr bwMode="auto">
            <a:xfrm>
              <a:off x="1702198" y="5867364"/>
              <a:ext cx="1828551" cy="457697"/>
            </a:xfrm>
            <a:prstGeom prst="snip1Rect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 sz="1200">
                <a:latin typeface="Helvetica" pitchFamily="-128" charset="0"/>
                <a:ea typeface="Arial" charset="0"/>
                <a:cs typeface="Arial" charset="0"/>
              </a:endParaRPr>
            </a:p>
          </p:txBody>
        </p:sp>
        <p:sp>
          <p:nvSpPr>
            <p:cNvPr id="28" name="TextBox 16"/>
            <p:cNvSpPr txBox="1">
              <a:spLocks noChangeArrowheads="1"/>
            </p:cNvSpPr>
            <p:nvPr/>
          </p:nvSpPr>
          <p:spPr bwMode="auto">
            <a:xfrm>
              <a:off x="1778249" y="5943600"/>
              <a:ext cx="1752500" cy="346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>
              <a:spAutoFit/>
            </a:bodyPr>
            <a:lstStyle>
              <a:lvl1pPr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000090"/>
                  </a:solidFill>
                </a:rPr>
                <a:t>TRANSP (main)</a:t>
              </a:r>
            </a:p>
          </p:txBody>
        </p:sp>
      </p:grpSp>
      <p:sp>
        <p:nvSpPr>
          <p:cNvPr id="17" name="Up-Down Arrow 16"/>
          <p:cNvSpPr/>
          <p:nvPr/>
        </p:nvSpPr>
        <p:spPr>
          <a:xfrm>
            <a:off x="4240023" y="2608601"/>
            <a:ext cx="410112" cy="398827"/>
          </a:xfrm>
          <a:prstGeom prst="upDownArrow">
            <a:avLst>
              <a:gd name="adj1" fmla="val 37097"/>
              <a:gd name="adj2" fmla="val 35485"/>
            </a:avLst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995468" y="3990847"/>
            <a:ext cx="7458981" cy="618983"/>
          </a:xfrm>
          <a:prstGeom prst="rect">
            <a:avLst/>
          </a:prstGeom>
          <a:noFill/>
        </p:spPr>
        <p:txBody>
          <a:bodyPr vert="horz" lIns="274320" tIns="91440" rIns="27432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i="1" dirty="0">
                <a:latin typeface="Arial" charset="0"/>
                <a:cs typeface="Arial" charset="0"/>
              </a:rPr>
              <a:t>May be inaccurate if EP transport is enhanced by instabilities</a:t>
            </a:r>
          </a:p>
        </p:txBody>
      </p:sp>
    </p:spTree>
    <p:extLst>
      <p:ext uri="{BB962C8B-B14F-4D97-AF65-F5344CB8AC3E}">
        <p14:creationId xmlns:p14="http://schemas.microsoft.com/office/powerpoint/2010/main" val="1300451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-4" y="-7225"/>
            <a:ext cx="9144003" cy="962075"/>
          </a:xfrm>
        </p:spPr>
        <p:txBody>
          <a:bodyPr vert="horz" wrap="square" lIns="0" tIns="0" rIns="0" bIns="0" rtlCol="0" anchor="t" anchorCtr="1">
            <a:normAutofit fontScale="90000"/>
          </a:bodyPr>
          <a:lstStyle/>
          <a:p>
            <a:pPr eaLnBrk="1" hangingPunct="1"/>
            <a:r>
              <a:rPr lang="en-US" altLang="en-US" sz="3200" dirty="0">
                <a:latin typeface="Arial" charset="0"/>
                <a:cs typeface="Arial" charset="0"/>
              </a:rPr>
              <a:t>With instabilities, additional physics is required</a:t>
            </a:r>
            <a:br>
              <a:rPr lang="en-US" altLang="en-US" sz="3200" dirty="0">
                <a:latin typeface="Arial" charset="0"/>
                <a:cs typeface="Arial" charset="0"/>
              </a:rPr>
            </a:br>
            <a:r>
              <a:rPr lang="en-US" altLang="en-US" sz="3200" dirty="0">
                <a:latin typeface="Arial" charset="0"/>
                <a:cs typeface="Arial" charset="0"/>
              </a:rPr>
              <a:t>for quantitative simulations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76200" y="769411"/>
            <a:ext cx="8991600" cy="13144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NUBEAM module accounts for (neo)classical EP physics</a:t>
            </a:r>
          </a:p>
          <a:p>
            <a:pPr lvl="1" algn="just"/>
            <a:r>
              <a:rPr lang="en-US" altLang="en-US" dirty="0">
                <a:latin typeface="Arial" charset="0"/>
                <a:cs typeface="Arial" charset="0"/>
              </a:rPr>
              <a:t>Includes scattering, slowing down, atomic physics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731559" y="2202996"/>
            <a:ext cx="1434526" cy="385762"/>
            <a:chOff x="495340" y="1371564"/>
            <a:chExt cx="1621820" cy="457697"/>
          </a:xfrm>
        </p:grpSpPr>
        <p:sp>
          <p:nvSpPr>
            <p:cNvPr id="5" name="Snip Single Corner Rectangle 4"/>
            <p:cNvSpPr/>
            <p:nvPr/>
          </p:nvSpPr>
          <p:spPr bwMode="auto">
            <a:xfrm>
              <a:off x="495340" y="1371564"/>
              <a:ext cx="1621820" cy="457697"/>
            </a:xfrm>
            <a:prstGeom prst="snip1Rect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 sz="1200">
                <a:latin typeface="Helvetica" pitchFamily="-128" charset="0"/>
                <a:ea typeface="Arial" charset="0"/>
                <a:cs typeface="Arial" charset="0"/>
              </a:endParaRPr>
            </a:p>
          </p:txBody>
        </p:sp>
        <p:sp>
          <p:nvSpPr>
            <p:cNvPr id="6" name="TextBox 14"/>
            <p:cNvSpPr txBox="1">
              <a:spLocks noChangeArrowheads="1"/>
            </p:cNvSpPr>
            <p:nvPr/>
          </p:nvSpPr>
          <p:spPr bwMode="auto">
            <a:xfrm>
              <a:off x="532997" y="1430535"/>
              <a:ext cx="1479861" cy="346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000090"/>
                  </a:solidFill>
                </a:rPr>
                <a:t>NUBEAM step k</a:t>
              </a:r>
            </a:p>
          </p:txBody>
        </p:sp>
      </p:grpSp>
      <p:grpSp>
        <p:nvGrpSpPr>
          <p:cNvPr id="12" name="Group 70"/>
          <p:cNvGrpSpPr>
            <a:grpSpLocks/>
          </p:cNvGrpSpPr>
          <p:nvPr/>
        </p:nvGrpSpPr>
        <p:grpSpPr bwMode="auto">
          <a:xfrm>
            <a:off x="3078899" y="3014040"/>
            <a:ext cx="2742042" cy="738664"/>
            <a:chOff x="3877202" y="1453909"/>
            <a:chExt cx="2724681" cy="761010"/>
          </a:xfrm>
        </p:grpSpPr>
        <p:sp useBgFill="1">
          <p:nvSpPr>
            <p:cNvPr id="13" name="Rounded Rectangle 12"/>
            <p:cNvSpPr/>
            <p:nvPr/>
          </p:nvSpPr>
          <p:spPr bwMode="auto">
            <a:xfrm>
              <a:off x="3877202" y="1479156"/>
              <a:ext cx="2724681" cy="730733"/>
            </a:xfrm>
            <a:prstGeom prst="roundRect">
              <a:avLst/>
            </a:prstGeom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 sz="1200">
                <a:latin typeface="Helvetica" pitchFamily="-128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TextBox 68"/>
            <p:cNvSpPr txBox="1">
              <a:spLocks noChangeArrowheads="1"/>
            </p:cNvSpPr>
            <p:nvPr/>
          </p:nvSpPr>
          <p:spPr bwMode="auto">
            <a:xfrm>
              <a:off x="4036227" y="1453909"/>
              <a:ext cx="2375362" cy="761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1" hangingPunct="1"/>
              <a:r>
                <a:rPr lang="en-US" sz="1400" i="0" dirty="0">
                  <a:solidFill>
                    <a:srgbClr val="000090"/>
                  </a:solidFill>
                </a:rPr>
                <a:t>Classical EP physics:</a:t>
              </a:r>
            </a:p>
            <a:p>
              <a:pPr algn="ctr" eaLnBrk="1" hangingPunct="1"/>
              <a:r>
                <a:rPr lang="en-US" sz="1400" i="0" dirty="0">
                  <a:solidFill>
                    <a:srgbClr val="000090"/>
                  </a:solidFill>
                </a:rPr>
                <a:t>apply scattering, slowing down; update sources</a:t>
              </a:r>
            </a:p>
          </p:txBody>
        </p:sp>
      </p:grpSp>
      <p:cxnSp>
        <p:nvCxnSpPr>
          <p:cNvPr id="16" name="Straight Arrow Connector 15"/>
          <p:cNvCxnSpPr/>
          <p:nvPr/>
        </p:nvCxnSpPr>
        <p:spPr bwMode="auto">
          <a:xfrm>
            <a:off x="3109508" y="2377699"/>
            <a:ext cx="457200" cy="4169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965603" y="2375629"/>
            <a:ext cx="457200" cy="4169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61E6-76C1-974D-85C4-8ADBD938FA26}" type="datetime1">
              <a:rPr lang="en-US" smtClean="0"/>
              <a:t>10/18/18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Reduced EP transport models for integrated simulations (M. Podestà, IAEA-FEC 2018)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4D31-CEC6-AA4C-9C19-7F28329456F4}" type="slidenum">
              <a:rPr lang="en-US" smtClean="0"/>
              <a:t>6</a:t>
            </a:fld>
            <a:endParaRPr lang="en-US"/>
          </a:p>
        </p:txBody>
      </p:sp>
      <p:grpSp>
        <p:nvGrpSpPr>
          <p:cNvPr id="21" name="Group 18"/>
          <p:cNvGrpSpPr>
            <a:grpSpLocks/>
          </p:cNvGrpSpPr>
          <p:nvPr/>
        </p:nvGrpSpPr>
        <p:grpSpPr bwMode="auto">
          <a:xfrm>
            <a:off x="1604348" y="2182372"/>
            <a:ext cx="1366476" cy="385762"/>
            <a:chOff x="1702198" y="5867364"/>
            <a:chExt cx="1828551" cy="457697"/>
          </a:xfrm>
        </p:grpSpPr>
        <p:sp>
          <p:nvSpPr>
            <p:cNvPr id="22" name="Snip Single Corner Rectangle 21"/>
            <p:cNvSpPr/>
            <p:nvPr/>
          </p:nvSpPr>
          <p:spPr bwMode="auto">
            <a:xfrm>
              <a:off x="1702198" y="5867364"/>
              <a:ext cx="1828551" cy="457697"/>
            </a:xfrm>
            <a:prstGeom prst="snip1Rect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 sz="1200">
                <a:latin typeface="Helvetica" pitchFamily="-128" charset="0"/>
                <a:ea typeface="Arial" charset="0"/>
                <a:cs typeface="Arial" charset="0"/>
              </a:endParaRPr>
            </a:p>
          </p:txBody>
        </p:sp>
        <p:sp>
          <p:nvSpPr>
            <p:cNvPr id="23" name="TextBox 16"/>
            <p:cNvSpPr txBox="1">
              <a:spLocks noChangeArrowheads="1"/>
            </p:cNvSpPr>
            <p:nvPr/>
          </p:nvSpPr>
          <p:spPr bwMode="auto">
            <a:xfrm>
              <a:off x="1778249" y="5943600"/>
              <a:ext cx="1752500" cy="346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>
              <a:spAutoFit/>
            </a:bodyPr>
            <a:lstStyle>
              <a:lvl1pPr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000090"/>
                  </a:solidFill>
                </a:rPr>
                <a:t>TRANSP (main)</a:t>
              </a:r>
            </a:p>
          </p:txBody>
        </p:sp>
      </p:grpSp>
      <p:cxnSp>
        <p:nvCxnSpPr>
          <p:cNvPr id="24" name="Straight Arrow Connector 23"/>
          <p:cNvCxnSpPr/>
          <p:nvPr/>
        </p:nvCxnSpPr>
        <p:spPr bwMode="auto">
          <a:xfrm>
            <a:off x="7521777" y="2398323"/>
            <a:ext cx="457200" cy="4169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5377872" y="2396253"/>
            <a:ext cx="457200" cy="4169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grpSp>
        <p:nvGrpSpPr>
          <p:cNvPr id="26" name="Group 18"/>
          <p:cNvGrpSpPr>
            <a:grpSpLocks/>
          </p:cNvGrpSpPr>
          <p:nvPr/>
        </p:nvGrpSpPr>
        <p:grpSpPr bwMode="auto">
          <a:xfrm>
            <a:off x="6016617" y="2202996"/>
            <a:ext cx="1366476" cy="385762"/>
            <a:chOff x="1702198" y="5867364"/>
            <a:chExt cx="1828551" cy="457697"/>
          </a:xfrm>
        </p:grpSpPr>
        <p:sp>
          <p:nvSpPr>
            <p:cNvPr id="27" name="Snip Single Corner Rectangle 26"/>
            <p:cNvSpPr/>
            <p:nvPr/>
          </p:nvSpPr>
          <p:spPr bwMode="auto">
            <a:xfrm>
              <a:off x="1702198" y="5867364"/>
              <a:ext cx="1828551" cy="457697"/>
            </a:xfrm>
            <a:prstGeom prst="snip1Rect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 sz="1200">
                <a:latin typeface="Helvetica" pitchFamily="-128" charset="0"/>
                <a:ea typeface="Arial" charset="0"/>
                <a:cs typeface="Arial" charset="0"/>
              </a:endParaRPr>
            </a:p>
          </p:txBody>
        </p:sp>
        <p:sp>
          <p:nvSpPr>
            <p:cNvPr id="28" name="TextBox 16"/>
            <p:cNvSpPr txBox="1">
              <a:spLocks noChangeArrowheads="1"/>
            </p:cNvSpPr>
            <p:nvPr/>
          </p:nvSpPr>
          <p:spPr bwMode="auto">
            <a:xfrm>
              <a:off x="1778249" y="5943600"/>
              <a:ext cx="1752500" cy="346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>
              <a:spAutoFit/>
            </a:bodyPr>
            <a:lstStyle>
              <a:lvl1pPr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000090"/>
                  </a:solidFill>
                </a:rPr>
                <a:t>TRANSP (main)</a:t>
              </a:r>
            </a:p>
          </p:txBody>
        </p:sp>
      </p:grpSp>
      <p:sp>
        <p:nvSpPr>
          <p:cNvPr id="17" name="Up-Down Arrow 16"/>
          <p:cNvSpPr/>
          <p:nvPr/>
        </p:nvSpPr>
        <p:spPr>
          <a:xfrm>
            <a:off x="4240023" y="2608601"/>
            <a:ext cx="410112" cy="398827"/>
          </a:xfrm>
          <a:prstGeom prst="upDownArrow">
            <a:avLst>
              <a:gd name="adj1" fmla="val 37097"/>
              <a:gd name="adj2" fmla="val 35485"/>
            </a:avLst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248041" y="3990847"/>
            <a:ext cx="8592111" cy="618983"/>
          </a:xfrm>
          <a:prstGeom prst="rect">
            <a:avLst/>
          </a:prstGeom>
          <a:noFill/>
        </p:spPr>
        <p:txBody>
          <a:bodyPr vert="horz" lIns="274320" tIns="91440" rIns="27432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000" i="1" dirty="0">
                <a:latin typeface="Arial" charset="0"/>
                <a:cs typeface="Arial" charset="0"/>
              </a:rPr>
              <a:t>Ad-hoc transport models: often unphysical -&gt; </a:t>
            </a:r>
            <a:r>
              <a:rPr lang="en-US" altLang="en-US" sz="2000" i="1" u="sng" dirty="0">
                <a:latin typeface="Arial" charset="0"/>
                <a:cs typeface="Arial" charset="0"/>
              </a:rPr>
              <a:t>no predictive capabilities!</a:t>
            </a:r>
          </a:p>
        </p:txBody>
      </p:sp>
      <p:sp>
        <p:nvSpPr>
          <p:cNvPr id="30" name="Up-Down Arrow 29"/>
          <p:cNvSpPr/>
          <p:nvPr/>
        </p:nvSpPr>
        <p:spPr>
          <a:xfrm rot="5400000">
            <a:off x="6040487" y="2986518"/>
            <a:ext cx="410112" cy="768019"/>
          </a:xfrm>
          <a:prstGeom prst="upDownArrow">
            <a:avLst>
              <a:gd name="adj1" fmla="val 37097"/>
              <a:gd name="adj2" fmla="val 35485"/>
            </a:avLst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70"/>
          <p:cNvGrpSpPr>
            <a:grpSpLocks/>
          </p:cNvGrpSpPr>
          <p:nvPr/>
        </p:nvGrpSpPr>
        <p:grpSpPr bwMode="auto">
          <a:xfrm>
            <a:off x="6662630" y="3022635"/>
            <a:ext cx="2374760" cy="738664"/>
            <a:chOff x="3863738" y="1453909"/>
            <a:chExt cx="2738145" cy="761010"/>
          </a:xfrm>
        </p:grpSpPr>
        <p:sp useBgFill="1">
          <p:nvSpPr>
            <p:cNvPr id="32" name="Rounded Rectangle 31"/>
            <p:cNvSpPr/>
            <p:nvPr/>
          </p:nvSpPr>
          <p:spPr bwMode="auto">
            <a:xfrm>
              <a:off x="3877202" y="1479156"/>
              <a:ext cx="2724681" cy="730733"/>
            </a:xfrm>
            <a:prstGeom prst="roundRect">
              <a:avLst/>
            </a:prstGeom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 sz="1200">
                <a:latin typeface="Helvetica" pitchFamily="-128" charset="0"/>
                <a:ea typeface="Arial" charset="0"/>
                <a:cs typeface="Arial" charset="0"/>
              </a:endParaRPr>
            </a:p>
          </p:txBody>
        </p:sp>
        <p:sp>
          <p:nvSpPr>
            <p:cNvPr id="33" name="TextBox 68"/>
            <p:cNvSpPr txBox="1">
              <a:spLocks noChangeArrowheads="1"/>
            </p:cNvSpPr>
            <p:nvPr/>
          </p:nvSpPr>
          <p:spPr bwMode="auto">
            <a:xfrm>
              <a:off x="3863738" y="1453909"/>
              <a:ext cx="2738145" cy="761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1" hangingPunct="1"/>
              <a:r>
                <a:rPr lang="en-US" sz="1400" i="0" dirty="0">
                  <a:solidFill>
                    <a:srgbClr val="000090"/>
                  </a:solidFill>
                </a:rPr>
                <a:t>Ad-hoc EP diffusivity:</a:t>
              </a:r>
            </a:p>
            <a:p>
              <a:pPr algn="ctr" eaLnBrk="1" hangingPunct="1"/>
              <a:r>
                <a:rPr lang="en-US" sz="1400" i="0" dirty="0">
                  <a:solidFill>
                    <a:srgbClr val="000090"/>
                  </a:solidFill>
                </a:rPr>
                <a:t>e.g. adjusted to match neutron rate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7544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-4" y="-7225"/>
            <a:ext cx="9144003" cy="962075"/>
          </a:xfrm>
        </p:spPr>
        <p:txBody>
          <a:bodyPr vert="horz" wrap="square" lIns="0" tIns="0" rIns="0" bIns="0" rtlCol="0" anchor="t" anchorCtr="1">
            <a:normAutofit fontScale="90000"/>
          </a:bodyPr>
          <a:lstStyle/>
          <a:p>
            <a:r>
              <a:rPr lang="en-US" altLang="en-US" sz="3200" i="1" dirty="0">
                <a:latin typeface="Arial" charset="0"/>
                <a:cs typeface="Arial" charset="0"/>
              </a:rPr>
              <a:t>Kick</a:t>
            </a:r>
            <a:r>
              <a:rPr lang="en-US" altLang="en-US" sz="3200" dirty="0">
                <a:latin typeface="Arial" charset="0"/>
                <a:cs typeface="Arial" charset="0"/>
              </a:rPr>
              <a:t> and </a:t>
            </a:r>
            <a:r>
              <a:rPr lang="en-US" altLang="en-US" sz="3200" i="1" dirty="0">
                <a:latin typeface="Arial" charset="0"/>
                <a:cs typeface="Arial" charset="0"/>
              </a:rPr>
              <a:t>RBQ-1D</a:t>
            </a:r>
            <a:r>
              <a:rPr lang="en-US" altLang="en-US" sz="3200" dirty="0">
                <a:latin typeface="Arial" charset="0"/>
                <a:cs typeface="Arial" charset="0"/>
              </a:rPr>
              <a:t> reduced models address EP transport in time-dependent integrated simulations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76200" y="769411"/>
            <a:ext cx="8991600" cy="13144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NUBEAM module accounts for (neo)classical EP physics</a:t>
            </a:r>
          </a:p>
          <a:p>
            <a:pPr lvl="1" algn="just"/>
            <a:r>
              <a:rPr lang="en-US" altLang="en-US" dirty="0">
                <a:latin typeface="Arial" charset="0"/>
                <a:cs typeface="Arial" charset="0"/>
              </a:rPr>
              <a:t>Includes scattering, slowing down, atomic physics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731559" y="2202996"/>
            <a:ext cx="1434526" cy="385762"/>
            <a:chOff x="495340" y="1371564"/>
            <a:chExt cx="1621820" cy="457697"/>
          </a:xfrm>
        </p:grpSpPr>
        <p:sp>
          <p:nvSpPr>
            <p:cNvPr id="5" name="Snip Single Corner Rectangle 4"/>
            <p:cNvSpPr/>
            <p:nvPr/>
          </p:nvSpPr>
          <p:spPr bwMode="auto">
            <a:xfrm>
              <a:off x="495340" y="1371564"/>
              <a:ext cx="1621820" cy="457697"/>
            </a:xfrm>
            <a:prstGeom prst="snip1Rect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 sz="1200">
                <a:latin typeface="Helvetica" pitchFamily="-128" charset="0"/>
                <a:ea typeface="Arial" charset="0"/>
                <a:cs typeface="Arial" charset="0"/>
              </a:endParaRPr>
            </a:p>
          </p:txBody>
        </p:sp>
        <p:sp>
          <p:nvSpPr>
            <p:cNvPr id="6" name="TextBox 14"/>
            <p:cNvSpPr txBox="1">
              <a:spLocks noChangeArrowheads="1"/>
            </p:cNvSpPr>
            <p:nvPr/>
          </p:nvSpPr>
          <p:spPr bwMode="auto">
            <a:xfrm>
              <a:off x="532997" y="1430535"/>
              <a:ext cx="1479861" cy="346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000090"/>
                  </a:solidFill>
                </a:rPr>
                <a:t>NUBEAM step k</a:t>
              </a:r>
            </a:p>
          </p:txBody>
        </p:sp>
      </p:grpSp>
      <p:grpSp>
        <p:nvGrpSpPr>
          <p:cNvPr id="12" name="Group 70"/>
          <p:cNvGrpSpPr>
            <a:grpSpLocks/>
          </p:cNvGrpSpPr>
          <p:nvPr/>
        </p:nvGrpSpPr>
        <p:grpSpPr bwMode="auto">
          <a:xfrm>
            <a:off x="3078899" y="3014040"/>
            <a:ext cx="2742042" cy="738664"/>
            <a:chOff x="3877202" y="1453909"/>
            <a:chExt cx="2724681" cy="761010"/>
          </a:xfrm>
        </p:grpSpPr>
        <p:sp useBgFill="1">
          <p:nvSpPr>
            <p:cNvPr id="13" name="Rounded Rectangle 12"/>
            <p:cNvSpPr/>
            <p:nvPr/>
          </p:nvSpPr>
          <p:spPr bwMode="auto">
            <a:xfrm>
              <a:off x="3877202" y="1479156"/>
              <a:ext cx="2724681" cy="730733"/>
            </a:xfrm>
            <a:prstGeom prst="roundRect">
              <a:avLst/>
            </a:prstGeom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 sz="1200">
                <a:latin typeface="Helvetica" pitchFamily="-128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TextBox 68"/>
            <p:cNvSpPr txBox="1">
              <a:spLocks noChangeArrowheads="1"/>
            </p:cNvSpPr>
            <p:nvPr/>
          </p:nvSpPr>
          <p:spPr bwMode="auto">
            <a:xfrm>
              <a:off x="4036227" y="1453909"/>
              <a:ext cx="2375362" cy="761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1" hangingPunct="1"/>
              <a:r>
                <a:rPr lang="en-US" sz="1400" i="0" dirty="0">
                  <a:solidFill>
                    <a:srgbClr val="000090"/>
                  </a:solidFill>
                </a:rPr>
                <a:t>Classical EP physics:</a:t>
              </a:r>
            </a:p>
            <a:p>
              <a:pPr algn="ctr" eaLnBrk="1" hangingPunct="1"/>
              <a:r>
                <a:rPr lang="en-US" sz="1400" i="0" dirty="0">
                  <a:solidFill>
                    <a:srgbClr val="000090"/>
                  </a:solidFill>
                </a:rPr>
                <a:t>apply scattering, slowing down; update sources</a:t>
              </a:r>
            </a:p>
          </p:txBody>
        </p:sp>
      </p:grpSp>
      <p:cxnSp>
        <p:nvCxnSpPr>
          <p:cNvPr id="16" name="Straight Arrow Connector 15"/>
          <p:cNvCxnSpPr/>
          <p:nvPr/>
        </p:nvCxnSpPr>
        <p:spPr bwMode="auto">
          <a:xfrm>
            <a:off x="3109508" y="2377699"/>
            <a:ext cx="457200" cy="4169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965603" y="2375629"/>
            <a:ext cx="457200" cy="4169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61E6-76C1-974D-85C4-8ADBD938FA26}" type="datetime1">
              <a:rPr lang="en-US" smtClean="0"/>
              <a:t>10/18/18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Reduced EP transport models for integrated simulations (M. Podestà, IAEA-FEC 2018)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4D31-CEC6-AA4C-9C19-7F28329456F4}" type="slidenum">
              <a:rPr lang="en-US" smtClean="0"/>
              <a:t>7</a:t>
            </a:fld>
            <a:endParaRPr lang="en-US"/>
          </a:p>
        </p:txBody>
      </p:sp>
      <p:grpSp>
        <p:nvGrpSpPr>
          <p:cNvPr id="21" name="Group 18"/>
          <p:cNvGrpSpPr>
            <a:grpSpLocks/>
          </p:cNvGrpSpPr>
          <p:nvPr/>
        </p:nvGrpSpPr>
        <p:grpSpPr bwMode="auto">
          <a:xfrm>
            <a:off x="1604348" y="2182372"/>
            <a:ext cx="1366476" cy="385762"/>
            <a:chOff x="1702198" y="5867364"/>
            <a:chExt cx="1828551" cy="457697"/>
          </a:xfrm>
        </p:grpSpPr>
        <p:sp>
          <p:nvSpPr>
            <p:cNvPr id="22" name="Snip Single Corner Rectangle 21"/>
            <p:cNvSpPr/>
            <p:nvPr/>
          </p:nvSpPr>
          <p:spPr bwMode="auto">
            <a:xfrm>
              <a:off x="1702198" y="5867364"/>
              <a:ext cx="1828551" cy="457697"/>
            </a:xfrm>
            <a:prstGeom prst="snip1Rect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 sz="1200">
                <a:latin typeface="Helvetica" pitchFamily="-128" charset="0"/>
                <a:ea typeface="Arial" charset="0"/>
                <a:cs typeface="Arial" charset="0"/>
              </a:endParaRPr>
            </a:p>
          </p:txBody>
        </p:sp>
        <p:sp>
          <p:nvSpPr>
            <p:cNvPr id="23" name="TextBox 16"/>
            <p:cNvSpPr txBox="1">
              <a:spLocks noChangeArrowheads="1"/>
            </p:cNvSpPr>
            <p:nvPr/>
          </p:nvSpPr>
          <p:spPr bwMode="auto">
            <a:xfrm>
              <a:off x="1778249" y="5943600"/>
              <a:ext cx="1752500" cy="346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>
              <a:spAutoFit/>
            </a:bodyPr>
            <a:lstStyle>
              <a:lvl1pPr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000090"/>
                  </a:solidFill>
                </a:rPr>
                <a:t>TRANSP (main)</a:t>
              </a:r>
            </a:p>
          </p:txBody>
        </p:sp>
      </p:grpSp>
      <p:cxnSp>
        <p:nvCxnSpPr>
          <p:cNvPr id="24" name="Straight Arrow Connector 23"/>
          <p:cNvCxnSpPr/>
          <p:nvPr/>
        </p:nvCxnSpPr>
        <p:spPr bwMode="auto">
          <a:xfrm>
            <a:off x="7521777" y="2398323"/>
            <a:ext cx="457200" cy="4169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5377872" y="2396253"/>
            <a:ext cx="457200" cy="4169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grpSp>
        <p:nvGrpSpPr>
          <p:cNvPr id="26" name="Group 18"/>
          <p:cNvGrpSpPr>
            <a:grpSpLocks/>
          </p:cNvGrpSpPr>
          <p:nvPr/>
        </p:nvGrpSpPr>
        <p:grpSpPr bwMode="auto">
          <a:xfrm>
            <a:off x="6016617" y="2202996"/>
            <a:ext cx="1366476" cy="385762"/>
            <a:chOff x="1702198" y="5867364"/>
            <a:chExt cx="1828551" cy="457697"/>
          </a:xfrm>
        </p:grpSpPr>
        <p:sp>
          <p:nvSpPr>
            <p:cNvPr id="27" name="Snip Single Corner Rectangle 26"/>
            <p:cNvSpPr/>
            <p:nvPr/>
          </p:nvSpPr>
          <p:spPr bwMode="auto">
            <a:xfrm>
              <a:off x="1702198" y="5867364"/>
              <a:ext cx="1828551" cy="457697"/>
            </a:xfrm>
            <a:prstGeom prst="snip1Rect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 sz="1200">
                <a:latin typeface="Helvetica" pitchFamily="-128" charset="0"/>
                <a:ea typeface="Arial" charset="0"/>
                <a:cs typeface="Arial" charset="0"/>
              </a:endParaRPr>
            </a:p>
          </p:txBody>
        </p:sp>
        <p:sp>
          <p:nvSpPr>
            <p:cNvPr id="28" name="TextBox 16"/>
            <p:cNvSpPr txBox="1">
              <a:spLocks noChangeArrowheads="1"/>
            </p:cNvSpPr>
            <p:nvPr/>
          </p:nvSpPr>
          <p:spPr bwMode="auto">
            <a:xfrm>
              <a:off x="1778249" y="5943600"/>
              <a:ext cx="1752500" cy="346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>
              <a:spAutoFit/>
            </a:bodyPr>
            <a:lstStyle>
              <a:lvl1pPr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000090"/>
                  </a:solidFill>
                </a:rPr>
                <a:t>TRANSP (main)</a:t>
              </a:r>
            </a:p>
          </p:txBody>
        </p:sp>
      </p:grpSp>
      <p:sp>
        <p:nvSpPr>
          <p:cNvPr id="17" name="Up-Down Arrow 16"/>
          <p:cNvSpPr/>
          <p:nvPr/>
        </p:nvSpPr>
        <p:spPr>
          <a:xfrm>
            <a:off x="4240023" y="2608601"/>
            <a:ext cx="410112" cy="398827"/>
          </a:xfrm>
          <a:prstGeom prst="upDownArrow">
            <a:avLst>
              <a:gd name="adj1" fmla="val 37097"/>
              <a:gd name="adj2" fmla="val 35485"/>
            </a:avLst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390268" y="3990847"/>
            <a:ext cx="8341141" cy="618983"/>
          </a:xfrm>
          <a:prstGeom prst="rect">
            <a:avLst/>
          </a:prstGeom>
          <a:noFill/>
        </p:spPr>
        <p:txBody>
          <a:bodyPr vert="horz" lIns="274320" tIns="91440" rIns="27432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000" i="1" dirty="0">
                <a:solidFill>
                  <a:srgbClr val="FF0000"/>
                </a:solidFill>
                <a:latin typeface="Arial" charset="0"/>
                <a:cs typeface="Arial" charset="0"/>
              </a:rPr>
              <a:t>New physics-based models enable predictive capabilities</a:t>
            </a:r>
          </a:p>
        </p:txBody>
      </p:sp>
      <p:sp>
        <p:nvSpPr>
          <p:cNvPr id="30" name="Up-Down Arrow 29"/>
          <p:cNvSpPr/>
          <p:nvPr/>
        </p:nvSpPr>
        <p:spPr>
          <a:xfrm rot="5400000">
            <a:off x="6040487" y="2986518"/>
            <a:ext cx="410112" cy="768019"/>
          </a:xfrm>
          <a:prstGeom prst="upDownArrow">
            <a:avLst>
              <a:gd name="adj1" fmla="val 37097"/>
              <a:gd name="adj2" fmla="val 35485"/>
            </a:avLst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ounded Rectangle 31"/>
          <p:cNvSpPr/>
          <p:nvPr/>
        </p:nvSpPr>
        <p:spPr bwMode="auto">
          <a:xfrm>
            <a:off x="6674308" y="3047143"/>
            <a:ext cx="2363083" cy="709275"/>
          </a:xfrm>
          <a:prstGeom prst="roundRect">
            <a:avLst/>
          </a:prstGeom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sz="1200">
              <a:latin typeface="Helvetica" pitchFamily="-128" charset="0"/>
              <a:ea typeface="Arial" charset="0"/>
              <a:cs typeface="Arial" charset="0"/>
            </a:endParaRPr>
          </a:p>
        </p:txBody>
      </p:sp>
      <p:sp>
        <p:nvSpPr>
          <p:cNvPr id="33" name="TextBox 68"/>
          <p:cNvSpPr txBox="1">
            <a:spLocks noChangeArrowheads="1"/>
          </p:cNvSpPr>
          <p:nvPr/>
        </p:nvSpPr>
        <p:spPr bwMode="auto">
          <a:xfrm>
            <a:off x="6662630" y="3031934"/>
            <a:ext cx="2374760" cy="73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400" i="0" dirty="0">
                <a:solidFill>
                  <a:srgbClr val="FF0000"/>
                </a:solidFill>
              </a:rPr>
              <a:t>Phase-space resolved reduced EP models:</a:t>
            </a:r>
          </a:p>
          <a:p>
            <a:pPr algn="ctr" eaLnBrk="1" hangingPunct="1"/>
            <a:r>
              <a:rPr lang="en-US" sz="1400" i="0" dirty="0">
                <a:solidFill>
                  <a:srgbClr val="FF0000"/>
                </a:solidFill>
              </a:rPr>
              <a:t>‘kick’, RBQ-1D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4BB1D45-0B6F-1E46-A8A9-401B02DF4663}"/>
              </a:ext>
            </a:extLst>
          </p:cNvPr>
          <p:cNvSpPr txBox="1"/>
          <p:nvPr/>
        </p:nvSpPr>
        <p:spPr>
          <a:xfrm>
            <a:off x="6580209" y="4671183"/>
            <a:ext cx="3345831" cy="359858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en-US" sz="900" i="1" dirty="0" err="1"/>
              <a:t>Podestà</a:t>
            </a:r>
            <a:r>
              <a:rPr lang="en-US" sz="900" i="1" dirty="0"/>
              <a:t> PPCF 2014, PPCF 2017; </a:t>
            </a:r>
            <a:r>
              <a:rPr lang="de-DE" sz="900" i="1" dirty="0" err="1"/>
              <a:t>Gorelenkov</a:t>
            </a:r>
            <a:r>
              <a:rPr lang="de-DE" sz="900" i="1" dirty="0"/>
              <a:t> NF 2018</a:t>
            </a:r>
          </a:p>
          <a:p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903524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740848" y="1125139"/>
            <a:ext cx="3247819" cy="843074"/>
          </a:xfrm>
          <a:prstGeom prst="roundRect">
            <a:avLst>
              <a:gd name="adj" fmla="val 12446"/>
            </a:avLst>
          </a:prstGeom>
          <a:solidFill>
            <a:schemeClr val="accent1">
              <a:lumMod val="20000"/>
              <a:lumOff val="8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820583">
              <a:spcBef>
                <a:spcPct val="20000"/>
              </a:spcBef>
              <a:buFontTx/>
              <a:buChar char="•"/>
            </a:pPr>
            <a:endParaRPr lang="en-US" sz="1100" b="1" i="1">
              <a:solidFill>
                <a:srgbClr val="1822CD"/>
              </a:solidFill>
              <a:latin typeface="Helvetica" pitchFamily="-128" charset="0"/>
            </a:endParaRPr>
          </a:p>
        </p:txBody>
      </p:sp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83"/>
            <a:ext cx="9144000" cy="1061829"/>
          </a:xfrm>
        </p:spPr>
        <p:txBody>
          <a:bodyPr/>
          <a:lstStyle/>
          <a:p>
            <a:r>
              <a:rPr lang="en-US" altLang="ja-JP" sz="3000" dirty="0">
                <a:latin typeface="Arial" charset="0"/>
                <a:cs typeface="Geneva" charset="0"/>
              </a:rPr>
              <a:t>Constants of Motion variables are used to describe resonant wave-particle interaction</a:t>
            </a:r>
            <a:endParaRPr lang="en-US" sz="3000" dirty="0">
              <a:latin typeface="Arial" charset="0"/>
              <a:cs typeface="Geneva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013" y="941089"/>
            <a:ext cx="2943229" cy="524225"/>
          </a:xfrm>
        </p:spPr>
        <p:txBody>
          <a:bodyPr>
            <a:normAutofit/>
          </a:bodyPr>
          <a:lstStyle/>
          <a:p>
            <a:pPr marL="0" indent="0">
              <a:buClr>
                <a:srgbClr val="010000"/>
              </a:buClr>
              <a:buNone/>
            </a:pPr>
            <a:r>
              <a:rPr lang="en-US" sz="1400" dirty="0">
                <a:latin typeface="Arial" charset="0"/>
                <a:cs typeface="Geneva" charset="0"/>
              </a:rPr>
              <a:t>Each orbit characterized by:</a:t>
            </a:r>
            <a:endParaRPr lang="en-US" sz="1400" dirty="0">
              <a:latin typeface="Arial" charset="0"/>
              <a:ea typeface="Geneva" charset="0"/>
            </a:endParaRPr>
          </a:p>
        </p:txBody>
      </p:sp>
      <p:sp>
        <p:nvSpPr>
          <p:cNvPr id="15364" name="Left Brace 10"/>
          <p:cNvSpPr>
            <a:spLocks/>
          </p:cNvSpPr>
          <p:nvPr/>
        </p:nvSpPr>
        <p:spPr bwMode="auto">
          <a:xfrm>
            <a:off x="940277" y="1365946"/>
            <a:ext cx="182878" cy="555428"/>
          </a:xfrm>
          <a:prstGeom prst="leftBrace">
            <a:avLst>
              <a:gd name="adj1" fmla="val 8358"/>
              <a:gd name="adj2" fmla="val 5000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19141" y="1263713"/>
            <a:ext cx="3806107" cy="80682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marL="3810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ea typeface="ＭＳ Ｐゴシック" charset="0"/>
                <a:cs typeface="Geneva" charset="-128"/>
              </a:defRPr>
            </a:lvl1pPr>
            <a:lvl2pPr marL="827088" indent="-3175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accent2"/>
                </a:solidFill>
                <a:latin typeface="+mn-lt"/>
                <a:ea typeface="Geneva" charset="-128"/>
                <a:cs typeface="Geneva" charset="0"/>
              </a:defRPr>
            </a:lvl2pPr>
            <a:lvl3pPr marL="1273175" indent="-2540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  <a:ea typeface="Geneva" charset="-128"/>
                <a:cs typeface="Geneva" charset="0"/>
              </a:defRPr>
            </a:lvl3pPr>
            <a:lvl4pPr marL="1782763" indent="-254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9999"/>
                </a:solidFill>
                <a:latin typeface="+mn-lt"/>
                <a:ea typeface="Geneva" charset="-128"/>
                <a:cs typeface="Geneva" charset="0"/>
              </a:defRPr>
            </a:lvl4pPr>
            <a:lvl5pPr marL="2292350" indent="-2540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5pPr>
            <a:lvl6pPr marL="2801767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3311180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820592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4330004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lvl="2" indent="-839103">
              <a:buClr>
                <a:srgbClr val="010000"/>
              </a:buClr>
              <a:buNone/>
            </a:pPr>
            <a:r>
              <a:rPr lang="en-US" sz="1200" dirty="0">
                <a:latin typeface="Arial" charset="0"/>
                <a:ea typeface="Geneva" charset="0"/>
              </a:rPr>
              <a:t>E, energy</a:t>
            </a:r>
          </a:p>
          <a:p>
            <a:pPr lvl="2" indent="-839103">
              <a:buClr>
                <a:srgbClr val="010000"/>
              </a:buClr>
              <a:buNone/>
            </a:pPr>
            <a:r>
              <a:rPr lang="en-US" sz="1200" dirty="0" err="1">
                <a:latin typeface="Arial" charset="0"/>
                <a:ea typeface="Geneva" charset="0"/>
              </a:rPr>
              <a:t>P</a:t>
            </a:r>
            <a:r>
              <a:rPr lang="en-US" sz="1200" baseline="-25000" dirty="0" err="1">
                <a:latin typeface="Symbol" charset="0"/>
                <a:ea typeface="ＭＳ Ｐゴシック" charset="0"/>
                <a:cs typeface="Symbol" charset="0"/>
              </a:rPr>
              <a:t>z</a:t>
            </a:r>
            <a:r>
              <a:rPr lang="en-US" sz="1200" dirty="0" err="1">
                <a:latin typeface="Symbol" charset="0"/>
                <a:ea typeface="ＭＳ Ｐゴシック" charset="0"/>
                <a:cs typeface="Symbol" charset="0"/>
              </a:rPr>
              <a:t>~</a:t>
            </a:r>
            <a:r>
              <a:rPr lang="en-US" sz="1200" dirty="0" err="1">
                <a:latin typeface="Arial"/>
                <a:ea typeface="ＭＳ Ｐゴシック" charset="0"/>
                <a:cs typeface="Arial"/>
              </a:rPr>
              <a:t>mRv</a:t>
            </a:r>
            <a:r>
              <a:rPr lang="en-US" sz="1200" baseline="-25000" dirty="0" err="1">
                <a:latin typeface="Arial"/>
                <a:ea typeface="ＭＳ Ｐゴシック" charset="0"/>
                <a:cs typeface="Arial"/>
              </a:rPr>
              <a:t>par</a:t>
            </a:r>
            <a:r>
              <a:rPr lang="en-US" sz="1200" dirty="0" err="1">
                <a:latin typeface="Arial"/>
                <a:ea typeface="ＭＳ Ｐゴシック" charset="0"/>
                <a:cs typeface="Arial"/>
              </a:rPr>
              <a:t>-q</a:t>
            </a:r>
            <a:r>
              <a:rPr lang="en-US" sz="1200" dirty="0" err="1">
                <a:latin typeface="Symbol" charset="0"/>
                <a:ea typeface="ＭＳ Ｐゴシック" charset="0"/>
                <a:cs typeface="Symbol" charset="0"/>
              </a:rPr>
              <a:t>Y</a:t>
            </a:r>
            <a:r>
              <a:rPr lang="en-US" sz="1200" dirty="0">
                <a:latin typeface="Arial" charset="0"/>
                <a:ea typeface="Geneva" charset="0"/>
              </a:rPr>
              <a:t>, canonical momentum</a:t>
            </a:r>
          </a:p>
          <a:p>
            <a:pPr lvl="2" indent="-839103">
              <a:buClr>
                <a:srgbClr val="010000"/>
              </a:buClr>
              <a:buNone/>
            </a:pPr>
            <a:r>
              <a:rPr lang="en-US" sz="1200" dirty="0">
                <a:latin typeface="Symbol" charset="0"/>
                <a:ea typeface="ＭＳ Ｐゴシック" charset="0"/>
                <a:cs typeface="ＭＳ Ｐゴシック" charset="0"/>
              </a:rPr>
              <a:t>m~</a:t>
            </a:r>
            <a:r>
              <a:rPr lang="en-US" sz="1200" dirty="0">
                <a:latin typeface="Arial"/>
                <a:ea typeface="ＭＳ Ｐゴシック" charset="0"/>
                <a:cs typeface="Arial"/>
              </a:rPr>
              <a:t>v</a:t>
            </a:r>
            <a:r>
              <a:rPr lang="en-US" sz="1200" baseline="-25000" dirty="0">
                <a:latin typeface="Arial"/>
                <a:ea typeface="ＭＳ Ｐゴシック" charset="0"/>
                <a:cs typeface="Arial"/>
              </a:rPr>
              <a:t>perp</a:t>
            </a:r>
            <a:r>
              <a:rPr lang="en-US" sz="1200" baseline="30000" dirty="0"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200" dirty="0">
                <a:latin typeface="Arial"/>
                <a:ea typeface="ＭＳ Ｐゴシック" charset="0"/>
                <a:cs typeface="Arial"/>
              </a:rPr>
              <a:t>/B</a:t>
            </a:r>
            <a:r>
              <a:rPr lang="en-US" sz="1200" dirty="0">
                <a:latin typeface="Arial" charset="0"/>
                <a:ea typeface="Geneva" charset="0"/>
              </a:rPr>
              <a:t>, magnetic moment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757514" y="1098684"/>
            <a:ext cx="3005486" cy="785599"/>
            <a:chOff x="5791200" y="996610"/>
            <a:chExt cx="4182350" cy="1697412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5791200" y="1093822"/>
              <a:ext cx="4182350" cy="1600200"/>
            </a:xfrm>
            <a:prstGeom prst="roundRect">
              <a:avLst>
                <a:gd name="adj" fmla="val 1244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820583">
                <a:spcBef>
                  <a:spcPct val="20000"/>
                </a:spcBef>
                <a:buFontTx/>
                <a:buChar char="•"/>
              </a:pPr>
              <a:endParaRPr lang="en-US" sz="1100" b="1" i="1">
                <a:solidFill>
                  <a:srgbClr val="1822CD"/>
                </a:solidFill>
                <a:latin typeface="Helvetica" pitchFamily="-128" charset="0"/>
              </a:endParaRPr>
            </a:p>
          </p:txBody>
        </p:sp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5895342" y="996610"/>
              <a:ext cx="3962400" cy="792163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1882" tIns="50941" rIns="101882" bIns="50941" numCol="1" anchor="t" anchorCtr="0" compatLnSpc="1">
              <a:prstTxWarp prst="textNoShape">
                <a:avLst/>
              </a:prstTxWarp>
            </a:bodyPr>
            <a:lstStyle>
              <a:lvl1pPr marL="381000" indent="-3810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700">
                  <a:solidFill>
                    <a:schemeClr val="tx1"/>
                  </a:solidFill>
                  <a:latin typeface="+mn-lt"/>
                  <a:ea typeface="ＭＳ Ｐゴシック" charset="0"/>
                  <a:cs typeface="Geneva" charset="-128"/>
                </a:defRPr>
              </a:lvl1pPr>
              <a:lvl2pPr marL="827088" indent="-3175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200">
                  <a:solidFill>
                    <a:schemeClr val="accent2"/>
                  </a:solidFill>
                  <a:latin typeface="+mn-lt"/>
                  <a:ea typeface="Geneva" charset="-128"/>
                  <a:cs typeface="Geneva" charset="0"/>
                </a:defRPr>
              </a:lvl2pPr>
              <a:lvl3pPr marL="1273175" indent="-2540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+mn-lt"/>
                  <a:ea typeface="Geneva" charset="-128"/>
                  <a:cs typeface="Geneva" charset="0"/>
                </a:defRPr>
              </a:lvl3pPr>
              <a:lvl4pPr marL="1782763" indent="-2540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rgbClr val="009999"/>
                  </a:solidFill>
                  <a:latin typeface="+mn-lt"/>
                  <a:ea typeface="Geneva" charset="-128"/>
                  <a:cs typeface="Geneva" charset="0"/>
                </a:defRPr>
              </a:lvl4pPr>
              <a:lvl5pPr marL="2292350" indent="-2540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Geneva" charset="-128"/>
                  <a:cs typeface="Geneva" charset="0"/>
                </a:defRPr>
              </a:lvl5pPr>
              <a:lvl6pPr marL="2801767" indent="-254706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3311180" indent="-254706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3820592" indent="-254706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4330004" indent="-254706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Clr>
                  <a:srgbClr val="010000"/>
                </a:buClr>
                <a:buNone/>
              </a:pPr>
              <a:r>
                <a:rPr lang="en-US" sz="1400" dirty="0">
                  <a:latin typeface="Arial" charset="0"/>
                  <a:cs typeface="Geneva" charset="0"/>
                </a:rPr>
                <a:t>Wave stability (drive):</a:t>
              </a:r>
              <a:endParaRPr lang="en-US" sz="1400" dirty="0">
                <a:latin typeface="Arial" charset="0"/>
                <a:ea typeface="Geneva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698657" y="4691855"/>
            <a:ext cx="3651300" cy="205970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en-US" sz="800" i="1" dirty="0"/>
              <a:t>R. B. White, Theory of toroidally confined plasmas, Imperial College Press (2001)</a:t>
            </a:r>
          </a:p>
        </p:txBody>
      </p:sp>
      <p:pic>
        <p:nvPicPr>
          <p:cNvPr id="7" name="Picture 6" descr="en_exchange_formula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793" y="1427082"/>
            <a:ext cx="1694715" cy="4135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9491" y="1948476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/>
              <a:t>Complex orbits in real space translate in simple trajectories in phase space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4618305" y="1324225"/>
            <a:ext cx="533400" cy="342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624920" y="1952611"/>
            <a:ext cx="4366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/>
              <a:t>Resonant interactions obey simple rule: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96611" y="2553017"/>
            <a:ext cx="2058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90"/>
                </a:solidFill>
                <a:latin typeface="Symbol" charset="0"/>
                <a:cs typeface="Symbol" charset="0"/>
              </a:rPr>
              <a:t>w</a:t>
            </a:r>
            <a:r>
              <a:rPr lang="en-US" sz="1400" i="1" dirty="0">
                <a:solidFill>
                  <a:srgbClr val="000090"/>
                </a:solidFill>
                <a:cs typeface="Geneva" charset="0"/>
              </a:rPr>
              <a:t>=2</a:t>
            </a:r>
            <a:r>
              <a:rPr lang="en-US" sz="1400" i="1" dirty="0">
                <a:solidFill>
                  <a:srgbClr val="000090"/>
                </a:solidFill>
                <a:latin typeface="Symbol" charset="0"/>
                <a:cs typeface="Symbol" charset="0"/>
              </a:rPr>
              <a:t>p</a:t>
            </a:r>
            <a:r>
              <a:rPr lang="en-US" sz="1400" i="1" dirty="0">
                <a:solidFill>
                  <a:srgbClr val="000090"/>
                </a:solidFill>
                <a:cs typeface="Geneva" charset="0"/>
              </a:rPr>
              <a:t>f</a:t>
            </a:r>
            <a:r>
              <a:rPr lang="en-US" sz="1400" dirty="0">
                <a:solidFill>
                  <a:srgbClr val="000090"/>
                </a:solidFill>
                <a:cs typeface="Geneva" charset="0"/>
              </a:rPr>
              <a:t> : mode frequency</a:t>
            </a:r>
          </a:p>
          <a:p>
            <a:r>
              <a:rPr lang="en-US" sz="1400" i="1" dirty="0">
                <a:solidFill>
                  <a:srgbClr val="000090"/>
                </a:solidFill>
                <a:cs typeface="Geneva" charset="0"/>
              </a:rPr>
              <a:t>n</a:t>
            </a:r>
            <a:r>
              <a:rPr lang="en-US" sz="1400" dirty="0">
                <a:solidFill>
                  <a:srgbClr val="000090"/>
                </a:solidFill>
                <a:cs typeface="Geneva" charset="0"/>
              </a:rPr>
              <a:t> : toroidal mode number</a:t>
            </a:r>
          </a:p>
        </p:txBody>
      </p:sp>
      <p:pic>
        <p:nvPicPr>
          <p:cNvPr id="9" name="Picture 8" descr="wavepart_interaction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633" y="2331057"/>
            <a:ext cx="2154892" cy="298937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>
            <a:off x="5698657" y="2658693"/>
            <a:ext cx="381000" cy="359841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458-7050-D241-A2B1-14A476755431}" type="datetime1">
              <a:rPr lang="en-US" smtClean="0"/>
              <a:t>10/18/18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Reduced EP transport models for integrated simulations (M. </a:t>
            </a:r>
            <a:r>
              <a:rPr lang="en-US" dirty="0" err="1"/>
              <a:t>Podestà</a:t>
            </a:r>
            <a:r>
              <a:rPr lang="en-US" dirty="0"/>
              <a:t>, IAEA-FEC 2018)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4D31-CEC6-AA4C-9C19-7F28329456F4}" type="slidenum">
              <a:rPr lang="en-US" smtClean="0"/>
              <a:t>8</a:t>
            </a:fld>
            <a:endParaRPr lang="en-US"/>
          </a:p>
        </p:txBody>
      </p:sp>
      <p:pic>
        <p:nvPicPr>
          <p:cNvPr id="20" name="Picture 19" descr="phspace_orbit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35" y="2401342"/>
            <a:ext cx="2182234" cy="24478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5881DAF-23B6-1441-AD35-0EC1C8B908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2671" y="3074438"/>
            <a:ext cx="1551845" cy="23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861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740848" y="1125139"/>
            <a:ext cx="3247819" cy="843074"/>
          </a:xfrm>
          <a:prstGeom prst="roundRect">
            <a:avLst>
              <a:gd name="adj" fmla="val 12446"/>
            </a:avLst>
          </a:prstGeom>
          <a:solidFill>
            <a:schemeClr val="accent1">
              <a:lumMod val="20000"/>
              <a:lumOff val="8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820583">
              <a:spcBef>
                <a:spcPct val="20000"/>
              </a:spcBef>
              <a:buFontTx/>
              <a:buChar char="•"/>
            </a:pPr>
            <a:endParaRPr lang="en-US" sz="1100" b="1" i="1">
              <a:solidFill>
                <a:srgbClr val="1822CD"/>
              </a:solidFill>
              <a:latin typeface="Helvetica" pitchFamily="-128" charset="0"/>
            </a:endParaRPr>
          </a:p>
        </p:txBody>
      </p:sp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83"/>
            <a:ext cx="9144000" cy="1061829"/>
          </a:xfrm>
        </p:spPr>
        <p:txBody>
          <a:bodyPr/>
          <a:lstStyle/>
          <a:p>
            <a:r>
              <a:rPr lang="en-US" altLang="ja-JP" sz="3000" dirty="0">
                <a:latin typeface="Arial" charset="0"/>
                <a:cs typeface="Geneva" charset="0"/>
              </a:rPr>
              <a:t>Constants of Motion variables are used to describe resonant wave-particle interaction</a:t>
            </a:r>
            <a:endParaRPr lang="en-US" sz="3000" dirty="0">
              <a:latin typeface="Arial" charset="0"/>
              <a:cs typeface="Geneva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013" y="941089"/>
            <a:ext cx="2943229" cy="524225"/>
          </a:xfrm>
        </p:spPr>
        <p:txBody>
          <a:bodyPr>
            <a:normAutofit/>
          </a:bodyPr>
          <a:lstStyle/>
          <a:p>
            <a:pPr marL="0" indent="0">
              <a:buClr>
                <a:srgbClr val="010000"/>
              </a:buClr>
              <a:buNone/>
            </a:pPr>
            <a:r>
              <a:rPr lang="en-US" sz="1400" dirty="0">
                <a:latin typeface="Arial" charset="0"/>
                <a:cs typeface="Geneva" charset="0"/>
              </a:rPr>
              <a:t>Each orbit characterized by:</a:t>
            </a:r>
            <a:endParaRPr lang="en-US" sz="1400" dirty="0">
              <a:latin typeface="Arial" charset="0"/>
              <a:ea typeface="Geneva" charset="0"/>
            </a:endParaRPr>
          </a:p>
        </p:txBody>
      </p:sp>
      <p:sp>
        <p:nvSpPr>
          <p:cNvPr id="15364" name="Left Brace 10"/>
          <p:cNvSpPr>
            <a:spLocks/>
          </p:cNvSpPr>
          <p:nvPr/>
        </p:nvSpPr>
        <p:spPr bwMode="auto">
          <a:xfrm>
            <a:off x="940277" y="1365946"/>
            <a:ext cx="182878" cy="555428"/>
          </a:xfrm>
          <a:prstGeom prst="leftBrace">
            <a:avLst>
              <a:gd name="adj1" fmla="val 8358"/>
              <a:gd name="adj2" fmla="val 50000"/>
            </a:avLst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19141" y="1263713"/>
            <a:ext cx="3806107" cy="80682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marL="3810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ea typeface="ＭＳ Ｐゴシック" charset="0"/>
                <a:cs typeface="Geneva" charset="-128"/>
              </a:defRPr>
            </a:lvl1pPr>
            <a:lvl2pPr marL="827088" indent="-3175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accent2"/>
                </a:solidFill>
                <a:latin typeface="+mn-lt"/>
                <a:ea typeface="Geneva" charset="-128"/>
                <a:cs typeface="Geneva" charset="0"/>
              </a:defRPr>
            </a:lvl2pPr>
            <a:lvl3pPr marL="1273175" indent="-2540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  <a:ea typeface="Geneva" charset="-128"/>
                <a:cs typeface="Geneva" charset="0"/>
              </a:defRPr>
            </a:lvl3pPr>
            <a:lvl4pPr marL="1782763" indent="-254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9999"/>
                </a:solidFill>
                <a:latin typeface="+mn-lt"/>
                <a:ea typeface="Geneva" charset="-128"/>
                <a:cs typeface="Geneva" charset="0"/>
              </a:defRPr>
            </a:lvl4pPr>
            <a:lvl5pPr marL="2292350" indent="-2540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Geneva" charset="-128"/>
                <a:cs typeface="Geneva" charset="0"/>
              </a:defRPr>
            </a:lvl5pPr>
            <a:lvl6pPr marL="2801767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3311180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820592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4330004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lvl="2" indent="-839103">
              <a:buClr>
                <a:srgbClr val="010000"/>
              </a:buClr>
              <a:buNone/>
            </a:pPr>
            <a:r>
              <a:rPr lang="en-US" sz="1200" dirty="0">
                <a:latin typeface="Arial" charset="0"/>
                <a:ea typeface="Geneva" charset="0"/>
              </a:rPr>
              <a:t>E, energy</a:t>
            </a:r>
          </a:p>
          <a:p>
            <a:pPr lvl="2" indent="-839103">
              <a:buClr>
                <a:srgbClr val="010000"/>
              </a:buClr>
              <a:buNone/>
            </a:pPr>
            <a:r>
              <a:rPr lang="en-US" sz="1200" dirty="0" err="1">
                <a:latin typeface="Arial" charset="0"/>
                <a:ea typeface="Geneva" charset="0"/>
              </a:rPr>
              <a:t>P</a:t>
            </a:r>
            <a:r>
              <a:rPr lang="en-US" sz="1200" baseline="-25000" dirty="0" err="1">
                <a:latin typeface="Symbol" charset="0"/>
                <a:ea typeface="ＭＳ Ｐゴシック" charset="0"/>
                <a:cs typeface="Symbol" charset="0"/>
              </a:rPr>
              <a:t>z</a:t>
            </a:r>
            <a:r>
              <a:rPr lang="en-US" sz="1200" dirty="0" err="1">
                <a:latin typeface="Symbol" charset="0"/>
                <a:ea typeface="ＭＳ Ｐゴシック" charset="0"/>
                <a:cs typeface="Symbol" charset="0"/>
              </a:rPr>
              <a:t>~</a:t>
            </a:r>
            <a:r>
              <a:rPr lang="en-US" sz="1200" dirty="0" err="1">
                <a:latin typeface="Arial"/>
                <a:ea typeface="ＭＳ Ｐゴシック" charset="0"/>
                <a:cs typeface="Arial"/>
              </a:rPr>
              <a:t>mRv</a:t>
            </a:r>
            <a:r>
              <a:rPr lang="en-US" sz="1200" baseline="-25000" dirty="0" err="1">
                <a:latin typeface="Arial"/>
                <a:ea typeface="ＭＳ Ｐゴシック" charset="0"/>
                <a:cs typeface="Arial"/>
              </a:rPr>
              <a:t>par</a:t>
            </a:r>
            <a:r>
              <a:rPr lang="en-US" sz="1200" dirty="0" err="1">
                <a:latin typeface="Arial"/>
                <a:ea typeface="ＭＳ Ｐゴシック" charset="0"/>
                <a:cs typeface="Arial"/>
              </a:rPr>
              <a:t>-q</a:t>
            </a:r>
            <a:r>
              <a:rPr lang="en-US" sz="1200" dirty="0" err="1">
                <a:latin typeface="Symbol" charset="0"/>
                <a:ea typeface="ＭＳ Ｐゴシック" charset="0"/>
                <a:cs typeface="Symbol" charset="0"/>
              </a:rPr>
              <a:t>Y</a:t>
            </a:r>
            <a:r>
              <a:rPr lang="en-US" sz="1200" dirty="0">
                <a:latin typeface="Arial" charset="0"/>
                <a:ea typeface="Geneva" charset="0"/>
              </a:rPr>
              <a:t>, canonical momentum</a:t>
            </a:r>
          </a:p>
          <a:p>
            <a:pPr lvl="2" indent="-839103">
              <a:buClr>
                <a:srgbClr val="010000"/>
              </a:buClr>
              <a:buNone/>
            </a:pPr>
            <a:r>
              <a:rPr lang="en-US" sz="1200" dirty="0">
                <a:latin typeface="Symbol" charset="0"/>
                <a:ea typeface="ＭＳ Ｐゴシック" charset="0"/>
                <a:cs typeface="ＭＳ Ｐゴシック" charset="0"/>
              </a:rPr>
              <a:t>m~</a:t>
            </a:r>
            <a:r>
              <a:rPr lang="en-US" sz="1200" dirty="0">
                <a:latin typeface="Arial"/>
                <a:ea typeface="ＭＳ Ｐゴシック" charset="0"/>
                <a:cs typeface="Arial"/>
              </a:rPr>
              <a:t>v</a:t>
            </a:r>
            <a:r>
              <a:rPr lang="en-US" sz="1200" baseline="-25000" dirty="0">
                <a:latin typeface="Arial"/>
                <a:ea typeface="ＭＳ Ｐゴシック" charset="0"/>
                <a:cs typeface="Arial"/>
              </a:rPr>
              <a:t>perp</a:t>
            </a:r>
            <a:r>
              <a:rPr lang="en-US" sz="1200" baseline="30000" dirty="0"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200" dirty="0">
                <a:latin typeface="Arial"/>
                <a:ea typeface="ＭＳ Ｐゴシック" charset="0"/>
                <a:cs typeface="Arial"/>
              </a:rPr>
              <a:t>/B</a:t>
            </a:r>
            <a:r>
              <a:rPr lang="en-US" sz="1200" dirty="0">
                <a:latin typeface="Arial" charset="0"/>
                <a:ea typeface="Geneva" charset="0"/>
              </a:rPr>
              <a:t>, magnetic moment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757514" y="1098684"/>
            <a:ext cx="3005486" cy="785599"/>
            <a:chOff x="5791200" y="996610"/>
            <a:chExt cx="4182350" cy="1697412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5791200" y="1093822"/>
              <a:ext cx="4182350" cy="1600200"/>
            </a:xfrm>
            <a:prstGeom prst="roundRect">
              <a:avLst>
                <a:gd name="adj" fmla="val 1244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820583">
                <a:spcBef>
                  <a:spcPct val="20000"/>
                </a:spcBef>
                <a:buFontTx/>
                <a:buChar char="•"/>
              </a:pPr>
              <a:endParaRPr lang="en-US" sz="1100" b="1" i="1">
                <a:solidFill>
                  <a:srgbClr val="1822CD"/>
                </a:solidFill>
                <a:latin typeface="Helvetica" pitchFamily="-128" charset="0"/>
              </a:endParaRPr>
            </a:p>
          </p:txBody>
        </p:sp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5895342" y="996610"/>
              <a:ext cx="3962400" cy="792163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1882" tIns="50941" rIns="101882" bIns="50941" numCol="1" anchor="t" anchorCtr="0" compatLnSpc="1">
              <a:prstTxWarp prst="textNoShape">
                <a:avLst/>
              </a:prstTxWarp>
            </a:bodyPr>
            <a:lstStyle>
              <a:lvl1pPr marL="381000" indent="-3810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700">
                  <a:solidFill>
                    <a:schemeClr val="tx1"/>
                  </a:solidFill>
                  <a:latin typeface="+mn-lt"/>
                  <a:ea typeface="ＭＳ Ｐゴシック" charset="0"/>
                  <a:cs typeface="Geneva" charset="-128"/>
                </a:defRPr>
              </a:lvl1pPr>
              <a:lvl2pPr marL="827088" indent="-3175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200">
                  <a:solidFill>
                    <a:schemeClr val="accent2"/>
                  </a:solidFill>
                  <a:latin typeface="+mn-lt"/>
                  <a:ea typeface="Geneva" charset="-128"/>
                  <a:cs typeface="Geneva" charset="0"/>
                </a:defRPr>
              </a:lvl2pPr>
              <a:lvl3pPr marL="1273175" indent="-2540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+mn-lt"/>
                  <a:ea typeface="Geneva" charset="-128"/>
                  <a:cs typeface="Geneva" charset="0"/>
                </a:defRPr>
              </a:lvl3pPr>
              <a:lvl4pPr marL="1782763" indent="-2540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rgbClr val="009999"/>
                  </a:solidFill>
                  <a:latin typeface="+mn-lt"/>
                  <a:ea typeface="Geneva" charset="-128"/>
                  <a:cs typeface="Geneva" charset="0"/>
                </a:defRPr>
              </a:lvl4pPr>
              <a:lvl5pPr marL="2292350" indent="-2540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Geneva" charset="-128"/>
                  <a:cs typeface="Geneva" charset="0"/>
                </a:defRPr>
              </a:lvl5pPr>
              <a:lvl6pPr marL="2801767" indent="-254706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3311180" indent="-254706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3820592" indent="-254706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4330004" indent="-254706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Clr>
                  <a:srgbClr val="010000"/>
                </a:buClr>
                <a:buNone/>
              </a:pPr>
              <a:r>
                <a:rPr lang="en-US" sz="1400" dirty="0">
                  <a:latin typeface="Arial" charset="0"/>
                  <a:cs typeface="Geneva" charset="0"/>
                </a:rPr>
                <a:t>Wave stability (drive):</a:t>
              </a:r>
              <a:endParaRPr lang="en-US" sz="1400" dirty="0">
                <a:latin typeface="Arial" charset="0"/>
                <a:ea typeface="Geneva" charset="0"/>
              </a:endParaRPr>
            </a:p>
          </p:txBody>
        </p:sp>
      </p:grpSp>
      <p:pic>
        <p:nvPicPr>
          <p:cNvPr id="7" name="Picture 6" descr="en_exchange_formula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793" y="1427082"/>
            <a:ext cx="1694715" cy="413528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4618305" y="1324225"/>
            <a:ext cx="533400" cy="342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624920" y="1952611"/>
            <a:ext cx="4366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/>
              <a:t>Resonant interactions obey simple rule: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5698657" y="2658693"/>
            <a:ext cx="381000" cy="359841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566213" y="3388791"/>
            <a:ext cx="4484922" cy="1311128"/>
          </a:xfrm>
          <a:prstGeom prst="rect">
            <a:avLst/>
          </a:prstGeom>
          <a:noFill/>
          <a:ln w="22225" cap="flat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     Define </a:t>
            </a:r>
            <a:r>
              <a:rPr lang="en-US" b="1" i="1" dirty="0"/>
              <a:t>transport matrix(</a:t>
            </a:r>
            <a:r>
              <a:rPr lang="en-US" b="1" i="1" dirty="0" err="1"/>
              <a:t>es</a:t>
            </a:r>
            <a:r>
              <a:rPr lang="en-US" b="1" i="1" dirty="0"/>
              <a:t>) </a:t>
            </a:r>
            <a:r>
              <a:rPr lang="en-US" dirty="0"/>
              <a:t>for NUBEAM:</a:t>
            </a:r>
          </a:p>
          <a:p>
            <a:pPr>
              <a:lnSpc>
                <a:spcPct val="120000"/>
              </a:lnSpc>
            </a:pPr>
            <a:r>
              <a:rPr lang="en-US" altLang="en-US" i="1" dirty="0"/>
              <a:t>                         p(</a:t>
            </a:r>
            <a:r>
              <a:rPr lang="en-US" i="1" dirty="0" err="1">
                <a:latin typeface="Symbol" charset="0"/>
                <a:cs typeface="Symbol" charset="0"/>
              </a:rPr>
              <a:t>D</a:t>
            </a:r>
            <a:r>
              <a:rPr lang="en-US" i="1" dirty="0" err="1">
                <a:cs typeface="Geneva" charset="0"/>
              </a:rPr>
              <a:t>E,</a:t>
            </a:r>
            <a:r>
              <a:rPr lang="en-US" i="1" dirty="0" err="1">
                <a:latin typeface="Symbol" charset="0"/>
                <a:cs typeface="Symbol" charset="0"/>
              </a:rPr>
              <a:t>D</a:t>
            </a:r>
            <a:r>
              <a:rPr lang="en-US" i="1" dirty="0" err="1">
                <a:cs typeface="Geneva" charset="0"/>
              </a:rPr>
              <a:t>P</a:t>
            </a:r>
            <a:r>
              <a:rPr lang="en-US" i="1" baseline="-25000" dirty="0" err="1">
                <a:latin typeface="Symbol" charset="0"/>
                <a:cs typeface="Symbol" charset="0"/>
              </a:rPr>
              <a:t>z</a:t>
            </a:r>
            <a:r>
              <a:rPr lang="en-US" i="1" dirty="0">
                <a:cs typeface="Geneva" charset="0"/>
              </a:rPr>
              <a:t> |</a:t>
            </a:r>
            <a:r>
              <a:rPr lang="en-US" i="1" dirty="0" err="1">
                <a:cs typeface="Geneva" charset="0"/>
              </a:rPr>
              <a:t>E,P</a:t>
            </a:r>
            <a:r>
              <a:rPr lang="en-US" i="1" baseline="-25000" dirty="0" err="1">
                <a:latin typeface="Symbol" charset="0"/>
                <a:cs typeface="Symbol" charset="0"/>
              </a:rPr>
              <a:t>z</a:t>
            </a:r>
            <a:r>
              <a:rPr lang="en-US" i="1" dirty="0" err="1">
                <a:cs typeface="Geneva" charset="0"/>
              </a:rPr>
              <a:t>,</a:t>
            </a:r>
            <a:r>
              <a:rPr lang="en-US" i="1" dirty="0" err="1">
                <a:latin typeface="Symbol" charset="0"/>
                <a:cs typeface="Symbol" charset="0"/>
              </a:rPr>
              <a:t>m</a:t>
            </a:r>
            <a:r>
              <a:rPr lang="en-US" altLang="en-US" i="1" dirty="0"/>
              <a:t>)</a:t>
            </a:r>
          </a:p>
          <a:p>
            <a:endParaRPr lang="en-US" sz="800" i="1" dirty="0"/>
          </a:p>
          <a:p>
            <a:pPr marL="287338"/>
            <a:r>
              <a:rPr lang="en-US" sz="1400" b="1" i="1" dirty="0">
                <a:solidFill>
                  <a:srgbClr val="008000"/>
                </a:solidFill>
              </a:rPr>
              <a:t>“Conditional probability that a particle at (</a:t>
            </a:r>
            <a:r>
              <a:rPr lang="en-US" sz="1400" b="1" i="1" dirty="0" err="1">
                <a:solidFill>
                  <a:srgbClr val="008000"/>
                </a:solidFill>
                <a:cs typeface="Geneva" charset="0"/>
              </a:rPr>
              <a:t>E,P</a:t>
            </a:r>
            <a:r>
              <a:rPr lang="en-US" sz="1400" b="1" i="1" baseline="-25000" dirty="0" err="1">
                <a:solidFill>
                  <a:srgbClr val="008000"/>
                </a:solidFill>
                <a:latin typeface="Symbol" charset="0"/>
                <a:cs typeface="Symbol" charset="0"/>
              </a:rPr>
              <a:t>z</a:t>
            </a:r>
            <a:r>
              <a:rPr lang="en-US" sz="1400" b="1" i="1" dirty="0" err="1">
                <a:solidFill>
                  <a:srgbClr val="008000"/>
                </a:solidFill>
                <a:cs typeface="Geneva" charset="0"/>
              </a:rPr>
              <a:t>,</a:t>
            </a:r>
            <a:r>
              <a:rPr lang="en-US" sz="1400" b="1" i="1" dirty="0" err="1">
                <a:solidFill>
                  <a:srgbClr val="008000"/>
                </a:solidFill>
                <a:latin typeface="Symbol" charset="0"/>
                <a:cs typeface="Symbol" charset="0"/>
              </a:rPr>
              <a:t>m</a:t>
            </a:r>
            <a:r>
              <a:rPr lang="en-US" sz="1400" b="1" i="1" dirty="0">
                <a:solidFill>
                  <a:srgbClr val="008000"/>
                </a:solidFill>
              </a:rPr>
              <a:t>) receives kicks </a:t>
            </a:r>
            <a:r>
              <a:rPr lang="en-US" sz="1400" b="1" i="1" dirty="0">
                <a:solidFill>
                  <a:srgbClr val="008000"/>
                </a:solidFill>
                <a:latin typeface="Symbol" charset="0"/>
                <a:cs typeface="Symbol" charset="0"/>
              </a:rPr>
              <a:t>D</a:t>
            </a:r>
            <a:r>
              <a:rPr lang="en-US" sz="1400" b="1" i="1" dirty="0">
                <a:solidFill>
                  <a:srgbClr val="008000"/>
                </a:solidFill>
                <a:cs typeface="Geneva" charset="0"/>
              </a:rPr>
              <a:t>E, </a:t>
            </a:r>
            <a:r>
              <a:rPr lang="en-US" sz="1400" b="1" i="1" dirty="0" err="1">
                <a:solidFill>
                  <a:srgbClr val="008000"/>
                </a:solidFill>
                <a:latin typeface="Symbol" charset="0"/>
                <a:cs typeface="Symbol" charset="0"/>
              </a:rPr>
              <a:t>D</a:t>
            </a:r>
            <a:r>
              <a:rPr lang="en-US" sz="1400" b="1" i="1" dirty="0" err="1">
                <a:solidFill>
                  <a:srgbClr val="008000"/>
                </a:solidFill>
                <a:cs typeface="Geneva" charset="0"/>
              </a:rPr>
              <a:t>P</a:t>
            </a:r>
            <a:r>
              <a:rPr lang="en-US" sz="1400" b="1" i="1" baseline="-25000" dirty="0" err="1">
                <a:solidFill>
                  <a:srgbClr val="008000"/>
                </a:solidFill>
                <a:latin typeface="Symbol" charset="0"/>
                <a:cs typeface="Symbol" charset="0"/>
              </a:rPr>
              <a:t>z</a:t>
            </a:r>
            <a:r>
              <a:rPr lang="en-US" sz="1400" b="1" i="1" dirty="0">
                <a:solidFill>
                  <a:srgbClr val="008000"/>
                </a:solidFill>
              </a:rPr>
              <a:t>  from wave-particle interaction”</a:t>
            </a:r>
            <a:endParaRPr lang="en-US" sz="1400" b="1" dirty="0">
              <a:solidFill>
                <a:srgbClr val="008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9458-7050-D241-A2B1-14A476755431}" type="datetime1">
              <a:rPr lang="en-US" smtClean="0"/>
              <a:t>10/18/18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Reduced EP transport models for integrated simulations (M. </a:t>
            </a:r>
            <a:r>
              <a:rPr lang="en-US" dirty="0" err="1"/>
              <a:t>Podestà</a:t>
            </a:r>
            <a:r>
              <a:rPr lang="en-US" dirty="0"/>
              <a:t>, IAEA-FEC 2018)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4D31-CEC6-AA4C-9C19-7F28329456F4}" type="slidenum">
              <a:rPr lang="en-US" smtClean="0"/>
              <a:t>9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464775" y="4697398"/>
            <a:ext cx="1636493" cy="221359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en-US" sz="900" i="1" dirty="0" err="1"/>
              <a:t>Podestà</a:t>
            </a:r>
            <a:r>
              <a:rPr lang="en-US" sz="900" i="1" dirty="0"/>
              <a:t> PPCF 2014, PPCF 2017</a:t>
            </a:r>
          </a:p>
        </p:txBody>
      </p:sp>
      <p:pic>
        <p:nvPicPr>
          <p:cNvPr id="26" name="Picture 25" descr="phspace_orbits.png">
            <a:extLst>
              <a:ext uri="{FF2B5EF4-FFF2-40B4-BE49-F238E27FC236}">
                <a16:creationId xmlns:a16="http://schemas.microsoft.com/office/drawing/2014/main" id="{EBA0B24F-6C7B-E14F-909F-D215AD20B7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35" y="2401342"/>
            <a:ext cx="2182234" cy="244789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FDA01DD-0DB6-084F-842C-489C7BE33A21}"/>
              </a:ext>
            </a:extLst>
          </p:cNvPr>
          <p:cNvSpPr txBox="1"/>
          <p:nvPr/>
        </p:nvSpPr>
        <p:spPr>
          <a:xfrm>
            <a:off x="249491" y="1948476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/>
              <a:t>Complex orbits in real space translate in simple trajectories in phase space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A2309B-17B6-5449-A72D-F81E5970FA3E}"/>
              </a:ext>
            </a:extLst>
          </p:cNvPr>
          <p:cNvSpPr txBox="1"/>
          <p:nvPr/>
        </p:nvSpPr>
        <p:spPr>
          <a:xfrm>
            <a:off x="6996611" y="2553017"/>
            <a:ext cx="2058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90"/>
                </a:solidFill>
                <a:latin typeface="Symbol" charset="0"/>
                <a:cs typeface="Symbol" charset="0"/>
              </a:rPr>
              <a:t>w</a:t>
            </a:r>
            <a:r>
              <a:rPr lang="en-US" sz="1400" i="1" dirty="0">
                <a:solidFill>
                  <a:srgbClr val="000090"/>
                </a:solidFill>
                <a:cs typeface="Geneva" charset="0"/>
              </a:rPr>
              <a:t>=2</a:t>
            </a:r>
            <a:r>
              <a:rPr lang="en-US" sz="1400" i="1" dirty="0">
                <a:solidFill>
                  <a:srgbClr val="000090"/>
                </a:solidFill>
                <a:latin typeface="Symbol" charset="0"/>
                <a:cs typeface="Symbol" charset="0"/>
              </a:rPr>
              <a:t>p</a:t>
            </a:r>
            <a:r>
              <a:rPr lang="en-US" sz="1400" i="1" dirty="0">
                <a:solidFill>
                  <a:srgbClr val="000090"/>
                </a:solidFill>
                <a:cs typeface="Geneva" charset="0"/>
              </a:rPr>
              <a:t>f</a:t>
            </a:r>
            <a:r>
              <a:rPr lang="en-US" sz="1400" dirty="0">
                <a:solidFill>
                  <a:srgbClr val="000090"/>
                </a:solidFill>
                <a:cs typeface="Geneva" charset="0"/>
              </a:rPr>
              <a:t> : mode frequency</a:t>
            </a:r>
          </a:p>
          <a:p>
            <a:r>
              <a:rPr lang="en-US" sz="1400" i="1" dirty="0">
                <a:solidFill>
                  <a:srgbClr val="000090"/>
                </a:solidFill>
                <a:cs typeface="Geneva" charset="0"/>
              </a:rPr>
              <a:t>n</a:t>
            </a:r>
            <a:r>
              <a:rPr lang="en-US" sz="1400" dirty="0">
                <a:solidFill>
                  <a:srgbClr val="000090"/>
                </a:solidFill>
                <a:cs typeface="Geneva" charset="0"/>
              </a:rPr>
              <a:t> : toroidal mode number</a:t>
            </a:r>
          </a:p>
        </p:txBody>
      </p:sp>
      <p:pic>
        <p:nvPicPr>
          <p:cNvPr id="29" name="Picture 28" descr="wavepart_interaction1.png">
            <a:extLst>
              <a:ext uri="{FF2B5EF4-FFF2-40B4-BE49-F238E27FC236}">
                <a16:creationId xmlns:a16="http://schemas.microsoft.com/office/drawing/2014/main" id="{47233440-3AC0-104E-8373-1D18EA482D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633" y="2331057"/>
            <a:ext cx="2154892" cy="2989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C54AD82-E8BD-1E41-A659-600EFFA74F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2671" y="3074438"/>
            <a:ext cx="1551845" cy="23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64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PPL Theme 2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A21E1F"/>
      </a:accent5>
      <a:accent6>
        <a:srgbClr val="7AB775"/>
      </a:accent6>
      <a:hlink>
        <a:srgbClr val="2C89C5"/>
      </a:hlink>
      <a:folHlink>
        <a:srgbClr val="2B7F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7663</TotalTime>
  <Words>2553</Words>
  <Application>Microsoft Macintosh PowerPoint</Application>
  <PresentationFormat>Custom</PresentationFormat>
  <Paragraphs>411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ＭＳ Ｐゴシック</vt:lpstr>
      <vt:lpstr>Arial</vt:lpstr>
      <vt:lpstr>Calibri</vt:lpstr>
      <vt:lpstr>Geneva</vt:lpstr>
      <vt:lpstr>Helvetica</vt:lpstr>
      <vt:lpstr>Symbol</vt:lpstr>
      <vt:lpstr>Times New Roman</vt:lpstr>
      <vt:lpstr>Wingdings</vt:lpstr>
      <vt:lpstr>Office Theme</vt:lpstr>
      <vt:lpstr>PPPL Notable 2018:</vt:lpstr>
      <vt:lpstr>Verified, validated energetic particle (EP) models are required in integrated tokamak simulations</vt:lpstr>
      <vt:lpstr>Layout</vt:lpstr>
      <vt:lpstr>Layout</vt:lpstr>
      <vt:lpstr>TRANSP code is the main platform for Integrated Simulations</vt:lpstr>
      <vt:lpstr>With instabilities, additional physics is required for quantitative simulations</vt:lpstr>
      <vt:lpstr>Kick and RBQ-1D reduced models address EP transport in time-dependent integrated simulations</vt:lpstr>
      <vt:lpstr>Constants of Motion variables are used to describe resonant wave-particle interaction</vt:lpstr>
      <vt:lpstr>Constants of Motion variables are used to describe resonant wave-particle interaction</vt:lpstr>
      <vt:lpstr>RBQ-1D and kick models distill physics of wave-particle interaction for its inclusion in p(DE,DPz)</vt:lpstr>
      <vt:lpstr>Kick model: particle-following ORBIT code used to infer transport matrix numerically</vt:lpstr>
      <vt:lpstr>Kick model: particle-following ORBIT code used to infer transport matrix numerically</vt:lpstr>
      <vt:lpstr>Kick model: particle-following ORBIT code used to infer transport matrix numerically</vt:lpstr>
      <vt:lpstr>Kick model: particle-following ORBIT code used to infer transport matrix numerically</vt:lpstr>
      <vt:lpstr>Models can be used for both interpretive and predictive simulations</vt:lpstr>
      <vt:lpstr>Models can be used for both interpretive and predictive simulations</vt:lpstr>
      <vt:lpstr>Layout</vt:lpstr>
      <vt:lpstr>DIII-D discharge with large NTM provides a good test bed for EP transport models</vt:lpstr>
      <vt:lpstr>Interpretive analysis reproduces experiment, matches direct measurements of NTM island width</vt:lpstr>
      <vt:lpstr>Analysis gives reasonable agreement with phase-space resolved diagnostics</vt:lpstr>
      <vt:lpstr>Kick &amp; RBQ-1D successfully benchmarked for scenario with multiple unstable AEs</vt:lpstr>
      <vt:lpstr>Successful comparison with phase-space resolved data (FIDA, NPA) validates models</vt:lpstr>
      <vt:lpstr>Towards predictive simulations: need estimate of unstable spectrum, saturated amplitudes</vt:lpstr>
      <vt:lpstr>Analysis provides assessment of role of different instabilities on EP transport, NB driven current</vt:lpstr>
      <vt:lpstr>Layout</vt:lpstr>
      <vt:lpstr>Reduced-physics EP transport models enable quantitative, time-dependent tokamak simulations</vt:lpstr>
      <vt:lpstr>Backup</vt:lpstr>
      <vt:lpstr>Reasonable agreement also found for scenario with multiple unstable Alfvén Eigenmodes</vt:lpstr>
      <vt:lpstr>Predictive analysis (AEs) results generally agree within +/-15% with interpretive simulations</vt:lpstr>
      <vt:lpstr>Predictive analysis: test kick model on challenging NSTX-U discharge</vt:lpstr>
      <vt:lpstr>Predictive analysis recovers overall properties of measured instabilities</vt:lpstr>
      <vt:lpstr>Successful comparison with phase-space resolved data (FIDA, NPA)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</dc:creator>
  <cp:lastModifiedBy>Mario Podesta</cp:lastModifiedBy>
  <cp:revision>690</cp:revision>
  <cp:lastPrinted>2018-10-18T14:38:45Z</cp:lastPrinted>
  <dcterms:created xsi:type="dcterms:W3CDTF">2018-01-10T20:54:49Z</dcterms:created>
  <dcterms:modified xsi:type="dcterms:W3CDTF">2018-10-18T14:39:18Z</dcterms:modified>
</cp:coreProperties>
</file>