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1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C800"/>
    <a:srgbClr val="2AFFED"/>
    <a:srgbClr val="FFE406"/>
    <a:srgbClr val="FFA30D"/>
    <a:srgbClr val="FFC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/>
    <p:restoredTop sz="97163" autoAdjust="0"/>
  </p:normalViewPr>
  <p:slideViewPr>
    <p:cSldViewPr snapToGrid="0" snapToObjects="1">
      <p:cViewPr varScale="1">
        <p:scale>
          <a:sx n="232" d="100"/>
          <a:sy n="232" d="100"/>
        </p:scale>
        <p:origin x="-32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C2F00-53C1-844E-BFFA-AB0E45A94630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EA0C6-41CD-3A46-B653-A5A8F9A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11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76163-ADBB-254A-9F6E-EBD2FCBE0398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B59C5-08C7-A344-A12B-6EDDE548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73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4086" y="2041164"/>
            <a:ext cx="9347872" cy="861774"/>
          </a:xfrm>
        </p:spPr>
        <p:txBody>
          <a:bodyPr bIns="91440" anchor="b" anchorCtr="1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 tIns="182880" anchor="t" anchorCtr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PPL_logo_horizontal_gradient_72dpi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45" y="72233"/>
            <a:ext cx="1776996" cy="370481"/>
          </a:xfrm>
          <a:prstGeom prst="rect">
            <a:avLst/>
          </a:prstGeom>
        </p:spPr>
      </p:pic>
      <p:pic>
        <p:nvPicPr>
          <p:cNvPr id="8" name="Picture 7" descr="princeton-university-logo1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4796" y="51357"/>
            <a:ext cx="1405033" cy="39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8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ight and Space for Picture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0894"/>
            <a:ext cx="4495800" cy="3573729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44D9-B06C-844F-BF33-F1E5E20AD9BF}" type="datetime1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0" y="541073"/>
            <a:ext cx="9144000" cy="479822"/>
          </a:xfrm>
        </p:spPr>
        <p:txBody>
          <a:bodyPr tIns="45720" anchor="t">
            <a:normAutofit/>
          </a:bodyPr>
          <a:lstStyle>
            <a:lvl1pPr marL="0" indent="0" algn="ctr">
              <a:buNone/>
              <a:defRPr sz="2000" b="1">
                <a:solidFill>
                  <a:srgbClr val="E275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54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41073"/>
            <a:ext cx="44973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020895"/>
            <a:ext cx="4497388" cy="35737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41073"/>
            <a:ext cx="4498974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20895"/>
            <a:ext cx="4498974" cy="35737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7B57-47EB-004D-B515-13DAEA34E980}" type="datetime1">
              <a:rPr lang="en-US" smtClean="0"/>
              <a:t>9/21/18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572000" y="644071"/>
            <a:ext cx="9071" cy="395055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87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4AC-FD14-2A4F-BCDD-61231A6370BB}" type="datetime1">
              <a:rPr lang="en-US" smtClean="0"/>
              <a:t>9/21/18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523875"/>
            <a:ext cx="9144000" cy="4102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9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7B4-4853-AB4C-8BD6-119FE257EC94}" type="datetime1">
              <a:rPr lang="en-US" smtClean="0"/>
              <a:t>9/21/18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523875"/>
            <a:ext cx="9144000" cy="362227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0" y="4146153"/>
            <a:ext cx="9144000" cy="479822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846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ADB6-555E-A449-BB82-5D06A8A7A37D}" type="datetime1">
              <a:rPr lang="en-US" smtClean="0"/>
              <a:t>9/21/18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68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552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B1C5-44A9-DC45-B9D5-94903B964960}" type="datetime1">
              <a:rPr lang="en-US" smtClean="0"/>
              <a:t>9/21/18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5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12264"/>
            <a:ext cx="9235440" cy="677108"/>
          </a:xfrm>
        </p:spPr>
        <p:txBody>
          <a:bodyPr lIns="914400" rIns="914400" bIns="91440" anchor="ctr" anchorCtr="1"/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03A6-832B-EA4F-97DF-CF0CE1D5415F}" type="datetime1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25B5-8CAC-9D49-B24E-79DCEE083E15}" type="datetime1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501049" y="4883233"/>
            <a:ext cx="8556186" cy="0"/>
          </a:xfrm>
          <a:prstGeom prst="line">
            <a:avLst/>
          </a:prstGeom>
          <a:ln w="12700">
            <a:gradFill flip="none" rotWithShape="1">
              <a:gsLst>
                <a:gs pos="0">
                  <a:srgbClr val="FFA30D"/>
                </a:gs>
                <a:gs pos="100000">
                  <a:srgbClr val="FFE406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49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0895"/>
            <a:ext cx="9144000" cy="3576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D2C4-ED8C-E04A-BC47-B00397301E2F}" type="datetime1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0" y="541073"/>
            <a:ext cx="9144000" cy="479822"/>
          </a:xfrm>
        </p:spPr>
        <p:txBody>
          <a:bodyPr tIns="45720" anchor="t">
            <a:normAutofit/>
          </a:bodyPr>
          <a:lstStyle>
            <a:lvl1pPr marL="0" indent="0" algn="ctr">
              <a:buNone/>
              <a:defRPr sz="2000" b="1">
                <a:solidFill>
                  <a:srgbClr val="E275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747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23668"/>
            <a:ext cx="4495800" cy="4070956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3668"/>
            <a:ext cx="4495800" cy="4070956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631B-08FF-D342-8167-851D7A93D3AD}" type="datetime1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8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20894"/>
            <a:ext cx="4495800" cy="3573729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0894"/>
            <a:ext cx="4495800" cy="3573729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EABF-4B62-044E-9D8E-D8FD4B3C4BE9}" type="datetime1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0" y="541073"/>
            <a:ext cx="9144000" cy="479822"/>
          </a:xfrm>
        </p:spPr>
        <p:txBody>
          <a:bodyPr tIns="45720" anchor="t">
            <a:normAutofit/>
          </a:bodyPr>
          <a:lstStyle>
            <a:lvl1pPr marL="0" indent="0" algn="ctr">
              <a:buNone/>
              <a:defRPr sz="2000" b="1">
                <a:solidFill>
                  <a:srgbClr val="E275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27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and Space fo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38521" y="523667"/>
            <a:ext cx="4495800" cy="4070956"/>
          </a:xfrm>
        </p:spPr>
        <p:txBody>
          <a:bodyPr anchor="ctr" anchorCtr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00A9-1EB9-1D49-9993-53169EA215FB}" type="datetime1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ight and Space fo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3668"/>
            <a:ext cx="4495800" cy="4070956"/>
          </a:xfrm>
        </p:spPr>
        <p:txBody>
          <a:bodyPr anchor="ctr" anchorCtr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B925-A825-2743-8906-6E8A057F4005}" type="datetime1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2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and Space for Picture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20894"/>
            <a:ext cx="4495800" cy="3573729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1FB-D1AD-864B-989A-03628DEFED20}" type="datetime1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0" y="541073"/>
            <a:ext cx="9144000" cy="479822"/>
          </a:xfrm>
        </p:spPr>
        <p:txBody>
          <a:bodyPr tIns="45720" anchor="t">
            <a:normAutofit/>
          </a:bodyPr>
          <a:lstStyle>
            <a:lvl1pPr marL="0" indent="0" algn="ctr">
              <a:buNone/>
              <a:defRPr sz="2000" b="1">
                <a:solidFill>
                  <a:srgbClr val="E275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32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4" y="-9606"/>
            <a:ext cx="9144003" cy="569387"/>
          </a:xfrm>
          <a:prstGeom prst="rect">
            <a:avLst/>
          </a:prstGeom>
          <a:solidFill>
            <a:schemeClr val="accent3"/>
          </a:solidFill>
          <a:ln w="15875" cmpd="sng">
            <a:solidFill>
              <a:schemeClr val="accent3">
                <a:lumMod val="75000"/>
              </a:schemeClr>
            </a:solidFill>
          </a:ln>
        </p:spPr>
        <p:txBody>
          <a:bodyPr vert="horz" wrap="square" lIns="457200" tIns="91440" rIns="457200" bIns="45720" rtlCol="0" anchor="t" anchorCtr="1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23667"/>
            <a:ext cx="9144000" cy="4073403"/>
          </a:xfrm>
          <a:prstGeom prst="rect">
            <a:avLst/>
          </a:prstGeom>
          <a:noFill/>
        </p:spPr>
        <p:txBody>
          <a:bodyPr vert="horz" lIns="274320" tIns="91440" rIns="274320" bIns="45720" rtlCol="0" anchor="ctr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7654" y="4870005"/>
            <a:ext cx="1816085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E6A07-7F5F-9744-8B73-FDCD42E01183}" type="datetime1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0060" y="4870005"/>
            <a:ext cx="6482204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altLang="en-US" i="1" dirty="0" smtClean="0"/>
              <a:t>Reduced EP transport models for integrated simulations</a:t>
            </a:r>
            <a:r>
              <a:rPr lang="en-US" altLang="en-US" dirty="0" smtClean="0"/>
              <a:t> (M. </a:t>
            </a:r>
            <a:r>
              <a:rPr lang="en-US" altLang="en-US" dirty="0" err="1" smtClean="0"/>
              <a:t>Podestà</a:t>
            </a:r>
            <a:r>
              <a:rPr lang="en-US" altLang="en-US" dirty="0" smtClean="0"/>
              <a:t>, IAEA-FEC 2018)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15" y="487000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>
                <a:solidFill>
                  <a:srgbClr val="E2751D"/>
                </a:solidFill>
              </a:defRPr>
            </a:lvl1pPr>
          </a:lstStyle>
          <a:p>
            <a:fld id="{22204D31-CEC6-AA4C-9C19-7F28329456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1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62" r:id="rId6"/>
    <p:sldLayoutId id="2147483658" r:id="rId7"/>
    <p:sldLayoutId id="2147483657" r:id="rId8"/>
    <p:sldLayoutId id="2147483663" r:id="rId9"/>
    <p:sldLayoutId id="2147483664" r:id="rId10"/>
    <p:sldLayoutId id="2147483653" r:id="rId11"/>
    <p:sldLayoutId id="2147483659" r:id="rId12"/>
    <p:sldLayoutId id="2147483660" r:id="rId13"/>
    <p:sldLayoutId id="2147483654" r:id="rId14"/>
    <p:sldLayoutId id="2147483656" r:id="rId15"/>
    <p:sldLayoutId id="2147483655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8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5515078" y="1940307"/>
            <a:ext cx="3623530" cy="2449411"/>
            <a:chOff x="5515078" y="2066209"/>
            <a:chExt cx="3623530" cy="2449411"/>
          </a:xfrm>
        </p:grpSpPr>
        <p:pic>
          <p:nvPicPr>
            <p:cNvPr id="12" name="Picture 11" descr="fida_profile_NT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78" y="2133465"/>
              <a:ext cx="3546894" cy="238215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708736" y="2066209"/>
              <a:ext cx="2429872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bIns="0" rtlCol="0">
              <a:spAutoFit/>
            </a:bodyPr>
            <a:lstStyle/>
            <a:p>
              <a:r>
                <a:rPr lang="en-US" sz="1000" dirty="0" smtClean="0"/>
                <a:t>FIDA brightness           DIII-D #170249</a:t>
              </a:r>
              <a:endParaRPr lang="en-US" sz="1000" dirty="0"/>
            </a:p>
          </p:txBody>
        </p:sp>
      </p:grp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-4" y="-9605"/>
            <a:ext cx="9144003" cy="752272"/>
          </a:xfrm>
        </p:spPr>
        <p:txBody>
          <a:bodyPr lIns="0" tIns="0" rIns="0" bIns="0">
            <a:normAutofit fontScale="90000"/>
          </a:bodyPr>
          <a:lstStyle/>
          <a:p>
            <a:r>
              <a:rPr lang="en-US" altLang="en-US" sz="2400" dirty="0" smtClean="0">
                <a:latin typeface="Arial" charset="0"/>
                <a:cs typeface="Arial" charset="0"/>
              </a:rPr>
              <a:t>EX-1/2: </a:t>
            </a:r>
            <a:r>
              <a:rPr lang="en-US" sz="2400" dirty="0">
                <a:latin typeface="Century Gothic" charset="0"/>
              </a:rPr>
              <a:t>Reduced-Physics </a:t>
            </a:r>
            <a:r>
              <a:rPr lang="en-US" sz="2400" dirty="0" smtClean="0">
                <a:latin typeface="Century Gothic" charset="0"/>
              </a:rPr>
              <a:t>Energetic Particle (EP) transport models greatly improve </a:t>
            </a:r>
            <a:r>
              <a:rPr lang="en-US" sz="2400" dirty="0">
                <a:latin typeface="Century Gothic" charset="0"/>
              </a:rPr>
              <a:t>f</a:t>
            </a:r>
            <a:r>
              <a:rPr lang="en-US" sz="2400" dirty="0" smtClean="0">
                <a:latin typeface="Century Gothic" charset="0"/>
              </a:rPr>
              <a:t>idelity of integrated </a:t>
            </a:r>
            <a:r>
              <a:rPr lang="en-US" sz="2400" dirty="0" err="1" smtClean="0">
                <a:latin typeface="Century Gothic" charset="0"/>
              </a:rPr>
              <a:t>tokamak</a:t>
            </a:r>
            <a:r>
              <a:rPr lang="en-US" sz="2400" dirty="0" smtClean="0">
                <a:latin typeface="Century Gothic" charset="0"/>
              </a:rPr>
              <a:t> simulations</a:t>
            </a:r>
            <a:endParaRPr lang="en-US" altLang="en-US" sz="2400" dirty="0">
              <a:latin typeface="Arial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Reduced EP transport models for integrated simulations (M. Podestà, IAEA-FEC 2018)</a:t>
            </a:r>
            <a:endParaRPr lang="en-US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-124139" y="742667"/>
            <a:ext cx="5680592" cy="4127337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800" i="1" dirty="0" smtClean="0">
                <a:latin typeface="Calibri"/>
                <a:cs typeface="Calibri"/>
              </a:rPr>
              <a:t>Kick </a:t>
            </a:r>
            <a:r>
              <a:rPr lang="en-US" sz="1800" dirty="0">
                <a:latin typeface="Calibri"/>
                <a:cs typeface="Calibri"/>
              </a:rPr>
              <a:t>and</a:t>
            </a:r>
            <a:r>
              <a:rPr lang="en-US" sz="1800" i="1" dirty="0">
                <a:latin typeface="Calibri"/>
                <a:cs typeface="Calibri"/>
              </a:rPr>
              <a:t> RBQ-1D </a:t>
            </a:r>
            <a:r>
              <a:rPr lang="en-US" sz="1800" dirty="0" smtClean="0">
                <a:latin typeface="Calibri"/>
                <a:cs typeface="Calibri"/>
              </a:rPr>
              <a:t>models included in the TRANSP </a:t>
            </a:r>
            <a:r>
              <a:rPr lang="en-US" sz="1800" dirty="0" err="1" smtClean="0">
                <a:latin typeface="Calibri"/>
                <a:cs typeface="Calibri"/>
              </a:rPr>
              <a:t>tokamak</a:t>
            </a:r>
            <a:r>
              <a:rPr lang="en-US" sz="1800" dirty="0" smtClean="0">
                <a:latin typeface="Calibri"/>
                <a:cs typeface="Calibri"/>
              </a:rPr>
              <a:t> transport code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800" dirty="0" smtClean="0">
                <a:latin typeface="Calibri"/>
                <a:cs typeface="Calibri"/>
              </a:rPr>
              <a:t>Models enable integrated simulations including effects </a:t>
            </a:r>
            <a:r>
              <a:rPr lang="en-US" sz="1800" smtClean="0">
                <a:latin typeface="Calibri"/>
                <a:cs typeface="Calibri"/>
              </a:rPr>
              <a:t>of MHD instabilities </a:t>
            </a:r>
            <a:r>
              <a:rPr lang="en-US" sz="1800" dirty="0" smtClean="0">
                <a:latin typeface="Calibri"/>
                <a:cs typeface="Calibri"/>
              </a:rPr>
              <a:t>on EP confinement</a:t>
            </a:r>
          </a:p>
          <a:p>
            <a:pPr marL="630238" lvl="1" fontAlgn="base">
              <a:spcAft>
                <a:spcPct val="0"/>
              </a:spcAft>
            </a:pPr>
            <a:r>
              <a:rPr lang="en-US" sz="1500" dirty="0" smtClean="0">
                <a:solidFill>
                  <a:srgbClr val="000090"/>
                </a:solidFill>
                <a:latin typeface="Calibri"/>
                <a:cs typeface="Calibri"/>
              </a:rPr>
              <a:t>TRANSP </a:t>
            </a:r>
            <a:r>
              <a:rPr lang="en-US" sz="1500" dirty="0">
                <a:solidFill>
                  <a:srgbClr val="000090"/>
                </a:solidFill>
                <a:latin typeface="Calibri"/>
                <a:cs typeface="Calibri"/>
              </a:rPr>
              <a:t>replicates measured </a:t>
            </a:r>
            <a:r>
              <a:rPr lang="en-US" sz="1500" dirty="0" smtClean="0">
                <a:solidFill>
                  <a:srgbClr val="000090"/>
                </a:solidFill>
                <a:latin typeface="Calibri"/>
                <a:cs typeface="Calibri"/>
              </a:rPr>
              <a:t>neutron </a:t>
            </a:r>
            <a:r>
              <a:rPr lang="en-US" sz="1500" dirty="0">
                <a:solidFill>
                  <a:srgbClr val="000090"/>
                </a:solidFill>
                <a:latin typeface="Calibri"/>
                <a:cs typeface="Calibri"/>
              </a:rPr>
              <a:t>rate </a:t>
            </a:r>
            <a:r>
              <a:rPr lang="en-US" sz="1500" dirty="0" smtClean="0">
                <a:solidFill>
                  <a:srgbClr val="000090"/>
                </a:solidFill>
                <a:latin typeface="Calibri"/>
                <a:cs typeface="Calibri"/>
              </a:rPr>
              <a:t>reduction caused by enhanced EP transport</a:t>
            </a:r>
            <a:endParaRPr lang="en-US" sz="1500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628650" lvl="1"/>
            <a:r>
              <a:rPr lang="en-US" sz="1600" dirty="0">
                <a:solidFill>
                  <a:srgbClr val="000090"/>
                </a:solidFill>
                <a:latin typeface="Calibri"/>
                <a:cs typeface="Calibri"/>
              </a:rPr>
              <a:t>Similar results running </a:t>
            </a:r>
            <a:r>
              <a:rPr lang="en-US" sz="1600" i="1" dirty="0">
                <a:solidFill>
                  <a:srgbClr val="000090"/>
                </a:solidFill>
                <a:latin typeface="Calibri"/>
                <a:cs typeface="Calibri"/>
              </a:rPr>
              <a:t>kick model </a:t>
            </a:r>
            <a:r>
              <a:rPr lang="en-US" sz="1600" dirty="0">
                <a:solidFill>
                  <a:srgbClr val="000090"/>
                </a:solidFill>
                <a:latin typeface="Calibri"/>
                <a:cs typeface="Calibri"/>
              </a:rPr>
              <a:t>in either predictive or interpretive mode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800" dirty="0">
                <a:latin typeface="Calibri"/>
                <a:cs typeface="Calibri"/>
              </a:rPr>
              <a:t>Phase space resolution implemented in </a:t>
            </a:r>
            <a:r>
              <a:rPr lang="en-US" sz="1800" dirty="0" smtClean="0">
                <a:latin typeface="Calibri"/>
                <a:cs typeface="Calibri"/>
              </a:rPr>
              <a:t>kick and RBQ-1D models </a:t>
            </a:r>
            <a:r>
              <a:rPr lang="en-US" sz="1800" dirty="0">
                <a:latin typeface="Calibri"/>
                <a:cs typeface="Calibri"/>
              </a:rPr>
              <a:t>is </a:t>
            </a:r>
            <a:r>
              <a:rPr lang="en-US" sz="1800" dirty="0" smtClean="0">
                <a:latin typeface="Calibri"/>
                <a:cs typeface="Calibri"/>
              </a:rPr>
              <a:t>critical</a:t>
            </a:r>
          </a:p>
          <a:p>
            <a:pPr lvl="1" fontAlgn="base">
              <a:spcBef>
                <a:spcPts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90"/>
                </a:solidFill>
                <a:latin typeface="Calibri"/>
                <a:cs typeface="Calibri"/>
              </a:rPr>
              <a:t>Crucial for model validation against measurements (e.g. FIDA, NPA)</a:t>
            </a:r>
          </a:p>
          <a:p>
            <a:pPr lvl="1" fontAlgn="base">
              <a:spcBef>
                <a:spcPts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90"/>
                </a:solidFill>
                <a:latin typeface="Calibri"/>
                <a:cs typeface="Calibri"/>
              </a:rPr>
              <a:t>Crucial to enable </a:t>
            </a:r>
            <a:r>
              <a:rPr lang="en-US" sz="1400" u="sng" dirty="0" smtClean="0">
                <a:solidFill>
                  <a:srgbClr val="000090"/>
                </a:solidFill>
                <a:latin typeface="Calibri"/>
                <a:cs typeface="Calibri"/>
              </a:rPr>
              <a:t>predictive</a:t>
            </a:r>
            <a:r>
              <a:rPr lang="en-US" sz="1400" dirty="0" smtClean="0">
                <a:solidFill>
                  <a:srgbClr val="000090"/>
                </a:solidFill>
                <a:latin typeface="Calibri"/>
                <a:cs typeface="Calibri"/>
              </a:rPr>
              <a:t> simulations including mode drive, damping</a:t>
            </a:r>
            <a:endParaRPr lang="en-US" sz="1400" dirty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6439" y="999522"/>
            <a:ext cx="3789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8000"/>
                </a:solidFill>
                <a:latin typeface="Century Gothic" charset="0"/>
              </a:rPr>
              <a:t>Example - kick </a:t>
            </a:r>
            <a:r>
              <a:rPr lang="en-US" sz="1200" i="1" dirty="0">
                <a:solidFill>
                  <a:srgbClr val="008000"/>
                </a:solidFill>
                <a:latin typeface="Century Gothic" charset="0"/>
              </a:rPr>
              <a:t>model </a:t>
            </a:r>
            <a:r>
              <a:rPr lang="en-US" sz="1200" dirty="0">
                <a:solidFill>
                  <a:srgbClr val="008000"/>
                </a:solidFill>
                <a:latin typeface="Century Gothic" charset="0"/>
              </a:rPr>
              <a:t>in TRANSP </a:t>
            </a:r>
            <a:r>
              <a:rPr lang="en-US" sz="1200" dirty="0" smtClean="0">
                <a:solidFill>
                  <a:srgbClr val="008000"/>
                </a:solidFill>
                <a:latin typeface="Century Gothic" charset="0"/>
              </a:rPr>
              <a:t>replicates: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008000"/>
                </a:solidFill>
                <a:latin typeface="Century Gothic" charset="0"/>
              </a:rPr>
              <a:t>measured </a:t>
            </a:r>
            <a:r>
              <a:rPr lang="en-US" sz="1200" dirty="0">
                <a:solidFill>
                  <a:srgbClr val="008000"/>
                </a:solidFill>
                <a:latin typeface="Century Gothic" charset="0"/>
              </a:rPr>
              <a:t>relation between </a:t>
            </a:r>
            <a:r>
              <a:rPr lang="en-US" sz="1200" dirty="0" smtClean="0">
                <a:solidFill>
                  <a:srgbClr val="008000"/>
                </a:solidFill>
                <a:latin typeface="Century Gothic" charset="0"/>
              </a:rPr>
              <a:t>NTM magnetic </a:t>
            </a:r>
            <a:r>
              <a:rPr lang="en-US" sz="1200" dirty="0">
                <a:solidFill>
                  <a:srgbClr val="008000"/>
                </a:solidFill>
                <a:latin typeface="Century Gothic" charset="0"/>
              </a:rPr>
              <a:t>island width and neutron rate </a:t>
            </a:r>
            <a:r>
              <a:rPr lang="en-US" sz="1200" dirty="0" smtClean="0">
                <a:solidFill>
                  <a:srgbClr val="008000"/>
                </a:solidFill>
                <a:latin typeface="Century Gothic" charset="0"/>
              </a:rPr>
              <a:t>reduction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008000"/>
                </a:solidFill>
                <a:latin typeface="Century Gothic" charset="0"/>
              </a:rPr>
              <a:t>modification of profiles as measured by FIDA</a:t>
            </a:r>
            <a:endParaRPr lang="en-US" sz="1200" dirty="0">
              <a:solidFill>
                <a:srgbClr val="008000"/>
              </a:solidFill>
              <a:latin typeface="Century Gothic" charset="0"/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418181" y="919630"/>
            <a:ext cx="3682109" cy="3541250"/>
          </a:xfrm>
          <a:prstGeom prst="roundRect">
            <a:avLst>
              <a:gd name="adj" fmla="val 3991"/>
            </a:avLst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PPPL_logo_horizontal_gradient_72dpi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9" y="4715027"/>
            <a:ext cx="1539201" cy="320904"/>
          </a:xfrm>
          <a:prstGeom prst="rect">
            <a:avLst/>
          </a:prstGeom>
        </p:spPr>
      </p:pic>
      <p:pic>
        <p:nvPicPr>
          <p:cNvPr id="37" name="Picture 36" descr="DIIID_log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612" y="4659256"/>
            <a:ext cx="823204" cy="465290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671411" y="4570784"/>
            <a:ext cx="1198735" cy="2366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err="1" smtClean="0"/>
              <a:t>Podest</a:t>
            </a:r>
            <a:r>
              <a:rPr lang="en-US" sz="1100" dirty="0" err="1" smtClean="0"/>
              <a:t>à</a:t>
            </a:r>
            <a:r>
              <a:rPr lang="en-US" sz="1100" dirty="0" smtClean="0"/>
              <a:t> </a:t>
            </a:r>
            <a:r>
              <a:rPr lang="en-US" sz="1100" dirty="0" smtClean="0"/>
              <a:t>EX/1-2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7022546" y="4570784"/>
            <a:ext cx="1198735" cy="2366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smtClean="0"/>
              <a:t>Petty OV/</a:t>
            </a:r>
            <a:r>
              <a:rPr lang="en-US" sz="1100" dirty="0" smtClean="0"/>
              <a:t>1</a:t>
            </a:r>
            <a:r>
              <a:rPr lang="en-US" sz="1100" dirty="0" smtClean="0"/>
              <a:t>-4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3264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PPL Theme 2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A21E1F"/>
      </a:accent5>
      <a:accent6>
        <a:srgbClr val="7AB775"/>
      </a:accent6>
      <a:hlink>
        <a:srgbClr val="2C89C5"/>
      </a:hlink>
      <a:folHlink>
        <a:srgbClr val="2B7F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168</Words>
  <Application>Microsoft Macintosh PowerPoint</Application>
  <PresentationFormat>On-screen Show (16:9)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EX-1/2: Reduced-Physics Energetic Particle (EP) transport models greatly improve fidelity of integrated tokamak simulations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</dc:creator>
  <cp:lastModifiedBy>Mario Podesta</cp:lastModifiedBy>
  <cp:revision>555</cp:revision>
  <cp:lastPrinted>2018-09-13T15:49:29Z</cp:lastPrinted>
  <dcterms:created xsi:type="dcterms:W3CDTF">2018-01-10T20:54:49Z</dcterms:created>
  <dcterms:modified xsi:type="dcterms:W3CDTF">2018-09-21T14:32:36Z</dcterms:modified>
</cp:coreProperties>
</file>