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1270000" y="254000"/>
            <a:ext cx="10464800" cy="1308100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 algn="l">
              <a:spcBef>
                <a:spcPts val="2400"/>
              </a:spcBef>
              <a:buSzPct val="171000"/>
              <a:buChar char="•"/>
              <a:defRPr sz="3800"/>
            </a:lvl1pPr>
            <a:lvl2pPr marL="1333500" indent="-571500" algn="l">
              <a:spcBef>
                <a:spcPts val="2400"/>
              </a:spcBef>
              <a:buSzPct val="171000"/>
              <a:buChar char="•"/>
              <a:defRPr sz="3800"/>
            </a:lvl2pPr>
            <a:lvl3pPr marL="1778000" indent="-571500" algn="l">
              <a:spcBef>
                <a:spcPts val="2400"/>
              </a:spcBef>
              <a:buSzPct val="171000"/>
              <a:buChar char="•"/>
              <a:defRPr sz="3800"/>
            </a:lvl3pPr>
            <a:lvl4pPr marL="2222500" indent="-571500" algn="l">
              <a:spcBef>
                <a:spcPts val="2400"/>
              </a:spcBef>
              <a:buSzPct val="171000"/>
              <a:buChar char="•"/>
              <a:defRPr sz="3800"/>
            </a:lvl4pPr>
            <a:lvl5pPr marL="2667000" indent="-571500" algn="l">
              <a:spcBef>
                <a:spcPts val="2400"/>
              </a:spcBef>
              <a:buSzPct val="171000"/>
              <a:buChar char="•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la_cw_trans_sm.png" descr="ucla_cw_trans_s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6180" y="7645400"/>
            <a:ext cx="411892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70000" y="60833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435384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dvances in Fusion Relevant Physics using the Large Plasma Device"/>
          <p:cNvSpPr txBox="1"/>
          <p:nvPr>
            <p:ph type="title"/>
          </p:nvPr>
        </p:nvSpPr>
        <p:spPr>
          <a:xfrm>
            <a:off x="814263" y="253999"/>
            <a:ext cx="11376274" cy="7014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57047">
              <a:defRPr sz="3212"/>
            </a:lvl1pPr>
          </a:lstStyle>
          <a:p>
            <a:pPr/>
            <a:r>
              <a:t>Advances in Fusion Relevant Physics using the Large Plasma Device</a:t>
            </a:r>
          </a:p>
        </p:txBody>
      </p:sp>
      <p:sp>
        <p:nvSpPr>
          <p:cNvPr id="40" name="Basic Plasma Science Facility is US DOE/NSF User facility; provides LAPD experimental platform to users to make important contributions to fusion-relevant turbulence and transport physics"/>
          <p:cNvSpPr txBox="1"/>
          <p:nvPr>
            <p:ph type="body" sz="quarter" idx="1"/>
          </p:nvPr>
        </p:nvSpPr>
        <p:spPr>
          <a:xfrm>
            <a:off x="431254" y="8253710"/>
            <a:ext cx="12142292" cy="1397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247650" defTabSz="455675">
              <a:spcBef>
                <a:spcPts val="1800"/>
              </a:spcBef>
              <a:buSzTx/>
              <a:buNone/>
              <a:defRPr sz="2964"/>
            </a:lvl1pPr>
          </a:lstStyle>
          <a:p>
            <a:pPr/>
            <a:r>
              <a:t>Basic Plasma Science Facility is US DOE/NSF User facility; provides LAPD experimental platform to users to make important contributions to fusion-relevant turbulence and transport physics</a:t>
            </a:r>
          </a:p>
        </p:txBody>
      </p:sp>
      <p:pic>
        <p:nvPicPr>
          <p:cNvPr id="41" name="view2_downpour-small.jpg" descr="view2_downpour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238" y="1126033"/>
            <a:ext cx="8491031" cy="1386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6811" y="793259"/>
            <a:ext cx="3038342" cy="548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750" y="2676387"/>
            <a:ext cx="4788150" cy="361011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tudies of the dynamics of avalanche transport events [Van Compernolle, et al. PoP 24, 112302 (2017)]"/>
          <p:cNvSpPr txBox="1"/>
          <p:nvPr/>
        </p:nvSpPr>
        <p:spPr>
          <a:xfrm>
            <a:off x="-161039" y="6273799"/>
            <a:ext cx="5321264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762000" algn="l">
              <a:spcBef>
                <a:spcPts val="2400"/>
              </a:spcBef>
              <a:defRPr sz="2300"/>
            </a:pPr>
            <a:r>
              <a:t>Studies of the dynamics of avalanche transport events [Van Compernolle, et al. PoP 24, 112302 (2017)]</a:t>
            </a:r>
          </a:p>
        </p:txBody>
      </p:sp>
      <p:sp>
        <p:nvSpPr>
          <p:cNvPr id="45" name="Electromagnetic turbulence and transport in increased beta plasmas [Pueschel, et al., PPCF 59, 024006 (2017)]"/>
          <p:cNvSpPr txBox="1"/>
          <p:nvPr/>
        </p:nvSpPr>
        <p:spPr>
          <a:xfrm>
            <a:off x="8326629" y="6249077"/>
            <a:ext cx="464409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762000" algn="l">
              <a:spcBef>
                <a:spcPts val="2400"/>
              </a:spcBef>
              <a:defRPr sz="2300"/>
            </a:pPr>
            <a:r>
              <a:t>Electromagnetic turbulence and transport in increased beta plasmas [Pueschel, et al., PPCF 59, 024006 (2017)]</a:t>
            </a:r>
          </a:p>
        </p:txBody>
      </p:sp>
      <p:pic>
        <p:nvPicPr>
          <p:cNvPr id="46" name="dens_env_comp.pdf" descr="dens_env_comp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5213" y="2530316"/>
            <a:ext cx="4353940" cy="390225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High power ICRF experiments [Martin, et al. PRL 119, 205002 (2017)]: interaction between drift waves and ICRF"/>
          <p:cNvSpPr txBox="1"/>
          <p:nvPr/>
        </p:nvSpPr>
        <p:spPr>
          <a:xfrm>
            <a:off x="4567429" y="6457084"/>
            <a:ext cx="464409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762000" algn="l">
              <a:spcBef>
                <a:spcPts val="2400"/>
              </a:spcBef>
              <a:defRPr sz="2300"/>
            </a:pPr>
            <a:r>
              <a:t>High power ICRF experiments [Martin, et al. PRL 119, 205002 (2017)]: interaction between drift waves and ICRF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