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144000" cy="6858000" type="screen4x3"/>
  <p:notesSz cx="67437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napToGrid="0" showGuides="1">
      <p:cViewPr varScale="1">
        <p:scale>
          <a:sx n="79" d="100"/>
          <a:sy n="79" d="100"/>
        </p:scale>
        <p:origin x="114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 snapToGrid="0" showGuides="1">
      <p:cViewPr varScale="1">
        <p:scale>
          <a:sx n="85" d="100"/>
          <a:sy n="85" d="100"/>
        </p:scale>
        <p:origin x="-3834" y="-96"/>
      </p:cViewPr>
      <p:guideLst>
        <p:guide orient="horz" pos="3072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270" cy="487680"/>
          </a:xfrm>
          <a:prstGeom prst="rect">
            <a:avLst/>
          </a:prstGeom>
        </p:spPr>
        <p:txBody>
          <a:bodyPr vert="horz" lIns="94264" tIns="47132" rIns="94264" bIns="47132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870" y="1"/>
            <a:ext cx="2922270" cy="487680"/>
          </a:xfrm>
          <a:prstGeom prst="rect">
            <a:avLst/>
          </a:prstGeom>
        </p:spPr>
        <p:txBody>
          <a:bodyPr vert="horz" lIns="94264" tIns="47132" rIns="94264" bIns="47132" rtlCol="0"/>
          <a:lstStyle>
            <a:lvl1pPr algn="r">
              <a:defRPr sz="12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27/09/2018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8"/>
            <a:ext cx="2922270" cy="487680"/>
          </a:xfrm>
          <a:prstGeom prst="rect">
            <a:avLst/>
          </a:prstGeom>
        </p:spPr>
        <p:txBody>
          <a:bodyPr vert="horz" lIns="94264" tIns="47132" rIns="94264" bIns="47132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870" y="9264228"/>
            <a:ext cx="2922270" cy="487680"/>
          </a:xfrm>
          <a:prstGeom prst="rect">
            <a:avLst/>
          </a:prstGeom>
        </p:spPr>
        <p:txBody>
          <a:bodyPr vert="horz" lIns="94264" tIns="47132" rIns="94264" bIns="47132" rtlCol="0" anchor="b"/>
          <a:lstStyle>
            <a:lvl1pPr algn="r">
              <a:defRPr sz="12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270" cy="487680"/>
          </a:xfrm>
          <a:prstGeom prst="rect">
            <a:avLst/>
          </a:prstGeom>
        </p:spPr>
        <p:txBody>
          <a:bodyPr vert="horz" lIns="94264" tIns="47132" rIns="94264" bIns="47132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870" y="1"/>
            <a:ext cx="2922270" cy="487680"/>
          </a:xfrm>
          <a:prstGeom prst="rect">
            <a:avLst/>
          </a:prstGeom>
        </p:spPr>
        <p:txBody>
          <a:bodyPr vert="horz" lIns="94264" tIns="47132" rIns="94264" bIns="47132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27/09/2018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31838"/>
            <a:ext cx="48768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64" tIns="47132" rIns="94264" bIns="4713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370" y="4632960"/>
            <a:ext cx="5394960" cy="4389120"/>
          </a:xfrm>
          <a:prstGeom prst="rect">
            <a:avLst/>
          </a:prstGeom>
        </p:spPr>
        <p:txBody>
          <a:bodyPr vert="horz" lIns="94264" tIns="47132" rIns="94264" bIns="47132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8"/>
            <a:ext cx="2922270" cy="487680"/>
          </a:xfrm>
          <a:prstGeom prst="rect">
            <a:avLst/>
          </a:prstGeom>
        </p:spPr>
        <p:txBody>
          <a:bodyPr vert="horz" lIns="94264" tIns="47132" rIns="94264" bIns="47132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870" y="9264228"/>
            <a:ext cx="2922270" cy="487680"/>
          </a:xfrm>
          <a:prstGeom prst="rect">
            <a:avLst/>
          </a:prstGeom>
        </p:spPr>
        <p:txBody>
          <a:bodyPr vert="horz" lIns="94264" tIns="47132" rIns="94264" bIns="47132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72008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G. Sips | EX-P6-42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  <p:pic>
        <p:nvPicPr>
          <p:cNvPr id="9" name="Picture 8" descr="JET(3,78,162)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10" y="6453336"/>
            <a:ext cx="748390" cy="29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S. Saarelma | 56th APS DPP conference | New Orleans | 27-31 October 2014 | Page ‹#›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 smtClean="0"/>
              <a:t>E. Joffrin | OV1-3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96981" y="85543"/>
            <a:ext cx="80587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</a:rPr>
              <a:t>JET-ILW is heading towards the DT campaign  </a:t>
            </a:r>
            <a:endParaRPr lang="en-GB" sz="3200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3482" y="1132609"/>
            <a:ext cx="5027991" cy="51215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04509" y="1132609"/>
            <a:ext cx="42291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b="1" dirty="0"/>
              <a:t>F</a:t>
            </a:r>
            <a:r>
              <a:rPr lang="en-GB" b="1" dirty="0" smtClean="0"/>
              <a:t>usion power is predicted to reach similar level than in the  1998 DT campaign (DTE1) but in steady state with two scenario: </a:t>
            </a:r>
            <a:r>
              <a:rPr lang="en-GB" b="1" dirty="0" smtClean="0">
                <a:solidFill>
                  <a:srgbClr val="FF0000"/>
                </a:solidFill>
              </a:rPr>
              <a:t>baseline</a:t>
            </a:r>
            <a:r>
              <a:rPr lang="en-GB" b="1" dirty="0" smtClean="0"/>
              <a:t> and </a:t>
            </a:r>
            <a:r>
              <a:rPr lang="en-GB" b="1" dirty="0" smtClean="0">
                <a:solidFill>
                  <a:srgbClr val="008000"/>
                </a:solidFill>
              </a:rPr>
              <a:t>hybrid</a:t>
            </a:r>
            <a:r>
              <a:rPr lang="en-GB" b="1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GB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b="1" dirty="0" smtClean="0"/>
              <a:t>In support of the DT scenarios development, the impact of isotope physics is being studied in advance of the DT phase in dedicated in H, D and T campaigns together with the impact of </a:t>
            </a:r>
            <a:r>
              <a:rPr lang="en-GB" b="1" dirty="0" smtClean="0"/>
              <a:t>mixed species plasmas. </a:t>
            </a:r>
            <a:endParaRPr lang="en-GB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GB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b="1" dirty="0"/>
              <a:t>S</a:t>
            </a:r>
            <a:r>
              <a:rPr lang="en-GB" b="1" dirty="0" smtClean="0"/>
              <a:t>tudying alpha physics is a central part of the outcome of the DT campaign and specific </a:t>
            </a:r>
            <a:r>
              <a:rPr lang="en-GB" b="1" dirty="0" smtClean="0">
                <a:solidFill>
                  <a:srgbClr val="0000FF"/>
                </a:solidFill>
              </a:rPr>
              <a:t>ITB</a:t>
            </a:r>
            <a:r>
              <a:rPr lang="en-GB" b="1" dirty="0" smtClean="0"/>
              <a:t> scenario are developed for studying e. g. </a:t>
            </a:r>
            <a:r>
              <a:rPr lang="en-GB" b="1" dirty="0" smtClean="0">
                <a:latin typeface="Symbol" panose="05050102010706020507" pitchFamily="18" charset="2"/>
              </a:rPr>
              <a:t>a</a:t>
            </a:r>
            <a:r>
              <a:rPr lang="en-GB" b="1" dirty="0" smtClean="0"/>
              <a:t>-driven instabilities (TAEs), </a:t>
            </a:r>
            <a:r>
              <a:rPr lang="en-GB" b="1" dirty="0" smtClean="0"/>
              <a:t>and dedicated </a:t>
            </a:r>
            <a:r>
              <a:rPr lang="en-GB" b="1" dirty="0" smtClean="0"/>
              <a:t>ICRH schemes. </a:t>
            </a:r>
          </a:p>
        </p:txBody>
      </p:sp>
    </p:spTree>
    <p:extLst>
      <p:ext uri="{BB962C8B-B14F-4D97-AF65-F5344CB8AC3E}">
        <p14:creationId xmlns:p14="http://schemas.microsoft.com/office/powerpoint/2010/main" val="1750819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4443</TotalTime>
  <Words>117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Joffrin, Emmanuel</cp:lastModifiedBy>
  <cp:revision>141</cp:revision>
  <cp:lastPrinted>2016-01-20T16:50:21Z</cp:lastPrinted>
  <dcterms:created xsi:type="dcterms:W3CDTF">2014-10-15T16:57:42Z</dcterms:created>
  <dcterms:modified xsi:type="dcterms:W3CDTF">2018-09-27T20:58:31Z</dcterms:modified>
</cp:coreProperties>
</file>