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7" r:id="rId2"/>
  </p:sldIdLst>
  <p:sldSz cx="9144000" cy="6858000" type="screen4x3"/>
  <p:notesSz cx="6811963" cy="99425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EE9F12"/>
    <a:srgbClr val="5F5F5F"/>
    <a:srgbClr val="CCFF99"/>
    <a:srgbClr val="EFB9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89" autoAdjust="0"/>
    <p:restoredTop sz="94660" autoAdjust="0"/>
  </p:normalViewPr>
  <p:slideViewPr>
    <p:cSldViewPr>
      <p:cViewPr varScale="1">
        <p:scale>
          <a:sx n="111" d="100"/>
          <a:sy n="111" d="100"/>
        </p:scale>
        <p:origin x="164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4020" y="-96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112" y="0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5388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112" y="9445388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5029E26-3CDE-4E2A-9243-F4CFA73F77C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971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112" y="0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73637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262" y="4722695"/>
            <a:ext cx="4995440" cy="4474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388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112" y="9445388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4D204273-9E39-4C9A-A251-EF1633DCAA4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9932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F41CCE-8A12-40BB-9B34-BDA9373B9D37}" type="slidenum">
              <a:rPr lang="en-GB"/>
              <a:pPr/>
              <a:t>1</a:t>
            </a:fld>
            <a:endParaRPr lang="en-GB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spect="1" noChangeArrowheads="1"/>
          </p:cNvSpPr>
          <p:nvPr>
            <p:ph type="ctrTitle"/>
          </p:nvPr>
        </p:nvSpPr>
        <p:spPr>
          <a:xfrm>
            <a:off x="685800" y="1412776"/>
            <a:ext cx="7772400" cy="1143000"/>
          </a:xfrm>
        </p:spPr>
        <p:txBody>
          <a:bodyPr/>
          <a:lstStyle>
            <a:lvl1pPr>
              <a:defRPr sz="3600" baseline="0"/>
            </a:lvl1pPr>
          </a:lstStyle>
          <a:p>
            <a:pPr lvl="0"/>
            <a:endParaRPr lang="en-US" noProof="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012976"/>
            <a:ext cx="6400800" cy="416024"/>
          </a:xfrm>
        </p:spPr>
        <p:txBody>
          <a:bodyPr/>
          <a:lstStyle>
            <a:lvl1pPr marL="0" indent="0" algn="ctr">
              <a:buFontTx/>
              <a:buNone/>
              <a:defRPr sz="2000" baseline="0"/>
            </a:lvl1pPr>
          </a:lstStyle>
          <a:p>
            <a:pPr lvl="0"/>
            <a:endParaRPr lang="en-US" noProof="0" dirty="0" smtClean="0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0" y="476250"/>
            <a:ext cx="9144000" cy="0"/>
          </a:xfrm>
          <a:prstGeom prst="line">
            <a:avLst/>
          </a:prstGeom>
          <a:noFill/>
          <a:ln w="15875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3" name="Straight Connector 2"/>
          <p:cNvCxnSpPr/>
          <p:nvPr userDrawn="1"/>
        </p:nvCxnSpPr>
        <p:spPr bwMode="gray">
          <a:xfrm>
            <a:off x="7243117" y="6309320"/>
            <a:ext cx="0" cy="35924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  <a:extLst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539552" y="5960313"/>
            <a:ext cx="83529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i="1" dirty="0" err="1" smtClean="0">
                <a:latin typeface="+mn-lt"/>
              </a:rPr>
              <a:t>Disclaimer</a:t>
            </a:r>
            <a:r>
              <a:rPr lang="fr-FR" sz="1100" i="1" dirty="0" smtClean="0">
                <a:latin typeface="+mn-lt"/>
              </a:rPr>
              <a:t>: The </a:t>
            </a:r>
            <a:r>
              <a:rPr lang="fr-FR" sz="1100" i="1" dirty="0" err="1" smtClean="0">
                <a:latin typeface="+mn-lt"/>
              </a:rPr>
              <a:t>views</a:t>
            </a:r>
            <a:r>
              <a:rPr lang="fr-FR" sz="1100" i="1" dirty="0" smtClean="0">
                <a:latin typeface="+mn-lt"/>
              </a:rPr>
              <a:t> and opinions </a:t>
            </a:r>
            <a:r>
              <a:rPr lang="fr-FR" sz="1100" i="1" dirty="0" err="1" smtClean="0">
                <a:latin typeface="+mn-lt"/>
              </a:rPr>
              <a:t>expressed</a:t>
            </a:r>
            <a:r>
              <a:rPr lang="fr-FR" sz="1100" i="1" dirty="0" smtClean="0">
                <a:latin typeface="+mn-lt"/>
              </a:rPr>
              <a:t> </a:t>
            </a:r>
            <a:r>
              <a:rPr lang="fr-FR" sz="1100" i="1" dirty="0" err="1" smtClean="0">
                <a:latin typeface="+mn-lt"/>
              </a:rPr>
              <a:t>herein</a:t>
            </a:r>
            <a:r>
              <a:rPr lang="fr-FR" sz="1100" i="1" dirty="0" smtClean="0">
                <a:latin typeface="+mn-lt"/>
              </a:rPr>
              <a:t> do not </a:t>
            </a:r>
            <a:r>
              <a:rPr lang="fr-FR" sz="1100" i="1" dirty="0" err="1" smtClean="0">
                <a:latin typeface="+mn-lt"/>
              </a:rPr>
              <a:t>necessarily</a:t>
            </a:r>
            <a:r>
              <a:rPr lang="fr-FR" sz="1100" i="1" dirty="0" smtClean="0">
                <a:latin typeface="+mn-lt"/>
              </a:rPr>
              <a:t> </a:t>
            </a:r>
            <a:r>
              <a:rPr lang="fr-FR" sz="1100" i="1" dirty="0" err="1" smtClean="0">
                <a:latin typeface="+mn-lt"/>
              </a:rPr>
              <a:t>reflect</a:t>
            </a:r>
            <a:r>
              <a:rPr lang="fr-FR" sz="1100" i="1" dirty="0" smtClean="0">
                <a:latin typeface="+mn-lt"/>
              </a:rPr>
              <a:t> </a:t>
            </a:r>
            <a:r>
              <a:rPr lang="fr-FR" sz="1100" i="1" dirty="0" err="1" smtClean="0">
                <a:latin typeface="+mn-lt"/>
              </a:rPr>
              <a:t>those</a:t>
            </a:r>
            <a:r>
              <a:rPr lang="fr-FR" sz="1100" i="1" dirty="0" smtClean="0">
                <a:latin typeface="+mn-lt"/>
              </a:rPr>
              <a:t> of the ITER Organization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61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609600"/>
            <a:ext cx="20002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3088" y="609600"/>
            <a:ext cx="58483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577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983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8134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3088" y="1752600"/>
            <a:ext cx="3924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752600"/>
            <a:ext cx="3924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082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156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558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303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271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813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573088" y="609600"/>
            <a:ext cx="8001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3088" y="1752600"/>
            <a:ext cx="8001000" cy="4196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>
            <a:off x="0" y="620688"/>
            <a:ext cx="9144000" cy="0"/>
          </a:xfrm>
          <a:prstGeom prst="line">
            <a:avLst/>
          </a:prstGeom>
          <a:noFill/>
          <a:ln w="15875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038" name="Picture 14" descr="PowerPoint_Graphic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35700"/>
            <a:ext cx="9144000" cy="62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2590800" y="6375370"/>
            <a:ext cx="45734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 dirty="0" smtClean="0">
                <a:solidFill>
                  <a:schemeClr val="tx1"/>
                </a:solidFill>
                <a:latin typeface="+mj-lt"/>
              </a:rPr>
              <a:t>M.</a:t>
            </a:r>
            <a:r>
              <a:rPr lang="en-GB" sz="800" baseline="0" dirty="0" smtClean="0">
                <a:solidFill>
                  <a:schemeClr val="tx1"/>
                </a:solidFill>
                <a:latin typeface="+mj-lt"/>
              </a:rPr>
              <a:t> Lehnen et al., </a:t>
            </a:r>
            <a:r>
              <a:rPr lang="en-GB" sz="800" baseline="0" dirty="0" smtClean="0">
                <a:solidFill>
                  <a:schemeClr val="tx1"/>
                </a:solidFill>
                <a:latin typeface="+mj-lt"/>
              </a:rPr>
              <a:t>EX/P7-12, 27</a:t>
            </a:r>
            <a:r>
              <a:rPr lang="en-GB" sz="800" baseline="30000" dirty="0" smtClean="0">
                <a:solidFill>
                  <a:schemeClr val="tx1"/>
                </a:solidFill>
                <a:latin typeface="+mj-lt"/>
              </a:rPr>
              <a:t>th</a:t>
            </a:r>
            <a:r>
              <a:rPr lang="en-GB" sz="800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800" baseline="0" dirty="0" smtClean="0">
                <a:solidFill>
                  <a:schemeClr val="tx1"/>
                </a:solidFill>
                <a:latin typeface="+mj-lt"/>
              </a:rPr>
              <a:t>IAEA FEC, </a:t>
            </a:r>
            <a:r>
              <a:rPr lang="en-GB" sz="800" baseline="0" dirty="0" smtClean="0">
                <a:solidFill>
                  <a:schemeClr val="tx1"/>
                </a:solidFill>
                <a:latin typeface="+mj-lt"/>
              </a:rPr>
              <a:t>Gandhinagar, India, 2018</a:t>
            </a:r>
            <a:endParaRPr lang="en-GB" sz="800" dirty="0" smtClean="0">
              <a:solidFill>
                <a:schemeClr val="tx1"/>
              </a:solidFill>
              <a:latin typeface="+mj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© </a:t>
            </a:r>
            <a:r>
              <a:rPr lang="en-GB" sz="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2018, </a:t>
            </a:r>
            <a:r>
              <a:rPr lang="en-GB" sz="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ITER Organization</a:t>
            </a:r>
            <a:r>
              <a:rPr lang="en-GB" sz="800" dirty="0" smtClean="0">
                <a:solidFill>
                  <a:schemeClr val="tx1"/>
                </a:solidFill>
                <a:latin typeface="+mj-lt"/>
              </a:rPr>
              <a:t>	</a:t>
            </a:r>
            <a:endParaRPr lang="en-GB" sz="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8458200" y="6373950"/>
            <a:ext cx="58578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 dirty="0">
                <a:latin typeface="+mj-lt"/>
              </a:rPr>
              <a:t>Page </a:t>
            </a:r>
            <a:fld id="{47BA91C2-74BF-4480-8BF1-C44F20807924}" type="slidenum">
              <a:rPr lang="en-GB" sz="800" smtClean="0">
                <a:latin typeface="+mj-lt"/>
              </a:rPr>
              <a:pPr>
                <a:spcBef>
                  <a:spcPct val="50000"/>
                </a:spcBef>
              </a:pPr>
              <a:t>‹#›</a:t>
            </a:fld>
            <a:endParaRPr lang="en-GB" sz="800" dirty="0">
              <a:latin typeface="+mj-lt"/>
            </a:endParaRPr>
          </a:p>
        </p:txBody>
      </p:sp>
      <p:cxnSp>
        <p:nvCxnSpPr>
          <p:cNvPr id="10" name="Straight Connector 9"/>
          <p:cNvCxnSpPr/>
          <p:nvPr userDrawn="1"/>
        </p:nvCxnSpPr>
        <p:spPr bwMode="gray">
          <a:xfrm>
            <a:off x="7243117" y="6309320"/>
            <a:ext cx="0" cy="35924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  <a:extLst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287338" indent="-287338" algn="l" defTabSz="795338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57238" indent="-279400" algn="l" defTabSz="795338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36650" indent="-188913" algn="l" defTabSz="795338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511300" indent="-184150" algn="l" defTabSz="795338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885950" indent="-184150" algn="l" defTabSz="7953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343150" indent="-184150" algn="l" defTabSz="7953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800350" indent="-184150" algn="l" defTabSz="7953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257550" indent="-184150" algn="l" defTabSz="7953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714750" indent="-184150" algn="l" defTabSz="7953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2892" y="-2892"/>
            <a:ext cx="9153128" cy="576064"/>
          </a:xfrm>
        </p:spPr>
        <p:txBody>
          <a:bodyPr/>
          <a:lstStyle/>
          <a:p>
            <a:pPr hangingPunct="0"/>
            <a:r>
              <a:rPr lang="de-DE" sz="2000" i="1" dirty="0" smtClean="0"/>
              <a:t>EX/P7-12</a:t>
            </a:r>
            <a:r>
              <a:rPr lang="de-DE" sz="2000" dirty="0" smtClean="0"/>
              <a:t>, R&amp;D </a:t>
            </a:r>
            <a:r>
              <a:rPr lang="en-GB" sz="2000" dirty="0"/>
              <a:t>for reliable disruption mitigation in ITER</a:t>
            </a:r>
            <a:r>
              <a:rPr lang="de-DE" sz="2000" dirty="0" smtClean="0"/>
              <a:t>, </a:t>
            </a:r>
            <a:r>
              <a:rPr lang="de-DE" sz="2000" dirty="0" smtClean="0"/>
              <a:t>M. Lehnen et al.</a:t>
            </a:r>
            <a:endParaRPr lang="en-GB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-1" y="620688"/>
            <a:ext cx="9144001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1600" b="1" i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Disruption Mitigation System</a:t>
            </a:r>
            <a:r>
              <a:rPr lang="en-US" sz="1600" i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(DMS) is a key plant </a:t>
            </a:r>
            <a:r>
              <a:rPr lang="en-US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system of ITER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baseline concept is based on dissipating therma</a:t>
            </a:r>
            <a:r>
              <a:rPr lang="en-US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 and magnetic energy through line radiation and to prevent runaway electron formation by increasing the density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baseline technique is the injection of Ne, </a:t>
            </a:r>
            <a:r>
              <a:rPr lang="en-US" sz="16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</a:t>
            </a:r>
            <a:r>
              <a:rPr lang="en-US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D2 through </a:t>
            </a:r>
            <a:r>
              <a:rPr lang="en-US" sz="1600" i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Shattered Pellet Injection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</a:t>
            </a:r>
            <a:r>
              <a:rPr lang="en-US" sz="1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R&amp;D plan </a:t>
            </a:r>
            <a:r>
              <a:rPr lang="en-US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has been established to address the gaps in the physics basis and to adapt the technology to the ITER needs; an upgrade of the ITER DMS would be possible if required; R&amp;D on alternate technology and concepts is needed for this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1600" u="sng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ITER Disruption Mitigation Task Force </a:t>
            </a:r>
            <a:r>
              <a:rPr lang="en-US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will implement the required R&amp;D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ITER is planning to expand the injection capabilities to up to 32 injectors in three equatorial ports together with one injector each in three upper ports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i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Most urgent issues to be addressed: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581628" y="3203684"/>
            <a:ext cx="273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Calibri" panose="020F0502020204030204" pitchFamily="34" charset="0"/>
              </a:rPr>
              <a:t>Timeline for R&amp;D activities</a:t>
            </a:r>
            <a:endParaRPr lang="en-GB" sz="1800" b="1" dirty="0">
              <a:latin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032" y="3615824"/>
            <a:ext cx="4152886" cy="24689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9024" y="3856980"/>
            <a:ext cx="443992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Confirm concept of multiple injection (e.g. up to 10 pellets for thermal load mitigation and disruption avoidance in ITER) </a:t>
            </a:r>
            <a:r>
              <a:rPr lang="en-US" sz="1600" i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(baseline concept)</a:t>
            </a:r>
          </a:p>
          <a:p>
            <a:pPr marL="266700" indent="-2667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Identify the most effective fragment sizes for ITER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(baseline concept)</a:t>
            </a:r>
            <a:endParaRPr lang="en-US" sz="1600" i="1" dirty="0" smtClean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6700" indent="-2667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Assess the concept of runaway electron avoidance and runaway energy dissipation (upgrade needs)</a:t>
            </a:r>
            <a:endParaRPr lang="en-GB" sz="1600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26606" y="2420888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055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ER_PPTemplate (2)">
  <a:themeElements>
    <a:clrScheme name="ITER_PPTemplate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TER_PPTemplate (2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lnDef>
  </a:objectDefaults>
  <a:extraClrSchemeLst>
    <a:extraClrScheme>
      <a:clrScheme name="ITER_PPTemplate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ITER_PPTemplate (2)</Template>
  <TotalTime>6147</TotalTime>
  <Words>218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</vt:lpstr>
      <vt:lpstr>ITER_PPTemplate (2)</vt:lpstr>
      <vt:lpstr>EX/P7-12, R&amp;D for reliable disruption mitigation in ITER, M. Lehnen et al.</vt:lpstr>
    </vt:vector>
  </TitlesOfParts>
  <Company>ITER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ITER</dc:creator>
  <cp:lastModifiedBy>Lehnen Michael</cp:lastModifiedBy>
  <cp:revision>342</cp:revision>
  <cp:lastPrinted>2011-01-24T11:19:46Z</cp:lastPrinted>
  <dcterms:created xsi:type="dcterms:W3CDTF">2008-09-02T15:06:07Z</dcterms:created>
  <dcterms:modified xsi:type="dcterms:W3CDTF">2018-09-25T08:17:22Z</dcterms:modified>
</cp:coreProperties>
</file>