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2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96CAF-CDCF-9B46-97F9-2159E495243F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93B6D-F97A-0148-ABDB-FDAAB1A69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1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6A19-805B-D94B-AE91-CE824E1B95B9}" type="slidenum"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pPr marL="0" marR="0" lvl="0" indent="0" algn="r" defTabSz="9017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7250" cy="2547937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96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248508" y="117970"/>
            <a:ext cx="6646938" cy="520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3400" kern="1200" dirty="0">
                <a:solidFill>
                  <a:srgbClr val="006EB7"/>
                </a:solidFill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15831" y="6669360"/>
            <a:ext cx="2782766" cy="18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E5F6D0C3-D1BD-4756-955F-47D0EA32658B}" type="slidenum">
              <a:rPr lang="de-DE" smtClean="0"/>
              <a:pPr/>
              <a:t>‹#›</a:t>
            </a:fld>
            <a:endParaRPr lang="de-DE" sz="100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91524" y="6669360"/>
            <a:ext cx="898068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7925" tIns="38963" rIns="77925" bIns="38963" anchor="ctr"/>
          <a:lstStyle/>
          <a:p>
            <a:endParaRPr lang="de-DE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8510" y="6669642"/>
            <a:ext cx="328190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F. Jenko, 3/5/2018, Helmholtz Scientific Evaluation</a:t>
            </a:r>
            <a:endParaRPr lang="de-DE" dirty="0"/>
          </a:p>
        </p:txBody>
      </p:sp>
      <p:sp>
        <p:nvSpPr>
          <p:cNvPr id="16" name="Line 5"/>
          <p:cNvSpPr>
            <a:spLocks noChangeShapeType="1"/>
          </p:cNvSpPr>
          <p:nvPr userDrawn="1"/>
        </p:nvSpPr>
        <p:spPr bwMode="auto">
          <a:xfrm>
            <a:off x="91522" y="40219"/>
            <a:ext cx="898068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7925" tIns="38963" rIns="77925" bIns="38963" anchor="ctr"/>
          <a:lstStyle/>
          <a:p>
            <a:endParaRPr lang="de-DE" dirty="0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91522" y="715022"/>
            <a:ext cx="8980681" cy="2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7925" tIns="38963" rIns="77925" bIns="38963" anchor="ctr"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85763" y="1133475"/>
            <a:ext cx="4125600" cy="51624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006EB7"/>
              </a:buClr>
              <a:buFont typeface="Wingdings" panose="05000000000000000000" pitchFamily="2" charset="2"/>
              <a:buChar char="§"/>
              <a:defRPr sz="2400">
                <a:solidFill>
                  <a:srgbClr val="006EB7"/>
                </a:solidFill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  <a:lvl2pPr marL="732526" indent="-34290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2pPr>
            <a:lvl3pPr marL="1122152" indent="-34290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3pPr>
            <a:lvl4pPr marL="1454627" indent="-28575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4pPr>
            <a:lvl5pPr marL="1844253" indent="-28575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5"/>
          <p:cNvSpPr>
            <a:spLocks noGrp="1"/>
          </p:cNvSpPr>
          <p:nvPr>
            <p:ph sz="quarter" idx="18"/>
          </p:nvPr>
        </p:nvSpPr>
        <p:spPr>
          <a:xfrm>
            <a:off x="4797025" y="1133745"/>
            <a:ext cx="4125600" cy="51624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006EB7"/>
              </a:buClr>
              <a:buFont typeface="Wingdings" panose="05000000000000000000" pitchFamily="2" charset="2"/>
              <a:buChar char="§"/>
              <a:defRPr sz="2400">
                <a:solidFill>
                  <a:srgbClr val="006EB7"/>
                </a:solidFill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  <a:lvl2pPr marL="732526" indent="-34290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2pPr>
            <a:lvl3pPr marL="1122152" indent="-34290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3pPr>
            <a:lvl4pPr marL="1454627" indent="-28575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4pPr>
            <a:lvl5pPr marL="1844253" indent="-285750">
              <a:buClr>
                <a:srgbClr val="006EB7"/>
              </a:buClr>
              <a:buFont typeface="Wingdings" panose="05000000000000000000" pitchFamily="2" charset="2"/>
              <a:buChar char="§"/>
              <a:defRPr>
                <a:latin typeface="Arial MT Condensed Light" panose="020B0306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4DAD1-90F8-904E-AEF4-2F363FB3C352}" type="datetimeFigureOut">
              <a:rPr lang="en-US" smtClean="0"/>
              <a:pPr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9517-64A3-D345-8A65-7F5B57F4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27050" y="117970"/>
            <a:ext cx="7556782" cy="5207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+mn-lt"/>
              </a:rPr>
              <a:t>Theory-driven energetic particle experiments at</a:t>
            </a:r>
            <a:r>
              <a:rPr lang="en-US" dirty="0" smtClean="0">
                <a:latin typeface="+mn-lt"/>
              </a:rPr>
              <a:t> ASDEX Upgrade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Screen Shot 2018-03-09 at 10.18.4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2000" y="838200"/>
            <a:ext cx="7656513" cy="3923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5315" y="4657748"/>
            <a:ext cx="9590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2526" lvl="1" indent="-342900">
              <a:buFont typeface="Arial"/>
              <a:buChar char="•"/>
            </a:pPr>
            <a:r>
              <a:rPr lang="en-US" dirty="0" smtClean="0"/>
              <a:t>off-axis neutral beam heating with core W accumulation allows us to operate in unique parameter space concerning β</a:t>
            </a:r>
            <a:r>
              <a:rPr lang="en-US" baseline="-25000" dirty="0" smtClean="0"/>
              <a:t>EP</a:t>
            </a:r>
            <a:r>
              <a:rPr lang="en-US" dirty="0" smtClean="0"/>
              <a:t>/</a:t>
            </a:r>
            <a:r>
              <a:rPr lang="en-US" dirty="0" err="1" smtClean="0"/>
              <a:t>β</a:t>
            </a:r>
            <a:r>
              <a:rPr lang="en-US" baseline="-25000" dirty="0" err="1" smtClean="0"/>
              <a:t>th</a:t>
            </a:r>
            <a:r>
              <a:rPr lang="en-US" dirty="0" smtClean="0"/>
              <a:t> ~1 and E</a:t>
            </a:r>
            <a:r>
              <a:rPr lang="en-US" baseline="-25000" dirty="0" smtClean="0"/>
              <a:t>EP</a:t>
            </a:r>
            <a:r>
              <a:rPr lang="en-US" dirty="0" smtClean="0"/>
              <a:t>/E</a:t>
            </a:r>
            <a:r>
              <a:rPr lang="en-US" baseline="-25000" dirty="0" smtClean="0"/>
              <a:t>th</a:t>
            </a:r>
            <a:r>
              <a:rPr lang="en-US" dirty="0" smtClean="0"/>
              <a:t> ~100</a:t>
            </a:r>
          </a:p>
          <a:p>
            <a:pPr marL="732526" lvl="1" indent="-342900">
              <a:buFont typeface="Arial"/>
              <a:buChar char="•"/>
            </a:pPr>
            <a:r>
              <a:rPr lang="en-US" dirty="0" smtClean="0"/>
              <a:t>unprecedented number of EP driven modes with large saturation amplitudes are observed</a:t>
            </a:r>
          </a:p>
          <a:p>
            <a:pPr marL="732526" lvl="1" indent="-342900">
              <a:buFont typeface="Arial"/>
              <a:buChar char="•"/>
            </a:pPr>
            <a:r>
              <a:rPr lang="en-US" dirty="0" smtClean="0"/>
              <a:t>opens path to study previously not accessible non-linear coupling processes and energetic particle (EP) avalanche physics</a:t>
            </a:r>
          </a:p>
          <a:p>
            <a:pPr marL="732526" lvl="1" indent="-342900">
              <a:buFont typeface="Arial"/>
              <a:buChar char="•"/>
            </a:pPr>
            <a:r>
              <a:rPr lang="en-US" dirty="0" smtClean="0"/>
              <a:t>understanding is an prerequisite for the simulation of burning plasmas; various modeling efforts have been started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066800"/>
            <a:ext cx="19179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#34924, Oct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857" y="641501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[EX/1</a:t>
            </a:r>
            <a:r>
              <a:rPr lang="en-US" dirty="0" smtClean="0"/>
              <a:t>-</a:t>
            </a:r>
            <a:r>
              <a:rPr lang="en-US" dirty="0" smtClean="0"/>
              <a:t>1 Lauber et al]</a:t>
            </a:r>
            <a:endParaRPr lang="en-US" dirty="0"/>
          </a:p>
        </p:txBody>
      </p:sp>
      <p:pic>
        <p:nvPicPr>
          <p:cNvPr id="8" name="Picture 7" descr="aug_wh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1" y="68553"/>
            <a:ext cx="679040" cy="603591"/>
          </a:xfrm>
          <a:prstGeom prst="rect">
            <a:avLst/>
          </a:prstGeom>
        </p:spPr>
      </p:pic>
      <p:pic>
        <p:nvPicPr>
          <p:cNvPr id="12" name="Picture 11" descr="ipp_logo_col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766" y="55853"/>
            <a:ext cx="725487" cy="644091"/>
          </a:xfrm>
          <a:prstGeom prst="rect">
            <a:avLst/>
          </a:prstGeom>
        </p:spPr>
      </p:pic>
      <p:pic>
        <p:nvPicPr>
          <p:cNvPr id="13" name="Picture 12" descr="EUROfusion-LOGO-WEB_00339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0713" y="590699"/>
            <a:ext cx="1640113" cy="49840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56381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104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IPP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 Lauber</dc:creator>
  <cp:lastModifiedBy>Philipp Lauber</cp:lastModifiedBy>
  <cp:revision>4</cp:revision>
  <dcterms:created xsi:type="dcterms:W3CDTF">2018-09-25T14:36:25Z</dcterms:created>
  <dcterms:modified xsi:type="dcterms:W3CDTF">2018-09-26T13:59:46Z</dcterms:modified>
</cp:coreProperties>
</file>