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39"/>
  </p:notesMasterIdLst>
  <p:handoutMasterIdLst>
    <p:handoutMasterId r:id="rId40"/>
  </p:handoutMasterIdLst>
  <p:sldIdLst>
    <p:sldId id="1016" r:id="rId2"/>
    <p:sldId id="1762" r:id="rId3"/>
    <p:sldId id="1681" r:id="rId4"/>
    <p:sldId id="1712" r:id="rId5"/>
    <p:sldId id="1774" r:id="rId6"/>
    <p:sldId id="1763" r:id="rId7"/>
    <p:sldId id="1796" r:id="rId8"/>
    <p:sldId id="1748" r:id="rId9"/>
    <p:sldId id="1786" r:id="rId10"/>
    <p:sldId id="1790" r:id="rId11"/>
    <p:sldId id="1797" r:id="rId12"/>
    <p:sldId id="1798" r:id="rId13"/>
    <p:sldId id="1757" r:id="rId14"/>
    <p:sldId id="1761" r:id="rId15"/>
    <p:sldId id="1766" r:id="rId16"/>
    <p:sldId id="1791" r:id="rId17"/>
    <p:sldId id="1799" r:id="rId18"/>
    <p:sldId id="1794" r:id="rId19"/>
    <p:sldId id="1793" r:id="rId20"/>
    <p:sldId id="1746" r:id="rId21"/>
    <p:sldId id="1777" r:id="rId22"/>
    <p:sldId id="1722" r:id="rId23"/>
    <p:sldId id="1651" r:id="rId24"/>
    <p:sldId id="1795" r:id="rId25"/>
    <p:sldId id="1772" r:id="rId26"/>
    <p:sldId id="1787" r:id="rId27"/>
    <p:sldId id="1788" r:id="rId28"/>
    <p:sldId id="1789" r:id="rId29"/>
    <p:sldId id="1771" r:id="rId30"/>
    <p:sldId id="1778" r:id="rId31"/>
    <p:sldId id="1780" r:id="rId32"/>
    <p:sldId id="1781" r:id="rId33"/>
    <p:sldId id="1782" r:id="rId34"/>
    <p:sldId id="1768" r:id="rId35"/>
    <p:sldId id="1770" r:id="rId36"/>
    <p:sldId id="1783" r:id="rId37"/>
    <p:sldId id="1784" r:id="rId38"/>
  </p:sldIdLst>
  <p:sldSz cx="12192000" cy="6858000"/>
  <p:notesSz cx="9866313" cy="67357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FF"/>
    <a:srgbClr val="000000"/>
    <a:srgbClr val="FF66FF"/>
    <a:srgbClr val="2507FF"/>
    <a:srgbClr val="99FFCC"/>
    <a:srgbClr val="66CCFF"/>
    <a:srgbClr val="F8F8F8"/>
    <a:srgbClr val="FF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052" autoAdjust="0"/>
  </p:normalViewPr>
  <p:slideViewPr>
    <p:cSldViewPr>
      <p:cViewPr>
        <p:scale>
          <a:sx n="80" d="100"/>
          <a:sy n="80" d="100"/>
        </p:scale>
        <p:origin x="62" y="10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026" y="-90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276477" cy="337167"/>
          </a:xfrm>
          <a:prstGeom prst="rect">
            <a:avLst/>
          </a:prstGeom>
        </p:spPr>
        <p:txBody>
          <a:bodyPr vert="horz" lIns="90714" tIns="45359" rIns="90714" bIns="4535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87535" y="2"/>
            <a:ext cx="4276477" cy="337167"/>
          </a:xfrm>
          <a:prstGeom prst="rect">
            <a:avLst/>
          </a:prstGeom>
        </p:spPr>
        <p:txBody>
          <a:bodyPr vert="horz" lIns="90714" tIns="45359" rIns="90714" bIns="45359" rtlCol="0"/>
          <a:lstStyle>
            <a:lvl1pPr algn="r">
              <a:defRPr sz="1200"/>
            </a:lvl1pPr>
          </a:lstStyle>
          <a:p>
            <a:fld id="{CBB9F822-20A6-4077-B37E-B4DCADC64AF5}" type="datetimeFigureOut">
              <a:rPr lang="ko-KR" altLang="en-US" smtClean="0"/>
              <a:pPr/>
              <a:t>2018-10-17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6397525"/>
            <a:ext cx="4276477" cy="337166"/>
          </a:xfrm>
          <a:prstGeom prst="rect">
            <a:avLst/>
          </a:prstGeom>
        </p:spPr>
        <p:txBody>
          <a:bodyPr vert="horz" lIns="90714" tIns="45359" rIns="90714" bIns="4535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87535" y="6397525"/>
            <a:ext cx="4276477" cy="337166"/>
          </a:xfrm>
          <a:prstGeom prst="rect">
            <a:avLst/>
          </a:prstGeom>
        </p:spPr>
        <p:txBody>
          <a:bodyPr vert="horz" lIns="90714" tIns="45359" rIns="90714" bIns="45359" rtlCol="0" anchor="b"/>
          <a:lstStyle>
            <a:lvl1pPr algn="r">
              <a:defRPr sz="1200"/>
            </a:lvl1pPr>
          </a:lstStyle>
          <a:p>
            <a:fld id="{FD4621C6-06B1-44BC-85B2-74FB3BE224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996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4275403" cy="336788"/>
          </a:xfrm>
          <a:prstGeom prst="rect">
            <a:avLst/>
          </a:prstGeom>
        </p:spPr>
        <p:txBody>
          <a:bodyPr vert="horz" lIns="90714" tIns="45359" rIns="90714" bIns="4535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88630" y="4"/>
            <a:ext cx="4275403" cy="336788"/>
          </a:xfrm>
          <a:prstGeom prst="rect">
            <a:avLst/>
          </a:prstGeom>
        </p:spPr>
        <p:txBody>
          <a:bodyPr vert="horz" lIns="90714" tIns="45359" rIns="90714" bIns="45359" rtlCol="0"/>
          <a:lstStyle>
            <a:lvl1pPr algn="r">
              <a:defRPr sz="1200"/>
            </a:lvl1pPr>
          </a:lstStyle>
          <a:p>
            <a:fld id="{E0DFD4FD-58B1-4829-8BDD-B87221FB7E76}" type="datetimeFigureOut">
              <a:rPr lang="ko-KR" altLang="en-US" smtClean="0"/>
              <a:pPr/>
              <a:t>2018-10-17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04825"/>
            <a:ext cx="449421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4" tIns="45359" rIns="90714" bIns="4535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6635" y="3199490"/>
            <a:ext cx="7893050" cy="3031093"/>
          </a:xfrm>
          <a:prstGeom prst="rect">
            <a:avLst/>
          </a:prstGeom>
        </p:spPr>
        <p:txBody>
          <a:bodyPr vert="horz" lIns="90714" tIns="45359" rIns="90714" bIns="45359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6397810"/>
            <a:ext cx="4275403" cy="336788"/>
          </a:xfrm>
          <a:prstGeom prst="rect">
            <a:avLst/>
          </a:prstGeom>
        </p:spPr>
        <p:txBody>
          <a:bodyPr vert="horz" lIns="90714" tIns="45359" rIns="90714" bIns="4535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88630" y="6397810"/>
            <a:ext cx="4275403" cy="336788"/>
          </a:xfrm>
          <a:prstGeom prst="rect">
            <a:avLst/>
          </a:prstGeom>
        </p:spPr>
        <p:txBody>
          <a:bodyPr vert="horz" lIns="90714" tIns="45359" rIns="90714" bIns="45359" rtlCol="0" anchor="b"/>
          <a:lstStyle>
            <a:lvl1pPr algn="r">
              <a:defRPr sz="1200"/>
            </a:lvl1pPr>
          </a:lstStyle>
          <a:p>
            <a:fld id="{2A5EABB3-03CD-4B36-A781-90C2C8F09B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42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F932C-639F-40D9-BE1C-98CB07A29214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06438"/>
            <a:ext cx="6278563" cy="3532187"/>
          </a:xfrm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71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86050" y="504825"/>
            <a:ext cx="4494213" cy="25273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F090B-4BB6-448B-9764-FFDD65814FBE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7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91A2D-4E0E-477E-B48B-C6B1ED27EF2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028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91A2D-4E0E-477E-B48B-C6B1ED27EF2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62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8938" y="679450"/>
            <a:ext cx="6038850" cy="33972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5721">
              <a:defRPr/>
            </a:pPr>
            <a:fld id="{B640CA02-1595-4E7F-A498-221299C4CC52}" type="slidenum"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 defTabSz="875721">
                <a:defRPr/>
              </a:pPr>
              <a:t>24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0174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86050" y="504825"/>
            <a:ext cx="4494213" cy="25273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5721">
              <a:defRPr/>
            </a:pPr>
            <a:fld id="{55D07A7A-98DF-4D60-BC21-661DBA824CD7}" type="slidenum">
              <a: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 defTabSz="875721">
                <a:defRPr/>
              </a:pPr>
              <a:t>29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485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F81F9-4E86-4A36-90F3-55ED7CC1B74E}" type="slidenum">
              <a:rPr lang="en-US" altLang="ko-KR">
                <a:solidFill>
                  <a:prstClr val="black"/>
                </a:solidFill>
              </a:rPr>
              <a:pPr/>
              <a:t>34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" y="765175"/>
            <a:ext cx="6854825" cy="3856038"/>
          </a:xfrm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03147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683" y="-27384"/>
            <a:ext cx="11329259" cy="86409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77" y="1124744"/>
            <a:ext cx="11684000" cy="4953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447595" y="6569043"/>
            <a:ext cx="7872875" cy="287766"/>
          </a:xfrm>
          <a:prstGeom prst="rect">
            <a:avLst/>
          </a:prstGeom>
        </p:spPr>
        <p:txBody>
          <a:bodyPr/>
          <a:lstStyle/>
          <a:p>
            <a:endParaRPr lang="en-US" altLang="ko-KR" dirty="0" smtClean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11294290" y="426437"/>
            <a:ext cx="810623" cy="29044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/>
              <a:t>‹#›</a:t>
            </a:fld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6" name="슬라이드 번호 개체 틀 3"/>
          <p:cNvSpPr txBox="1">
            <a:spLocks/>
          </p:cNvSpPr>
          <p:nvPr userDrawn="1"/>
        </p:nvSpPr>
        <p:spPr>
          <a:xfrm>
            <a:off x="11400815" y="6487954"/>
            <a:ext cx="810623" cy="290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77B60-E919-457C-A554-D0EE28E0A5D4}" type="slidenum">
              <a:rPr lang="ko-KR" altLang="en-US" sz="1800" smtClean="0">
                <a:solidFill>
                  <a:srgbClr val="FFFFFF"/>
                </a:solidFill>
              </a:rPr>
              <a:pPr/>
              <a:t>‹#›</a:t>
            </a:fld>
            <a:endParaRPr lang="ko-KR" alt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92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11472597" y="6525345"/>
            <a:ext cx="672076" cy="216024"/>
          </a:xfrm>
        </p:spPr>
        <p:txBody>
          <a:bodyPr/>
          <a:lstStyle/>
          <a:p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/>
              <a:t>‹#›</a:t>
            </a:fld>
            <a:endParaRPr lang="ko-KR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1236" y="188640"/>
            <a:ext cx="10972800" cy="634082"/>
          </a:xfrm>
          <a:prstGeom prst="rect">
            <a:avLst/>
          </a:prstGeom>
        </p:spPr>
        <p:txBody>
          <a:bodyPr lIns="91416" tIns="45708" rIns="91416" bIns="4570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슬라이드 번호 개체 틀 3"/>
          <p:cNvSpPr txBox="1">
            <a:spLocks/>
          </p:cNvSpPr>
          <p:nvPr userDrawn="1"/>
        </p:nvSpPr>
        <p:spPr>
          <a:xfrm>
            <a:off x="11430061" y="6522936"/>
            <a:ext cx="810623" cy="290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77B60-E919-457C-A554-D0EE28E0A5D4}" type="slidenum">
              <a:rPr lang="ko-KR" altLang="en-US" sz="1800" smtClean="0">
                <a:solidFill>
                  <a:srgbClr val="FFFFFF"/>
                </a:solidFill>
              </a:rPr>
              <a:pPr/>
              <a:t>‹#›</a:t>
            </a:fld>
            <a:endParaRPr lang="ko-KR" alt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23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1236" y="188640"/>
            <a:ext cx="10972800" cy="634082"/>
          </a:xfrm>
          <a:prstGeom prst="rect">
            <a:avLst/>
          </a:prstGeom>
        </p:spPr>
        <p:txBody>
          <a:bodyPr lIns="91416" tIns="45708" rIns="91416" bIns="4570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11472597" y="6525345"/>
            <a:ext cx="672076" cy="216024"/>
          </a:xfrm>
        </p:spPr>
        <p:txBody>
          <a:bodyPr/>
          <a:lstStyle/>
          <a:p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/>
              <a:t>‹#›</a:t>
            </a:fld>
            <a:endParaRPr lang="ko-KR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6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  <a:prstGeom prst="rect">
            <a:avLst/>
          </a:prstGeom>
        </p:spPr>
        <p:txBody>
          <a:bodyPr lIns="86462" tIns="43231" rIns="86462" bIns="43231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7" y="1600206"/>
            <a:ext cx="5392616" cy="4525963"/>
          </a:xfrm>
          <a:prstGeom prst="rect">
            <a:avLst/>
          </a:prstGeom>
        </p:spPr>
        <p:txBody>
          <a:bodyPr lIns="86462" tIns="43231" rIns="86462" bIns="43231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89785" y="1600206"/>
            <a:ext cx="5392616" cy="4525963"/>
          </a:xfrm>
          <a:prstGeom prst="rect">
            <a:avLst/>
          </a:prstGeom>
        </p:spPr>
        <p:txBody>
          <a:bodyPr lIns="86462" tIns="43231" rIns="86462" bIns="43231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3"/>
          <p:cNvSpPr txBox="1">
            <a:spLocks/>
          </p:cNvSpPr>
          <p:nvPr userDrawn="1"/>
        </p:nvSpPr>
        <p:spPr>
          <a:xfrm>
            <a:off x="11422382" y="6522938"/>
            <a:ext cx="810623" cy="290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77B60-E919-457C-A554-D0EE28E0A5D4}" type="slidenum">
              <a:rPr lang="ko-KR" altLang="en-US" sz="1800" smtClean="0">
                <a:solidFill>
                  <a:srgbClr val="FFFFFF"/>
                </a:solidFill>
              </a:rPr>
              <a:pPr/>
              <a:t>‹#›</a:t>
            </a:fld>
            <a:endParaRPr lang="ko-KR" alt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1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5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1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1568608" y="6525344"/>
            <a:ext cx="504056" cy="290441"/>
          </a:xfrm>
        </p:spPr>
        <p:txBody>
          <a:bodyPr lIns="0" tIns="0" rIns="0" bIns="0"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5" name="슬라이드 번호 개체 틀 2"/>
          <p:cNvSpPr txBox="1">
            <a:spLocks/>
          </p:cNvSpPr>
          <p:nvPr userDrawn="1"/>
        </p:nvSpPr>
        <p:spPr>
          <a:xfrm>
            <a:off x="11472597" y="6525345"/>
            <a:ext cx="672076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/>
              <a:t>‹#›</a:t>
            </a:fld>
            <a:endParaRPr lang="ko-KR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9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1236" y="116632"/>
            <a:ext cx="10972800" cy="706090"/>
          </a:xfrm>
          <a:prstGeom prst="rect">
            <a:avLst/>
          </a:prstGeom>
        </p:spPr>
        <p:txBody>
          <a:bodyPr lIns="91416" tIns="45708" rIns="91416" bIns="4570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  <a:prstGeom prst="rect">
            <a:avLst/>
          </a:prstGeom>
        </p:spPr>
        <p:txBody>
          <a:bodyPr lIns="91416" tIns="45708" rIns="91416" bIns="45708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722067" y="8215355"/>
            <a:ext cx="4923727" cy="365125"/>
          </a:xfrm>
          <a:prstGeom prst="rect">
            <a:avLst/>
          </a:prstGeom>
        </p:spPr>
        <p:txBody>
          <a:bodyPr lIns="91416" tIns="45708" rIns="91416" bIns="45708"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11430062" y="6522938"/>
            <a:ext cx="810623" cy="290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/>
              <a:t>‹#›</a:t>
            </a:fld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8" name="슬라이드 번호 개체 틀 3"/>
          <p:cNvSpPr txBox="1">
            <a:spLocks/>
          </p:cNvSpPr>
          <p:nvPr userDrawn="1"/>
        </p:nvSpPr>
        <p:spPr>
          <a:xfrm>
            <a:off x="11422382" y="6522938"/>
            <a:ext cx="810623" cy="290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77B60-E919-457C-A554-D0EE28E0A5D4}" type="slidenum">
              <a:rPr lang="ko-KR" altLang="en-US" sz="1800" smtClean="0">
                <a:solidFill>
                  <a:srgbClr val="FFFFFF"/>
                </a:solidFill>
              </a:rPr>
              <a:pPr/>
              <a:t>‹#›</a:t>
            </a:fld>
            <a:endParaRPr lang="ko-KR" alt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7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-5743" y="6597352"/>
            <a:ext cx="2844800" cy="2444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664739" y="6597352"/>
            <a:ext cx="8862523" cy="2444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슬라이드 번호 개체 틀 3"/>
          <p:cNvSpPr txBox="1">
            <a:spLocks/>
          </p:cNvSpPr>
          <p:nvPr userDrawn="1"/>
        </p:nvSpPr>
        <p:spPr>
          <a:xfrm>
            <a:off x="11400815" y="6487954"/>
            <a:ext cx="810623" cy="290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77B60-E919-457C-A554-D0EE28E0A5D4}" type="slidenum">
              <a:rPr kumimoji="0" lang="ko-K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6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" descr="kstar_soft_lo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9" y="6597618"/>
            <a:ext cx="1152128" cy="21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nfri_j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r="16380" b="89825"/>
          <a:stretch/>
        </p:blipFill>
        <p:spPr bwMode="auto">
          <a:xfrm>
            <a:off x="-48683" y="-27384"/>
            <a:ext cx="12235892" cy="84184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 userDrawn="1"/>
        </p:nvSpPr>
        <p:spPr>
          <a:xfrm>
            <a:off x="-48683" y="814464"/>
            <a:ext cx="12260120" cy="94256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53000"/>
                  <a:lumOff val="47000"/>
                </a:schemeClr>
              </a:gs>
              <a:gs pos="0">
                <a:schemeClr val="bg1">
                  <a:lumMod val="57000"/>
                </a:schemeClr>
              </a:gs>
              <a:gs pos="99000">
                <a:schemeClr val="bg1">
                  <a:lumMod val="37000"/>
                </a:schemeClr>
              </a:gs>
              <a:gs pos="66000">
                <a:schemeClr val="bg1">
                  <a:lumMod val="52000"/>
                  <a:lumOff val="48000"/>
                </a:schemeClr>
              </a:gs>
            </a:gsLst>
            <a:lin ang="5400000" scaled="1"/>
            <a:tileRect/>
          </a:gra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FFFFF"/>
              </a:solidFill>
            </a:endParaRPr>
          </a:p>
        </p:txBody>
      </p:sp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-48683" y="-27383"/>
            <a:ext cx="11233248" cy="84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title style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337176" y="1124744"/>
            <a:ext cx="1159870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1909" marR="0" lvl="0" indent="-34190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ko-KR" dirty="0" smtClean="0"/>
              <a:t>Click to edit Master text styles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altLang="ko-KR" dirty="0"/>
          </a:p>
        </p:txBody>
      </p:sp>
      <p:sp>
        <p:nvSpPr>
          <p:cNvPr id="6" name="타원 5"/>
          <p:cNvSpPr/>
          <p:nvPr userDrawn="1"/>
        </p:nvSpPr>
        <p:spPr bwMode="auto">
          <a:xfrm>
            <a:off x="11568607" y="6525344"/>
            <a:ext cx="476980" cy="252294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 latinLnBrk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ko-KR" altLang="en-US" sz="1200" b="1" i="1" smtClean="0">
              <a:solidFill>
                <a:srgbClr val="1822CD"/>
              </a:solidFill>
              <a:latin typeface="Helvetica" pitchFamily="-12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11400815" y="6487954"/>
            <a:ext cx="810623" cy="290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/>
              <a:t>‹#›</a:t>
            </a:fld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696368" y="6597618"/>
            <a:ext cx="2880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</a:rPr>
              <a:t>Y. In/ FEC</a:t>
            </a:r>
            <a:r>
              <a:rPr lang="en-US" sz="1050" b="1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</a:rPr>
              <a:t>2018</a:t>
            </a:r>
            <a:endParaRPr lang="en-US" sz="105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그림 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920536" y="764704"/>
            <a:ext cx="1271465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5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3" r:id="rId3"/>
    <p:sldLayoutId id="2147483760" r:id="rId4"/>
    <p:sldLayoutId id="2147483853" r:id="rId5"/>
    <p:sldLayoutId id="2147483854" r:id="rId6"/>
    <p:sldLayoutId id="2147483855" r:id="rId7"/>
    <p:sldLayoutId id="214748385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indent="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4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293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44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58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0" marR="0" indent="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1"/>
          </a:solidFill>
          <a:latin typeface="Calibri" panose="020F0502020204030204" pitchFamily="34" charset="0"/>
          <a:ea typeface="ＭＳ Ｐゴシック" charset="-128"/>
          <a:cs typeface="Calibri" panose="020F0502020204030204" pitchFamily="34" charset="0"/>
        </a:defRPr>
      </a:lvl1pPr>
      <a:lvl2pPr marL="742229" indent="-28492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  <a:ea typeface="ＭＳ Ｐゴシック" charset="-128"/>
        </a:defRPr>
      </a:lvl2pPr>
      <a:lvl3pPr marL="1142547" indent="-22794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0000"/>
          </a:solidFill>
          <a:latin typeface="Calibri" panose="020F0502020204030204" pitchFamily="34" charset="0"/>
          <a:ea typeface="ＭＳ Ｐゴシック" charset="-128"/>
        </a:defRPr>
      </a:lvl3pPr>
      <a:lvl4pPr marL="1599852" indent="-22794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9999"/>
          </a:solidFill>
          <a:latin typeface="Calibri" panose="020F0502020204030204" pitchFamily="34" charset="0"/>
          <a:ea typeface="ＭＳ Ｐゴシック" charset="-128"/>
        </a:defRPr>
      </a:lvl4pPr>
      <a:lvl5pPr marL="2057155" indent="-22794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ＭＳ Ｐゴシック" charset="-128"/>
        </a:defRPr>
      </a:lvl5pPr>
      <a:lvl6pPr marL="251430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453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599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74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owerPoint_Graphi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4" r="72067" b="10827"/>
          <a:stretch/>
        </p:blipFill>
        <p:spPr bwMode="auto">
          <a:xfrm>
            <a:off x="0" y="6042212"/>
            <a:ext cx="2191871" cy="41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 bwMode="auto">
          <a:xfrm>
            <a:off x="479376" y="1124744"/>
            <a:ext cx="11593289" cy="11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endParaRPr lang="en-US" altLang="ko-KR" sz="4800" dirty="0" smtClean="0">
              <a:solidFill>
                <a:schemeClr val="tx1"/>
              </a:solidFill>
            </a:endParaRPr>
          </a:p>
          <a:p>
            <a:r>
              <a:rPr lang="en-US" altLang="ko-KR" sz="4400" dirty="0" smtClean="0">
                <a:solidFill>
                  <a:schemeClr val="tx1"/>
                </a:solidFill>
              </a:rPr>
              <a:t>Test </a:t>
            </a:r>
            <a:r>
              <a:rPr lang="en-US" altLang="ko-KR" sz="4400" dirty="0">
                <a:solidFill>
                  <a:schemeClr val="tx1"/>
                </a:solidFill>
              </a:rPr>
              <a:t>of the ITER-like RMP </a:t>
            </a:r>
            <a:r>
              <a:rPr lang="en-US" altLang="ko-KR" sz="4400" dirty="0" smtClean="0">
                <a:solidFill>
                  <a:schemeClr val="tx1"/>
                </a:solidFill>
              </a:rPr>
              <a:t>Configurations </a:t>
            </a:r>
          </a:p>
          <a:p>
            <a:r>
              <a:rPr lang="en-US" altLang="ko-KR" sz="4400" dirty="0">
                <a:solidFill>
                  <a:schemeClr val="tx1"/>
                </a:solidFill>
              </a:rPr>
              <a:t> </a:t>
            </a:r>
            <a:r>
              <a:rPr lang="en-US" altLang="ko-KR" sz="4400" dirty="0" smtClean="0">
                <a:solidFill>
                  <a:schemeClr val="tx1"/>
                </a:solidFill>
              </a:rPr>
              <a:t>   for </a:t>
            </a:r>
            <a:r>
              <a:rPr lang="en-US" altLang="ko-KR" sz="4400" dirty="0">
                <a:solidFill>
                  <a:schemeClr val="tx1"/>
                </a:solidFill>
              </a:rPr>
              <a:t>ELM-crash-suppression on </a:t>
            </a:r>
            <a:r>
              <a:rPr lang="en-US" altLang="ko-KR" sz="4400" dirty="0" smtClean="0">
                <a:solidFill>
                  <a:schemeClr val="tx1"/>
                </a:solidFill>
              </a:rPr>
              <a:t>KSTAR</a:t>
            </a:r>
            <a:r>
              <a:rPr lang="en-US" altLang="ko-KR" sz="4800" dirty="0">
                <a:solidFill>
                  <a:schemeClr val="tx1"/>
                </a:solidFill>
              </a:rPr>
              <a:t>	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 </a:t>
            </a:r>
            <a:endParaRPr lang="en-US" altLang="ko-KR" sz="4800" dirty="0">
              <a:solidFill>
                <a:schemeClr val="tx1"/>
              </a:solidFill>
            </a:endParaRPr>
          </a:p>
        </p:txBody>
      </p:sp>
      <p:pic>
        <p:nvPicPr>
          <p:cNvPr id="8" name="Picture 8" descr="nfri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832" y="6493081"/>
            <a:ext cx="2480175" cy="28055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0" name="직사각형 9"/>
          <p:cNvSpPr/>
          <p:nvPr/>
        </p:nvSpPr>
        <p:spPr>
          <a:xfrm>
            <a:off x="1343472" y="2708920"/>
            <a:ext cx="9147616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err="1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Yongkyoon</a:t>
            </a:r>
            <a:r>
              <a:rPr lang="en-US" altLang="ko-KR" b="1" dirty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In</a:t>
            </a:r>
            <a:r>
              <a:rPr lang="en-US" altLang="ko-KR" b="1" baseline="30000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1,2</a:t>
            </a:r>
            <a:r>
              <a:rPr lang="en-US" altLang="ko-KR" b="1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, </a:t>
            </a:r>
            <a:r>
              <a:rPr lang="en-US" altLang="ko-KR" b="1" dirty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A. </a:t>
            </a:r>
            <a:r>
              <a:rPr lang="en-US" altLang="ko-KR" b="1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Loarte</a:t>
            </a:r>
            <a:r>
              <a:rPr lang="en-US" altLang="ko-KR" b="1" baseline="30000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3</a:t>
            </a:r>
            <a:r>
              <a:rPr lang="en-US" altLang="ko-KR" b="1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, H.H</a:t>
            </a:r>
            <a:r>
              <a:rPr lang="en-US" altLang="ko-KR" b="1" dirty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. </a:t>
            </a:r>
            <a:r>
              <a:rPr lang="en-US" altLang="ko-KR" b="1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Lee</a:t>
            </a:r>
            <a:r>
              <a:rPr lang="en-US" altLang="ko-KR" b="1" baseline="30000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2</a:t>
            </a:r>
            <a:r>
              <a:rPr lang="en-US" altLang="ko-KR" b="1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, </a:t>
            </a:r>
            <a:r>
              <a:rPr lang="en-US" altLang="ko-KR" b="1" dirty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K. Kim</a:t>
            </a:r>
            <a:r>
              <a:rPr lang="en-US" altLang="ko-KR" b="1" baseline="30000" dirty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2</a:t>
            </a:r>
            <a:r>
              <a:rPr lang="en-US" altLang="ko-KR" b="1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, J.W</a:t>
            </a:r>
            <a:r>
              <a:rPr lang="en-US" altLang="ko-KR" b="1" dirty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. </a:t>
            </a:r>
            <a:r>
              <a:rPr lang="en-US" altLang="ko-KR" b="1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Ahn</a:t>
            </a:r>
            <a:r>
              <a:rPr lang="en-US" altLang="ko-KR" b="1" baseline="30000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4</a:t>
            </a:r>
            <a:r>
              <a:rPr lang="en-US" altLang="ko-KR" b="1" dirty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, </a:t>
            </a:r>
            <a:endParaRPr lang="en-US" altLang="ko-KR" b="1" dirty="0" smtClean="0">
              <a:solidFill>
                <a:srgbClr val="0000FF"/>
              </a:solidFill>
              <a:latin typeface="Arial" charset="0"/>
              <a:ea typeface="맑은 고딕" pitchFamily="50" charset="-127"/>
              <a:cs typeface="Arial" charset="0"/>
            </a:endParaRPr>
          </a:p>
          <a:p>
            <a:pPr algn="ctr"/>
            <a:r>
              <a:rPr lang="en-US" altLang="ko-KR" b="1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Y.M</a:t>
            </a:r>
            <a:r>
              <a:rPr lang="en-US" altLang="ko-KR" b="1" dirty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. Jeon</a:t>
            </a:r>
            <a:r>
              <a:rPr lang="en-US" altLang="ko-KR" b="1" baseline="30000" dirty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2</a:t>
            </a:r>
            <a:r>
              <a:rPr lang="en-US" altLang="ko-KR" b="1" dirty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, </a:t>
            </a:r>
            <a:r>
              <a:rPr lang="en-US" altLang="ko-KR" b="1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J.K. Park</a:t>
            </a:r>
            <a:r>
              <a:rPr lang="en-US" altLang="ko-KR" b="1" baseline="30000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5</a:t>
            </a:r>
            <a:r>
              <a:rPr lang="en-US" altLang="ko-KR" b="1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, G.Y. Park</a:t>
            </a:r>
            <a:r>
              <a:rPr lang="en-US" altLang="ko-KR" b="1" baseline="30000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2</a:t>
            </a:r>
            <a:r>
              <a:rPr lang="en-US" altLang="ko-KR" b="1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, M.W. Kim</a:t>
            </a:r>
            <a:r>
              <a:rPr lang="en-US" altLang="ko-KR" b="1" baseline="30000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1,2</a:t>
            </a:r>
            <a:r>
              <a:rPr lang="en-GB" b="1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, H. Park</a:t>
            </a:r>
            <a:r>
              <a:rPr lang="en-US" altLang="ko-KR" b="1" baseline="30000" dirty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1,2</a:t>
            </a:r>
            <a:r>
              <a:rPr lang="en-GB" b="1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, </a:t>
            </a:r>
            <a:r>
              <a:rPr lang="en-GB" b="1" dirty="0" smtClean="0">
                <a:solidFill>
                  <a:srgbClr val="250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solidFill>
                <a:srgbClr val="2507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GB" b="1" dirty="0">
                <a:solidFill>
                  <a:srgbClr val="250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3D Physics Task Force in KSTAR</a:t>
            </a:r>
            <a:endParaRPr lang="en-US" b="1" dirty="0">
              <a:solidFill>
                <a:srgbClr val="2507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b="1" dirty="0">
                <a:solidFill>
                  <a:srgbClr val="250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altLang="ko-KR" sz="1400" b="1" baseline="30000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1 </a:t>
            </a:r>
            <a:r>
              <a:rPr lang="en-US" sz="1400" b="1" dirty="0" smtClean="0">
                <a:solidFill>
                  <a:srgbClr val="250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Ulsan National Institute of Science and Technology</a:t>
            </a:r>
            <a:r>
              <a:rPr lang="en-US" sz="1400" b="1" dirty="0">
                <a:solidFill>
                  <a:srgbClr val="250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250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(UNIST), Ulsan, Korea</a:t>
            </a:r>
          </a:p>
          <a:p>
            <a:r>
              <a:rPr lang="en-GB" altLang="ko-KR" sz="1400" b="1" baseline="30000" dirty="0" smtClean="0">
                <a:solidFill>
                  <a:srgbClr val="250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ko-KR" sz="1400" b="1" dirty="0" smtClean="0">
                <a:solidFill>
                  <a:srgbClr val="250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Fusion Research Institute (NFRI), Daejeon, Korea </a:t>
            </a:r>
          </a:p>
          <a:p>
            <a:r>
              <a:rPr lang="en-GB" altLang="ko-KR" sz="1400" b="1" baseline="30000" dirty="0" smtClean="0">
                <a:solidFill>
                  <a:srgbClr val="250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ko-KR" sz="1400" b="1" dirty="0" smtClean="0">
                <a:solidFill>
                  <a:srgbClr val="250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Organization</a:t>
            </a:r>
          </a:p>
          <a:p>
            <a:r>
              <a:rPr lang="en-GB" sz="1400" b="1" baseline="30000" dirty="0" smtClean="0">
                <a:solidFill>
                  <a:srgbClr val="250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400" b="1" dirty="0" smtClean="0">
                <a:solidFill>
                  <a:srgbClr val="250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Oak Ridge National Laboratory, Oak Ridge, U.S. </a:t>
            </a:r>
          </a:p>
          <a:p>
            <a:r>
              <a:rPr lang="en-GB" altLang="ko-KR" sz="1400" b="1" baseline="30000" dirty="0" smtClean="0">
                <a:solidFill>
                  <a:srgbClr val="250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altLang="ko-KR" sz="1400" b="1" dirty="0" smtClean="0">
                <a:solidFill>
                  <a:srgbClr val="250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Princeton Plasma Physics </a:t>
            </a:r>
            <a:r>
              <a:rPr lang="en-US" altLang="ko-KR" sz="1400" b="1" dirty="0">
                <a:solidFill>
                  <a:srgbClr val="250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Ridge </a:t>
            </a:r>
            <a:r>
              <a:rPr lang="en-US" altLang="ko-KR" sz="1400" b="1" dirty="0" smtClean="0">
                <a:solidFill>
                  <a:srgbClr val="2507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Laboratory, Princeton, U.S.</a:t>
            </a:r>
            <a:endParaRPr lang="en-US" altLang="ko-KR" sz="1400" b="1" dirty="0">
              <a:solidFill>
                <a:srgbClr val="2507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2000" b="1" i="1" dirty="0" smtClean="0">
                <a:solidFill>
                  <a:srgbClr val="0000FF"/>
                </a:solidFill>
                <a:latin typeface="Arial" charset="0"/>
                <a:ea typeface="맑은 고딕" pitchFamily="50" charset="-127"/>
                <a:cs typeface="Arial" charset="0"/>
              </a:rPr>
              <a:t> </a:t>
            </a:r>
            <a:endParaRPr lang="en-US" altLang="ko-KR" sz="2000" b="1" i="1" dirty="0">
              <a:solidFill>
                <a:srgbClr val="0000FF"/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  <p:pic>
        <p:nvPicPr>
          <p:cNvPr id="7" name="Picture 20" descr="kstar_soft_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10" y="6443690"/>
            <a:ext cx="1440160" cy="35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직사각형 53"/>
          <p:cNvSpPr/>
          <p:nvPr/>
        </p:nvSpPr>
        <p:spPr>
          <a:xfrm>
            <a:off x="4079776" y="6550223"/>
            <a:ext cx="4032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Calibri" pitchFamily="34" charset="0"/>
              </a:rPr>
              <a:t> </a:t>
            </a:r>
            <a:r>
              <a:rPr lang="en-US" altLang="ko-KR" sz="1400" b="1" dirty="0" smtClean="0">
                <a:latin typeface="Calibri" pitchFamily="34" charset="0"/>
              </a:rPr>
              <a:t>IAEA-FEC, October 22 - 27, 2018, Gandhinagar, India</a:t>
            </a:r>
            <a:endParaRPr lang="en-US" altLang="ko-KR" sz="1400" b="1" i="1" dirty="0">
              <a:solidFill>
                <a:schemeClr val="bg1">
                  <a:lumMod val="65000"/>
                </a:schemeClr>
              </a:solidFill>
              <a:latin typeface="Calibri" pitchFamily="34" charset="0"/>
              <a:ea typeface="맑은 고딕" pitchFamily="50" charset="-127"/>
              <a:cs typeface="Arial" charset="0"/>
            </a:endParaRPr>
          </a:p>
        </p:txBody>
      </p:sp>
      <p:pic>
        <p:nvPicPr>
          <p:cNvPr id="9" name="Picture 4" descr="http://home.unist.ac.kr/professor/skkwak/images/UNIST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7252"/>
            <a:ext cx="1252004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4920" y="6134398"/>
            <a:ext cx="1279753" cy="31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부제목 2"/>
          <p:cNvSpPr txBox="1">
            <a:spLocks/>
          </p:cNvSpPr>
          <p:nvPr/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229" indent="-2849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ＭＳ Ｐゴシック" charset="-128"/>
              </a:defRPr>
            </a:lvl2pPr>
            <a:lvl3pPr marL="1142547" indent="-22794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  <a:ea typeface="ＭＳ Ｐゴシック" charset="-128"/>
              </a:defRPr>
            </a:lvl3pPr>
            <a:lvl4pPr marL="1599852" indent="-22794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9999"/>
                </a:solidFill>
                <a:latin typeface="+mn-lt"/>
                <a:ea typeface="ＭＳ Ｐゴシック" charset="-128"/>
              </a:defRPr>
            </a:lvl4pPr>
            <a:lvl5pPr marL="2057155" indent="-22794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306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53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599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46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altLang="ko-KR" sz="1575" b="1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800" b="1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500" b="1" kern="0"/>
          </a:p>
          <a:p>
            <a:r>
              <a:rPr lang="en-US" altLang="ko-KR" sz="1350" b="1" ker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ko-KR" sz="1350" b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부제목 2"/>
          <p:cNvSpPr txBox="1">
            <a:spLocks/>
          </p:cNvSpPr>
          <p:nvPr/>
        </p:nvSpPr>
        <p:spPr>
          <a:xfrm>
            <a:off x="3048000" y="40386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229" indent="-2849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ＭＳ Ｐゴシック" charset="-128"/>
              </a:defRPr>
            </a:lvl2pPr>
            <a:lvl3pPr marL="1142547" indent="-22794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  <a:ea typeface="ＭＳ Ｐゴシック" charset="-128"/>
              </a:defRPr>
            </a:lvl3pPr>
            <a:lvl4pPr marL="1599852" indent="-22794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9999"/>
                </a:solidFill>
                <a:latin typeface="+mn-lt"/>
                <a:ea typeface="ＭＳ Ｐゴシック" charset="-128"/>
              </a:defRPr>
            </a:lvl4pPr>
            <a:lvl5pPr marL="2057155" indent="-22794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306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53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599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46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altLang="ko-KR" sz="1575" b="1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800" b="1" ker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500" b="1" kern="0"/>
          </a:p>
          <a:p>
            <a:r>
              <a:rPr lang="en-US" altLang="ko-KR" sz="1350" b="1" ker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altLang="ko-KR" sz="1350" b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9456" y="5085184"/>
            <a:ext cx="972719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acknowledgement of the supports by Ministry of Science and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ICT for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KSTAR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ko-K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Research Funds (180056 &amp; 180245) of UNIST(Ulsan National Institute of Science &amp; Technology</a:t>
            </a:r>
            <a:r>
              <a:rPr lang="en-US" altLang="ko-K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ko-K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0" descr="ORNL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676" y="5661248"/>
            <a:ext cx="1267585" cy="46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99456" y="5733256"/>
            <a:ext cx="9649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0070C0"/>
                </a:solidFill>
                <a:latin typeface="Segoe UI" panose="020B0502040204020203" pitchFamily="34" charset="0"/>
              </a:rPr>
              <a:t>“</a:t>
            </a:r>
            <a:r>
              <a:rPr lang="en-US" altLang="ko-KR" sz="1600" b="1" dirty="0">
                <a:solidFill>
                  <a:srgbClr val="0070C0"/>
                </a:solidFill>
                <a:latin typeface="Segoe UI" panose="020B0502040204020203" pitchFamily="34" charset="0"/>
              </a:rPr>
              <a:t>ITER is the Nuclear Facility INB no. 174. The views and opinions expressed herein do not necessarily </a:t>
            </a:r>
            <a:r>
              <a:rPr lang="en-US" altLang="ko-KR" sz="1600" b="1" dirty="0" smtClean="0">
                <a:solidFill>
                  <a:srgbClr val="0070C0"/>
                </a:solidFill>
                <a:latin typeface="Segoe UI" panose="020B0502040204020203" pitchFamily="34" charset="0"/>
              </a:rPr>
              <a:t>reflect</a:t>
            </a:r>
            <a:r>
              <a:rPr lang="ko-KR" altLang="en-US" sz="1600" b="1" dirty="0" smtClean="0">
                <a:solidFill>
                  <a:srgbClr val="0070C0"/>
                </a:solidFill>
                <a:latin typeface="Segoe UI" panose="020B0502040204020203" pitchFamily="34" charset="0"/>
              </a:rPr>
              <a:t> </a:t>
            </a:r>
            <a:r>
              <a:rPr lang="en-US" altLang="ko-KR" sz="1600" b="1" dirty="0" smtClean="0">
                <a:solidFill>
                  <a:srgbClr val="0070C0"/>
                </a:solidFill>
                <a:latin typeface="Segoe UI" panose="020B0502040204020203" pitchFamily="34" charset="0"/>
              </a:rPr>
              <a:t>those </a:t>
            </a:r>
            <a:r>
              <a:rPr lang="en-US" altLang="ko-KR" sz="1600" b="1" dirty="0">
                <a:solidFill>
                  <a:srgbClr val="0070C0"/>
                </a:solidFill>
                <a:latin typeface="Segoe UI" panose="020B0502040204020203" pitchFamily="34" charset="0"/>
              </a:rPr>
              <a:t>of the ITER Organization.</a:t>
            </a:r>
            <a:r>
              <a:rPr lang="ko-KR" altLang="en-US" sz="1600" b="1" dirty="0">
                <a:solidFill>
                  <a:srgbClr val="0070C0"/>
                </a:solidFill>
                <a:latin typeface="Segoe UI" panose="020B0502040204020203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6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63352" y="116632"/>
            <a:ext cx="11928648" cy="634082"/>
          </a:xfrm>
        </p:spPr>
        <p:txBody>
          <a:bodyPr/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“Away” phasing </a:t>
            </a:r>
            <a:r>
              <a:rPr lang="en-US" altLang="ko-KR" dirty="0" smtClean="0"/>
              <a:t>might have been greatly influenced by kink-associated contributions, but what about </a:t>
            </a:r>
            <a:r>
              <a:rPr lang="en-US" altLang="ko-KR" dirty="0" smtClean="0">
                <a:solidFill>
                  <a:srgbClr val="00B050"/>
                </a:solidFill>
              </a:rPr>
              <a:t>“toward” phasing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7032104" y="980728"/>
            <a:ext cx="5040560" cy="452596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b="1" dirty="0"/>
              <a:t>3-D phase space </a:t>
            </a:r>
            <a:r>
              <a:rPr lang="en-US" altLang="ko-KR" sz="2800" b="1" dirty="0" smtClean="0"/>
              <a:t>mapping has been successfully benchmarked for RMP-driven, ELM-crash-suppression</a:t>
            </a:r>
          </a:p>
          <a:p>
            <a:r>
              <a:rPr lang="en-US" altLang="ko-KR" sz="2000" b="1" dirty="0" smtClean="0">
                <a:solidFill>
                  <a:srgbClr val="0070C0"/>
                </a:solidFill>
              </a:rPr>
              <a:t>      [J.K. Park </a:t>
            </a:r>
            <a:r>
              <a:rPr lang="en-US" altLang="ko-KR" sz="2000" b="1" i="1" dirty="0" smtClean="0">
                <a:solidFill>
                  <a:srgbClr val="0070C0"/>
                </a:solidFill>
              </a:rPr>
              <a:t>et al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, Nature Physics (2018)]</a:t>
            </a:r>
          </a:p>
          <a:p>
            <a:endParaRPr lang="en-US" altLang="ko-KR" sz="2000" b="1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b="1" dirty="0" smtClean="0"/>
              <a:t>Divertor heat flux broadening has been observed in the “away” </a:t>
            </a:r>
            <a:r>
              <a:rPr lang="en-US" altLang="ko-KR" sz="2800" b="1" dirty="0" smtClean="0"/>
              <a:t>phasing</a:t>
            </a:r>
            <a:endParaRPr lang="en-US" altLang="ko-KR" sz="2800" b="1" dirty="0" smtClean="0"/>
          </a:p>
          <a:p>
            <a:r>
              <a:rPr lang="en-US" altLang="ko-KR" sz="2800" dirty="0" smtClean="0"/>
              <a:t> </a:t>
            </a:r>
            <a:endParaRPr lang="ko-KR" altLang="en-US" sz="28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9496" y="1340768"/>
            <a:ext cx="5328592" cy="5114018"/>
          </a:xfrm>
          <a:prstGeom prst="rect">
            <a:avLst/>
          </a:prstGeom>
          <a:noFill/>
        </p:spPr>
      </p:pic>
      <p:sp>
        <p:nvSpPr>
          <p:cNvPr id="16" name="TextBox 1"/>
          <p:cNvSpPr txBox="1"/>
          <p:nvPr/>
        </p:nvSpPr>
        <p:spPr>
          <a:xfrm>
            <a:off x="4079776" y="3645024"/>
            <a:ext cx="2088232" cy="251351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squar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Coil current (kA) I</a:t>
            </a:r>
            <a:r>
              <a:rPr lang="en-US" altLang="zh-CN" sz="1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altLang="zh-CN" sz="1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altLang="zh-CN" sz="1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zh-CN" sz="1400" b="1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96200" y="5445224"/>
            <a:ext cx="331236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Y.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APS-DPP (2017);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submitted for publication (2018)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431704" y="2220898"/>
            <a:ext cx="1368152" cy="704046"/>
            <a:chOff x="3431704" y="2220898"/>
            <a:chExt cx="1368152" cy="704046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3431704" y="2348880"/>
              <a:ext cx="216024" cy="504056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4511824" y="2348880"/>
              <a:ext cx="288032" cy="576064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Freeform 35"/>
            <p:cNvSpPr/>
            <p:nvPr/>
          </p:nvSpPr>
          <p:spPr bwMode="auto">
            <a:xfrm>
              <a:off x="3440812" y="2220898"/>
              <a:ext cx="1310640" cy="133682"/>
            </a:xfrm>
            <a:custGeom>
              <a:avLst/>
              <a:gdLst>
                <a:gd name="connsiteX0" fmla="*/ 0 w 1310640"/>
                <a:gd name="connsiteY0" fmla="*/ 103202 h 133682"/>
                <a:gd name="connsiteX1" fmla="*/ 643890 w 1310640"/>
                <a:gd name="connsiteY1" fmla="*/ 332 h 133682"/>
                <a:gd name="connsiteX2" fmla="*/ 1310640 w 1310640"/>
                <a:gd name="connsiteY2" fmla="*/ 133682 h 13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0640" h="133682">
                  <a:moveTo>
                    <a:pt x="0" y="103202"/>
                  </a:moveTo>
                  <a:cubicBezTo>
                    <a:pt x="212725" y="49227"/>
                    <a:pt x="425450" y="-4748"/>
                    <a:pt x="643890" y="332"/>
                  </a:cubicBezTo>
                  <a:cubicBezTo>
                    <a:pt x="862330" y="5412"/>
                    <a:pt x="1196975" y="92407"/>
                    <a:pt x="1310640" y="133682"/>
                  </a:cubicBez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ko-KR" alt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719736" y="2780928"/>
              <a:ext cx="864096" cy="72008"/>
            </a:xfrm>
            <a:custGeom>
              <a:avLst/>
              <a:gdLst>
                <a:gd name="connsiteX0" fmla="*/ 0 w 1310640"/>
                <a:gd name="connsiteY0" fmla="*/ 103202 h 133682"/>
                <a:gd name="connsiteX1" fmla="*/ 643890 w 1310640"/>
                <a:gd name="connsiteY1" fmla="*/ 332 h 133682"/>
                <a:gd name="connsiteX2" fmla="*/ 1310640 w 1310640"/>
                <a:gd name="connsiteY2" fmla="*/ 133682 h 13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0640" h="133682">
                  <a:moveTo>
                    <a:pt x="0" y="103202"/>
                  </a:moveTo>
                  <a:cubicBezTo>
                    <a:pt x="212725" y="49227"/>
                    <a:pt x="425450" y="-4748"/>
                    <a:pt x="643890" y="332"/>
                  </a:cubicBezTo>
                  <a:cubicBezTo>
                    <a:pt x="862330" y="5412"/>
                    <a:pt x="1196975" y="92407"/>
                    <a:pt x="1310640" y="133682"/>
                  </a:cubicBez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ko-KR" alt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559496" y="184482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“Away Phasing”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95800" y="270892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B050"/>
                </a:solidFill>
              </a:rPr>
              <a:t>“Toward Phasing”</a:t>
            </a:r>
            <a:endParaRPr lang="ko-KR" altLang="en-US" sz="2400" b="1" dirty="0">
              <a:solidFill>
                <a:srgbClr val="00B050"/>
              </a:solidFill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1991544" y="3861048"/>
            <a:ext cx="1564531" cy="2641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Locking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MS PGothic" pitchFamily="18" charset="0"/>
                <a:cs typeface="MS PGothic" pitchFamily="18" charset="0"/>
              </a:rPr>
              <a:t>  </a:t>
            </a:r>
          </a:p>
        </p:txBody>
      </p:sp>
      <p:sp>
        <p:nvSpPr>
          <p:cNvPr id="50" name="TextBox 1"/>
          <p:cNvSpPr txBox="1"/>
          <p:nvPr/>
        </p:nvSpPr>
        <p:spPr>
          <a:xfrm>
            <a:off x="3503712" y="4293096"/>
            <a:ext cx="2672783" cy="5861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Dominantly 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non-resonant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MS PGothic" pitchFamily="18" charset="0"/>
                <a:cs typeface="MS PGothic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86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63352" y="116632"/>
            <a:ext cx="11928648" cy="634082"/>
          </a:xfrm>
        </p:spPr>
        <p:txBody>
          <a:bodyPr/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“Away” phasing </a:t>
            </a:r>
            <a:r>
              <a:rPr lang="en-US" altLang="ko-KR" dirty="0" smtClean="0"/>
              <a:t>might have been greatly influenced by kink-associated contributions, but what about </a:t>
            </a:r>
            <a:r>
              <a:rPr lang="en-US" altLang="ko-KR" dirty="0" smtClean="0">
                <a:solidFill>
                  <a:srgbClr val="00B050"/>
                </a:solidFill>
              </a:rPr>
              <a:t>“toward” phasing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7032104" y="980728"/>
            <a:ext cx="5040560" cy="452596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b="1" dirty="0"/>
              <a:t>3-D phase space </a:t>
            </a:r>
            <a:r>
              <a:rPr lang="en-US" altLang="ko-KR" sz="2800" b="1" dirty="0" smtClean="0"/>
              <a:t>mapping has been successfully benchmarked for RMP-driven, ELM-crash-suppression</a:t>
            </a:r>
          </a:p>
          <a:p>
            <a:r>
              <a:rPr lang="en-US" altLang="ko-KR" sz="2000" b="1" dirty="0" smtClean="0">
                <a:solidFill>
                  <a:srgbClr val="0070C0"/>
                </a:solidFill>
              </a:rPr>
              <a:t>      [J.K. Park </a:t>
            </a:r>
            <a:r>
              <a:rPr lang="en-US" altLang="ko-KR" sz="2000" b="1" i="1" dirty="0" smtClean="0">
                <a:solidFill>
                  <a:srgbClr val="0070C0"/>
                </a:solidFill>
              </a:rPr>
              <a:t>et al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, Nature Physics (2018)]</a:t>
            </a:r>
          </a:p>
          <a:p>
            <a:endParaRPr lang="en-US" altLang="ko-KR" sz="2000" b="1" dirty="0" smtClean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800" b="1" dirty="0" smtClean="0"/>
              <a:t>Divertor heat flux broadening has been observed in the “away” </a:t>
            </a:r>
            <a:r>
              <a:rPr lang="en-US" altLang="ko-KR" sz="2800" b="1" dirty="0" smtClean="0"/>
              <a:t>phasing</a:t>
            </a:r>
            <a:endParaRPr lang="en-US" altLang="ko-KR" sz="2800" b="1" dirty="0" smtClean="0"/>
          </a:p>
          <a:p>
            <a:r>
              <a:rPr lang="en-US" altLang="ko-KR" sz="2800" dirty="0" smtClean="0"/>
              <a:t> </a:t>
            </a:r>
            <a:endParaRPr lang="ko-KR" altLang="en-US" sz="28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9496" y="1340768"/>
            <a:ext cx="5328592" cy="5114018"/>
          </a:xfrm>
          <a:prstGeom prst="rect">
            <a:avLst/>
          </a:prstGeom>
          <a:noFill/>
        </p:spPr>
      </p:pic>
      <p:sp>
        <p:nvSpPr>
          <p:cNvPr id="16" name="TextBox 1"/>
          <p:cNvSpPr txBox="1"/>
          <p:nvPr/>
        </p:nvSpPr>
        <p:spPr>
          <a:xfrm>
            <a:off x="4079776" y="3645024"/>
            <a:ext cx="2088232" cy="251351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squar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Coil current (kA) I</a:t>
            </a:r>
            <a:r>
              <a:rPr lang="en-US" altLang="zh-CN" sz="1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altLang="zh-CN" sz="1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altLang="zh-CN" sz="1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zh-CN" sz="1400" b="1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4192" y="5517232"/>
            <a:ext cx="331236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Y.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APS-DPP (2017);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submitted for publication (2018)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431704" y="2220898"/>
            <a:ext cx="1368152" cy="704046"/>
            <a:chOff x="3431704" y="2220898"/>
            <a:chExt cx="1368152" cy="704046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3431704" y="2348880"/>
              <a:ext cx="216024" cy="504056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4511824" y="2348880"/>
              <a:ext cx="288032" cy="576064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Freeform 35"/>
            <p:cNvSpPr/>
            <p:nvPr/>
          </p:nvSpPr>
          <p:spPr bwMode="auto">
            <a:xfrm>
              <a:off x="3440812" y="2220898"/>
              <a:ext cx="1310640" cy="133682"/>
            </a:xfrm>
            <a:custGeom>
              <a:avLst/>
              <a:gdLst>
                <a:gd name="connsiteX0" fmla="*/ 0 w 1310640"/>
                <a:gd name="connsiteY0" fmla="*/ 103202 h 133682"/>
                <a:gd name="connsiteX1" fmla="*/ 643890 w 1310640"/>
                <a:gd name="connsiteY1" fmla="*/ 332 h 133682"/>
                <a:gd name="connsiteX2" fmla="*/ 1310640 w 1310640"/>
                <a:gd name="connsiteY2" fmla="*/ 133682 h 13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0640" h="133682">
                  <a:moveTo>
                    <a:pt x="0" y="103202"/>
                  </a:moveTo>
                  <a:cubicBezTo>
                    <a:pt x="212725" y="49227"/>
                    <a:pt x="425450" y="-4748"/>
                    <a:pt x="643890" y="332"/>
                  </a:cubicBezTo>
                  <a:cubicBezTo>
                    <a:pt x="862330" y="5412"/>
                    <a:pt x="1196975" y="92407"/>
                    <a:pt x="1310640" y="133682"/>
                  </a:cubicBez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ko-KR" alt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719736" y="2780928"/>
              <a:ext cx="864096" cy="72008"/>
            </a:xfrm>
            <a:custGeom>
              <a:avLst/>
              <a:gdLst>
                <a:gd name="connsiteX0" fmla="*/ 0 w 1310640"/>
                <a:gd name="connsiteY0" fmla="*/ 103202 h 133682"/>
                <a:gd name="connsiteX1" fmla="*/ 643890 w 1310640"/>
                <a:gd name="connsiteY1" fmla="*/ 332 h 133682"/>
                <a:gd name="connsiteX2" fmla="*/ 1310640 w 1310640"/>
                <a:gd name="connsiteY2" fmla="*/ 133682 h 13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0640" h="133682">
                  <a:moveTo>
                    <a:pt x="0" y="103202"/>
                  </a:moveTo>
                  <a:cubicBezTo>
                    <a:pt x="212725" y="49227"/>
                    <a:pt x="425450" y="-4748"/>
                    <a:pt x="643890" y="332"/>
                  </a:cubicBezTo>
                  <a:cubicBezTo>
                    <a:pt x="862330" y="5412"/>
                    <a:pt x="1196975" y="92407"/>
                    <a:pt x="1310640" y="133682"/>
                  </a:cubicBez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ko-KR" alt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559496" y="184482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</a:rPr>
              <a:t>“Away Phasing”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95800" y="270892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B050"/>
                </a:solidFill>
              </a:rPr>
              <a:t>“Toward Phasing”</a:t>
            </a:r>
            <a:endParaRPr lang="ko-KR" altLang="en-US" sz="2400" b="1" dirty="0">
              <a:solidFill>
                <a:srgbClr val="00B05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>
            <a:off x="3575720" y="2492896"/>
            <a:ext cx="504056" cy="0"/>
          </a:xfrm>
          <a:prstGeom prst="straightConnector1">
            <a:avLst/>
          </a:prstGeom>
          <a:noFill/>
          <a:ln w="730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4151784" y="2492896"/>
            <a:ext cx="576064" cy="0"/>
          </a:xfrm>
          <a:prstGeom prst="straightConnector1">
            <a:avLst/>
          </a:prstGeom>
          <a:noFill/>
          <a:ln w="730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"/>
          <p:cNvSpPr txBox="1"/>
          <p:nvPr/>
        </p:nvSpPr>
        <p:spPr>
          <a:xfrm>
            <a:off x="1991544" y="3861048"/>
            <a:ext cx="1564531" cy="2641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Locking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FFFF"/>
                </a:solidFill>
                <a:latin typeface="MS PGothic" pitchFamily="18" charset="0"/>
                <a:cs typeface="MS PGothic" pitchFamily="18" charset="0"/>
              </a:rPr>
              <a:t>  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431704" y="4365104"/>
            <a:ext cx="2672783" cy="5861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Dominantly </a:t>
            </a:r>
          </a:p>
          <a:p>
            <a:pPr>
              <a:lnSpc>
                <a:spcPts val="2000"/>
              </a:lnSpc>
              <a:tabLst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non-resonant</a:t>
            </a:r>
            <a:r>
              <a:rPr lang="en-US" altLang="zh-C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FF"/>
                </a:solidFill>
                <a:latin typeface="MS PGothic" pitchFamily="18" charset="0"/>
                <a:cs typeface="MS PGothic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397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Outline</a:t>
            </a:r>
            <a:endParaRPr lang="ko-KR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980728"/>
            <a:ext cx="10972800" cy="5400600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en-US" altLang="ko-KR" sz="3200" b="1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1199429" lvl="1" indent="-457200">
              <a:buFontTx/>
              <a:buChar char="-"/>
            </a:pPr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</a:rPr>
              <a:t>Divertor heat flux measurement diagnostic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</a:endParaRPr>
          </a:p>
          <a:p>
            <a:pPr marL="1199429" lvl="1" indent="-457200">
              <a:buFontTx/>
              <a:buChar char="-"/>
            </a:pPr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</a:rPr>
              <a:t>Intentionally misaligned 3-D configurations (IMC)</a:t>
            </a:r>
          </a:p>
          <a:p>
            <a:pPr marL="457200" indent="-457200">
              <a:buFontTx/>
              <a:buChar char="-"/>
            </a:pPr>
            <a:r>
              <a:rPr lang="en-US" altLang="ko-KR" sz="3200" b="1" dirty="0" smtClean="0"/>
              <a:t>Impact of 3-D field configurations on divertor heat flux profiles</a:t>
            </a:r>
          </a:p>
          <a:p>
            <a:pPr marL="1199429" lvl="1" indent="-457200">
              <a:buFontTx/>
              <a:buChar char="-"/>
            </a:pPr>
            <a:r>
              <a:rPr lang="en-US" altLang="ko-KR" sz="2800" b="1" dirty="0" smtClean="0"/>
              <a:t>3-rows vs 2-rows (Upper/Lower RMPs)</a:t>
            </a:r>
          </a:p>
          <a:p>
            <a:pPr marL="457200" indent="-457200">
              <a:buFontTx/>
              <a:buChar char="-"/>
            </a:pPr>
            <a:r>
              <a:rPr lang="en-US" altLang="ko-KR" sz="3200" b="1" dirty="0" smtClean="0"/>
              <a:t>Simple-model comparison (preliminary)</a:t>
            </a:r>
          </a:p>
          <a:p>
            <a:pPr marL="457200" indent="-457200">
              <a:buFontTx/>
              <a:buChar char="-"/>
            </a:pPr>
            <a:r>
              <a:rPr lang="en-US" altLang="ko-KR" sz="3200" b="1" dirty="0" smtClean="0"/>
              <a:t>Progress in the compatibility study of RMP-driven, ELM-crash-suppression with detached plasmas</a:t>
            </a:r>
          </a:p>
          <a:p>
            <a:pPr marL="457200" indent="-457200">
              <a:buFontTx/>
              <a:buChar char="-"/>
            </a:pPr>
            <a:r>
              <a:rPr lang="en-US" altLang="ko-KR" sz="3200" b="1" dirty="0"/>
              <a:t>Discussion and </a:t>
            </a:r>
            <a:r>
              <a:rPr lang="en-US" altLang="ko-KR" sz="3200" b="1" dirty="0" smtClean="0"/>
              <a:t>Summary</a:t>
            </a:r>
            <a:endParaRPr lang="ko-KR" alt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/>
              <a:t>12</a:t>
            </a:fld>
            <a:endParaRPr lang="ko-KR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0" y="0"/>
            <a:ext cx="12144672" cy="836712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“Toward” Phasing </a:t>
            </a:r>
            <a:r>
              <a:rPr lang="en-US" sz="2400" dirty="0"/>
              <a:t>in n=1 RMP appears </a:t>
            </a:r>
            <a:r>
              <a:rPr lang="en-US" sz="2400" dirty="0" smtClean="0"/>
              <a:t>as equally </a:t>
            </a:r>
            <a:r>
              <a:rPr lang="en-US" sz="2400" dirty="0"/>
              <a:t>effective </a:t>
            </a:r>
            <a:r>
              <a:rPr lang="en-US" sz="2400" dirty="0" smtClean="0"/>
              <a:t>as </a:t>
            </a:r>
            <a:r>
              <a:rPr lang="en-US" sz="2400" dirty="0" smtClean="0">
                <a:solidFill>
                  <a:srgbClr val="FF0000"/>
                </a:solidFill>
              </a:rPr>
              <a:t>“Away” phasing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terms of ELM-crash-suppression, suggesting a broad optimal phasing</a:t>
            </a:r>
            <a:endParaRPr lang="en-US" sz="2400" dirty="0"/>
          </a:p>
        </p:txBody>
      </p:sp>
      <p:sp>
        <p:nvSpPr>
          <p:cNvPr id="20" name="TextBox 38"/>
          <p:cNvSpPr txBox="1"/>
          <p:nvPr/>
        </p:nvSpPr>
        <p:spPr>
          <a:xfrm>
            <a:off x="2172752" y="5292937"/>
            <a:ext cx="526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FFFFFF"/>
                </a:solidFill>
                <a:cs typeface="Arial" panose="020B0604020202020204" pitchFamily="34" charset="0"/>
              </a:rPr>
              <a:t>No </a:t>
            </a:r>
          </a:p>
          <a:p>
            <a:r>
              <a:rPr lang="en-US" sz="1200" b="1" dirty="0">
                <a:solidFill>
                  <a:srgbClr val="FFFFFF"/>
                </a:solidFill>
                <a:cs typeface="Arial" panose="020B0604020202020204" pitchFamily="34" charset="0"/>
              </a:rPr>
              <a:t>RMP</a:t>
            </a:r>
            <a:endParaRPr lang="en-GB" sz="1200" b="1" baseline="300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endParaRPr lang="en-GB" b="1" baseline="300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 bwMode="auto">
          <a:xfrm>
            <a:off x="119336" y="836712"/>
            <a:ext cx="5688632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2000" kern="0" dirty="0" smtClean="0">
                <a:solidFill>
                  <a:srgbClr val="00B050"/>
                </a:solidFill>
                <a:latin typeface="Arial"/>
              </a:rPr>
              <a:t>“Toward” each </a:t>
            </a:r>
            <a:r>
              <a:rPr lang="en-US" sz="2000" kern="0" dirty="0">
                <a:solidFill>
                  <a:srgbClr val="00B050"/>
                </a:solidFill>
                <a:latin typeface="Arial"/>
              </a:rPr>
              <a:t>other </a:t>
            </a:r>
            <a:r>
              <a:rPr lang="en-US" sz="2000" kern="0" dirty="0" smtClean="0">
                <a:solidFill>
                  <a:srgbClr val="00B050"/>
                </a:solidFill>
                <a:latin typeface="Arial"/>
              </a:rPr>
              <a:t>at Upper/Lower rows</a:t>
            </a:r>
            <a:endParaRPr lang="en-US" sz="2000" kern="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84032" y="4653136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/>
              <a:t>(</a:t>
            </a:r>
            <a:r>
              <a:rPr lang="en-US" altLang="ko-KR" sz="1600" b="1" dirty="0" err="1">
                <a:latin typeface="Symbol" panose="05050102010706020507" pitchFamily="18" charset="2"/>
              </a:rPr>
              <a:t>f</a:t>
            </a:r>
            <a:r>
              <a:rPr lang="en-US" altLang="ko-KR" sz="1600" b="1" baseline="-25000" dirty="0" err="1"/>
              <a:t>UM</a:t>
            </a:r>
            <a:r>
              <a:rPr lang="en-US" altLang="ko-KR" sz="1600" b="1" dirty="0"/>
              <a:t>, </a:t>
            </a:r>
            <a:r>
              <a:rPr lang="en-US" altLang="ko-KR" sz="1600" b="1" dirty="0" err="1">
                <a:latin typeface="Symbol" panose="05050102010706020507" pitchFamily="18" charset="2"/>
              </a:rPr>
              <a:t>f</a:t>
            </a:r>
            <a:r>
              <a:rPr lang="en-US" altLang="ko-KR" sz="1600" b="1" baseline="-25000" dirty="0" err="1"/>
              <a:t>ML</a:t>
            </a:r>
            <a:r>
              <a:rPr lang="en-US" altLang="ko-KR" sz="1600" b="1" dirty="0"/>
              <a:t>)=</a:t>
            </a:r>
            <a:r>
              <a:rPr lang="en-US" altLang="ko-KR" sz="1600" b="1" dirty="0">
                <a:solidFill>
                  <a:srgbClr val="FF0000"/>
                </a:solidFill>
              </a:rPr>
              <a:t> </a:t>
            </a:r>
            <a:r>
              <a:rPr lang="en-US" altLang="ko-KR" sz="1600" b="1" dirty="0">
                <a:solidFill>
                  <a:srgbClr val="000000"/>
                </a:solidFill>
              </a:rPr>
              <a:t>(-90,90</a:t>
            </a:r>
            <a:r>
              <a:rPr lang="en-US" altLang="ko-KR" sz="1600" b="1" dirty="0" smtClean="0">
                <a:solidFill>
                  <a:srgbClr val="000000"/>
                </a:solidFill>
              </a:rPr>
              <a:t>); </a:t>
            </a:r>
            <a:r>
              <a:rPr lang="en-US" altLang="ko-KR" sz="1600" b="1" dirty="0" smtClean="0">
                <a:solidFill>
                  <a:srgbClr val="00B050"/>
                </a:solidFill>
              </a:rPr>
              <a:t>(-85,85);(-80,80);(-75,75);(-70,70)</a:t>
            </a:r>
            <a:endParaRPr lang="en-US" altLang="ko-KR" sz="1600" b="1" dirty="0">
              <a:solidFill>
                <a:srgbClr val="00B050"/>
              </a:solidFill>
            </a:endParaRPr>
          </a:p>
          <a:p>
            <a:pPr algn="ctr"/>
            <a:r>
              <a:rPr lang="en-US" altLang="ko-KR" sz="1600" dirty="0">
                <a:solidFill>
                  <a:srgbClr val="000000"/>
                </a:solidFill>
              </a:rPr>
              <a:t> </a:t>
            </a:r>
            <a:r>
              <a:rPr lang="en-US" altLang="ko-KR" sz="1600" b="1" dirty="0">
                <a:solidFill>
                  <a:srgbClr val="000000"/>
                </a:solidFill>
              </a:rPr>
              <a:t>w.r.t. </a:t>
            </a:r>
            <a:r>
              <a:rPr lang="en-US" altLang="ko-KR" sz="1600" b="1" dirty="0" err="1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US" altLang="ko-KR" sz="1600" b="1" baseline="-25000" dirty="0" err="1">
                <a:solidFill>
                  <a:srgbClr val="000000"/>
                </a:solidFill>
              </a:rPr>
              <a:t>M</a:t>
            </a:r>
            <a:r>
              <a:rPr lang="en-US" altLang="ko-KR" sz="1600" b="1" baseline="-25000" dirty="0">
                <a:solidFill>
                  <a:srgbClr val="000000"/>
                </a:solidFill>
              </a:rPr>
              <a:t> </a:t>
            </a:r>
            <a:r>
              <a:rPr lang="en-US" altLang="ko-KR" sz="1600" b="1" dirty="0">
                <a:solidFill>
                  <a:srgbClr val="000000"/>
                </a:solidFill>
              </a:rPr>
              <a:t>=0 </a:t>
            </a:r>
            <a:r>
              <a:rPr lang="en-US" altLang="ko-KR" sz="1600" b="1" dirty="0" err="1">
                <a:solidFill>
                  <a:srgbClr val="000000"/>
                </a:solidFill>
              </a:rPr>
              <a:t>deg</a:t>
            </a:r>
            <a:r>
              <a:rPr lang="en-US" altLang="ko-KR" sz="1600" b="1" dirty="0">
                <a:solidFill>
                  <a:srgbClr val="000000"/>
                </a:solidFill>
              </a:rPr>
              <a:t> [e.g. +90deg phasing (-90,90)] </a:t>
            </a:r>
          </a:p>
        </p:txBody>
      </p:sp>
      <p:graphicFrame>
        <p:nvGraphicFramePr>
          <p:cNvPr id="1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286759"/>
              </p:ext>
            </p:extLst>
          </p:nvPr>
        </p:nvGraphicFramePr>
        <p:xfrm>
          <a:off x="8472264" y="5393060"/>
          <a:ext cx="1368152" cy="90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1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dirty="0" smtClean="0"/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+</a:t>
                      </a:r>
                      <a:endParaRPr lang="ko-KR" altLang="en-US" sz="1600" dirty="0" smtClean="0"/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-</a:t>
                      </a:r>
                      <a:endParaRPr lang="ko-KR" altLang="en-US" sz="1600" dirty="0" smtClean="0"/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600" dirty="0" smtClean="0"/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6" marR="43826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6" marR="43826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6" marR="43826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6" marR="43826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12224" y="5373216"/>
            <a:ext cx="36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U</a:t>
            </a:r>
          </a:p>
          <a:p>
            <a:r>
              <a:rPr lang="en-US" b="1" dirty="0">
                <a:solidFill>
                  <a:srgbClr val="000000"/>
                </a:solidFill>
              </a:rPr>
              <a:t>M</a:t>
            </a:r>
          </a:p>
          <a:p>
            <a:r>
              <a:rPr lang="en-US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84885" y="6219363"/>
            <a:ext cx="72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ymbol" panose="05050102010706020507" pitchFamily="18" charset="2"/>
              </a:rPr>
              <a:t>    0</a:t>
            </a:r>
            <a:r>
              <a:rPr 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97058" y="6219363"/>
            <a:ext cx="98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ymbol" panose="05050102010706020507" pitchFamily="18" charset="2"/>
              </a:rPr>
              <a:t>    -180</a:t>
            </a:r>
            <a:r>
              <a:rPr 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13142" y="6219363"/>
            <a:ext cx="98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ymbol" panose="05050102010706020507" pitchFamily="18" charset="2"/>
              </a:rPr>
              <a:t>     180</a:t>
            </a:r>
            <a:r>
              <a:rPr 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cxnSp>
        <p:nvCxnSpPr>
          <p:cNvPr id="24" name="직선 화살표 연결선 22"/>
          <p:cNvCxnSpPr/>
          <p:nvPr/>
        </p:nvCxnSpPr>
        <p:spPr bwMode="auto">
          <a:xfrm flipH="1" flipV="1">
            <a:off x="8694451" y="5429138"/>
            <a:ext cx="1012348" cy="877330"/>
          </a:xfrm>
          <a:prstGeom prst="straightConnector1">
            <a:avLst/>
          </a:prstGeom>
          <a:noFill/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직선 화살표 연결선 23"/>
          <p:cNvCxnSpPr/>
          <p:nvPr/>
        </p:nvCxnSpPr>
        <p:spPr bwMode="auto">
          <a:xfrm flipH="1" flipV="1">
            <a:off x="8904312" y="5445224"/>
            <a:ext cx="504056" cy="774139"/>
          </a:xfrm>
          <a:prstGeom prst="straightConnector1">
            <a:avLst/>
          </a:prstGeom>
          <a:noFill/>
          <a:ln w="412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5" t="2865" r="6489" b="3386"/>
          <a:stretch/>
        </p:blipFill>
        <p:spPr>
          <a:xfrm>
            <a:off x="335360" y="1340768"/>
            <a:ext cx="5760640" cy="5256584"/>
          </a:xfr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3480" t="2811" r="1756" b="1561"/>
          <a:stretch/>
        </p:blipFill>
        <p:spPr>
          <a:xfrm>
            <a:off x="6384032" y="1124744"/>
            <a:ext cx="5400600" cy="36004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608168" y="1268760"/>
            <a:ext cx="288032" cy="3024336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Rectangle 33"/>
          <p:cNvSpPr/>
          <p:nvPr/>
        </p:nvSpPr>
        <p:spPr>
          <a:xfrm>
            <a:off x="9336360" y="1268760"/>
            <a:ext cx="288032" cy="3024336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Rectangle 34"/>
          <p:cNvSpPr/>
          <p:nvPr/>
        </p:nvSpPr>
        <p:spPr>
          <a:xfrm>
            <a:off x="10128448" y="1268760"/>
            <a:ext cx="288032" cy="3024336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Rectangle 35"/>
          <p:cNvSpPr/>
          <p:nvPr/>
        </p:nvSpPr>
        <p:spPr>
          <a:xfrm>
            <a:off x="10992544" y="1268760"/>
            <a:ext cx="288032" cy="3024336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>
            <a:off x="8472264" y="1268760"/>
            <a:ext cx="288032" cy="3024336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8472264" y="177281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Rotating RMP</a:t>
            </a:r>
            <a:endParaRPr lang="ko-KR" altLang="en-US" sz="1600" b="1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7824192" y="2060848"/>
            <a:ext cx="720080" cy="14401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8616280" y="2060848"/>
            <a:ext cx="288032" cy="14401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9192344" y="2060848"/>
            <a:ext cx="216024" cy="14401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9768408" y="2060848"/>
            <a:ext cx="432048" cy="14401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10056440" y="1988840"/>
            <a:ext cx="936104" cy="14401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807968" y="908720"/>
            <a:ext cx="104665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3-rows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3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내용 개체 틀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12" y="1503595"/>
            <a:ext cx="5778190" cy="3792685"/>
          </a:xfrm>
          <a:prstGeom prst="rect">
            <a:avLst/>
          </a:prstGeom>
        </p:spPr>
      </p:pic>
      <p:pic>
        <p:nvPicPr>
          <p:cNvPr id="6" name="내용 개체 틀 5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" b="-1767"/>
          <a:stretch/>
        </p:blipFill>
        <p:spPr>
          <a:xfrm>
            <a:off x="6672064" y="980728"/>
            <a:ext cx="4206428" cy="2952328"/>
          </a:xfrm>
        </p:spPr>
      </p:pic>
      <p:sp>
        <p:nvSpPr>
          <p:cNvPr id="26" name="TextBox 25"/>
          <p:cNvSpPr txBox="1"/>
          <p:nvPr/>
        </p:nvSpPr>
        <p:spPr>
          <a:xfrm>
            <a:off x="119336" y="5309695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2000" b="1" dirty="0" smtClean="0">
                <a:solidFill>
                  <a:srgbClr val="00B050"/>
                </a:solidFill>
                <a:latin typeface="Arial"/>
              </a:rPr>
              <a:t>“Toward” dephasing 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benefits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are clearly observed 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in </a:t>
            </a:r>
            <a:endParaRPr lang="en-US" sz="2000" b="1" dirty="0" smtClean="0">
              <a:solidFill>
                <a:srgbClr val="000000"/>
              </a:solidFill>
              <a:latin typeface="Arial"/>
            </a:endParaRPr>
          </a:p>
          <a:p>
            <a:pPr latinLnBrk="1"/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terms 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of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divertor 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heat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flux dispersal, prior to the loss of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</a:rPr>
              <a:t>ELM-crash-suppression, </a:t>
            </a:r>
            <a:r>
              <a:rPr lang="en-US" sz="2000" b="1" dirty="0" smtClean="0">
                <a:solidFill>
                  <a:srgbClr val="00B050"/>
                </a:solidFill>
                <a:latin typeface="Arial"/>
              </a:rPr>
              <a:t>avoiding</a:t>
            </a:r>
            <a:r>
              <a:rPr lang="en-US" sz="2000" b="1" dirty="0" smtClean="0">
                <a:solidFill>
                  <a:srgbClr val="00B050"/>
                </a:solidFill>
                <a:latin typeface="Arial"/>
              </a:rPr>
              <a:t> mode-locking!  </a:t>
            </a:r>
            <a:endParaRPr lang="en-US" sz="20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 bwMode="auto">
          <a:xfrm>
            <a:off x="1127448" y="980727"/>
            <a:ext cx="4950372" cy="52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2000" kern="0" dirty="0" smtClean="0">
                <a:solidFill>
                  <a:srgbClr val="FF0000"/>
                </a:solidFill>
                <a:latin typeface="Arial"/>
              </a:rPr>
              <a:t>Realigned divertor heat flux (19212</a:t>
            </a:r>
            <a:r>
              <a:rPr lang="en-US" sz="2000" kern="0" dirty="0">
                <a:solidFill>
                  <a:srgbClr val="FF0000"/>
                </a:solidFill>
                <a:latin typeface="Arial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48300" y="2086963"/>
            <a:ext cx="1702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600" b="1" dirty="0">
                <a:solidFill>
                  <a:srgbClr val="0000FF"/>
                </a:solidFill>
                <a:latin typeface="Arial"/>
              </a:rPr>
              <a:t>Rotating RMP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2338" y="3284984"/>
            <a:ext cx="1333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1400" dirty="0" err="1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sz="1400" baseline="-25000" dirty="0" err="1">
                <a:solidFill>
                  <a:srgbClr val="000000"/>
                </a:solidFill>
                <a:latin typeface="Arial"/>
              </a:rPr>
              <a:t>q</a:t>
            </a:r>
            <a:r>
              <a:rPr lang="en-US" sz="1400" baseline="-25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=1.9 mm</a:t>
            </a:r>
          </a:p>
        </p:txBody>
      </p:sp>
      <p:sp>
        <p:nvSpPr>
          <p:cNvPr id="17" name="제목 5"/>
          <p:cNvSpPr>
            <a:spLocks noGrp="1"/>
          </p:cNvSpPr>
          <p:nvPr>
            <p:ph type="title"/>
          </p:nvPr>
        </p:nvSpPr>
        <p:spPr>
          <a:xfrm>
            <a:off x="152400" y="103188"/>
            <a:ext cx="11353800" cy="633412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“Toward” phasing </a:t>
            </a:r>
            <a:r>
              <a:rPr lang="en-US" sz="2400" dirty="0"/>
              <a:t>in n=1 RMP appears </a:t>
            </a:r>
            <a:r>
              <a:rPr lang="en-US" sz="2400" dirty="0" smtClean="0"/>
              <a:t>as equally </a:t>
            </a:r>
            <a:r>
              <a:rPr lang="en-US" sz="2400" dirty="0"/>
              <a:t>effective in dispersing </a:t>
            </a:r>
            <a:r>
              <a:rPr lang="en-US" sz="2400" dirty="0" smtClean="0"/>
              <a:t>divertor heat </a:t>
            </a:r>
            <a:r>
              <a:rPr lang="en-US" sz="2400" dirty="0"/>
              <a:t>flux </a:t>
            </a:r>
            <a:r>
              <a:rPr lang="en-US" sz="2400" dirty="0" smtClean="0"/>
              <a:t>as found in </a:t>
            </a:r>
            <a:r>
              <a:rPr lang="en-US" sz="2400" dirty="0" smtClean="0">
                <a:solidFill>
                  <a:srgbClr val="FF0000"/>
                </a:solidFill>
              </a:rPr>
              <a:t>“Away” phasing (kink-aligned)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336" y="980728"/>
            <a:ext cx="104665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3-rows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72064" y="3861048"/>
            <a:ext cx="4206428" cy="2951748"/>
            <a:chOff x="6341988" y="3861048"/>
            <a:chExt cx="4206428" cy="2951748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988" y="3861048"/>
              <a:ext cx="4206428" cy="291044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952009" y="4971855"/>
              <a:ext cx="1350934" cy="33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en-US" sz="1600" b="1" dirty="0">
                  <a:solidFill>
                    <a:srgbClr val="0000FF"/>
                  </a:solidFill>
                  <a:latin typeface="Arial"/>
                </a:rPr>
                <a:t>Normalized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18052" y="6597352"/>
              <a:ext cx="320880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dirty="0" smtClean="0">
                  <a:latin typeface="Century Gothic" panose="020B0502020202020204" pitchFamily="34" charset="0"/>
                </a:rPr>
                <a:t>Radial position at the maximum [mm]</a:t>
              </a:r>
              <a:endParaRPr lang="ko-KR" altLang="en-US" sz="1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276274" y="3717032"/>
            <a:ext cx="320880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smtClean="0">
                <a:latin typeface="Century Gothic" panose="020B0502020202020204" pitchFamily="34" charset="0"/>
              </a:rPr>
              <a:t>Radial position at the maximum [mm]</a:t>
            </a:r>
            <a:endParaRPr lang="ko-KR" alt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9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28" y="980728"/>
            <a:ext cx="5306080" cy="576064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-24680" y="0"/>
            <a:ext cx="12216680" cy="864096"/>
          </a:xfrm>
        </p:spPr>
        <p:txBody>
          <a:bodyPr>
            <a:noAutofit/>
          </a:bodyPr>
          <a:lstStyle/>
          <a:p>
            <a:pPr algn="ctr"/>
            <a:r>
              <a:rPr lang="en-US" altLang="ko-KR" sz="2600" dirty="0" smtClean="0">
                <a:latin typeface="Calibri" panose="020F0502020204030204" pitchFamily="34" charset="0"/>
                <a:cs typeface="Arial" pitchFamily="34" charset="0"/>
              </a:rPr>
              <a:t>Newly </a:t>
            </a:r>
            <a:r>
              <a:rPr lang="en-US" altLang="ko-KR" sz="2600" dirty="0">
                <a:latin typeface="Calibri" panose="020F0502020204030204" pitchFamily="34" charset="0"/>
                <a:cs typeface="Arial" pitchFamily="34" charset="0"/>
              </a:rPr>
              <a:t>achieved </a:t>
            </a:r>
            <a:r>
              <a:rPr lang="en-US" altLang="ko-KR" sz="2600" dirty="0" smtClean="0">
                <a:latin typeface="Calibri" panose="020F0502020204030204" pitchFamily="34" charset="0"/>
                <a:cs typeface="Arial" pitchFamily="34" charset="0"/>
              </a:rPr>
              <a:t>RMP ELM-crash-suppression </a:t>
            </a:r>
            <a:r>
              <a:rPr lang="en-US" altLang="ko-KR" sz="2600" dirty="0">
                <a:latin typeface="Calibri" panose="020F0502020204030204" pitchFamily="34" charset="0"/>
                <a:cs typeface="Arial" pitchFamily="34" charset="0"/>
              </a:rPr>
              <a:t>using n=1 off-</a:t>
            </a:r>
            <a:r>
              <a:rPr lang="en-US" altLang="ko-KR" sz="2600" dirty="0" err="1">
                <a:latin typeface="Calibri" panose="020F0502020204030204" pitchFamily="34" charset="0"/>
                <a:cs typeface="Arial" pitchFamily="34" charset="0"/>
              </a:rPr>
              <a:t>midplane</a:t>
            </a:r>
            <a:r>
              <a:rPr lang="en-US" altLang="ko-KR" sz="2600" dirty="0">
                <a:latin typeface="Calibri" panose="020F0502020204030204" pitchFamily="34" charset="0"/>
                <a:cs typeface="Arial" pitchFamily="34" charset="0"/>
              </a:rPr>
              <a:t> coils </a:t>
            </a:r>
            <a:r>
              <a:rPr lang="en-US" altLang="ko-KR" sz="2600" dirty="0" smtClean="0">
                <a:latin typeface="Calibri" panose="020F0502020204030204" pitchFamily="34" charset="0"/>
                <a:cs typeface="Arial" pitchFamily="34" charset="0"/>
              </a:rPr>
              <a:t> has been configured to be operationally </a:t>
            </a:r>
            <a:r>
              <a:rPr lang="en-US" altLang="ko-KR" sz="2600" dirty="0">
                <a:latin typeface="Calibri" panose="020F0502020204030204" pitchFamily="34" charset="0"/>
                <a:cs typeface="Arial" pitchFamily="34" charset="0"/>
              </a:rPr>
              <a:t>perpendicular to conventional RMP </a:t>
            </a:r>
            <a:r>
              <a:rPr lang="en-US" altLang="ko-KR" sz="2600" dirty="0" smtClean="0">
                <a:latin typeface="Calibri" panose="020F0502020204030204" pitchFamily="34" charset="0"/>
                <a:cs typeface="Arial" pitchFamily="34" charset="0"/>
              </a:rPr>
              <a:t>configuration</a:t>
            </a:r>
            <a:endParaRPr lang="en-US" sz="2600" dirty="0" smtClean="0">
              <a:solidFill>
                <a:srgbClr val="ADADEB"/>
              </a:solidFill>
            </a:endParaRP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263352" y="5301208"/>
            <a:ext cx="604867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defRPr>
            </a:lvl1pPr>
            <a:lvl2pPr marL="742229" indent="-2849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2547" indent="-22794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0000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599852" indent="-22794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9999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155" indent="-22794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306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453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599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5746" indent="-22857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ko-KR" sz="2400" b="1" dirty="0" smtClean="0"/>
              <a:t>ELM </a:t>
            </a:r>
            <a:r>
              <a:rPr lang="en-US" altLang="ko-KR" sz="2400" b="1" dirty="0"/>
              <a:t>suppression has been demonstrated with a range of </a:t>
            </a:r>
            <a:r>
              <a:rPr lang="en-US" altLang="ko-KR" sz="2400" b="1" dirty="0" err="1"/>
              <a:t>phasings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of </a:t>
            </a:r>
            <a:r>
              <a:rPr lang="en-US" altLang="ko-KR" sz="2400" b="1" dirty="0">
                <a:solidFill>
                  <a:srgbClr val="FF0000"/>
                </a:solidFill>
                <a:sym typeface="Symbol" panose="05050102010706020507" pitchFamily="18" charset="2"/>
              </a:rPr>
              <a:t></a:t>
            </a:r>
            <a:r>
              <a:rPr lang="en-US" altLang="ko-KR" sz="2400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UL</a:t>
            </a:r>
            <a:r>
              <a:rPr lang="en-US" altLang="ko-KR" sz="2400" b="1" dirty="0">
                <a:solidFill>
                  <a:srgbClr val="FF0000"/>
                </a:solidFill>
                <a:sym typeface="Symbol" panose="05050102010706020507" pitchFamily="18" charset="2"/>
              </a:rPr>
              <a:t> = -70 ~ -90 </a:t>
            </a:r>
            <a:r>
              <a:rPr lang="en-US" altLang="ko-KR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r>
              <a:rPr lang="en-US" altLang="ko-KR" sz="2400" b="1" dirty="0" smtClean="0"/>
              <a:t>, and </a:t>
            </a:r>
            <a:r>
              <a:rPr lang="en-US" altLang="ko-KR" sz="2400" b="1" dirty="0"/>
              <a:t>sustained during rigid </a:t>
            </a:r>
            <a:r>
              <a:rPr lang="en-US" altLang="ko-KR" sz="2400" b="1" dirty="0" smtClean="0"/>
              <a:t>rotation </a:t>
            </a:r>
            <a:endParaRPr lang="en-US" altLang="ja-JP" sz="2000" b="1" kern="0" dirty="0" smtClean="0"/>
          </a:p>
          <a:p>
            <a:endParaRPr lang="en-US" altLang="ja-JP" sz="1800" b="1" kern="0" dirty="0" smtClean="0"/>
          </a:p>
          <a:p>
            <a:endParaRPr lang="en-US" altLang="ja-JP" sz="1800" b="1" kern="0" dirty="0" smtClean="0"/>
          </a:p>
          <a:p>
            <a:endParaRPr lang="en-US" altLang="ja-JP" sz="1800" b="1" kern="0" dirty="0" smtClean="0"/>
          </a:p>
          <a:p>
            <a:endParaRPr lang="en-US" altLang="ja-JP" sz="1800" b="1" kern="0" dirty="0" smtClean="0"/>
          </a:p>
          <a:p>
            <a:endParaRPr lang="en-US" altLang="ja-JP" sz="1800" b="1" kern="0" dirty="0" smtClean="0"/>
          </a:p>
          <a:p>
            <a:endParaRPr lang="en-US" altLang="ja-JP" sz="1800" b="1" kern="0" dirty="0" smtClean="0"/>
          </a:p>
          <a:p>
            <a:pPr marL="0" indent="0">
              <a:buFont typeface="Arial" pitchFamily="34" charset="0"/>
              <a:buNone/>
            </a:pPr>
            <a:endParaRPr lang="en-US" altLang="ja-JP" sz="1800" b="1" kern="0" dirty="0"/>
          </a:p>
        </p:txBody>
      </p:sp>
      <p:sp>
        <p:nvSpPr>
          <p:cNvPr id="21" name="직사각형 20"/>
          <p:cNvSpPr/>
          <p:nvPr/>
        </p:nvSpPr>
        <p:spPr>
          <a:xfrm>
            <a:off x="8319100" y="4077072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q</a:t>
            </a:r>
            <a:r>
              <a:rPr lang="en-US" sz="2400" b="1" baseline="-25000" dirty="0">
                <a:solidFill>
                  <a:srgbClr val="0070C0"/>
                </a:solidFill>
              </a:rPr>
              <a:t>95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~ 5.0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Rectangle 5"/>
          <p:cNvSpPr/>
          <p:nvPr/>
        </p:nvSpPr>
        <p:spPr>
          <a:xfrm>
            <a:off x="7032104" y="4941169"/>
            <a:ext cx="4320480" cy="1254512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직사각형 30"/>
          <p:cNvSpPr/>
          <p:nvPr/>
        </p:nvSpPr>
        <p:spPr>
          <a:xfrm>
            <a:off x="6816080" y="4546283"/>
            <a:ext cx="227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sym typeface="Symbol" panose="05050102010706020507" pitchFamily="18" charset="2"/>
              </a:rPr>
              <a:t></a:t>
            </a:r>
            <a:r>
              <a:rPr lang="en-US" altLang="ko-KR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TB</a:t>
            </a:r>
            <a:r>
              <a:rPr lang="en-US" altLang="ko-KR" b="1" dirty="0">
                <a:solidFill>
                  <a:srgbClr val="FF0000"/>
                </a:solidFill>
                <a:sym typeface="Symbol" panose="05050102010706020507" pitchFamily="18" charset="2"/>
              </a:rPr>
              <a:t> = -90      -85  </a:t>
            </a:r>
            <a:endParaRPr lang="en-US" dirty="0"/>
          </a:p>
        </p:txBody>
      </p:sp>
      <p:sp>
        <p:nvSpPr>
          <p:cNvPr id="32" name="직사각형 31"/>
          <p:cNvSpPr/>
          <p:nvPr/>
        </p:nvSpPr>
        <p:spPr>
          <a:xfrm>
            <a:off x="8767630" y="4528284"/>
            <a:ext cx="2944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      -80</a:t>
            </a:r>
            <a:r>
              <a:rPr lang="en-US" altLang="ko-KR" b="1" dirty="0">
                <a:solidFill>
                  <a:srgbClr val="FF0000"/>
                </a:solidFill>
                <a:sym typeface="Symbol" panose="05050102010706020507" pitchFamily="18" charset="2"/>
              </a:rPr>
              <a:t>      </a:t>
            </a:r>
            <a:r>
              <a:rPr lang="en-US" altLang="ko-KR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-75      -70 </a:t>
            </a:r>
            <a:r>
              <a:rPr lang="en-US" altLang="ko-KR" b="1" dirty="0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r>
              <a:rPr lang="en-US" altLang="ko-KR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1344" y="1124744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000" b="1" dirty="0"/>
              <a:t>Upper/Lower rows </a:t>
            </a:r>
            <a:r>
              <a:rPr lang="en-US" altLang="ko-KR" sz="2000" b="1" dirty="0" smtClean="0"/>
              <a:t>(without </a:t>
            </a:r>
            <a:r>
              <a:rPr lang="en-US" altLang="ko-KR" sz="2000" b="1" dirty="0"/>
              <a:t>mid-row):</a:t>
            </a:r>
          </a:p>
          <a:p>
            <a:r>
              <a:rPr lang="en-US" altLang="ko-KR" sz="2000" b="1" dirty="0" smtClean="0"/>
              <a:t>: </a:t>
            </a:r>
            <a:r>
              <a:rPr lang="en-US" altLang="ko-KR" sz="2000" b="1" dirty="0">
                <a:solidFill>
                  <a:srgbClr val="FF0000"/>
                </a:solidFill>
              </a:rPr>
              <a:t>nearly orthogonal to</a:t>
            </a:r>
            <a:r>
              <a:rPr lang="en-US" altLang="ko-KR" sz="2000" b="1" dirty="0"/>
              <a:t> the configuration </a:t>
            </a:r>
            <a:r>
              <a:rPr lang="en-US" altLang="ko-KR" sz="2000" b="1" dirty="0" smtClean="0"/>
              <a:t>of </a:t>
            </a:r>
          </a:p>
          <a:p>
            <a:r>
              <a:rPr lang="en-US" altLang="ko-KR" sz="2000" b="1" dirty="0" smtClean="0">
                <a:solidFill>
                  <a:srgbClr val="0000FF"/>
                </a:solidFill>
              </a:rPr>
              <a:t>3-row </a:t>
            </a:r>
            <a:r>
              <a:rPr lang="en-US" altLang="ko-KR" sz="2000" b="1" dirty="0">
                <a:solidFill>
                  <a:srgbClr val="0000FF"/>
                </a:solidFill>
              </a:rPr>
              <a:t>90 </a:t>
            </a:r>
            <a:r>
              <a:rPr lang="en-US" altLang="ko-KR" sz="2000" b="1" dirty="0" err="1">
                <a:solidFill>
                  <a:srgbClr val="0000FF"/>
                </a:solidFill>
              </a:rPr>
              <a:t>deg</a:t>
            </a:r>
            <a:r>
              <a:rPr lang="en-US" altLang="ko-KR" sz="2000" b="1" dirty="0">
                <a:solidFill>
                  <a:srgbClr val="0000FF"/>
                </a:solidFill>
              </a:rPr>
              <a:t> phasing </a:t>
            </a:r>
            <a:r>
              <a:rPr lang="en-US" altLang="ko-KR" sz="2000" b="1" dirty="0"/>
              <a:t>in vacuum</a:t>
            </a:r>
            <a:r>
              <a:rPr lang="en-US" altLang="ko-KR" sz="2800" b="1" dirty="0">
                <a:solidFill>
                  <a:srgbClr val="7030A0"/>
                </a:solidFill>
              </a:rPr>
              <a:t> </a:t>
            </a:r>
            <a:endParaRPr lang="ko-KR" altLang="en-US" sz="2000" dirty="0"/>
          </a:p>
        </p:txBody>
      </p:sp>
      <p:graphicFrame>
        <p:nvGraphicFramePr>
          <p:cNvPr id="26" name="내용 개체 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065376"/>
              </p:ext>
            </p:extLst>
          </p:nvPr>
        </p:nvGraphicFramePr>
        <p:xfrm>
          <a:off x="927950" y="2783499"/>
          <a:ext cx="2240408" cy="189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9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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+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09" marR="65309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09" marR="65309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09" marR="65309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09" marR="65309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9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+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ko-KR" altLang="en-US" sz="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+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7" name="직선 화살표 연결선 25"/>
          <p:cNvCxnSpPr/>
          <p:nvPr/>
        </p:nvCxnSpPr>
        <p:spPr>
          <a:xfrm>
            <a:off x="1360600" y="3038721"/>
            <a:ext cx="1274853" cy="1296144"/>
          </a:xfrm>
          <a:prstGeom prst="straightConnector1">
            <a:avLst/>
          </a:prstGeom>
          <a:ln w="50800">
            <a:solidFill>
              <a:srgbClr val="3F36F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5360" y="2348880"/>
            <a:ext cx="177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000" b="1" dirty="0" err="1" smtClean="0">
                <a:solidFill>
                  <a:srgbClr val="2507FF"/>
                </a:solidFill>
                <a:latin typeface="Symbol" panose="05050102010706020507" pitchFamily="18" charset="2"/>
              </a:rPr>
              <a:t>D</a:t>
            </a:r>
            <a:r>
              <a:rPr lang="en-US" sz="2000" b="1" baseline="-25000" dirty="0" err="1" smtClean="0">
                <a:solidFill>
                  <a:srgbClr val="2507FF"/>
                </a:solidFill>
                <a:latin typeface="+mn-ea"/>
              </a:rPr>
              <a:t>UL</a:t>
            </a:r>
            <a:r>
              <a:rPr lang="en-US" sz="2000" b="1" dirty="0" err="1" smtClean="0">
                <a:solidFill>
                  <a:srgbClr val="2507FF"/>
                </a:solidFill>
                <a:latin typeface="Symbol" panose="05050102010706020507" pitchFamily="18" charset="2"/>
              </a:rPr>
              <a:t>f</a:t>
            </a:r>
            <a:r>
              <a:rPr lang="en-US" sz="2000" b="1" dirty="0" smtClean="0">
                <a:solidFill>
                  <a:srgbClr val="2507FF"/>
                </a:solidFill>
              </a:rPr>
              <a:t> =+180</a:t>
            </a:r>
            <a:r>
              <a:rPr lang="en-US" altLang="ko-KR" sz="2000" b="1" dirty="0" smtClean="0">
                <a:solidFill>
                  <a:srgbClr val="2507FF"/>
                </a:solidFill>
                <a:latin typeface="Calibri" panose="020F0502020204030204" pitchFamily="34" charset="0"/>
              </a:rPr>
              <a:t> ⁰ </a:t>
            </a:r>
            <a:endParaRPr lang="en-US" sz="2000" b="1" dirty="0">
              <a:solidFill>
                <a:srgbClr val="2507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5272" y="3403594"/>
            <a:ext cx="448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68606" y="4660040"/>
            <a:ext cx="72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ymbol" panose="05050102010706020507" pitchFamily="18" charset="2"/>
              </a:rPr>
              <a:t>    0</a:t>
            </a:r>
            <a:r>
              <a:rPr 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latin typeface="Symbol" panose="05050102010706020507" pitchFamily="18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1384" y="4641377"/>
            <a:ext cx="81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ymbol" panose="05050102010706020507" pitchFamily="18" charset="2"/>
              </a:rPr>
              <a:t>-180</a:t>
            </a:r>
            <a:r>
              <a:rPr 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latin typeface="Symbol" panose="05050102010706020507" pitchFamily="18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328" y="2809512"/>
            <a:ext cx="360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U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M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75577" y="4641377"/>
            <a:ext cx="72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ymbol" panose="05050102010706020507" pitchFamily="18" charset="2"/>
              </a:rPr>
              <a:t>180</a:t>
            </a:r>
            <a:r>
              <a:rPr 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latin typeface="Symbol" panose="05050102010706020507" pitchFamily="18" charset="2"/>
            </a:endParaRPr>
          </a:p>
        </p:txBody>
      </p:sp>
      <p:cxnSp>
        <p:nvCxnSpPr>
          <p:cNvPr id="37" name="직선 화살표 연결선 6"/>
          <p:cNvCxnSpPr/>
          <p:nvPr/>
        </p:nvCxnSpPr>
        <p:spPr bwMode="auto">
          <a:xfrm flipV="1">
            <a:off x="2015163" y="3155439"/>
            <a:ext cx="587737" cy="117942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1991544" y="227687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0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ko-KR" sz="2000" b="1" baseline="-25000" dirty="0" err="1">
                <a:solidFill>
                  <a:srgbClr val="FF0000"/>
                </a:solidFill>
                <a:latin typeface="+mn-ea"/>
              </a:rPr>
              <a:t>UL</a:t>
            </a:r>
            <a:r>
              <a:rPr lang="en-US" sz="20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</a:rPr>
              <a:t> =-90</a:t>
            </a:r>
            <a:r>
              <a:rPr lang="en-US" altLang="ko-K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⁰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3" name="Picture 52" descr="Screen Shot 2017-10-17 at 5.40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2348880"/>
            <a:ext cx="2880320" cy="2590556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 bwMode="auto">
          <a:xfrm>
            <a:off x="4943872" y="4653136"/>
            <a:ext cx="0" cy="7200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000000"/>
            </a:camera>
            <a:lightRig rig="threePt" dir="t"/>
          </a:scene3d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5447928" y="4509120"/>
            <a:ext cx="0" cy="144016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000000"/>
            </a:camera>
            <a:lightRig rig="threePt" dir="t"/>
          </a:scene3d>
        </p:spPr>
      </p:cxnSp>
      <p:sp>
        <p:nvSpPr>
          <p:cNvPr id="61" name="Freeform 60"/>
          <p:cNvSpPr/>
          <p:nvPr/>
        </p:nvSpPr>
        <p:spPr bwMode="auto">
          <a:xfrm>
            <a:off x="4875699" y="4625791"/>
            <a:ext cx="551848" cy="27345"/>
          </a:xfrm>
          <a:custGeom>
            <a:avLst/>
            <a:gdLst>
              <a:gd name="connsiteX0" fmla="*/ 0 w 1310640"/>
              <a:gd name="connsiteY0" fmla="*/ 103202 h 133682"/>
              <a:gd name="connsiteX1" fmla="*/ 643890 w 1310640"/>
              <a:gd name="connsiteY1" fmla="*/ 332 h 133682"/>
              <a:gd name="connsiteX2" fmla="*/ 1310640 w 1310640"/>
              <a:gd name="connsiteY2" fmla="*/ 133682 h 13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0640" h="133682">
                <a:moveTo>
                  <a:pt x="0" y="103202"/>
                </a:moveTo>
                <a:cubicBezTo>
                  <a:pt x="212725" y="49227"/>
                  <a:pt x="425450" y="-4748"/>
                  <a:pt x="643890" y="332"/>
                </a:cubicBezTo>
                <a:cubicBezTo>
                  <a:pt x="862330" y="5412"/>
                  <a:pt x="1196975" y="92407"/>
                  <a:pt x="1310640" y="133682"/>
                </a:cubicBez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000000"/>
            </a:camera>
            <a:lightRig rig="threePt" dir="t"/>
          </a:scene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4943872" y="4679425"/>
            <a:ext cx="504056" cy="45719"/>
          </a:xfrm>
          <a:custGeom>
            <a:avLst/>
            <a:gdLst>
              <a:gd name="connsiteX0" fmla="*/ 0 w 1310640"/>
              <a:gd name="connsiteY0" fmla="*/ 103202 h 133682"/>
              <a:gd name="connsiteX1" fmla="*/ 643890 w 1310640"/>
              <a:gd name="connsiteY1" fmla="*/ 332 h 133682"/>
              <a:gd name="connsiteX2" fmla="*/ 1310640 w 1310640"/>
              <a:gd name="connsiteY2" fmla="*/ 133682 h 13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0640" h="133682">
                <a:moveTo>
                  <a:pt x="0" y="103202"/>
                </a:moveTo>
                <a:cubicBezTo>
                  <a:pt x="212725" y="49227"/>
                  <a:pt x="425450" y="-4748"/>
                  <a:pt x="643890" y="332"/>
                </a:cubicBezTo>
                <a:cubicBezTo>
                  <a:pt x="862330" y="5412"/>
                  <a:pt x="1196975" y="92407"/>
                  <a:pt x="1310640" y="133682"/>
                </a:cubicBez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000000"/>
            </a:camera>
            <a:lightRig rig="threePt" dir="t"/>
          </a:scene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231904" y="980728"/>
            <a:ext cx="104665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-rows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0094"/>
          <a:stretch/>
        </p:blipFill>
        <p:spPr>
          <a:xfrm>
            <a:off x="1007003" y="1383207"/>
            <a:ext cx="10194397" cy="4461718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5606" y="76200"/>
            <a:ext cx="12054016" cy="634082"/>
          </a:xfrm>
        </p:spPr>
        <p:txBody>
          <a:bodyPr/>
          <a:lstStyle/>
          <a:p>
            <a:pPr algn="ctr"/>
            <a:r>
              <a:rPr lang="en-US" altLang="ko-KR" sz="2400" b="1" dirty="0"/>
              <a:t>ITER-like 3-row RMPs have broadened the divertor heat flux during </a:t>
            </a:r>
            <a:r>
              <a:rPr lang="en-US" altLang="ko-KR" sz="2400" b="1" dirty="0" smtClean="0"/>
              <a:t/>
            </a:r>
            <a:br>
              <a:rPr lang="en-US" altLang="ko-KR" sz="2400" b="1" dirty="0" smtClean="0"/>
            </a:br>
            <a:r>
              <a:rPr lang="en-US" altLang="ko-KR" sz="2400" b="1" dirty="0" smtClean="0">
                <a:latin typeface="Century Gothic" panose="020B0502020202020204" pitchFamily="34" charset="0"/>
              </a:rPr>
              <a:t>ELM-crash-suppression</a:t>
            </a:r>
            <a:r>
              <a:rPr lang="en-US" altLang="ko-KR" sz="2400" b="1" dirty="0" smtClean="0"/>
              <a:t> </a:t>
            </a:r>
            <a:r>
              <a:rPr lang="en-US" altLang="ko-KR" sz="2400" b="1" dirty="0"/>
              <a:t>at the near SOL, which </a:t>
            </a:r>
            <a:r>
              <a:rPr lang="en-US" altLang="ko-KR" sz="2400" dirty="0" smtClean="0"/>
              <a:t>can</a:t>
            </a:r>
            <a:r>
              <a:rPr lang="en-US" altLang="ko-KR" sz="2400" dirty="0" smtClean="0"/>
              <a:t>not be </a:t>
            </a:r>
            <a:r>
              <a:rPr lang="en-US" altLang="ko-KR" sz="2400" b="1" dirty="0" smtClean="0"/>
              <a:t>seen </a:t>
            </a:r>
            <a:r>
              <a:rPr lang="en-US" altLang="ko-KR" sz="2400" b="1" dirty="0"/>
              <a:t>with 2-rows</a:t>
            </a:r>
            <a:endParaRPr lang="ko-KR" alt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863752" y="6237312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53600" y="133119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19214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5" y="1409896"/>
            <a:ext cx="5199926" cy="44163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527873" y="3216750"/>
            <a:ext cx="1068755" cy="2594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10375" y="3043186"/>
            <a:ext cx="20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A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41246" y="3047425"/>
            <a:ext cx="43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A’</a:t>
            </a:r>
            <a:endParaRPr lang="ko-KR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30579" y="136825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19212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3792" y="2966399"/>
            <a:ext cx="101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Arial"/>
              </a:rPr>
              <a:t>3-row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360" y="5805264"/>
            <a:ext cx="11346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ko-KR" sz="2000" b="1" dirty="0">
                <a:solidFill>
                  <a:srgbClr val="FF0000"/>
                </a:solidFill>
                <a:latin typeface="맑은 고딕"/>
                <a:ea typeface="맑은 고딕" panose="020B0503020000020004" pitchFamily="50" charset="-127"/>
              </a:rPr>
              <a:t>Additional degree of freedom in 3-rows in RMPs, beyond usual 2-rows, appears responsible for the broadening of the heat flux near SOL, favorable to the 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/>
                <a:ea typeface="맑은 고딕" panose="020B0503020000020004" pitchFamily="50" charset="-127"/>
              </a:rPr>
              <a:t>ITER system</a:t>
            </a:r>
            <a:endParaRPr lang="ko-KR" altLang="en-US" sz="2000" b="1" dirty="0">
              <a:solidFill>
                <a:srgbClr val="FF0000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536160" y="3212976"/>
            <a:ext cx="1224136" cy="0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23792" y="2996952"/>
            <a:ext cx="104665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</a:rPr>
              <a:t>3-rows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08368" y="3068960"/>
            <a:ext cx="104665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-rows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2639616" y="3284984"/>
            <a:ext cx="504056" cy="0"/>
          </a:xfrm>
          <a:prstGeom prst="straightConnector1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2639616" y="3140968"/>
            <a:ext cx="720080" cy="8384"/>
          </a:xfrm>
          <a:prstGeom prst="straightConnector1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7752184" y="3284984"/>
            <a:ext cx="648072" cy="0"/>
          </a:xfrm>
          <a:prstGeom prst="straightConnector1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752184" y="3140968"/>
            <a:ext cx="720080" cy="0"/>
          </a:xfrm>
          <a:prstGeom prst="straightConnector1">
            <a:avLst/>
          </a:pr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med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3156856" y="1747157"/>
            <a:ext cx="202839" cy="3554051"/>
          </a:xfrm>
          <a:prstGeom prst="rect">
            <a:avLst/>
          </a:prstGeom>
          <a:solidFill>
            <a:srgbClr val="FF0000">
              <a:alpha val="30000"/>
            </a:srgb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400256" y="1700808"/>
            <a:ext cx="45719" cy="3626059"/>
          </a:xfrm>
          <a:prstGeom prst="rect">
            <a:avLst/>
          </a:prstGeom>
          <a:solidFill>
            <a:srgbClr val="FF0000">
              <a:alpha val="30000"/>
            </a:srgb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32104" y="5589240"/>
            <a:ext cx="320880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b="1" dirty="0" smtClean="0">
                <a:latin typeface="Century Gothic" panose="020B0502020202020204" pitchFamily="34" charset="0"/>
              </a:rPr>
              <a:t>Radial position at the maximum [mm]</a:t>
            </a:r>
            <a:endParaRPr lang="ko-KR" alt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19536" y="5589240"/>
            <a:ext cx="320880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b="1" dirty="0" smtClean="0">
                <a:latin typeface="Century Gothic" panose="020B0502020202020204" pitchFamily="34" charset="0"/>
              </a:rPr>
              <a:t>Radial position at the maximum [mm]</a:t>
            </a:r>
            <a:endParaRPr lang="ko-KR" altLang="en-US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6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Outline</a:t>
            </a:r>
            <a:endParaRPr lang="ko-KR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980728"/>
            <a:ext cx="10972800" cy="5400600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en-US" altLang="ko-KR" sz="3200" b="1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1199429" lvl="1" indent="-457200">
              <a:buFontTx/>
              <a:buChar char="-"/>
            </a:pPr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</a:rPr>
              <a:t>Divertor heat flux measurement diagnostic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</a:endParaRPr>
          </a:p>
          <a:p>
            <a:pPr marL="1199429" lvl="1" indent="-457200">
              <a:buFontTx/>
              <a:buChar char="-"/>
            </a:pPr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</a:rPr>
              <a:t>Intentionally misaligned 3-D configurations (IMC)</a:t>
            </a:r>
          </a:p>
          <a:p>
            <a:pPr marL="457200" indent="-457200">
              <a:buFontTx/>
              <a:buChar char="-"/>
            </a:pPr>
            <a:r>
              <a:rPr lang="en-US" altLang="ko-KR" sz="3200" b="1" dirty="0" smtClean="0">
                <a:solidFill>
                  <a:schemeClr val="bg1">
                    <a:lumMod val="50000"/>
                  </a:schemeClr>
                </a:solidFill>
              </a:rPr>
              <a:t>Impact of 3-D field configurations on divertor heat flux profiles</a:t>
            </a:r>
          </a:p>
          <a:p>
            <a:pPr marL="1199429" lvl="1" indent="-457200">
              <a:buFontTx/>
              <a:buChar char="-"/>
            </a:pPr>
            <a:r>
              <a:rPr lang="en-US" altLang="ko-KR" sz="2800" b="1" dirty="0" smtClean="0">
                <a:solidFill>
                  <a:schemeClr val="bg1">
                    <a:lumMod val="50000"/>
                  </a:schemeClr>
                </a:solidFill>
              </a:rPr>
              <a:t>3-rows vs 2-rows (Upper/Lower RMPs)</a:t>
            </a:r>
          </a:p>
          <a:p>
            <a:pPr marL="457200" indent="-457200">
              <a:buFontTx/>
              <a:buChar char="-"/>
            </a:pPr>
            <a:r>
              <a:rPr lang="en-US" altLang="ko-KR" sz="3200" b="1" dirty="0" smtClean="0"/>
              <a:t>Simple-model comparison (preliminary)</a:t>
            </a:r>
          </a:p>
          <a:p>
            <a:pPr marL="457200" indent="-457200">
              <a:buFontTx/>
              <a:buChar char="-"/>
            </a:pPr>
            <a:r>
              <a:rPr lang="en-US" altLang="ko-KR" sz="3200" b="1" dirty="0" smtClean="0"/>
              <a:t>Progress in the compatibility study of RMP-driven, ELM-crash-suppression with detached plasmas</a:t>
            </a:r>
          </a:p>
          <a:p>
            <a:pPr marL="457200" indent="-457200">
              <a:buFontTx/>
              <a:buChar char="-"/>
            </a:pPr>
            <a:r>
              <a:rPr lang="en-US" altLang="ko-KR" sz="3200" b="1" dirty="0"/>
              <a:t>Discussion and </a:t>
            </a:r>
            <a:r>
              <a:rPr lang="en-US" altLang="ko-KR" sz="3200" b="1" dirty="0" smtClean="0"/>
              <a:t>Summary</a:t>
            </a:r>
            <a:endParaRPr lang="ko-KR" alt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/>
              <a:t>17</a:t>
            </a:fld>
            <a:endParaRPr lang="ko-KR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9936" y="6309320"/>
            <a:ext cx="368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ko-KR" b="1" dirty="0">
                <a:solidFill>
                  <a:srgbClr val="0070C0"/>
                </a:solidFill>
              </a:rPr>
              <a:t>R</a:t>
            </a:r>
            <a:r>
              <a:rPr lang="en-US" altLang="ko-KR" b="1" dirty="0" smtClean="0">
                <a:solidFill>
                  <a:srgbClr val="0070C0"/>
                </a:solidFill>
              </a:rPr>
              <a:t>efer to K</a:t>
            </a:r>
            <a:r>
              <a:rPr lang="en-US" altLang="ko-KR" b="1" dirty="0">
                <a:solidFill>
                  <a:srgbClr val="0070C0"/>
                </a:solidFill>
              </a:rPr>
              <a:t>. Kim </a:t>
            </a:r>
            <a:r>
              <a:rPr lang="en-US" altLang="ko-KR" b="1" i="1" dirty="0">
                <a:solidFill>
                  <a:srgbClr val="0070C0"/>
                </a:solidFill>
              </a:rPr>
              <a:t>et al</a:t>
            </a:r>
            <a:r>
              <a:rPr lang="en-US" altLang="ko-KR" b="1" dirty="0">
                <a:solidFill>
                  <a:srgbClr val="0070C0"/>
                </a:solidFill>
              </a:rPr>
              <a:t>, </a:t>
            </a:r>
            <a:r>
              <a:rPr lang="en-US" altLang="ko-KR" b="1" dirty="0" err="1">
                <a:solidFill>
                  <a:srgbClr val="0070C0"/>
                </a:solidFill>
              </a:rPr>
              <a:t>PoP</a:t>
            </a:r>
            <a:r>
              <a:rPr lang="en-US" altLang="ko-KR" b="1" dirty="0">
                <a:solidFill>
                  <a:srgbClr val="0070C0"/>
                </a:solidFill>
              </a:rPr>
              <a:t> (2017)</a:t>
            </a:r>
            <a:endParaRPr lang="en-US" altLang="ko-KR" b="1" baseline="300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052736"/>
            <a:ext cx="4752528" cy="540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052736"/>
            <a:ext cx="3240360" cy="5514164"/>
          </a:xfrm>
          <a:prstGeom prst="rect">
            <a:avLst/>
          </a:prstGeom>
        </p:spPr>
      </p:pic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119336" y="-27384"/>
            <a:ext cx="11714577" cy="875278"/>
          </a:xfrm>
        </p:spPr>
        <p:txBody>
          <a:bodyPr>
            <a:noAutofit/>
          </a:bodyPr>
          <a:lstStyle/>
          <a:p>
            <a:pPr algn="ctr"/>
            <a:r>
              <a:rPr lang="en-US" altLang="ko-KR" sz="2800" b="1" dirty="0" smtClean="0"/>
              <a:t>Field-line-tracing suggests minimum </a:t>
            </a:r>
            <a:r>
              <a:rPr lang="en-US" altLang="ko-KR" dirty="0" err="1" smtClean="0">
                <a:latin typeface="Symbol" panose="05050102010706020507" pitchFamily="18" charset="2"/>
              </a:rPr>
              <a:t>y</a:t>
            </a:r>
            <a:r>
              <a:rPr lang="en-US" altLang="ko-KR" sz="2800" b="1" baseline="-25000" dirty="0" err="1" smtClean="0"/>
              <a:t>n</a:t>
            </a:r>
            <a:r>
              <a:rPr lang="en-US" altLang="ko-KR" sz="2800" b="1" dirty="0" smtClean="0"/>
              <a:t> surface, possibly corresponding to the vicinity of the outer striking point</a:t>
            </a:r>
            <a:endParaRPr lang="ko-KR" altLang="en-US" sz="2800" b="1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231904" y="4581128"/>
            <a:ext cx="0" cy="1368152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8328248" y="4437112"/>
            <a:ext cx="0" cy="1512168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5159896" y="4414157"/>
            <a:ext cx="3178561" cy="166971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5159896" y="5877272"/>
            <a:ext cx="3168352" cy="0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9048328" y="1772816"/>
            <a:ext cx="307166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No effect on power loads </a:t>
            </a:r>
            <a:r>
              <a:rPr lang="en-US" altLang="ko-KR" sz="2000" b="1" dirty="0" smtClean="0"/>
              <a:t>in </a:t>
            </a:r>
            <a:r>
              <a:rPr lang="en-US" altLang="ko-KR" sz="2000" b="1" dirty="0"/>
              <a:t>narrow regions of long connection </a:t>
            </a:r>
            <a:r>
              <a:rPr lang="en-US" altLang="ko-KR" sz="2000" b="1" dirty="0" smtClean="0"/>
              <a:t>lengths, attributable to a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‘smearing’ </a:t>
            </a:r>
            <a:r>
              <a:rPr lang="en-US" altLang="ko-KR" sz="2000" b="1" dirty="0" smtClean="0"/>
              <a:t>effect </a:t>
            </a:r>
            <a:r>
              <a:rPr lang="en-US" altLang="ko-KR" sz="2000" b="1" dirty="0"/>
              <a:t>due to perpendicular </a:t>
            </a:r>
            <a:r>
              <a:rPr lang="en-US" altLang="ko-KR" sz="2000" b="1" dirty="0" smtClean="0"/>
              <a:t>transport  </a:t>
            </a:r>
          </a:p>
          <a:p>
            <a:endParaRPr lang="en-US" altLang="ko-KR" sz="2000" b="1" dirty="0" smtClean="0"/>
          </a:p>
          <a:p>
            <a:r>
              <a:rPr lang="en-US" altLang="ko-KR" b="1" dirty="0" smtClean="0">
                <a:solidFill>
                  <a:srgbClr val="0070C0"/>
                </a:solidFill>
              </a:rPr>
              <a:t>[Kobayashi </a:t>
            </a:r>
            <a:r>
              <a:rPr lang="en-US" altLang="ko-KR" sz="1600" b="1" i="1" dirty="0" smtClean="0">
                <a:solidFill>
                  <a:srgbClr val="0070C0"/>
                </a:solidFill>
              </a:rPr>
              <a:t>et al</a:t>
            </a:r>
            <a:r>
              <a:rPr lang="en-US" altLang="ko-KR" b="1" dirty="0" smtClean="0">
                <a:solidFill>
                  <a:srgbClr val="0070C0"/>
                </a:solidFill>
              </a:rPr>
              <a:t>, NF (2007);  </a:t>
            </a:r>
          </a:p>
          <a:p>
            <a:r>
              <a:rPr lang="en-US" altLang="ko-KR" b="1" dirty="0">
                <a:solidFill>
                  <a:srgbClr val="0070C0"/>
                </a:solidFill>
              </a:rPr>
              <a:t>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Stangeby</a:t>
            </a:r>
            <a:r>
              <a:rPr lang="en-US" altLang="ko-KR" b="1" dirty="0" smtClean="0">
                <a:solidFill>
                  <a:srgbClr val="0070C0"/>
                </a:solidFill>
              </a:rPr>
              <a:t> &amp; </a:t>
            </a:r>
            <a:r>
              <a:rPr lang="en-US" altLang="ko-KR" b="1" dirty="0" err="1" smtClean="0">
                <a:solidFill>
                  <a:srgbClr val="0070C0"/>
                </a:solidFill>
              </a:rPr>
              <a:t>Mitteau</a:t>
            </a:r>
            <a:r>
              <a:rPr lang="en-US" altLang="ko-KR" b="1" dirty="0" smtClean="0">
                <a:solidFill>
                  <a:srgbClr val="0070C0"/>
                </a:solidFill>
              </a:rPr>
              <a:t>, </a:t>
            </a:r>
          </a:p>
          <a:p>
            <a:r>
              <a:rPr lang="en-US" altLang="ko-KR" b="1" dirty="0">
                <a:solidFill>
                  <a:srgbClr val="0070C0"/>
                </a:solidFill>
              </a:rPr>
              <a:t> </a:t>
            </a:r>
            <a:r>
              <a:rPr lang="en-US" altLang="ko-KR" b="1" dirty="0" smtClean="0">
                <a:solidFill>
                  <a:srgbClr val="0070C0"/>
                </a:solidFill>
              </a:rPr>
              <a:t>JNM (2009)]</a:t>
            </a:r>
            <a:endParaRPr lang="ko-KR" altLang="en-US" b="1" dirty="0">
              <a:solidFill>
                <a:srgbClr val="0070C0"/>
              </a:solidFill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7032104" y="3429000"/>
            <a:ext cx="2088232" cy="93610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971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638" r="3109" b="1650"/>
          <a:stretch/>
        </p:blipFill>
        <p:spPr>
          <a:xfrm>
            <a:off x="191344" y="980728"/>
            <a:ext cx="7416824" cy="5544616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6632"/>
            <a:ext cx="12144672" cy="634082"/>
          </a:xfrm>
        </p:spPr>
        <p:txBody>
          <a:bodyPr/>
          <a:lstStyle/>
          <a:p>
            <a:pPr algn="ctr"/>
            <a:r>
              <a:rPr lang="en-US" altLang="ko-KR" sz="2200" dirty="0" smtClean="0"/>
              <a:t>Although a simple modeling with 3 rows predicts heat flux reduction based on field-line-tracing, the broadened profiles have not been numerically confirmed yet  </a:t>
            </a:r>
            <a:endParaRPr lang="ko-KR" altLang="en-US" sz="2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680176" y="1052736"/>
            <a:ext cx="4248471" cy="492941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dirty="0" smtClean="0"/>
              <a:t>Simple models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824192" y="3933056"/>
                <a:ext cx="417646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ko-KR" sz="1400" i="1">
                              <a:latin typeface="Cambria Math" panose="02040503050406030204" pitchFamily="18" charset="0"/>
                              <a:ea typeface="바탕" panose="02030600000101010101" pitchFamily="18" charset="-127"/>
                            </a:rPr>
                            <m:t>𝑇</m:t>
                          </m:r>
                          <m:d>
                            <m:dPr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ko-KR" sz="1400" i="1"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𝑅</m:t>
                              </m:r>
                            </m:e>
                          </m:d>
                          <m:r>
                            <a:rPr lang="en-GB" altLang="ko-KR" sz="1400" i="1">
                              <a:latin typeface="Cambria Math" panose="02040503050406030204" pitchFamily="18" charset="0"/>
                              <a:ea typeface="바탕" panose="02030600000101010101" pitchFamily="18" charset="-127"/>
                            </a:rPr>
                            <m:t>= </m:t>
                          </m:r>
                          <m:r>
                            <a:rPr lang="en-GB" altLang="ko-KR" sz="1400" i="1">
                              <a:latin typeface="Cambria Math" panose="02040503050406030204" pitchFamily="18" charset="0"/>
                              <a:ea typeface="바탕" panose="02030600000101010101" pitchFamily="18" charset="-127"/>
                            </a:rPr>
                            <m:t>𝑇</m:t>
                          </m:r>
                        </m:e>
                        <m:sub>
                          <m:r>
                            <a:rPr lang="en-GB" altLang="ko-KR" sz="1400" i="1">
                              <a:latin typeface="Cambria Math" panose="02040503050406030204" pitchFamily="18" charset="0"/>
                              <a:ea typeface="바탕" panose="02030600000101010101" pitchFamily="18" charset="-127"/>
                            </a:rPr>
                            <m:t>𝑠𝑒𝑝</m:t>
                          </m:r>
                        </m:sub>
                      </m:sSub>
                      <m:r>
                        <a:rPr lang="en-GB" altLang="ko-KR" sz="1400" i="1">
                          <a:latin typeface="Cambria Math" panose="02040503050406030204" pitchFamily="18" charset="0"/>
                          <a:ea typeface="바탕" panose="02030600000101010101" pitchFamily="18" charset="-127"/>
                        </a:rPr>
                        <m:t>+</m:t>
                      </m:r>
                      <m:f>
                        <m:fPr>
                          <m:ctrlPr>
                            <a:rPr lang="ko-KR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ko-KR" altLang="ko-K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ko-KR" sz="1400" i="1">
                                        <a:latin typeface="Cambria Math" panose="02040503050406030204" pitchFamily="18" charset="0"/>
                                        <a:ea typeface="바탕" panose="02030600000101010101" pitchFamily="18" charset="-127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altLang="ko-KR" sz="1400" i="1">
                                        <a:latin typeface="Cambria Math" panose="02040503050406030204" pitchFamily="18" charset="0"/>
                                        <a:ea typeface="바탕" panose="02030600000101010101" pitchFamily="18" charset="-127"/>
                                      </a:rPr>
                                      <m:t>𝑝𝑒𝑑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altLang="ko-KR" sz="1400" i="1">
                                    <a:latin typeface="Cambria Math" panose="02040503050406030204" pitchFamily="18" charset="0"/>
                                    <a:ea typeface="바탕" panose="02030600000101010101" pitchFamily="18" charset="-127"/>
                                  </a:rPr>
                                  <m:t>−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ko-KR" altLang="ko-K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ko-KR" sz="1400" i="1">
                                        <a:latin typeface="Cambria Math" panose="02040503050406030204" pitchFamily="18" charset="0"/>
                                        <a:ea typeface="바탕" panose="02030600000101010101" pitchFamily="18" charset="-127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altLang="ko-KR" sz="1400" i="1">
                                        <a:latin typeface="Cambria Math" panose="02040503050406030204" pitchFamily="18" charset="0"/>
                                        <a:ea typeface="바탕" panose="02030600000101010101" pitchFamily="18" charset="-127"/>
                                      </a:rPr>
                                      <m:t>𝑠𝑒𝑝</m:t>
                                    </m:r>
                                  </m:sub>
                                </m:sSub>
                              </m:e>
                            </m:mr>
                          </m:m>
                        </m:num>
                        <m:den>
                          <m:r>
                            <a:rPr lang="en-GB" altLang="ko-KR" sz="1400" i="1">
                              <a:latin typeface="Cambria Math" panose="02040503050406030204" pitchFamily="18" charset="0"/>
                              <a:ea typeface="바탕" panose="02030600000101010101" pitchFamily="18" charset="-127"/>
                            </a:rPr>
                            <m:t>∆</m:t>
                          </m:r>
                        </m:den>
                      </m:f>
                      <m:d>
                        <m:dPr>
                          <m:ctrlPr>
                            <a:rPr lang="ko-KR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ko-KR" altLang="ko-K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ko-KR" sz="1400" i="1">
                                        <a:latin typeface="Cambria Math" panose="02040503050406030204" pitchFamily="18" charset="0"/>
                                        <a:ea typeface="바탕" panose="02030600000101010101" pitchFamily="18" charset="-127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GB" altLang="ko-KR" sz="1400" i="1">
                                        <a:latin typeface="Cambria Math" panose="02040503050406030204" pitchFamily="18" charset="0"/>
                                        <a:ea typeface="바탕" panose="02030600000101010101" pitchFamily="18" charset="-127"/>
                                      </a:rPr>
                                      <m:t>𝑠𝑒𝑝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altLang="ko-KR" sz="1400" i="1">
                                    <a:latin typeface="Cambria Math" panose="02040503050406030204" pitchFamily="18" charset="0"/>
                                    <a:ea typeface="바탕" panose="02030600000101010101" pitchFamily="18" charset="-127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GB" altLang="ko-KR" sz="1400" i="1">
                                    <a:latin typeface="Cambria Math" panose="02040503050406030204" pitchFamily="18" charset="0"/>
                                    <a:ea typeface="바탕" panose="02030600000101010101" pitchFamily="18" charset="-127"/>
                                  </a:rPr>
                                  <m:t>𝑅</m:t>
                                </m:r>
                              </m:e>
                            </m:mr>
                          </m:m>
                          <m:r>
                            <a:rPr lang="en-GB" altLang="ko-KR" sz="1400" i="1">
                              <a:latin typeface="Cambria Math" panose="02040503050406030204" pitchFamily="18" charset="0"/>
                              <a:ea typeface="바탕" panose="02030600000101010101" pitchFamily="18" charset="-127"/>
                            </a:rPr>
                            <m:t>𝑚𝑖𝑑</m:t>
                          </m:r>
                        </m:e>
                      </m:d>
                    </m:oMath>
                  </m:oMathPara>
                </a14:m>
                <a:endParaRPr lang="ko-KR" altLang="ko-KR" dirty="0">
                  <a:effectLst/>
                  <a:latin typeface="Times New Roman" panose="02020603050405020304" pitchFamily="18" charset="0"/>
                  <a:ea typeface="바탕" panose="02030600000101010101" pitchFamily="18" charset="-127"/>
                </a:endParaRPr>
              </a:p>
              <a:p>
                <a:pPr algn="just" hangingPunct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ko-KR" sz="1400" i="1">
                              <a:latin typeface="Cambria Math" panose="02040503050406030204" pitchFamily="18" charset="0"/>
                              <a:ea typeface="바탕" panose="02030600000101010101" pitchFamily="18" charset="-127"/>
                            </a:rPr>
                            <m:t>𝑛</m:t>
                          </m:r>
                          <m:d>
                            <m:dPr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altLang="ko-KR" sz="1400" i="1"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𝑅</m:t>
                              </m:r>
                            </m:e>
                          </m:d>
                          <m:r>
                            <a:rPr lang="en-GB" altLang="ko-KR" sz="1400" i="1">
                              <a:latin typeface="Cambria Math" panose="02040503050406030204" pitchFamily="18" charset="0"/>
                              <a:ea typeface="바탕" panose="02030600000101010101" pitchFamily="18" charset="-127"/>
                            </a:rPr>
                            <m:t>= </m:t>
                          </m:r>
                          <m:r>
                            <a:rPr lang="en-GB" altLang="ko-KR" sz="1400" i="1">
                              <a:latin typeface="Cambria Math" panose="02040503050406030204" pitchFamily="18" charset="0"/>
                              <a:ea typeface="바탕" panose="02030600000101010101" pitchFamily="18" charset="-127"/>
                            </a:rPr>
                            <m:t>𝑛</m:t>
                          </m:r>
                        </m:e>
                        <m:sub>
                          <m:r>
                            <a:rPr lang="en-GB" altLang="ko-KR" sz="1400" i="1">
                              <a:latin typeface="Cambria Math" panose="02040503050406030204" pitchFamily="18" charset="0"/>
                              <a:ea typeface="바탕" panose="02030600000101010101" pitchFamily="18" charset="-127"/>
                            </a:rPr>
                            <m:t>𝑠𝑒𝑝</m:t>
                          </m:r>
                        </m:sub>
                      </m:sSub>
                      <m:r>
                        <a:rPr lang="en-GB" altLang="ko-KR" sz="1400" i="1">
                          <a:latin typeface="Cambria Math" panose="02040503050406030204" pitchFamily="18" charset="0"/>
                          <a:ea typeface="바탕" panose="02030600000101010101" pitchFamily="18" charset="-127"/>
                        </a:rPr>
                        <m:t>+</m:t>
                      </m:r>
                      <m:f>
                        <m:fPr>
                          <m:ctrlPr>
                            <a:rPr lang="ko-KR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ko-KR" altLang="ko-K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ko-KR" sz="1400" i="1">
                                        <a:latin typeface="Cambria Math" panose="02040503050406030204" pitchFamily="18" charset="0"/>
                                        <a:ea typeface="바탕" panose="02030600000101010101" pitchFamily="18" charset="-127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altLang="ko-KR" sz="1400" i="1">
                                        <a:latin typeface="Cambria Math" panose="02040503050406030204" pitchFamily="18" charset="0"/>
                                        <a:ea typeface="바탕" panose="02030600000101010101" pitchFamily="18" charset="-127"/>
                                      </a:rPr>
                                      <m:t>𝑝𝑒𝑑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altLang="ko-KR" sz="1400" i="1">
                                    <a:latin typeface="Cambria Math" panose="02040503050406030204" pitchFamily="18" charset="0"/>
                                    <a:ea typeface="바탕" panose="02030600000101010101" pitchFamily="18" charset="-127"/>
                                  </a:rPr>
                                  <m:t>−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ko-KR" altLang="ko-K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ko-KR" sz="1400" i="1">
                                        <a:latin typeface="Cambria Math" panose="02040503050406030204" pitchFamily="18" charset="0"/>
                                        <a:ea typeface="바탕" panose="02030600000101010101" pitchFamily="18" charset="-127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altLang="ko-KR" sz="1400" i="1">
                                        <a:latin typeface="Cambria Math" panose="02040503050406030204" pitchFamily="18" charset="0"/>
                                        <a:ea typeface="바탕" panose="02030600000101010101" pitchFamily="18" charset="-127"/>
                                      </a:rPr>
                                      <m:t>𝑠𝑒𝑝</m:t>
                                    </m:r>
                                  </m:sub>
                                </m:sSub>
                              </m:e>
                            </m:mr>
                          </m:m>
                        </m:num>
                        <m:den>
                          <m:r>
                            <a:rPr lang="en-GB" altLang="ko-KR" sz="1400" i="1">
                              <a:latin typeface="Cambria Math" panose="02040503050406030204" pitchFamily="18" charset="0"/>
                              <a:ea typeface="바탕" panose="02030600000101010101" pitchFamily="18" charset="-127"/>
                            </a:rPr>
                            <m:t>∆</m:t>
                          </m:r>
                        </m:den>
                      </m:f>
                      <m:d>
                        <m:dPr>
                          <m:ctrlPr>
                            <a:rPr lang="ko-KR" altLang="ko-K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ko-KR" altLang="ko-KR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ko-KR" sz="1400" i="1">
                                        <a:latin typeface="Cambria Math" panose="02040503050406030204" pitchFamily="18" charset="0"/>
                                        <a:ea typeface="바탕" panose="02030600000101010101" pitchFamily="18" charset="-127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GB" altLang="ko-KR" sz="1400" i="1">
                                        <a:latin typeface="Cambria Math" panose="02040503050406030204" pitchFamily="18" charset="0"/>
                                        <a:ea typeface="바탕" panose="02030600000101010101" pitchFamily="18" charset="-127"/>
                                      </a:rPr>
                                      <m:t>𝑠𝑒𝑝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altLang="ko-KR" sz="1400" i="1">
                                    <a:latin typeface="Cambria Math" panose="02040503050406030204" pitchFamily="18" charset="0"/>
                                    <a:ea typeface="바탕" panose="02030600000101010101" pitchFamily="18" charset="-127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GB" altLang="ko-KR" sz="1400" i="1">
                                    <a:latin typeface="Cambria Math" panose="02040503050406030204" pitchFamily="18" charset="0"/>
                                    <a:ea typeface="바탕" panose="02030600000101010101" pitchFamily="18" charset="-127"/>
                                  </a:rPr>
                                  <m:t>𝑅𝑚𝑖𝑑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ko-KR" dirty="0">
                  <a:effectLst/>
                  <a:latin typeface="Times New Roman" panose="02020603050405020304" pitchFamily="18" charset="0"/>
                  <a:ea typeface="바탕" panose="02030600000101010101" pitchFamily="18" charset="-127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192" y="3933056"/>
                <a:ext cx="4176464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 bwMode="auto">
          <a:xfrm flipV="1">
            <a:off x="1055440" y="2780929"/>
            <a:ext cx="0" cy="4320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127448" y="2564904"/>
            <a:ext cx="151216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36000" tIns="0" rIns="0" bIns="0" rtlCol="0">
            <a:spAutoFit/>
          </a:bodyPr>
          <a:lstStyle/>
          <a:p>
            <a:pPr algn="ctr"/>
            <a:r>
              <a:rPr lang="en-US" altLang="ko-KR" sz="1200" b="1" dirty="0" smtClean="0"/>
              <a:t>No </a:t>
            </a:r>
            <a:r>
              <a:rPr lang="en-US" altLang="ko-KR" sz="1200" b="1" dirty="0" smtClean="0"/>
              <a:t>spike observed </a:t>
            </a:r>
            <a:r>
              <a:rPr lang="en-US" altLang="ko-KR" sz="1200" b="1" dirty="0" smtClean="0"/>
              <a:t>in </a:t>
            </a:r>
            <a:r>
              <a:rPr lang="en-US" altLang="ko-KR" sz="1200" b="1" dirty="0" smtClean="0"/>
              <a:t>experiment</a:t>
            </a:r>
            <a:endParaRPr lang="ko-KR" alt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7680176" y="4941168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 Need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 </a:t>
            </a:r>
            <a:r>
              <a:rPr lang="en-US" altLang="ko-KR" sz="2000" b="1" dirty="0">
                <a:solidFill>
                  <a:srgbClr val="002060"/>
                </a:solidFill>
              </a:rPr>
              <a:t>more sophisticated modelling 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(</a:t>
            </a:r>
            <a:r>
              <a:rPr lang="en-US" altLang="ko-KR" sz="2000" b="1" dirty="0">
                <a:solidFill>
                  <a:srgbClr val="002060"/>
                </a:solidFill>
              </a:rPr>
              <a:t>e.g. EMC3-EIRENE) and nonlinear </a:t>
            </a:r>
            <a:r>
              <a:rPr lang="en-US" altLang="ko-KR" sz="2000" b="1" dirty="0" smtClean="0">
                <a:solidFill>
                  <a:srgbClr val="002060"/>
                </a:solidFill>
              </a:rPr>
              <a:t>approaches, as well as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perpendicular transport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943872" y="1484784"/>
            <a:ext cx="1440160" cy="1296144"/>
          </a:xfrm>
          <a:prstGeom prst="rect">
            <a:avLst/>
          </a:prstGeom>
          <a:solidFill>
            <a:srgbClr val="FF0000">
              <a:alpha val="1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99856" y="2636912"/>
            <a:ext cx="1728192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ko-KR" sz="1200" b="1" dirty="0" smtClean="0">
                <a:solidFill>
                  <a:srgbClr val="00B050"/>
                </a:solidFill>
              </a:rPr>
              <a:t>e-folding length ~ 15mm (</a:t>
            </a:r>
            <a:r>
              <a:rPr lang="en-US" altLang="ko-KR" sz="1200" b="1" dirty="0">
                <a:solidFill>
                  <a:srgbClr val="00B050"/>
                </a:solidFill>
              </a:rPr>
              <a:t>unperturbed)</a:t>
            </a:r>
            <a:endParaRPr lang="ko-KR" altLang="en-US" sz="1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7968208" y="1412776"/>
                <a:ext cx="3960440" cy="2716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0"/>
                  </a:spcAft>
                </a:pPr>
                <a:r>
                  <a:rPr lang="en-GB" altLang="ko-KR" dirty="0" smtClean="0">
                    <a:latin typeface="Times New Roman" panose="02020603050405020304" pitchFamily="18" charset="0"/>
                    <a:ea typeface="바탕" panose="02030600000101010101" pitchFamily="18" charset="-127"/>
                  </a:rPr>
                  <a:t>- </a:t>
                </a:r>
                <a:r>
                  <a:rPr lang="en-GB" altLang="ko-KR" sz="2000" b="1" dirty="0" smtClean="0">
                    <a:latin typeface="Times New Roman" panose="02020603050405020304" pitchFamily="18" charset="0"/>
                    <a:ea typeface="바탕" panose="02030600000101010101" pitchFamily="18" charset="-127"/>
                  </a:rPr>
                  <a:t>Sheath-limited </a:t>
                </a:r>
                <a:r>
                  <a:rPr lang="en-GB" altLang="ko-KR" sz="2000" b="1" dirty="0">
                    <a:latin typeface="Times New Roman" panose="02020603050405020304" pitchFamily="18" charset="0"/>
                    <a:ea typeface="바탕" panose="02030600000101010101" pitchFamily="18" charset="-127"/>
                  </a:rPr>
                  <a:t>heat flux</a:t>
                </a:r>
                <a:endParaRPr lang="ko-KR" altLang="ko-KR" sz="2800" b="1" dirty="0">
                  <a:effectLst/>
                  <a:latin typeface="Times New Roman" panose="02020603050405020304" pitchFamily="18" charset="0"/>
                  <a:ea typeface="바탕" panose="02030600000101010101" pitchFamily="18" charset="-127"/>
                </a:endParaRPr>
              </a:p>
              <a:p>
                <a:pPr algn="just" hangingPunct="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ko-KR" i="1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𝑞</m:t>
                        </m:r>
                      </m:e>
                      <m:sub>
                        <m:r>
                          <a:rPr lang="en-GB" altLang="ko-KR" i="1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𝑑𝑖𝑣</m:t>
                        </m:r>
                      </m:sub>
                    </m:sSub>
                    <m:r>
                      <a:rPr lang="en-GB" altLang="ko-KR" i="1">
                        <a:latin typeface="Cambria Math" panose="02040503050406030204" pitchFamily="18" charset="0"/>
                        <a:ea typeface="바탕" panose="02030600000101010101" pitchFamily="18" charset="-127"/>
                      </a:rPr>
                      <m:t>(</m:t>
                    </m:r>
                    <m:r>
                      <a:rPr lang="en-GB" altLang="ko-KR" i="1">
                        <a:latin typeface="Cambria Math" panose="02040503050406030204" pitchFamily="18" charset="0"/>
                        <a:ea typeface="바탕" panose="02030600000101010101" pitchFamily="18" charset="-127"/>
                      </a:rPr>
                      <m:t>𝑅</m:t>
                    </m:r>
                    <m:r>
                      <a:rPr lang="en-GB" altLang="ko-KR" i="1">
                        <a:latin typeface="Cambria Math" panose="02040503050406030204" pitchFamily="18" charset="0"/>
                        <a:ea typeface="바탕" panose="02030600000101010101" pitchFamily="18" charset="-127"/>
                      </a:rPr>
                      <m:t>)= </m:t>
                    </m:r>
                    <m:f>
                      <m:fPr>
                        <m:ctrlPr>
                          <a:rPr lang="ko-K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altLang="ko-KR" i="1"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𝑛</m:t>
                              </m:r>
                              <m:r>
                                <a:rPr lang="en-GB" altLang="ko-KR" i="1"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(</m:t>
                              </m:r>
                              <m:r>
                                <a:rPr lang="en-GB" altLang="ko-KR" i="1"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𝑅</m:t>
                              </m:r>
                              <m:r>
                                <a:rPr lang="en-GB" altLang="ko-KR" i="1">
                                  <a:latin typeface="Cambria Math" panose="02040503050406030204" pitchFamily="18" charset="0"/>
                                  <a:ea typeface="바탕" panose="02030600000101010101" pitchFamily="18" charset="-127"/>
                                </a:rPr>
                                <m:t>)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ko-KR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altLang="ko-KR" i="1"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𝑇</m:t>
                                  </m:r>
                                  <m:r>
                                    <a:rPr lang="en-GB" altLang="ko-KR" i="1"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(</m:t>
                                  </m:r>
                                  <m:r>
                                    <a:rPr lang="en-GB" altLang="ko-KR" i="1"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𝑅</m:t>
                                  </m:r>
                                  <m:r>
                                    <a:rPr lang="en-GB" altLang="ko-KR" i="1"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ko-KR" altLang="ko-K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altLang="ko-KR" i="1">
                                          <a:latin typeface="Cambria Math" panose="02040503050406030204" pitchFamily="18" charset="0"/>
                                          <a:ea typeface="바탕" panose="02030600000101010101" pitchFamily="18" charset="-127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GB" altLang="ko-KR" i="1">
                                          <a:latin typeface="Cambria Math" panose="02040503050406030204" pitchFamily="18" charset="0"/>
                                          <a:ea typeface="바탕" panose="02030600000101010101" pitchFamily="18" charset="-127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mr>
                        </m:m>
                      </m:num>
                      <m:den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ko-KR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ko-KR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ko-KR" i="1"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altLang="ko-KR" i="1"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𝑠𝑒𝑝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ko-KR" altLang="ko-K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altLang="ko-KR" i="1"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altLang="ko-KR" i="1"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𝑠𝑒𝑝</m:t>
                                  </m:r>
                                </m:sub>
                                <m:sup>
                                  <m:r>
                                    <a:rPr lang="en-GB" altLang="ko-KR" i="1">
                                      <a:latin typeface="Cambria Math" panose="02040503050406030204" pitchFamily="18" charset="0"/>
                                      <a:ea typeface="바탕" panose="02030600000101010101" pitchFamily="18" charset="-127"/>
                                    </a:rPr>
                                    <m:t>3/2</m:t>
                                  </m:r>
                                </m:sup>
                              </m:sSubSup>
                            </m:e>
                          </m:mr>
                        </m:m>
                      </m:den>
                    </m:f>
                  </m:oMath>
                </a14:m>
                <a:r>
                  <a:rPr lang="en-GB" altLang="ko-KR" dirty="0">
                    <a:latin typeface="Times New Roman" panose="02020603050405020304" pitchFamily="18" charset="0"/>
                    <a:ea typeface="바탕" panose="02030600000101010101" pitchFamily="18" charset="-127"/>
                  </a:rPr>
                  <a:t> 			</a:t>
                </a:r>
                <a:endParaRPr lang="en-GB" altLang="ko-KR" dirty="0" smtClean="0">
                  <a:latin typeface="Times New Roman" panose="02020603050405020304" pitchFamily="18" charset="0"/>
                  <a:ea typeface="바탕" panose="02030600000101010101" pitchFamily="18" charset="-127"/>
                </a:endParaRPr>
              </a:p>
              <a:p>
                <a:pPr algn="just" hangingPunct="0">
                  <a:spcAft>
                    <a:spcPts val="0"/>
                  </a:spcAft>
                </a:pPr>
                <a:r>
                  <a:rPr lang="en-GB" altLang="ko-KR" dirty="0" smtClean="0">
                    <a:latin typeface="Times New Roman" panose="02020603050405020304" pitchFamily="18" charset="0"/>
                    <a:ea typeface="바탕" panose="02030600000101010101" pitchFamily="18" charset="-127"/>
                  </a:rPr>
                  <a:t>- </a:t>
                </a:r>
                <a:r>
                  <a:rPr lang="en-GB" altLang="ko-KR" sz="2000" b="1" dirty="0" smtClean="0">
                    <a:latin typeface="Times New Roman" panose="02020603050405020304" pitchFamily="18" charset="0"/>
                    <a:ea typeface="바탕" panose="02030600000101010101" pitchFamily="18" charset="-127"/>
                  </a:rPr>
                  <a:t>Conduction-limited </a:t>
                </a:r>
                <a:r>
                  <a:rPr lang="en-GB" altLang="ko-KR" sz="2000" b="1" dirty="0">
                    <a:latin typeface="Times New Roman" panose="02020603050405020304" pitchFamily="18" charset="0"/>
                    <a:ea typeface="바탕" panose="02030600000101010101" pitchFamily="18" charset="-127"/>
                  </a:rPr>
                  <a:t>heat flux</a:t>
                </a:r>
                <a:endParaRPr lang="ko-KR" altLang="ko-KR" sz="2800" b="1" dirty="0">
                  <a:effectLst/>
                  <a:latin typeface="Times New Roman" panose="02020603050405020304" pitchFamily="18" charset="0"/>
                  <a:ea typeface="바탕" panose="02030600000101010101" pitchFamily="18" charset="-127"/>
                </a:endParaRPr>
              </a:p>
              <a:p>
                <a:pPr algn="just" hangingPunct="0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ko-KR" i="1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𝑞</m:t>
                        </m:r>
                      </m:e>
                      <m:sub>
                        <m:r>
                          <a:rPr lang="en-GB" altLang="ko-KR" i="1">
                            <a:latin typeface="Cambria Math" panose="02040503050406030204" pitchFamily="18" charset="0"/>
                            <a:ea typeface="바탕" panose="02030600000101010101" pitchFamily="18" charset="-127"/>
                          </a:rPr>
                          <m:t>𝑑𝑖𝑣</m:t>
                        </m:r>
                      </m:sub>
                    </m:sSub>
                    <m:r>
                      <a:rPr lang="en-GB" altLang="ko-KR" i="1">
                        <a:latin typeface="Cambria Math" panose="02040503050406030204" pitchFamily="18" charset="0"/>
                        <a:ea typeface="바탕" panose="02030600000101010101" pitchFamily="18" charset="-127"/>
                      </a:rPr>
                      <m:t>(</m:t>
                    </m:r>
                    <m:r>
                      <a:rPr lang="en-GB" altLang="ko-KR" i="1">
                        <a:latin typeface="Cambria Math" panose="02040503050406030204" pitchFamily="18" charset="0"/>
                        <a:ea typeface="바탕" panose="02030600000101010101" pitchFamily="18" charset="-127"/>
                      </a:rPr>
                      <m:t>𝑅</m:t>
                    </m:r>
                    <m:r>
                      <a:rPr lang="en-GB" altLang="ko-KR" i="1">
                        <a:latin typeface="Cambria Math" panose="02040503050406030204" pitchFamily="18" charset="0"/>
                        <a:ea typeface="바탕" panose="02030600000101010101" pitchFamily="18" charset="-127"/>
                      </a:rPr>
                      <m:t>)= </m:t>
                    </m:r>
                    <m:f>
                      <m:fPr>
                        <m:ctrlPr>
                          <a:rPr lang="ko-K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ko-KR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ko-KR" i="1">
                                <a:latin typeface="Cambria Math" panose="02040503050406030204" pitchFamily="18" charset="0"/>
                                <a:ea typeface="바탕" panose="02030600000101010101" pitchFamily="18" charset="-127"/>
                              </a:rPr>
                              <m:t>𝑇</m:t>
                            </m:r>
                            <m:r>
                              <a:rPr lang="en-GB" altLang="ko-KR" i="1">
                                <a:latin typeface="Cambria Math" panose="02040503050406030204" pitchFamily="18" charset="0"/>
                                <a:ea typeface="바탕" panose="02030600000101010101" pitchFamily="18" charset="-127"/>
                              </a:rPr>
                              <m:t>(</m:t>
                            </m:r>
                            <m:r>
                              <a:rPr lang="en-GB" altLang="ko-KR" i="1">
                                <a:latin typeface="Cambria Math" panose="02040503050406030204" pitchFamily="18" charset="0"/>
                                <a:ea typeface="바탕" panose="02030600000101010101" pitchFamily="18" charset="-127"/>
                              </a:rPr>
                              <m:t>𝑅</m:t>
                            </m:r>
                            <m:r>
                              <a:rPr lang="en-GB" altLang="ko-KR" i="1">
                                <a:latin typeface="Cambria Math" panose="02040503050406030204" pitchFamily="18" charset="0"/>
                                <a:ea typeface="바탕" panose="02030600000101010101" pitchFamily="18" charset="-127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ko-KR" altLang="ko-K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altLang="ko-KR" i="1">
                                    <a:latin typeface="Cambria Math" panose="02040503050406030204" pitchFamily="18" charset="0"/>
                                    <a:ea typeface="바탕" panose="02030600000101010101" pitchFamily="18" charset="-127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GB" altLang="ko-KR" i="1">
                                    <a:latin typeface="Cambria Math" panose="02040503050406030204" pitchFamily="18" charset="0"/>
                                    <a:ea typeface="바탕" panose="02030600000101010101" pitchFamily="18" charset="-127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ko-KR" altLang="ko-K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altLang="ko-KR" i="1">
                                <a:latin typeface="Cambria Math" panose="02040503050406030204" pitchFamily="18" charset="0"/>
                                <a:ea typeface="바탕" panose="02030600000101010101" pitchFamily="18" charset="-127"/>
                              </a:rPr>
                              <m:t>𝑇</m:t>
                            </m:r>
                          </m:e>
                          <m:sub>
                            <m:r>
                              <a:rPr lang="en-GB" altLang="ko-KR" i="1">
                                <a:latin typeface="Cambria Math" panose="02040503050406030204" pitchFamily="18" charset="0"/>
                                <a:ea typeface="바탕" panose="02030600000101010101" pitchFamily="18" charset="-127"/>
                              </a:rPr>
                              <m:t>𝑠𝑒𝑝</m:t>
                            </m:r>
                          </m:sub>
                          <m:sup>
                            <m:r>
                              <a:rPr lang="en-GB" altLang="ko-KR" i="1">
                                <a:latin typeface="Cambria Math" panose="02040503050406030204" pitchFamily="18" charset="0"/>
                                <a:ea typeface="바탕" panose="02030600000101010101" pitchFamily="18" charset="-127"/>
                              </a:rPr>
                              <m:t>7/2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GB" altLang="ko-KR" dirty="0">
                    <a:latin typeface="Times New Roman" panose="02020603050405020304" pitchFamily="18" charset="0"/>
                    <a:ea typeface="바탕" panose="02030600000101010101" pitchFamily="18" charset="-127"/>
                  </a:rPr>
                  <a:t> 	</a:t>
                </a:r>
                <a:endParaRPr lang="en-GB" altLang="ko-KR" dirty="0" smtClean="0">
                  <a:latin typeface="Times New Roman" panose="02020603050405020304" pitchFamily="18" charset="0"/>
                  <a:ea typeface="바탕" panose="02030600000101010101" pitchFamily="18" charset="-127"/>
                </a:endParaRPr>
              </a:p>
              <a:p>
                <a:pPr algn="just" hangingPunct="0">
                  <a:spcAft>
                    <a:spcPts val="0"/>
                  </a:spcAft>
                </a:pPr>
                <a:endParaRPr lang="en-GB" altLang="ko-KR" dirty="0" smtClean="0">
                  <a:latin typeface="Times New Roman" panose="02020603050405020304" pitchFamily="18" charset="0"/>
                  <a:ea typeface="바탕" panose="02030600000101010101" pitchFamily="18" charset="-127"/>
                </a:endParaRPr>
              </a:p>
              <a:p>
                <a:pPr algn="just" hangingPunct="0">
                  <a:spcAft>
                    <a:spcPts val="0"/>
                  </a:spcAft>
                </a:pPr>
                <a:r>
                  <a:rPr lang="en-GB" altLang="ko-KR" b="1" dirty="0" smtClean="0">
                    <a:latin typeface="Times New Roman" panose="02020603050405020304" pitchFamily="18" charset="0"/>
                    <a:ea typeface="바탕" panose="02030600000101010101" pitchFamily="18" charset="-127"/>
                  </a:rPr>
                  <a:t>where</a:t>
                </a:r>
                <a:r>
                  <a:rPr lang="en-GB" altLang="ko-KR" dirty="0">
                    <a:latin typeface="Times New Roman" panose="02020603050405020304" pitchFamily="18" charset="0"/>
                    <a:ea typeface="바탕" panose="02030600000101010101" pitchFamily="18" charset="-127"/>
                  </a:rPr>
                  <a:t>				</a:t>
                </a:r>
                <a:endParaRPr lang="ko-KR" altLang="ko-KR" sz="2400" dirty="0">
                  <a:effectLst/>
                  <a:latin typeface="Times New Roman" panose="02020603050405020304" pitchFamily="18" charset="0"/>
                  <a:ea typeface="바탕" panose="02030600000101010101" pitchFamily="18" charset="-127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208" y="1412776"/>
                <a:ext cx="3960440" cy="2716256"/>
              </a:xfrm>
              <a:prstGeom prst="rect">
                <a:avLst/>
              </a:prstGeom>
              <a:blipFill>
                <a:blip r:embed="rId4"/>
                <a:stretch>
                  <a:fillRect l="-1231" t="-1348" b="-26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 bwMode="auto">
          <a:xfrm>
            <a:off x="4943872" y="2564904"/>
            <a:ext cx="1440160" cy="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8256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  <p:bldP spid="14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Text Box 2"/>
          <p:cNvSpPr txBox="1">
            <a:spLocks noChangeArrowheads="1"/>
          </p:cNvSpPr>
          <p:nvPr/>
        </p:nvSpPr>
        <p:spPr bwMode="auto">
          <a:xfrm>
            <a:off x="0" y="14567"/>
            <a:ext cx="12144672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ITER requires a scheme to spread the divertor heat fluxes with minimum 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electromagnetic cycling of coils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</a:rPr>
              <a:t>, while sustaining the RMP-driven, ELM-crash-suppression</a:t>
            </a:r>
            <a:endParaRPr lang="en-GB" sz="2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29416" name="Text Box 8"/>
          <p:cNvSpPr txBox="1">
            <a:spLocks noChangeArrowheads="1"/>
          </p:cNvSpPr>
          <p:nvPr/>
        </p:nvSpPr>
        <p:spPr bwMode="auto">
          <a:xfrm>
            <a:off x="281544" y="934785"/>
            <a:ext cx="115932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GB" sz="2400" b="1" dirty="0">
                <a:solidFill>
                  <a:srgbClr val="0000CC"/>
                </a:solidFill>
                <a:latin typeface="+mn-ea"/>
                <a:cs typeface="Arial" panose="020B0604020202020204" pitchFamily="34" charset="0"/>
                <a:sym typeface="Wingdings" pitchFamily="2" charset="2"/>
              </a:rPr>
              <a:t>Application of ELM control coils leads to localized power fluxes at </a:t>
            </a:r>
            <a:r>
              <a:rPr lang="en-GB" sz="2400" b="1" dirty="0" err="1">
                <a:solidFill>
                  <a:srgbClr val="0000CC"/>
                </a:solidFill>
                <a:latin typeface="+mn-ea"/>
                <a:cs typeface="Arial" panose="020B0604020202020204" pitchFamily="34" charset="0"/>
                <a:sym typeface="Wingdings" pitchFamily="2" charset="2"/>
              </a:rPr>
              <a:t>divertor</a:t>
            </a:r>
            <a:r>
              <a:rPr lang="en-GB" sz="2400" b="1" dirty="0">
                <a:solidFill>
                  <a:srgbClr val="0000CC"/>
                </a:solidFill>
                <a:latin typeface="+mn-ea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GB" sz="2400" b="1" dirty="0" smtClean="0">
                <a:solidFill>
                  <a:srgbClr val="0000CC"/>
                </a:solidFill>
                <a:latin typeface="+mn-ea"/>
                <a:cs typeface="Arial" panose="020B0604020202020204" pitchFamily="34" charset="0"/>
                <a:sym typeface="Wingdings" pitchFamily="2" charset="2"/>
              </a:rPr>
              <a:t> and </a:t>
            </a:r>
            <a:r>
              <a:rPr lang="en-GB" sz="2400" b="1" dirty="0">
                <a:solidFill>
                  <a:srgbClr val="0000CC"/>
                </a:solidFill>
                <a:latin typeface="+mn-ea"/>
                <a:cs typeface="Arial" panose="020B0604020202020204" pitchFamily="34" charset="0"/>
                <a:sym typeface="Wingdings" pitchFamily="2" charset="2"/>
              </a:rPr>
              <a:t>main wall </a:t>
            </a:r>
            <a:r>
              <a:rPr lang="en-GB" sz="2400" b="1" dirty="0" smtClean="0">
                <a:solidFill>
                  <a:srgbClr val="0000CC"/>
                </a:solidFill>
                <a:latin typeface="+mn-ea"/>
                <a:cs typeface="Arial" panose="020B0604020202020204" pitchFamily="34" charset="0"/>
                <a:sym typeface="Wingdings" pitchFamily="2" charset="2"/>
              </a:rPr>
              <a:t>by </a:t>
            </a:r>
            <a:r>
              <a:rPr lang="en-GB" sz="2400" b="1" dirty="0">
                <a:solidFill>
                  <a:srgbClr val="0000CC"/>
                </a:solidFill>
                <a:latin typeface="+mn-ea"/>
                <a:cs typeface="Arial" panose="020B0604020202020204" pitchFamily="34" charset="0"/>
                <a:sym typeface="Wingdings" pitchFamily="2" charset="2"/>
              </a:rPr>
              <a:t>thermal plasma and by fast particles (NBI + </a:t>
            </a:r>
            <a:r>
              <a:rPr lang="en-GB" sz="2400" b="1" dirty="0">
                <a:solidFill>
                  <a:srgbClr val="0000CC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itchFamily="2" charset="2"/>
              </a:rPr>
              <a:t>a</a:t>
            </a:r>
            <a:r>
              <a:rPr lang="en-GB" sz="2400" b="1" dirty="0">
                <a:solidFill>
                  <a:srgbClr val="0000CC"/>
                </a:solidFill>
                <a:latin typeface="+mn-ea"/>
                <a:cs typeface="Arial" panose="020B0604020202020204" pitchFamily="34" charset="0"/>
                <a:sym typeface="Wingdings" pitchFamily="2" charset="2"/>
              </a:rPr>
              <a:t>’s</a:t>
            </a:r>
            <a:r>
              <a:rPr lang="en-GB" sz="2400" b="1" dirty="0" smtClean="0">
                <a:solidFill>
                  <a:srgbClr val="0000CC"/>
                </a:solidFill>
                <a:latin typeface="+mn-ea"/>
                <a:cs typeface="Arial" panose="020B0604020202020204" pitchFamily="34" charset="0"/>
                <a:sym typeface="Wingdings" pitchFamily="2" charset="2"/>
              </a:rPr>
              <a:t>)</a:t>
            </a:r>
            <a:endParaRPr lang="en-GB" sz="2400" b="1" dirty="0">
              <a:solidFill>
                <a:srgbClr val="0000CC"/>
              </a:solidFill>
              <a:latin typeface="+mn-ea"/>
              <a:cs typeface="Arial" panose="020B0604020202020204" pitchFamily="34" charset="0"/>
              <a:sym typeface="Wingdings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3352" y="1772816"/>
            <a:ext cx="6336705" cy="4320480"/>
            <a:chOff x="9988" y="1995685"/>
            <a:chExt cx="2894556" cy="2520281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82" t="9206" b="16332"/>
            <a:stretch/>
          </p:blipFill>
          <p:spPr bwMode="auto">
            <a:xfrm>
              <a:off x="2427773" y="2223655"/>
              <a:ext cx="476771" cy="182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14" t="89840" r="29603"/>
            <a:stretch/>
          </p:blipFill>
          <p:spPr bwMode="auto">
            <a:xfrm>
              <a:off x="395536" y="4266751"/>
              <a:ext cx="2250831" cy="249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29" r="41718" b="9682"/>
            <a:stretch/>
          </p:blipFill>
          <p:spPr bwMode="auto">
            <a:xfrm>
              <a:off x="1403029" y="1995686"/>
              <a:ext cx="1008731" cy="221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1" r="74968" b="9682"/>
            <a:stretch/>
          </p:blipFill>
          <p:spPr bwMode="auto">
            <a:xfrm>
              <a:off x="9988" y="1995685"/>
              <a:ext cx="1340372" cy="2215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695400" y="6093296"/>
            <a:ext cx="541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Excerpted from O. Schmitz </a:t>
            </a:r>
            <a:r>
              <a:rPr lang="en-US" sz="2000" b="1" i="1" dirty="0" smtClean="0">
                <a:solidFill>
                  <a:srgbClr val="0070C0"/>
                </a:solidFill>
              </a:rPr>
              <a:t>et al</a:t>
            </a:r>
            <a:r>
              <a:rPr lang="en-US" sz="2000" b="1" dirty="0" smtClean="0">
                <a:solidFill>
                  <a:srgbClr val="0070C0"/>
                </a:solidFill>
              </a:rPr>
              <a:t>, NF (2016) </a:t>
            </a:r>
            <a:endParaRPr lang="en-GB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964036"/>
              </p:ext>
            </p:extLst>
          </p:nvPr>
        </p:nvGraphicFramePr>
        <p:xfrm>
          <a:off x="6208748" y="1844824"/>
          <a:ext cx="5879976" cy="3836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Graph" r:id="rId6" imgW="4383024" imgH="3188208" progId="Origin50.Graph">
                  <p:embed/>
                </p:oleObj>
              </mc:Choice>
              <mc:Fallback>
                <p:oleObj name="Graph" r:id="rId6" imgW="4383024" imgH="3188208" progId="Origin50.Graph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0612" b="5424"/>
                      <a:stretch>
                        <a:fillRect/>
                      </a:stretch>
                    </p:blipFill>
                    <p:spPr bwMode="auto">
                      <a:xfrm>
                        <a:off x="6208748" y="1844824"/>
                        <a:ext cx="5879976" cy="38360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7248128" y="2996952"/>
            <a:ext cx="4005445" cy="0"/>
          </a:xfrm>
          <a:prstGeom prst="line">
            <a:avLst/>
          </a:prstGeom>
          <a:ln>
            <a:solidFill>
              <a:srgbClr val="33CC3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528048" y="5661248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altLang="ko-KR" b="1" dirty="0" smtClean="0">
                <a:solidFill>
                  <a:srgbClr val="0070C0"/>
                </a:solidFill>
              </a:rPr>
              <a:t>Loarte </a:t>
            </a:r>
            <a:r>
              <a:rPr lang="en-US" altLang="ko-KR" b="1" dirty="0" smtClean="0">
                <a:solidFill>
                  <a:srgbClr val="0070C0"/>
                </a:solidFill>
              </a:rPr>
              <a:t>(</a:t>
            </a:r>
            <a:r>
              <a:rPr lang="en-US" altLang="ko-KR" b="1" dirty="0" smtClean="0">
                <a:solidFill>
                  <a:srgbClr val="0070C0"/>
                </a:solidFill>
              </a:rPr>
              <a:t>2014)</a:t>
            </a:r>
            <a:r>
              <a:rPr lang="en-US" altLang="ko-KR" dirty="0" smtClean="0"/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“Rigid </a:t>
            </a:r>
            <a:r>
              <a:rPr lang="en-US" altLang="ko-KR" b="1" dirty="0">
                <a:solidFill>
                  <a:srgbClr val="FF0000"/>
                </a:solidFill>
              </a:rPr>
              <a:t>rotation of the perturbation solves </a:t>
            </a:r>
            <a:r>
              <a:rPr lang="en-US" altLang="ko-KR" b="1" dirty="0" smtClean="0">
                <a:solidFill>
                  <a:srgbClr val="FF0000"/>
                </a:solidFill>
              </a:rPr>
              <a:t>the problem but causes large </a:t>
            </a:r>
            <a:r>
              <a:rPr lang="en-US" altLang="ko-KR" b="1" dirty="0">
                <a:solidFill>
                  <a:srgbClr val="FF0000"/>
                </a:solidFill>
              </a:rPr>
              <a:t>EM cycling of the control </a:t>
            </a:r>
            <a:r>
              <a:rPr lang="en-US" altLang="ko-KR" b="1" dirty="0" smtClean="0">
                <a:solidFill>
                  <a:srgbClr val="FF0000"/>
                </a:solidFill>
              </a:rPr>
              <a:t>coils”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5694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19336" y="-46387"/>
            <a:ext cx="12025336" cy="96012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High density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ELM-crash-suppression has been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achieved for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n=2 RMP with substantial reduction of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divertor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heat flux, despite no detachment yet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79376" y="1052736"/>
            <a:ext cx="6264696" cy="5523132"/>
            <a:chOff x="1676400" y="1066800"/>
            <a:chExt cx="6070920" cy="5523132"/>
          </a:xfrm>
        </p:grpSpPr>
        <p:pic>
          <p:nvPicPr>
            <p:cNvPr id="5" name="Picture 4" descr="traces_19261_279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1447800"/>
              <a:ext cx="5562600" cy="45549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20084" y="5943601"/>
              <a:ext cx="5827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3           4            5            6            7           8            9    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Time (sec)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6400" y="5080338"/>
              <a:ext cx="39859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1.0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0.5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6400" y="4165938"/>
              <a:ext cx="39859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2.5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2.0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1.5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6401" y="3200401"/>
              <a:ext cx="416419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4.0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3.5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3.0</a:t>
              </a: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76401" y="1345794"/>
              <a:ext cx="416419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6.0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4.0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2.0</a:t>
              </a: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80018" y="2260194"/>
              <a:ext cx="277383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83187" y="1858888"/>
              <a:ext cx="1275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kumimoji="1" lang="en-US" altLang="ja-JP" sz="1600" dirty="0" smtClean="0">
                  <a:solidFill>
                    <a:srgbClr val="000000"/>
                  </a:solidFill>
                  <a:latin typeface="Arial"/>
                </a:rPr>
                <a:t>    </a:t>
              </a: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 [10</a:t>
              </a:r>
              <a:r>
                <a:rPr kumimoji="1" lang="en-US" altLang="ja-JP" sz="16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19</a:t>
              </a: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m</a:t>
              </a:r>
              <a:r>
                <a:rPr kumimoji="1" lang="en-US" altLang="ja-JP" sz="16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-3</a:t>
              </a:r>
              <a:r>
                <a:rPr kumimoji="1" lang="en-US" altLang="ja-JP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]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2201" y="2362201"/>
              <a:ext cx="8929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</a:t>
              </a:r>
              <a:r>
                <a:rPr kumimoji="1" lang="en-US" altLang="ja-JP" sz="1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2"/>
                  <a:ea typeface="+mn-ea"/>
                  <a:cs typeface="Symbol" charset="2"/>
                </a:rPr>
                <a:t>a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</a:t>
              </a:r>
              <a:r>
                <a:rPr kumimoji="1" lang="en-US" altLang="ja-JP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arb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.)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04932" y="4233446"/>
              <a:ext cx="4530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2"/>
                  <a:ea typeface="+mn-ea"/>
                  <a:cs typeface="Symbol" charset="2"/>
                </a:rPr>
                <a:t>b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1" lang="en-US" altLang="ja-JP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</a:t>
              </a:r>
              <a:endParaRPr kumimoji="1" lang="ja-JP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00801" y="3276600"/>
              <a:ext cx="4509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q</a:t>
              </a:r>
              <a:r>
                <a:rPr kumimoji="1" lang="en-US" altLang="ja-JP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Symbol" charset="2"/>
                </a:rPr>
                <a:t>95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24600" y="5224046"/>
              <a:ext cx="8269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</a:t>
              </a:r>
              <a:r>
                <a:rPr kumimoji="1" lang="en-US" altLang="ja-JP" sz="16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div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(V)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81926" y="1138808"/>
              <a:ext cx="1395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19261</a:t>
              </a:r>
              <a:r>
                <a:rPr kumimoji="1" lang="en-US" altLang="ja-JP" sz="16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</a:t>
              </a:r>
              <a:r>
                <a:rPr kumimoji="1" lang="en-US" altLang="ja-JP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19279</a:t>
              </a: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2209800" y="1066800"/>
              <a:ext cx="0" cy="4876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962400" y="1143000"/>
              <a:ext cx="0" cy="4800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209800" y="1143000"/>
              <a:ext cx="6858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209800" y="1143001"/>
              <a:ext cx="583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RMP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62400" y="1216224"/>
              <a:ext cx="583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RMP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962400" y="1219200"/>
              <a:ext cx="685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직사각형 23"/>
          <p:cNvSpPr/>
          <p:nvPr/>
        </p:nvSpPr>
        <p:spPr>
          <a:xfrm>
            <a:off x="3289860" y="3338737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3.4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6449855" y="1505399"/>
            <a:ext cx="5721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US" altLang="ja-JP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</a:t>
            </a:r>
            <a:r>
              <a:rPr kumimoji="0" lang="en-US" altLang="ja-JP" sz="20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peak</a:t>
            </a:r>
            <a:r>
              <a:rPr kumimoji="0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1.8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MW/m</a:t>
            </a:r>
            <a:r>
              <a:rPr kumimoji="0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(19261): typical density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           vs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</a:t>
            </a:r>
            <a:r>
              <a:rPr kumimoji="0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MW/m</a:t>
            </a:r>
            <a:r>
              <a:rPr kumimoji="0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(19279): high density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56240" y="6525344"/>
            <a:ext cx="319196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J.W.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Ahn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APS-DPP (2017)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58" y="2579008"/>
            <a:ext cx="4553159" cy="390033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 bwMode="auto">
          <a:xfrm>
            <a:off x="6168008" y="1412776"/>
            <a:ext cx="45719" cy="4536504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943872" y="1412776"/>
            <a:ext cx="45719" cy="4536504"/>
          </a:xfrm>
          <a:prstGeom prst="rect">
            <a:avLst/>
          </a:prstGeom>
          <a:solidFill>
            <a:srgbClr val="FF0000">
              <a:alpha val="50000"/>
            </a:srgb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0216" y="2924944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Measured during the outer strike point sweep </a:t>
            </a:r>
          </a:p>
          <a:p>
            <a:r>
              <a:rPr lang="en-US" altLang="ko-KR" sz="1600" b="1" dirty="0" smtClean="0"/>
              <a:t>at t=9.0 sec (19261)        </a:t>
            </a:r>
          </a:p>
          <a:p>
            <a:r>
              <a:rPr lang="en-US" altLang="ko-KR" sz="1600" b="1" dirty="0">
                <a:solidFill>
                  <a:srgbClr val="FF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     7.5 </a:t>
            </a:r>
            <a:r>
              <a:rPr lang="en-US" altLang="ko-KR" sz="1600" b="1" dirty="0">
                <a:solidFill>
                  <a:srgbClr val="FF0000"/>
                </a:solidFill>
              </a:rPr>
              <a:t>sec (19279)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841141"/>
              </p:ext>
            </p:extLst>
          </p:nvPr>
        </p:nvGraphicFramePr>
        <p:xfrm>
          <a:off x="5015880" y="1772816"/>
          <a:ext cx="374402" cy="518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15880" y="1772816"/>
                        <a:ext cx="374402" cy="518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034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8696" y="44624"/>
            <a:ext cx="12385376" cy="706090"/>
          </a:xfrm>
        </p:spPr>
        <p:txBody>
          <a:bodyPr/>
          <a:lstStyle/>
          <a:p>
            <a:pPr algn="ctr"/>
            <a:r>
              <a:rPr lang="en-US" altLang="ko-KR" sz="2400" dirty="0" smtClean="0"/>
              <a:t>Simple </a:t>
            </a:r>
            <a:r>
              <a:rPr lang="en-US" altLang="ko-KR" sz="2400" dirty="0" smtClean="0"/>
              <a:t>linear and parallel transport analysis is not </a:t>
            </a:r>
            <a:r>
              <a:rPr lang="en-US" altLang="ko-KR" sz="2400" dirty="0" smtClean="0"/>
              <a:t>sufficient to explain the divertor heat flux broadening mechanism, requiring more sophisticated modeling</a:t>
            </a:r>
            <a:endParaRPr lang="ko-KR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204946"/>
            <a:ext cx="11305256" cy="485740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Although the 3-row RMP appears effective in broadening the divertor heat flux, it is possible that the mid-row might have played a bigger role than the other off-mid rows</a:t>
            </a:r>
            <a:r>
              <a:rPr lang="en-US" altLang="ko-KR" b="1" dirty="0"/>
              <a:t> </a:t>
            </a:r>
            <a:r>
              <a:rPr lang="en-US" altLang="ko-KR" b="1" dirty="0" smtClean="0"/>
              <a:t>(scheduled for experiments in 2018)</a:t>
            </a:r>
          </a:p>
          <a:p>
            <a:endParaRPr lang="en-US" altLang="ko-KR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Further study needs to demonstrate the RMP-driven, ELM-crash-suppression even with </a:t>
            </a:r>
          </a:p>
          <a:p>
            <a:r>
              <a:rPr lang="en-US" altLang="ko-KR" b="1" dirty="0" err="1" smtClean="0">
                <a:solidFill>
                  <a:srgbClr val="FF0000"/>
                </a:solidFill>
              </a:rPr>
              <a:t>i</a:t>
            </a:r>
            <a:r>
              <a:rPr lang="en-US" altLang="ko-KR" b="1" dirty="0" smtClean="0">
                <a:solidFill>
                  <a:srgbClr val="FF0000"/>
                </a:solidFill>
              </a:rPr>
              <a:t>) low-rotation, ii) ITER-similar-shape (ISS), iii) partially detached plasmas</a:t>
            </a:r>
          </a:p>
          <a:p>
            <a:endParaRPr lang="en-US" altLang="ko-KR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At the same time, the physics mechanism responsible for the broadening of near-SOL heat flux needs to be answered (in need of </a:t>
            </a:r>
            <a:r>
              <a:rPr lang="en-US" altLang="ko-KR" b="1" dirty="0" smtClean="0"/>
              <a:t>more detailed simulations (e.g. EMC3-EIRENE) and nonlinear </a:t>
            </a:r>
            <a:r>
              <a:rPr lang="en-US" altLang="ko-KR" b="1" dirty="0" smtClean="0"/>
              <a:t>approach)</a:t>
            </a:r>
            <a:endParaRPr lang="en-US" altLang="ko-KR" b="1" dirty="0"/>
          </a:p>
          <a:p>
            <a:r>
              <a:rPr lang="en-US" altLang="ko-KR" b="1" dirty="0" smtClean="0">
                <a:sym typeface="Wingdings" panose="05000000000000000000" pitchFamily="2" charset="2"/>
              </a:rPr>
              <a:t> Pure </a:t>
            </a:r>
            <a:r>
              <a:rPr lang="en-US" altLang="ko-KR" b="1" dirty="0">
                <a:sym typeface="Wingdings" panose="05000000000000000000" pitchFamily="2" charset="2"/>
              </a:rPr>
              <a:t>3-D field effect or plasma response (e.g. kink or </a:t>
            </a:r>
            <a:r>
              <a:rPr lang="en-US" altLang="ko-KR" b="1" dirty="0" smtClean="0">
                <a:sym typeface="Wingdings" panose="05000000000000000000" pitchFamily="2" charset="2"/>
              </a:rPr>
              <a:t>peeling (?))</a:t>
            </a:r>
            <a:endParaRPr lang="en-US" altLang="ko-KR" b="1" dirty="0">
              <a:sym typeface="Wingdings" panose="05000000000000000000" pitchFamily="2" charset="2"/>
            </a:endParaRP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/>
              <a:t>21</a:t>
            </a:fld>
            <a:endParaRPr lang="ko-KR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263352" y="980728"/>
            <a:ext cx="11809312" cy="5217443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+mn-ea"/>
              </a:rPr>
              <a:t>Demonstrated </a:t>
            </a:r>
            <a:r>
              <a:rPr lang="en-US" altLang="ko-KR" b="1" dirty="0">
                <a:latin typeface="+mn-ea"/>
              </a:rPr>
              <a:t>a divertor heat flux </a:t>
            </a:r>
            <a:r>
              <a:rPr lang="en-US" altLang="ko-KR" b="1" dirty="0" smtClean="0">
                <a:latin typeface="+mn-ea"/>
              </a:rPr>
              <a:t>broadening </a:t>
            </a:r>
            <a:r>
              <a:rPr lang="en-US" altLang="ko-KR" b="1" dirty="0">
                <a:latin typeface="+mn-ea"/>
              </a:rPr>
              <a:t>by dephasing </a:t>
            </a:r>
            <a:endParaRPr lang="en-US" altLang="ko-KR" b="1" dirty="0" smtClean="0">
              <a:latin typeface="+mn-ea"/>
            </a:endParaRPr>
          </a:p>
          <a:p>
            <a:pPr>
              <a:spcBef>
                <a:spcPts val="0"/>
              </a:spcBef>
            </a:pPr>
            <a:r>
              <a:rPr lang="en-US" altLang="ko-KR" b="1" dirty="0">
                <a:latin typeface="+mn-ea"/>
              </a:rPr>
              <a:t> </a:t>
            </a:r>
            <a:r>
              <a:rPr lang="en-US" altLang="ko-KR" b="1" dirty="0" smtClean="0">
                <a:latin typeface="+mn-ea"/>
              </a:rPr>
              <a:t>    during </a:t>
            </a:r>
            <a:r>
              <a:rPr lang="en-US" altLang="ko-KR" b="1" dirty="0">
                <a:latin typeface="+mn-ea"/>
              </a:rPr>
              <a:t>RMP-driven, ELM-crash-suppression </a:t>
            </a:r>
            <a:r>
              <a:rPr lang="en-US" altLang="ko-KR" b="1" dirty="0" smtClean="0">
                <a:solidFill>
                  <a:srgbClr val="00B050"/>
                </a:solidFill>
                <a:latin typeface="+mn-ea"/>
              </a:rPr>
              <a:t>without driving mode-locking</a:t>
            </a:r>
            <a:endParaRPr lang="en-US" altLang="ko-KR" b="1" dirty="0" smtClean="0">
              <a:solidFill>
                <a:srgbClr val="00B050"/>
              </a:solidFill>
              <a:latin typeface="+mn-ea"/>
            </a:endParaRPr>
          </a:p>
          <a:p>
            <a:pPr>
              <a:spcBef>
                <a:spcPts val="0"/>
              </a:spcBef>
            </a:pPr>
            <a:endParaRPr lang="en-US" altLang="ko-KR" b="1" dirty="0">
              <a:latin typeface="+mn-ea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ea"/>
                <a:ea typeface="+mn-ea"/>
              </a:rPr>
              <a:t>3-row RMPs appeared more effective in broadening divertor heat fluxes than 2-row RMPs</a:t>
            </a:r>
          </a:p>
          <a:p>
            <a:pPr>
              <a:spcBef>
                <a:spcPts val="0"/>
              </a:spcBef>
            </a:pPr>
            <a:endParaRPr lang="en-US" b="1" dirty="0" smtClean="0">
              <a:latin typeface="+mn-ea"/>
              <a:ea typeface="+mn-ea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b="1" dirty="0"/>
              <a:t>Simple linear </a:t>
            </a:r>
            <a:r>
              <a:rPr lang="en-US" altLang="ko-KR" b="1" dirty="0" smtClean="0"/>
              <a:t>and parallel transport analysis is not </a:t>
            </a:r>
            <a:r>
              <a:rPr lang="en-US" altLang="ko-KR" b="1" dirty="0"/>
              <a:t>sufficient to explain the divertor heat flux broadening mechanism, </a:t>
            </a:r>
            <a:r>
              <a:rPr lang="en-US" altLang="ko-KR" b="1" dirty="0" smtClean="0"/>
              <a:t>possibly requiring </a:t>
            </a:r>
            <a:r>
              <a:rPr lang="en-US" altLang="ko-KR" b="1" dirty="0" smtClean="0"/>
              <a:t>more sophisticated modelling (e.g. EMC3-EIRENE) and nonlinear approaches</a:t>
            </a:r>
            <a:endParaRPr lang="en-US" altLang="ko-KR" b="1" dirty="0" smtClean="0"/>
          </a:p>
          <a:p>
            <a:pPr>
              <a:spcBef>
                <a:spcPts val="0"/>
              </a:spcBef>
            </a:pPr>
            <a:endParaRPr lang="en-US" b="1" dirty="0" smtClean="0">
              <a:latin typeface="+mn-ea"/>
              <a:ea typeface="+mn-ea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+mn-ea"/>
                <a:ea typeface="+mn-ea"/>
              </a:rPr>
              <a:t>ITER-like 3-row RMPs could be judiciously configured to broaden divertor heat fluxes with minimal EM loads on coils using IMC</a:t>
            </a:r>
          </a:p>
          <a:p>
            <a:pPr>
              <a:spcBef>
                <a:spcPts val="0"/>
              </a:spcBef>
            </a:pPr>
            <a:endParaRPr lang="en-US" b="1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+mn-ea"/>
                <a:ea typeface="+mn-ea"/>
              </a:rPr>
              <a:t>     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57A306-13B3-4846-8B24-14CDD0B65DE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itle 8"/>
          <p:cNvSpPr txBox="1">
            <a:spLocks noGrp="1"/>
          </p:cNvSpPr>
          <p:nvPr>
            <p:ph type="title"/>
          </p:nvPr>
        </p:nvSpPr>
        <p:spPr>
          <a:xfrm>
            <a:off x="191344" y="44624"/>
            <a:ext cx="11809312" cy="70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ea typeface="맑은 고딕" panose="020B0503020000020004" pitchFamily="50" charset="-127"/>
              </a:rPr>
              <a:t>I</a:t>
            </a:r>
            <a:r>
              <a:rPr lang="en-US" altLang="ko-KR" sz="2000" b="1" dirty="0" smtClean="0">
                <a:ea typeface="맑은 고딕" panose="020B0503020000020004" pitchFamily="50" charset="-127"/>
              </a:rPr>
              <a:t>ntentionally misaligned configurations are not only compatible with ELM-crash-suppression, </a:t>
            </a:r>
            <a:br>
              <a:rPr lang="en-US" altLang="ko-KR" sz="2000" b="1" dirty="0" smtClean="0">
                <a:ea typeface="맑은 고딕" panose="020B0503020000020004" pitchFamily="50" charset="-127"/>
              </a:rPr>
            </a:br>
            <a:r>
              <a:rPr lang="en-US" altLang="ko-KR" sz="2000" b="1" dirty="0" smtClean="0">
                <a:ea typeface="맑은 고딕" panose="020B0503020000020004" pitchFamily="50" charset="-127"/>
              </a:rPr>
              <a:t>but also effective in dispersing the divertor heat flux, while minimizing EM loads on RMP coils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405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904792" y="2974741"/>
            <a:ext cx="223330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50" b="1" dirty="0">
                <a:solidFill>
                  <a:prstClr val="black"/>
                </a:solidFill>
              </a:rPr>
              <a:t>Back-up</a:t>
            </a:r>
          </a:p>
        </p:txBody>
      </p:sp>
    </p:spTree>
    <p:extLst>
      <p:ext uri="{BB962C8B-B14F-4D97-AF65-F5344CB8AC3E}">
        <p14:creationId xmlns:p14="http://schemas.microsoft.com/office/powerpoint/2010/main" val="30072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그림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010975"/>
            <a:ext cx="3896925" cy="5027693"/>
          </a:xfrm>
          <a:prstGeom prst="rect">
            <a:avLst/>
          </a:prstGeom>
        </p:spPr>
      </p:pic>
      <p:pic>
        <p:nvPicPr>
          <p:cNvPr id="27" name="Picture 26" descr="Screen Shot 2017-10-17 at 5.40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47" y="974987"/>
            <a:ext cx="2880320" cy="25905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4667" y="1080503"/>
            <a:ext cx="400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lang="en-US" altLang="ja-JP" sz="1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=0kA subspace </a:t>
            </a:r>
            <a:endParaRPr kumimoji="0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off-</a:t>
            </a:r>
            <a:r>
              <a:rPr kumimoji="0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midplane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only)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733844" y="1151641"/>
          <a:ext cx="2232248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  <a:endParaRPr lang="ko-KR" altLang="en-US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ko-KR" altLang="en-US" sz="28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ko-KR" altLang="en-US" sz="28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algn="l" defTabSz="914400" rtl="0" eaLnBrk="1" latinLnBrk="1" hangingPunct="1">
                        <a:lnSpc>
                          <a:spcPts val="1200"/>
                        </a:lnSpc>
                      </a:pPr>
                      <a:endParaRPr lang="ko-KR" alt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35" marR="5843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>
                        <a:lnSpc>
                          <a:spcPts val="1200"/>
                        </a:lnSpc>
                      </a:pPr>
                      <a:endParaRPr lang="ko-KR" alt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35" marR="5843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35" marR="5843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35" marR="5843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2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2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0" name="직선 화살표 연결선 19"/>
          <p:cNvCxnSpPr/>
          <p:nvPr/>
        </p:nvCxnSpPr>
        <p:spPr bwMode="auto">
          <a:xfrm flipV="1">
            <a:off x="1849968" y="1439673"/>
            <a:ext cx="540060" cy="93610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25" name="직선 화살표 연결선 24"/>
          <p:cNvCxnSpPr/>
          <p:nvPr/>
        </p:nvCxnSpPr>
        <p:spPr bwMode="auto">
          <a:xfrm flipH="1" flipV="1">
            <a:off x="6168009" y="4473117"/>
            <a:ext cx="1080119" cy="936103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223" y="2773562"/>
            <a:ext cx="4925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Seemingly ‘Kink-orthogonal’ in vacuum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appears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dominantly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‘kink-aligned’ in plasma response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( =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27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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)</a:t>
            </a: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3" name="직선 화살표 연결선 32"/>
          <p:cNvCxnSpPr/>
          <p:nvPr/>
        </p:nvCxnSpPr>
        <p:spPr bwMode="auto">
          <a:xfrm flipH="1" flipV="1">
            <a:off x="2365363" y="1403670"/>
            <a:ext cx="782344" cy="441154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직선 화살표 연결선 33"/>
          <p:cNvCxnSpPr/>
          <p:nvPr/>
        </p:nvCxnSpPr>
        <p:spPr bwMode="auto">
          <a:xfrm flipH="1" flipV="1">
            <a:off x="740318" y="1907725"/>
            <a:ext cx="1116124" cy="504056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3" name="직사각형 42"/>
          <p:cNvSpPr/>
          <p:nvPr/>
        </p:nvSpPr>
        <p:spPr>
          <a:xfrm>
            <a:off x="129351" y="3072813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(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=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-90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)</a:t>
            </a: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9048328" y="5929292"/>
            <a:ext cx="2799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K. Kim </a:t>
            </a:r>
            <a:r>
              <a:rPr kumimoji="0" lang="en-US" altLang="ko-KR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NF (2017)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Subtitle 2"/>
          <p:cNvSpPr txBox="1">
            <a:spLocks noGrp="1"/>
          </p:cNvSpPr>
          <p:nvPr>
            <p:ph type="title"/>
          </p:nvPr>
        </p:nvSpPr>
        <p:spPr>
          <a:xfrm>
            <a:off x="-1" y="-27384"/>
            <a:ext cx="12086227" cy="86409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latinLnBrk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altLang="ko-KR" sz="2800" dirty="0" smtClean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Seemingly dominantly non-resonant configuration in vacuum may turn out </a:t>
            </a:r>
            <a:br>
              <a:rPr lang="en-US" altLang="ko-KR" sz="2800" dirty="0" smtClean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</a:br>
            <a:r>
              <a:rPr lang="en-US" altLang="ko-KR" sz="2800" dirty="0" smtClean="0">
                <a:solidFill>
                  <a:prstClr val="white"/>
                </a:solidFill>
                <a:latin typeface="Calibri" panose="020F0502020204030204" pitchFamily="34" charset="0"/>
                <a:cs typeface="Arial" pitchFamily="34" charset="0"/>
              </a:rPr>
              <a:t>to be dominantly resonant configuration in plasma response </a:t>
            </a:r>
            <a:endParaRPr lang="en-US" altLang="ko-KR" sz="2800" dirty="0">
              <a:solidFill>
                <a:prstClr val="white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6239450"/>
            <a:ext cx="12014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109" marR="0" lvl="0" indent="-25602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Ideal plasma response calculation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“predicted first” the ELM-crash-suppression of n=1 ‘off-</a:t>
            </a:r>
            <a:r>
              <a:rPr kumimoji="0" lang="en-US" altLang="ko-K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midplane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’ RMPs 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678514"/>
            <a:ext cx="3886552" cy="265723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64" y="3717032"/>
            <a:ext cx="3886552" cy="265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3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4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3372" y="44624"/>
            <a:ext cx="11449272" cy="634082"/>
          </a:xfrm>
        </p:spPr>
        <p:txBody>
          <a:bodyPr/>
          <a:lstStyle/>
          <a:p>
            <a:pPr indent="-457200"/>
            <a:r>
              <a:rPr lang="en-US" dirty="0"/>
              <a:t>Slowly decaying nature of n=1 field could be potentially a merit,  rather than an obstacle in RMP ELM control in future reactors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>
          <a:xfrm>
            <a:off x="407368" y="916117"/>
            <a:ext cx="11449272" cy="2664296"/>
          </a:xfrm>
        </p:spPr>
        <p:txBody>
          <a:bodyPr>
            <a:noAutofit/>
          </a:bodyPr>
          <a:lstStyle/>
          <a:p>
            <a:pPr marL="363923"/>
            <a:r>
              <a:rPr lang="en-US" sz="2800" b="1" dirty="0" smtClean="0"/>
              <a:t>Previously, </a:t>
            </a:r>
            <a:r>
              <a:rPr lang="en-US" sz="2800" b="1" dirty="0"/>
              <a:t>ITER RMP control has discarded the option of </a:t>
            </a:r>
            <a:r>
              <a:rPr lang="en-US" sz="2800" b="1" dirty="0" smtClean="0"/>
              <a:t>n=1 </a:t>
            </a:r>
            <a:r>
              <a:rPr lang="en-US" sz="2800" b="1" dirty="0"/>
              <a:t>RMP due to</a:t>
            </a:r>
          </a:p>
          <a:p>
            <a:pPr marL="363923"/>
            <a:r>
              <a:rPr lang="en-US" sz="2800" b="1" dirty="0"/>
              <a:t> 	</a:t>
            </a:r>
            <a:r>
              <a:rPr lang="en-US" sz="2800" b="1" dirty="0">
                <a:solidFill>
                  <a:srgbClr val="FF0000"/>
                </a:solidFill>
              </a:rPr>
              <a:t>1)</a:t>
            </a:r>
            <a:r>
              <a:rPr lang="en-US" sz="2800" b="1" dirty="0"/>
              <a:t> wide spacing between adjacent islands</a:t>
            </a:r>
          </a:p>
          <a:p>
            <a:pPr marL="1199429" lvl="1" indent="-457200">
              <a:buFont typeface="Wingdings"/>
              <a:buChar char="è"/>
            </a:pPr>
            <a:r>
              <a:rPr lang="en-US" sz="2400" b="1" dirty="0">
                <a:sym typeface="Wingdings" panose="05000000000000000000" pitchFamily="2" charset="2"/>
              </a:rPr>
              <a:t>high field strength required to meet </a:t>
            </a:r>
            <a:r>
              <a:rPr lang="en-US" sz="2400" b="1" dirty="0" err="1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2800" b="1" baseline="-25000" dirty="0" err="1">
                <a:sym typeface="Wingdings" panose="05000000000000000000" pitchFamily="2" charset="2"/>
              </a:rPr>
              <a:t>Chirikov</a:t>
            </a:r>
            <a:r>
              <a:rPr lang="en-US" sz="2800" b="1" dirty="0">
                <a:sym typeface="Wingdings" panose="05000000000000000000" pitchFamily="2" charset="2"/>
              </a:rPr>
              <a:t> &gt; 1</a:t>
            </a:r>
          </a:p>
          <a:p>
            <a:pPr marL="363923"/>
            <a:r>
              <a:rPr lang="en-US" sz="2800" b="1" dirty="0">
                <a:sym typeface="Wingdings" panose="05000000000000000000" pitchFamily="2" charset="2"/>
              </a:rPr>
              <a:t>	</a:t>
            </a: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2)</a:t>
            </a:r>
            <a:r>
              <a:rPr lang="en-US" sz="2800" b="1" dirty="0">
                <a:sym typeface="Wingdings" panose="05000000000000000000" pitchFamily="2" charset="2"/>
              </a:rPr>
              <a:t> hardly decaying into the core plasma, </a:t>
            </a:r>
            <a:r>
              <a:rPr lang="en-US" sz="2800" b="1" dirty="0" smtClean="0">
                <a:sym typeface="Wingdings" panose="05000000000000000000" pitchFamily="2" charset="2"/>
              </a:rPr>
              <a:t> </a:t>
            </a:r>
            <a:r>
              <a:rPr lang="en-US" sz="2800" b="1" dirty="0">
                <a:sym typeface="Wingdings" panose="05000000000000000000" pitchFamily="2" charset="2"/>
              </a:rPr>
              <a:t>susceptible to mode-locking </a:t>
            </a:r>
            <a:endParaRPr lang="en-US" sz="2800" b="1" dirty="0"/>
          </a:p>
          <a:p>
            <a:pPr marL="363923"/>
            <a:r>
              <a:rPr lang="en-US" sz="2400" b="1" dirty="0" smtClean="0">
                <a:sym typeface="Wingdings" panose="05000000000000000000" pitchFamily="2" charset="2"/>
              </a:rPr>
              <a:t>      correct, but not a major hindrance in KSTAR due to low-intrinsic EF ! </a:t>
            </a:r>
            <a:endParaRPr lang="en-US" sz="2400" b="1" dirty="0"/>
          </a:p>
          <a:p>
            <a:pPr marL="363923"/>
            <a:endParaRPr lang="en-US" sz="2800" b="1" dirty="0"/>
          </a:p>
        </p:txBody>
      </p:sp>
      <p:sp>
        <p:nvSpPr>
          <p:cNvPr id="4" name="직사각형 3"/>
          <p:cNvSpPr/>
          <p:nvPr/>
        </p:nvSpPr>
        <p:spPr>
          <a:xfrm>
            <a:off x="435968" y="3260171"/>
            <a:ext cx="65787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923"/>
            <a:endParaRPr lang="en-US" b="1" dirty="0">
              <a:solidFill>
                <a:srgbClr val="0070C0"/>
              </a:solidFill>
            </a:endParaRPr>
          </a:p>
          <a:p>
            <a:pPr marL="363923"/>
            <a:r>
              <a:rPr lang="en-US" sz="2400" b="1" dirty="0">
                <a:solidFill>
                  <a:srgbClr val="FF0000"/>
                </a:solidFill>
              </a:rPr>
              <a:t>Likely, KSTAR would be the most suitable device to address the validity of n=1 RMP ELM-control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37" y="3745816"/>
            <a:ext cx="4329311" cy="269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7459101" y="6370438"/>
            <a:ext cx="3046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[</a:t>
            </a:r>
            <a:r>
              <a:rPr lang="en-US" b="1" dirty="0">
                <a:solidFill>
                  <a:srgbClr val="002060"/>
                </a:solidFill>
              </a:rPr>
              <a:t>Schaffer </a:t>
            </a:r>
            <a:r>
              <a:rPr lang="en-US" b="1" i="1" dirty="0">
                <a:solidFill>
                  <a:srgbClr val="002060"/>
                </a:solidFill>
              </a:rPr>
              <a:t>et al</a:t>
            </a:r>
            <a:r>
              <a:rPr lang="en-US" b="1" dirty="0">
                <a:solidFill>
                  <a:srgbClr val="002060"/>
                </a:solidFill>
              </a:rPr>
              <a:t>, NF (2008)]</a:t>
            </a:r>
          </a:p>
        </p:txBody>
      </p:sp>
      <p:sp>
        <p:nvSpPr>
          <p:cNvPr id="11" name="타원 10"/>
          <p:cNvSpPr/>
          <p:nvPr/>
        </p:nvSpPr>
        <p:spPr>
          <a:xfrm>
            <a:off x="6950149" y="3649182"/>
            <a:ext cx="2098179" cy="2584673"/>
          </a:xfrm>
          <a:prstGeom prst="ellipse">
            <a:avLst/>
          </a:prstGeom>
          <a:ln w="25400">
            <a:solidFill>
              <a:srgbClr val="FF0000"/>
            </a:solidFill>
            <a:headEnd type="arrow" w="lg" len="lg"/>
            <a:tailEnd type="none"/>
          </a:ln>
          <a:scene3d>
            <a:camera prst="orthographicFront">
              <a:rot lat="21299999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372" y="5894586"/>
            <a:ext cx="670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KSTAR specializes in low-n RMP ELM control challenges !!!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9496" y="4808211"/>
            <a:ext cx="3654411" cy="338554"/>
          </a:xfrm>
          <a:prstGeom prst="rect">
            <a:avLst/>
          </a:prstGeom>
          <a:solidFill>
            <a:srgbClr val="FFFF00"/>
          </a:solidFill>
        </p:spPr>
        <p:txBody>
          <a:bodyPr wrap="square" rIns="0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Y. In </a:t>
            </a:r>
            <a:r>
              <a:rPr lang="en-US" sz="1600" b="1" i="1" dirty="0" smtClean="0">
                <a:solidFill>
                  <a:srgbClr val="0070C0"/>
                </a:solidFill>
              </a:rPr>
              <a:t>et al</a:t>
            </a:r>
            <a:r>
              <a:rPr lang="en-US" sz="1600" b="1" dirty="0" smtClean="0">
                <a:solidFill>
                  <a:srgbClr val="0070C0"/>
                </a:solidFill>
              </a:rPr>
              <a:t>, </a:t>
            </a:r>
            <a:r>
              <a:rPr lang="en-US" sz="1600" b="1" dirty="0" smtClean="0"/>
              <a:t>KSTAR conference (2015)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9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7488" y="1032338"/>
            <a:ext cx="96453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/>
              <a:t>Intentionally misaligned configurations</a:t>
            </a:r>
          </a:p>
          <a:p>
            <a:pPr algn="ctr"/>
            <a:endParaRPr lang="en-US" altLang="ko-KR" sz="3600" b="1" dirty="0"/>
          </a:p>
          <a:p>
            <a:pPr algn="ctr"/>
            <a:r>
              <a:rPr lang="en-US" altLang="ko-KR" sz="3600" b="1" dirty="0" smtClean="0">
                <a:solidFill>
                  <a:srgbClr val="FF0000"/>
                </a:solidFill>
              </a:rPr>
              <a:t>II. </a:t>
            </a:r>
            <a:r>
              <a:rPr lang="en-US" altLang="ko-KR" sz="3600" b="1" dirty="0">
                <a:solidFill>
                  <a:srgbClr val="FF0000"/>
                </a:solidFill>
              </a:rPr>
              <a:t>“away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” from each row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(</a:t>
            </a:r>
            <a:r>
              <a:rPr lang="en-US" altLang="ko-KR" sz="32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altLang="ko-KR" sz="3200" b="1" baseline="-25000" dirty="0" err="1">
                <a:solidFill>
                  <a:srgbClr val="FF0000"/>
                </a:solidFill>
              </a:rPr>
              <a:t>UM</a:t>
            </a:r>
            <a:r>
              <a:rPr lang="en-US" altLang="ko-KR" sz="3200" b="1" baseline="-25000" dirty="0">
                <a:solidFill>
                  <a:srgbClr val="FF0000"/>
                </a:solidFill>
              </a:rPr>
              <a:t> </a:t>
            </a:r>
            <a:r>
              <a:rPr lang="en-US" altLang="ko-KR" sz="3200" b="1" dirty="0">
                <a:solidFill>
                  <a:srgbClr val="FF0000"/>
                </a:solidFill>
              </a:rPr>
              <a:t>= </a:t>
            </a:r>
            <a:r>
              <a:rPr lang="en-US" altLang="ko-KR" sz="32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altLang="ko-KR" sz="3200" b="1" baseline="-25000" dirty="0" err="1">
                <a:solidFill>
                  <a:srgbClr val="FF0000"/>
                </a:solidFill>
              </a:rPr>
              <a:t>ML</a:t>
            </a:r>
            <a:r>
              <a:rPr lang="en-US" altLang="ko-KR" sz="3200" b="1" dirty="0">
                <a:solidFill>
                  <a:srgbClr val="FF0000"/>
                </a:solidFill>
              </a:rPr>
              <a:t>&gt; 90 </a:t>
            </a:r>
            <a:r>
              <a:rPr lang="en-US" altLang="ko-KR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⁰</a:t>
            </a:r>
            <a:r>
              <a:rPr lang="en-US" altLang="ko-KR" sz="3200" b="1" dirty="0">
                <a:solidFill>
                  <a:srgbClr val="FF0000"/>
                </a:solidFill>
              </a:rPr>
              <a:t>): kink-aligned</a:t>
            </a:r>
            <a:endParaRPr lang="en-US" altLang="ko-KR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내용 개체 틀 6"/>
          <p:cNvGraphicFramePr>
            <a:graphicFrameLocks/>
          </p:cNvGraphicFramePr>
          <p:nvPr>
            <p:extLst/>
          </p:nvPr>
        </p:nvGraphicFramePr>
        <p:xfrm>
          <a:off x="4792763" y="3791611"/>
          <a:ext cx="2240408" cy="189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9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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+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09" marR="65309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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09" marR="65309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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09" marR="65309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09" marR="65309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9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+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ko-KR" altLang="en-US" sz="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+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" name="직선 화살표 연결선 25"/>
          <p:cNvCxnSpPr/>
          <p:nvPr/>
        </p:nvCxnSpPr>
        <p:spPr>
          <a:xfrm>
            <a:off x="5225413" y="4046833"/>
            <a:ext cx="1274853" cy="1296144"/>
          </a:xfrm>
          <a:prstGeom prst="straightConnector1">
            <a:avLst/>
          </a:prstGeom>
          <a:ln w="50800">
            <a:solidFill>
              <a:srgbClr val="3F36F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76069" y="3333022"/>
            <a:ext cx="164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err="1" smtClean="0">
                <a:solidFill>
                  <a:srgbClr val="2507FF"/>
                </a:solidFill>
                <a:latin typeface="Symbol" panose="05050102010706020507" pitchFamily="18" charset="2"/>
              </a:rPr>
              <a:t>Df</a:t>
            </a:r>
            <a:r>
              <a:rPr lang="en-US" sz="2400" b="1" dirty="0" smtClean="0">
                <a:solidFill>
                  <a:srgbClr val="2507FF"/>
                </a:solidFill>
              </a:rPr>
              <a:t> =+90</a:t>
            </a:r>
            <a:r>
              <a:rPr lang="en-US" altLang="ko-KR" sz="2400" b="1" dirty="0">
                <a:solidFill>
                  <a:srgbClr val="2507FF"/>
                </a:solidFill>
                <a:latin typeface="Calibri" panose="020F0502020204030204" pitchFamily="34" charset="0"/>
              </a:rPr>
              <a:t> ⁰</a:t>
            </a:r>
            <a:endParaRPr lang="en-US" sz="2400" b="1" dirty="0">
              <a:solidFill>
                <a:srgbClr val="2507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5550" y="6016975"/>
            <a:ext cx="448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76069" y="4411706"/>
            <a:ext cx="448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33419" y="5668152"/>
            <a:ext cx="72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ymbol" panose="05050102010706020507" pitchFamily="18" charset="2"/>
              </a:rPr>
              <a:t>    0</a:t>
            </a:r>
            <a:r>
              <a:rPr 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latin typeface="Symbol" panose="05050102010706020507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2035" y="5649489"/>
            <a:ext cx="81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ymbol" panose="05050102010706020507" pitchFamily="18" charset="2"/>
              </a:rPr>
              <a:t>-180</a:t>
            </a:r>
            <a:r>
              <a:rPr 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latin typeface="Symbol" panose="05050102010706020507" pitchFamily="18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68125" y="3817624"/>
            <a:ext cx="360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U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M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40390" y="5649489"/>
            <a:ext cx="72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ymbol" panose="05050102010706020507" pitchFamily="18" charset="2"/>
              </a:rPr>
              <a:t>180</a:t>
            </a:r>
            <a:r>
              <a:rPr 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latin typeface="Symbol" panose="05050102010706020507" pitchFamily="18" charset="2"/>
            </a:endParaRPr>
          </a:p>
        </p:txBody>
      </p:sp>
      <p:cxnSp>
        <p:nvCxnSpPr>
          <p:cNvPr id="15" name="직선 화살표 연결선 25"/>
          <p:cNvCxnSpPr/>
          <p:nvPr/>
        </p:nvCxnSpPr>
        <p:spPr>
          <a:xfrm>
            <a:off x="4875837" y="4086341"/>
            <a:ext cx="2039294" cy="1224136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17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376805"/>
            <a:ext cx="5231579" cy="5163636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8472264" y="5627033"/>
          <a:ext cx="1368152" cy="90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1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dirty="0" smtClean="0"/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+</a:t>
                      </a:r>
                      <a:endParaRPr lang="ko-KR" altLang="en-US" sz="1600" dirty="0" smtClean="0"/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-</a:t>
                      </a:r>
                      <a:endParaRPr lang="ko-KR" altLang="en-US" sz="1600" dirty="0" smtClean="0"/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600" dirty="0" smtClean="0"/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6" marR="43826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6" marR="43826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6" marR="43826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6" marR="43826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12224" y="5607189"/>
            <a:ext cx="36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U</a:t>
            </a:r>
          </a:p>
          <a:p>
            <a:r>
              <a:rPr lang="en-US" b="1" dirty="0">
                <a:solidFill>
                  <a:srgbClr val="000000"/>
                </a:solidFill>
              </a:rPr>
              <a:t>M</a:t>
            </a:r>
          </a:p>
          <a:p>
            <a:r>
              <a:rPr lang="en-US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84885" y="6453336"/>
            <a:ext cx="72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ymbol" panose="05050102010706020507" pitchFamily="18" charset="2"/>
              </a:rPr>
              <a:t>    0</a:t>
            </a:r>
            <a:r>
              <a:rPr 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7058" y="6453336"/>
            <a:ext cx="98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ymbol" panose="05050102010706020507" pitchFamily="18" charset="2"/>
              </a:rPr>
              <a:t>    -180</a:t>
            </a:r>
            <a:r>
              <a:rPr 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13142" y="6453336"/>
            <a:ext cx="98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ymbol" panose="05050102010706020507" pitchFamily="18" charset="2"/>
              </a:rPr>
              <a:t>     180</a:t>
            </a:r>
            <a:r>
              <a:rPr 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1363213" y="4869160"/>
            <a:ext cx="4122122" cy="1224136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74" y="991182"/>
            <a:ext cx="5418266" cy="41126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09212" y="5093891"/>
            <a:ext cx="4607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(</a:t>
            </a:r>
            <a:r>
              <a:rPr lang="en-US" sz="1400" b="1" dirty="0" err="1">
                <a:latin typeface="Symbol" panose="05050102010706020507" pitchFamily="18" charset="2"/>
              </a:rPr>
              <a:t>f</a:t>
            </a:r>
            <a:r>
              <a:rPr lang="en-US" sz="1400" b="1" baseline="-25000" dirty="0" err="1"/>
              <a:t>UM</a:t>
            </a:r>
            <a:r>
              <a:rPr lang="en-US" sz="1400" b="1" dirty="0"/>
              <a:t>, </a:t>
            </a:r>
            <a:r>
              <a:rPr lang="en-US" sz="1400" b="1" dirty="0" err="1">
                <a:latin typeface="Symbol" panose="05050102010706020507" pitchFamily="18" charset="2"/>
              </a:rPr>
              <a:t>f</a:t>
            </a:r>
            <a:r>
              <a:rPr lang="en-US" sz="1400" b="1" baseline="-25000" dirty="0" err="1"/>
              <a:t>ML</a:t>
            </a:r>
            <a:r>
              <a:rPr lang="en-US" sz="1400" b="1" dirty="0"/>
              <a:t>)=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(-90,90</a:t>
            </a:r>
            <a:r>
              <a:rPr lang="en-US" sz="1400" b="1" dirty="0" smtClean="0">
                <a:solidFill>
                  <a:srgbClr val="000000"/>
                </a:solidFill>
              </a:rPr>
              <a:t>);</a:t>
            </a:r>
            <a:r>
              <a:rPr lang="en-US" sz="1400" b="1" dirty="0" smtClean="0">
                <a:solidFill>
                  <a:srgbClr val="FF0000"/>
                </a:solidFill>
              </a:rPr>
              <a:t>(-95,95</a:t>
            </a:r>
            <a:r>
              <a:rPr lang="en-US" sz="1400" b="1" dirty="0">
                <a:solidFill>
                  <a:srgbClr val="FF0000"/>
                </a:solidFill>
              </a:rPr>
              <a:t>);(-</a:t>
            </a:r>
            <a:r>
              <a:rPr lang="en-US" sz="1400" b="1" dirty="0" smtClean="0">
                <a:solidFill>
                  <a:srgbClr val="FF0000"/>
                </a:solidFill>
              </a:rPr>
              <a:t>100,100</a:t>
            </a:r>
            <a:r>
              <a:rPr lang="en-US" sz="1400" b="1" dirty="0">
                <a:solidFill>
                  <a:srgbClr val="FF0000"/>
                </a:solidFill>
              </a:rPr>
              <a:t>);(-</a:t>
            </a:r>
            <a:r>
              <a:rPr lang="en-US" sz="1400" b="1" dirty="0" smtClean="0">
                <a:solidFill>
                  <a:srgbClr val="FF0000"/>
                </a:solidFill>
              </a:rPr>
              <a:t>105,105)</a:t>
            </a:r>
            <a:endParaRPr lang="en-US" sz="1400" b="1" dirty="0">
              <a:solidFill>
                <a:srgbClr val="FF0000"/>
              </a:solidFill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w.r.t. </a:t>
            </a:r>
            <a:r>
              <a:rPr lang="en-US" sz="1400" b="1" dirty="0" err="1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US" sz="1400" b="1" baseline="-25000" dirty="0" err="1">
                <a:solidFill>
                  <a:srgbClr val="000000"/>
                </a:solidFill>
              </a:rPr>
              <a:t>M</a:t>
            </a:r>
            <a:r>
              <a:rPr lang="en-US" sz="1400" b="1" baseline="-25000" dirty="0">
                <a:solidFill>
                  <a:srgbClr val="000000"/>
                </a:solidFill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=0 </a:t>
            </a:r>
            <a:r>
              <a:rPr lang="en-US" sz="1400" b="1" dirty="0" err="1">
                <a:solidFill>
                  <a:srgbClr val="000000"/>
                </a:solidFill>
              </a:rPr>
              <a:t>deg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[</a:t>
            </a:r>
            <a:r>
              <a:rPr lang="en-US" sz="1400" b="1" dirty="0">
                <a:solidFill>
                  <a:srgbClr val="000000"/>
                </a:solidFill>
              </a:rPr>
              <a:t>e.g. +90deg phasing (-90,90)] </a:t>
            </a:r>
          </a:p>
        </p:txBody>
      </p:sp>
      <p:sp>
        <p:nvSpPr>
          <p:cNvPr id="22" name="제목 5"/>
          <p:cNvSpPr>
            <a:spLocks noGrp="1"/>
          </p:cNvSpPr>
          <p:nvPr>
            <p:ph type="title"/>
          </p:nvPr>
        </p:nvSpPr>
        <p:spPr>
          <a:xfrm>
            <a:off x="0" y="58614"/>
            <a:ext cx="12072664" cy="634082"/>
          </a:xfrm>
        </p:spPr>
        <p:txBody>
          <a:bodyPr/>
          <a:lstStyle/>
          <a:p>
            <a:pPr algn="ctr"/>
            <a:r>
              <a:rPr lang="en-US" sz="2400" dirty="0" smtClean="0"/>
              <a:t>Phasing </a:t>
            </a:r>
            <a:r>
              <a:rPr lang="en-US" sz="2400" dirty="0"/>
              <a:t>increase toward kink-resonance in n=1 RMP configurations appears quite effective </a:t>
            </a:r>
            <a:r>
              <a:rPr lang="en-US" sz="2400" dirty="0" smtClean="0"/>
              <a:t>in sustaining the RMP ELM suppression</a:t>
            </a:r>
            <a:endParaRPr lang="en-US" sz="2400" dirty="0"/>
          </a:p>
        </p:txBody>
      </p:sp>
      <p:cxnSp>
        <p:nvCxnSpPr>
          <p:cNvPr id="23" name="직선 화살표 연결선 22"/>
          <p:cNvCxnSpPr/>
          <p:nvPr/>
        </p:nvCxnSpPr>
        <p:spPr bwMode="auto">
          <a:xfrm flipH="1" flipV="1">
            <a:off x="8694451" y="5663111"/>
            <a:ext cx="1012348" cy="877330"/>
          </a:xfrm>
          <a:prstGeom prst="straightConnector1">
            <a:avLst/>
          </a:prstGeom>
          <a:noFill/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직선 화살표 연결선 23"/>
          <p:cNvCxnSpPr/>
          <p:nvPr/>
        </p:nvCxnSpPr>
        <p:spPr bwMode="auto">
          <a:xfrm flipH="1" flipV="1">
            <a:off x="8472264" y="5663111"/>
            <a:ext cx="1368152" cy="867408"/>
          </a:xfrm>
          <a:prstGeom prst="straightConnector1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제목 1"/>
          <p:cNvSpPr txBox="1">
            <a:spLocks/>
          </p:cNvSpPr>
          <p:nvPr/>
        </p:nvSpPr>
        <p:spPr bwMode="auto">
          <a:xfrm>
            <a:off x="551384" y="836712"/>
            <a:ext cx="5472608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2000" kern="0" dirty="0" smtClean="0">
                <a:solidFill>
                  <a:srgbClr val="FF0000"/>
                </a:solidFill>
                <a:latin typeface="Arial"/>
              </a:rPr>
              <a:t>Away from </a:t>
            </a:r>
            <a:r>
              <a:rPr lang="en-US" sz="2000" kern="0" dirty="0">
                <a:solidFill>
                  <a:srgbClr val="FF0000"/>
                </a:solidFill>
                <a:latin typeface="Arial"/>
              </a:rPr>
              <a:t>each other (Top/Bot) (</a:t>
            </a:r>
            <a:r>
              <a:rPr lang="en-US" sz="2000" kern="0" dirty="0" smtClean="0">
                <a:solidFill>
                  <a:srgbClr val="FF0000"/>
                </a:solidFill>
                <a:latin typeface="Arial"/>
              </a:rPr>
              <a:t>19211)</a:t>
            </a:r>
            <a:endParaRPr lang="en-US" sz="2000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1464" y="6576154"/>
            <a:ext cx="4176464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Y.</a:t>
            </a:r>
            <a:r>
              <a:rPr kumimoji="0" lang="en-US" sz="11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APS-DPP (2017); submitted for publication (2018)</a:t>
            </a:r>
            <a:endParaRPr kumimoji="0" lang="en-US" sz="11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5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268760"/>
            <a:ext cx="6264696" cy="3810175"/>
          </a:xfrm>
        </p:spPr>
      </p:pic>
      <p:pic>
        <p:nvPicPr>
          <p:cNvPr id="4" name="내용 개체 틀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861048"/>
            <a:ext cx="4464496" cy="2942766"/>
          </a:xfr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3" y="932295"/>
            <a:ext cx="4464496" cy="3042260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 bwMode="auto">
          <a:xfrm>
            <a:off x="238633" y="778694"/>
            <a:ext cx="6073391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latinLnBrk="0"/>
            <a:r>
              <a:rPr lang="en-US" sz="2000" kern="0" dirty="0" smtClean="0">
                <a:solidFill>
                  <a:srgbClr val="FF0000"/>
                </a:solidFill>
              </a:rPr>
              <a:t>Realigned </a:t>
            </a:r>
            <a:r>
              <a:rPr lang="en-US" sz="2000" kern="0" dirty="0">
                <a:solidFill>
                  <a:srgbClr val="FF0000"/>
                </a:solidFill>
              </a:rPr>
              <a:t>divertor heat flux </a:t>
            </a:r>
            <a:r>
              <a:rPr lang="en-US" sz="2000" kern="0" dirty="0" smtClean="0">
                <a:solidFill>
                  <a:srgbClr val="FF0000"/>
                </a:solidFill>
              </a:rPr>
              <a:t>contour (19211</a:t>
            </a:r>
            <a:r>
              <a:rPr lang="en-US" sz="2000" kern="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제목 3"/>
          <p:cNvSpPr txBox="1">
            <a:spLocks noGrp="1"/>
          </p:cNvSpPr>
          <p:nvPr>
            <p:ph type="title"/>
          </p:nvPr>
        </p:nvSpPr>
        <p:spPr bwMode="auto">
          <a:xfrm>
            <a:off x="335360" y="73165"/>
            <a:ext cx="11737304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/>
            <a:r>
              <a:rPr lang="en-US" sz="2400" dirty="0"/>
              <a:t>As long as mode-locking is avoided, </a:t>
            </a:r>
            <a:r>
              <a:rPr lang="en-US" sz="2400" dirty="0" smtClean="0"/>
              <a:t>the kink-aligned configuration has been observed to be effective in broadening </a:t>
            </a:r>
            <a:r>
              <a:rPr lang="en-US" sz="2400" dirty="0"/>
              <a:t>the divertor heat flux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8633" y="5078935"/>
            <a:ext cx="6865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Reduced peak of heat flux, along with broadened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rgbClr val="000000"/>
                </a:solidFill>
              </a:rPr>
              <a:t>shape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smtClean="0">
                <a:solidFill>
                  <a:srgbClr val="000000"/>
                </a:solidFill>
              </a:rPr>
              <a:t>during </a:t>
            </a:r>
            <a:r>
              <a:rPr lang="en-US" sz="2000" b="1" dirty="0" smtClean="0">
                <a:solidFill>
                  <a:srgbClr val="FF0000"/>
                </a:solidFill>
              </a:rPr>
              <a:t>RMP-driven, ELM suppression </a:t>
            </a:r>
            <a:r>
              <a:rPr lang="en-US" sz="2000" b="1" dirty="0" smtClean="0">
                <a:solidFill>
                  <a:srgbClr val="000000"/>
                </a:solidFill>
              </a:rPr>
              <a:t>is quite favorable to ITER, </a:t>
            </a:r>
            <a:r>
              <a:rPr lang="en-US" sz="2000" b="1" dirty="0">
                <a:solidFill>
                  <a:srgbClr val="000000"/>
                </a:solidFill>
              </a:rPr>
              <a:t>similarly </a:t>
            </a:r>
            <a:r>
              <a:rPr lang="en-US" sz="2000" b="1" dirty="0" smtClean="0">
                <a:solidFill>
                  <a:srgbClr val="000000"/>
                </a:solidFill>
              </a:rPr>
              <a:t>observed </a:t>
            </a:r>
            <a:r>
              <a:rPr lang="en-US" sz="2000" b="1" dirty="0">
                <a:solidFill>
                  <a:srgbClr val="000000"/>
                </a:solidFill>
              </a:rPr>
              <a:t>during </a:t>
            </a:r>
            <a:r>
              <a:rPr lang="en-US" sz="2000" b="1" dirty="0" smtClean="0">
                <a:solidFill>
                  <a:srgbClr val="FF0000"/>
                </a:solidFill>
              </a:rPr>
              <a:t>RMP-driven, ELM mitigation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[Y. In </a:t>
            </a:r>
            <a:r>
              <a:rPr lang="en-US" sz="1600" b="1" i="1" dirty="0" smtClean="0">
                <a:solidFill>
                  <a:srgbClr val="0070C0"/>
                </a:solidFill>
              </a:rPr>
              <a:t>et al</a:t>
            </a:r>
            <a:r>
              <a:rPr lang="en-US" sz="1600" b="1" dirty="0" smtClean="0">
                <a:solidFill>
                  <a:srgbClr val="0070C0"/>
                </a:solidFill>
              </a:rPr>
              <a:t>, NF (2017)]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36360" y="2051018"/>
            <a:ext cx="191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Rotating RMP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98000" y="4932321"/>
            <a:ext cx="1655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Normalized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72264" y="3328224"/>
            <a:ext cx="1333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Symbol" panose="05050102010706020507" pitchFamily="18" charset="2"/>
              </a:rPr>
              <a:t>l</a:t>
            </a:r>
            <a:r>
              <a:rPr lang="en-US" sz="1400" baseline="-25000" dirty="0" err="1"/>
              <a:t>q</a:t>
            </a:r>
            <a:r>
              <a:rPr lang="en-US" sz="1400" baseline="-25000" dirty="0"/>
              <a:t> </a:t>
            </a:r>
            <a:r>
              <a:rPr lang="en-US" sz="1400" dirty="0"/>
              <a:t>=1.9 mm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3472" y="6525344"/>
            <a:ext cx="4176464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Y.</a:t>
            </a:r>
            <a:r>
              <a:rPr kumimoji="0" lang="en-US" sz="11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APS-DPP (2017); submitted for publication (2018)</a:t>
            </a:r>
            <a:endParaRPr kumimoji="0" lang="en-US" sz="11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0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26" y="926723"/>
            <a:ext cx="4569966" cy="5742637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20" y="908720"/>
            <a:ext cx="4572000" cy="5760640"/>
          </a:xfrm>
          <a:prstGeom prst="rect">
            <a:avLst/>
          </a:prstGeom>
        </p:spPr>
      </p:pic>
      <p:cxnSp>
        <p:nvCxnSpPr>
          <p:cNvPr id="11" name="직선 화살표 연결선 10"/>
          <p:cNvCxnSpPr/>
          <p:nvPr/>
        </p:nvCxnSpPr>
        <p:spPr>
          <a:xfrm>
            <a:off x="2135560" y="2879950"/>
            <a:ext cx="3456384" cy="2953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82602" y="2563264"/>
            <a:ext cx="1393588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7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 </a:t>
            </a:r>
            <a:r>
              <a:rPr kumimoji="0" lang="en-US" altLang="ko-KR" sz="147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 sec  </a:t>
            </a:r>
            <a:r>
              <a:rPr kumimoji="0" lang="en-US" altLang="ko-KR" sz="147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  </a:t>
            </a:r>
            <a:r>
              <a:rPr kumimoji="0" lang="en-US" altLang="ko-KR" sz="1477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wall</a:t>
            </a:r>
            <a:endParaRPr kumimoji="0" lang="ko-KR" altLang="en-US" sz="1477" b="1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7752184" y="2852936"/>
            <a:ext cx="232641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52944" y="2533297"/>
            <a:ext cx="937159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7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 15 </a:t>
            </a:r>
            <a:r>
              <a:rPr kumimoji="0" lang="en-US" altLang="ko-KR" sz="147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</a:t>
            </a:r>
            <a:endParaRPr kumimoji="0" lang="ko-KR" altLang="en-US" sz="1477" b="1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4680" y="5045114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n=1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 =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+90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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88488" y="5067595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n=2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 =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+90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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39416" y="-27384"/>
            <a:ext cx="9842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Calibri" panose="020F0502020204030204" pitchFamily="34" charset="0"/>
              </a:rPr>
              <a:t>Robust 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Calibri" panose="020F0502020204030204" pitchFamily="34" charset="0"/>
              </a:rPr>
              <a:t>ELM-crash-suppression 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charset="-128"/>
                <a:cs typeface="Calibri" panose="020F0502020204030204" pitchFamily="34" charset="0"/>
              </a:rPr>
              <a:t>has been successfully developed using either n=1 or n=2 RMPs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/>
          </p:nvPr>
        </p:nvGraphicFramePr>
        <p:xfrm>
          <a:off x="301785" y="5476698"/>
          <a:ext cx="927124" cy="66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200" dirty="0" smtClean="0"/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+</a:t>
                      </a:r>
                      <a:endParaRPr lang="ko-KR" altLang="en-US" sz="1200" dirty="0" smtClean="0"/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-</a:t>
                      </a:r>
                      <a:endParaRPr lang="ko-KR" altLang="en-US" sz="1200" dirty="0" smtClean="0"/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dirty="0" smtClean="0"/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717">
                <a:tc>
                  <a:txBody>
                    <a:bodyPr/>
                    <a:lstStyle/>
                    <a:p>
                      <a:pPr marL="0" algn="l" defTabSz="914400" rtl="0" eaLnBrk="1" latinLnBrk="1" hangingPunct="1">
                        <a:lnSpc>
                          <a:spcPts val="1200"/>
                        </a:lnSpc>
                      </a:pPr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35" marR="5843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>
                        <a:lnSpc>
                          <a:spcPts val="1200"/>
                        </a:lnSpc>
                      </a:pPr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35" marR="5843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35" marR="5843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35" marR="5843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>
            <p:extLst/>
          </p:nvPr>
        </p:nvGraphicFramePr>
        <p:xfrm>
          <a:off x="10976245" y="5445224"/>
          <a:ext cx="927124" cy="66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200" dirty="0" smtClean="0"/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-</a:t>
                      </a:r>
                      <a:endParaRPr lang="ko-KR" altLang="en-US" sz="1200" dirty="0" smtClean="0"/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ko-KR" altLang="en-US" sz="1200" b="1" smtClean="0">
                        <a:solidFill>
                          <a:schemeClr val="bg1"/>
                        </a:solidFill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dirty="0" smtClean="0"/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717">
                <a:tc>
                  <a:txBody>
                    <a:bodyPr/>
                    <a:lstStyle/>
                    <a:p>
                      <a:pPr marL="0" algn="l" defTabSz="914400" rtl="0" eaLnBrk="1" latinLnBrk="1" hangingPunct="1">
                        <a:lnSpc>
                          <a:spcPts val="1200"/>
                        </a:lnSpc>
                      </a:pPr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35" marR="5843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1" hangingPunct="1">
                        <a:lnSpc>
                          <a:spcPts val="1200"/>
                        </a:lnSpc>
                      </a:pPr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35" marR="5843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35" marR="5843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ko-KR" altLang="en-US" sz="1200" b="1" smtClean="0">
                        <a:solidFill>
                          <a:schemeClr val="bg1"/>
                        </a:solidFill>
                      </a:endParaRPr>
                    </a:p>
                  </a:txBody>
                  <a:tcPr marL="58435" marR="5843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ko-KR" altLang="en-US" sz="1200" b="1" smtClean="0">
                        <a:solidFill>
                          <a:schemeClr val="bg1"/>
                        </a:solidFill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직사각형 19"/>
          <p:cNvSpPr/>
          <p:nvPr/>
        </p:nvSpPr>
        <p:spPr>
          <a:xfrm>
            <a:off x="2855640" y="5220883"/>
            <a:ext cx="157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 5.0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8040216" y="5225427"/>
            <a:ext cx="157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</a:t>
            </a:r>
            <a:r>
              <a:rPr kumimoji="0" 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 3.8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32304" y="6525344"/>
            <a:ext cx="2808312" cy="307777"/>
          </a:xfrm>
          <a:prstGeom prst="rect">
            <a:avLst/>
          </a:prstGeom>
          <a:solidFill>
            <a:srgbClr val="FFFF00"/>
          </a:solidFill>
        </p:spPr>
        <p:txBody>
          <a:bodyPr wrap="square" r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Y.M. Jeon </a:t>
            </a:r>
            <a:r>
              <a:rPr kumimoji="0" 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APS-DPP (2017)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0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 txBox="1">
            <a:spLocks noGrp="1"/>
          </p:cNvSpPr>
          <p:nvPr>
            <p:ph sz="half" idx="2"/>
          </p:nvPr>
        </p:nvSpPr>
        <p:spPr>
          <a:xfrm>
            <a:off x="6096000" y="1124744"/>
            <a:ext cx="5558409" cy="5257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 smtClean="0">
                <a:solidFill>
                  <a:srgbClr val="FF0000"/>
                </a:solidFill>
              </a:rPr>
              <a:t>As </a:t>
            </a:r>
            <a:r>
              <a:rPr lang="en-US" altLang="ko-KR" sz="2400" b="1" dirty="0">
                <a:solidFill>
                  <a:srgbClr val="FF0000"/>
                </a:solidFill>
              </a:rPr>
              <a:t>of 2017, KSTAR accomplished the longest sustainment of RMP-driven ELM-crash-suppression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!</a:t>
            </a:r>
          </a:p>
          <a:p>
            <a:endParaRPr lang="en-US" altLang="ko-KR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 smtClean="0"/>
              <a:t>Ultimately</a:t>
            </a:r>
            <a:r>
              <a:rPr lang="en-US" altLang="ko-KR" sz="2400" b="1" dirty="0"/>
              <a:t>, the RMP-driven ELM-crash-suppression would be one of the critical tools to warrant the </a:t>
            </a:r>
            <a:r>
              <a:rPr lang="en-US" altLang="ko-KR" sz="2400" b="1" dirty="0">
                <a:solidFill>
                  <a:srgbClr val="0070C0"/>
                </a:solidFill>
              </a:rPr>
              <a:t>divertor 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lifetime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 </a:t>
            </a:r>
            <a:r>
              <a:rPr lang="en-US" altLang="ko-KR" sz="2400" b="1" dirty="0">
                <a:solidFill>
                  <a:srgbClr val="0070C0"/>
                </a:solidFill>
              </a:rPr>
              <a:t>with a minimal cost of 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confinement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800" b="1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 err="1"/>
              <a:t>Toroidally</a:t>
            </a:r>
            <a:r>
              <a:rPr lang="en-US" altLang="ko-KR" sz="2400" b="1" dirty="0"/>
              <a:t> varying striation pattern needs to be diagnosed even during RMP-driven </a:t>
            </a:r>
            <a:r>
              <a:rPr lang="en-US" altLang="ko-KR" sz="2400" b="1" dirty="0" smtClean="0"/>
              <a:t>ELM-crash-suppression</a:t>
            </a:r>
            <a:endParaRPr lang="en-US" altLang="ko-KR" sz="2400" b="1" dirty="0">
              <a:solidFill>
                <a:srgbClr val="0070C0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7328" y="58614"/>
            <a:ext cx="11881320" cy="634082"/>
          </a:xfrm>
        </p:spPr>
        <p:txBody>
          <a:bodyPr/>
          <a:lstStyle/>
          <a:p>
            <a:pPr algn="ctr"/>
            <a:r>
              <a:rPr lang="en-US" dirty="0" smtClean="0"/>
              <a:t>KSTAR has secured robust RMP-driven ELM-crash-suppression, equipped with </a:t>
            </a:r>
            <a:r>
              <a:rPr lang="en-US" altLang="ko-KR" dirty="0" smtClean="0"/>
              <a:t>the </a:t>
            </a:r>
            <a:r>
              <a:rPr lang="en-US" altLang="ko-KR" dirty="0"/>
              <a:t>capability to measure the divertor heat </a:t>
            </a:r>
            <a:r>
              <a:rPr lang="en-US" altLang="ko-KR" dirty="0" smtClean="0"/>
              <a:t>fluxes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2" name="그림 1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1" y="980728"/>
            <a:ext cx="5290283" cy="5612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496" y="2492896"/>
            <a:ext cx="21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latinLnBrk="1"/>
            <a:r>
              <a:rPr lang="en-US" altLang="ko-KR" b="1" dirty="0" smtClean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Above </a:t>
            </a:r>
            <a:r>
              <a:rPr lang="en-US" altLang="ko-K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30 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</a:rPr>
              <a:t>sec  </a:t>
            </a:r>
            <a:r>
              <a:rPr lang="en-US" altLang="ko-KR" b="1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  </a:t>
            </a:r>
            <a:r>
              <a:rPr lang="en-US" altLang="ko-KR" b="1" baseline="-25000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wall</a:t>
            </a:r>
            <a:endParaRPr lang="ko-KR" altLang="en-US" b="1" baseline="-25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1127448" y="2852936"/>
            <a:ext cx="3888432" cy="821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19"/>
          <p:cNvSpPr/>
          <p:nvPr/>
        </p:nvSpPr>
        <p:spPr>
          <a:xfrm>
            <a:off x="2279576" y="5229200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~5.0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09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7148" y="1491531"/>
            <a:ext cx="9096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/>
              <a:t>Intentionally misaligned configurations</a:t>
            </a:r>
            <a:endParaRPr lang="en-US" altLang="ko-KR" sz="3600" b="1" dirty="0"/>
          </a:p>
          <a:p>
            <a:pPr algn="ctr"/>
            <a:r>
              <a:rPr lang="en-US" altLang="ko-KR" sz="4400" b="1" dirty="0" smtClean="0">
                <a:solidFill>
                  <a:srgbClr val="7030A0"/>
                </a:solidFill>
              </a:rPr>
              <a:t>I. “distorted</a:t>
            </a:r>
            <a:r>
              <a:rPr lang="en-US" altLang="ko-KR" sz="4400" b="1" dirty="0">
                <a:solidFill>
                  <a:srgbClr val="7030A0"/>
                </a:solidFill>
              </a:rPr>
              <a:t>” (</a:t>
            </a:r>
            <a:r>
              <a:rPr lang="en-US" altLang="ko-KR" sz="4400" b="1" dirty="0" err="1">
                <a:solidFill>
                  <a:srgbClr val="7030A0"/>
                </a:solidFill>
                <a:latin typeface="Symbol" panose="05050102010706020507" pitchFamily="18" charset="2"/>
              </a:rPr>
              <a:t>f</a:t>
            </a:r>
            <a:r>
              <a:rPr lang="en-US" altLang="ko-KR" sz="4400" b="1" baseline="-25000" dirty="0" err="1">
                <a:solidFill>
                  <a:srgbClr val="7030A0"/>
                </a:solidFill>
              </a:rPr>
              <a:t>UM</a:t>
            </a:r>
            <a:r>
              <a:rPr lang="en-US" altLang="ko-KR" sz="4400" b="1" baseline="-25000" dirty="0">
                <a:solidFill>
                  <a:srgbClr val="7030A0"/>
                </a:solidFill>
              </a:rPr>
              <a:t> </a:t>
            </a:r>
            <a:r>
              <a:rPr lang="en-US" altLang="ko-KR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ko-KR" sz="4400" b="1" dirty="0">
                <a:solidFill>
                  <a:srgbClr val="7030A0"/>
                </a:solidFill>
              </a:rPr>
              <a:t> </a:t>
            </a:r>
            <a:r>
              <a:rPr lang="en-US" altLang="ko-KR" sz="4400" b="1" dirty="0" err="1">
                <a:solidFill>
                  <a:srgbClr val="7030A0"/>
                </a:solidFill>
                <a:latin typeface="Symbol" panose="05050102010706020507" pitchFamily="18" charset="2"/>
              </a:rPr>
              <a:t>f</a:t>
            </a:r>
            <a:r>
              <a:rPr lang="en-US" altLang="ko-KR" sz="4400" b="1" baseline="-25000" dirty="0" err="1">
                <a:solidFill>
                  <a:srgbClr val="7030A0"/>
                </a:solidFill>
              </a:rPr>
              <a:t>ML</a:t>
            </a:r>
            <a:r>
              <a:rPr lang="en-US" altLang="ko-KR" sz="4400" b="1" baseline="-25000" dirty="0">
                <a:solidFill>
                  <a:srgbClr val="7030A0"/>
                </a:solidFill>
              </a:rPr>
              <a:t> </a:t>
            </a:r>
            <a:r>
              <a:rPr lang="en-US" altLang="ko-KR" sz="4400" b="1" dirty="0">
                <a:solidFill>
                  <a:srgbClr val="7030A0"/>
                </a:solidFill>
              </a:rPr>
              <a:t>)</a:t>
            </a:r>
            <a:endParaRPr lang="en-US" altLang="ko-KR" sz="4400" b="1" dirty="0"/>
          </a:p>
        </p:txBody>
      </p:sp>
      <p:graphicFrame>
        <p:nvGraphicFramePr>
          <p:cNvPr id="17" name="내용 개체 틀 6"/>
          <p:cNvGraphicFramePr>
            <a:graphicFrameLocks/>
          </p:cNvGraphicFramePr>
          <p:nvPr>
            <p:extLst/>
          </p:nvPr>
        </p:nvGraphicFramePr>
        <p:xfrm>
          <a:off x="4792763" y="3791611"/>
          <a:ext cx="2240408" cy="189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9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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+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09" marR="65309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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09" marR="65309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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09" marR="65309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09" marR="65309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9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+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ko-KR" altLang="en-US" sz="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+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" name="직선 화살표 연결선 25"/>
          <p:cNvCxnSpPr/>
          <p:nvPr/>
        </p:nvCxnSpPr>
        <p:spPr>
          <a:xfrm>
            <a:off x="5225413" y="4046833"/>
            <a:ext cx="1302635" cy="1326383"/>
          </a:xfrm>
          <a:prstGeom prst="straightConnector1">
            <a:avLst/>
          </a:prstGeom>
          <a:ln w="50800">
            <a:solidFill>
              <a:srgbClr val="3F36F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76069" y="3333022"/>
            <a:ext cx="164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err="1" smtClean="0">
                <a:solidFill>
                  <a:srgbClr val="2507FF"/>
                </a:solidFill>
                <a:latin typeface="Symbol" panose="05050102010706020507" pitchFamily="18" charset="2"/>
              </a:rPr>
              <a:t>Df</a:t>
            </a:r>
            <a:r>
              <a:rPr lang="en-US" sz="2400" b="1" dirty="0" smtClean="0">
                <a:solidFill>
                  <a:srgbClr val="2507FF"/>
                </a:solidFill>
              </a:rPr>
              <a:t> =+90</a:t>
            </a:r>
            <a:r>
              <a:rPr lang="en-US" altLang="ko-KR" sz="2400" b="1" dirty="0">
                <a:solidFill>
                  <a:srgbClr val="2507FF"/>
                </a:solidFill>
                <a:latin typeface="Calibri" panose="020F0502020204030204" pitchFamily="34" charset="0"/>
              </a:rPr>
              <a:t> ⁰</a:t>
            </a:r>
            <a:endParaRPr lang="en-US" sz="2400" b="1" dirty="0">
              <a:solidFill>
                <a:srgbClr val="2507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5550" y="6016975"/>
            <a:ext cx="448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76069" y="4411706"/>
            <a:ext cx="448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33419" y="5668152"/>
            <a:ext cx="72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ymbol" panose="05050102010706020507" pitchFamily="18" charset="2"/>
              </a:rPr>
              <a:t>    0</a:t>
            </a:r>
            <a:r>
              <a:rPr 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latin typeface="Symbol" panose="05050102010706020507" pitchFamily="18" charset="2"/>
            </a:endParaRPr>
          </a:p>
        </p:txBody>
      </p:sp>
      <p:cxnSp>
        <p:nvCxnSpPr>
          <p:cNvPr id="23" name="직선 화살표 연결선 38"/>
          <p:cNvCxnSpPr/>
          <p:nvPr/>
        </p:nvCxnSpPr>
        <p:spPr>
          <a:xfrm>
            <a:off x="5852194" y="4741750"/>
            <a:ext cx="531838" cy="926402"/>
          </a:xfrm>
          <a:prstGeom prst="straightConnector1">
            <a:avLst/>
          </a:prstGeom>
          <a:ln w="63500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12035" y="5649489"/>
            <a:ext cx="81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ymbol" panose="05050102010706020507" pitchFamily="18" charset="2"/>
              </a:rPr>
              <a:t>-180</a:t>
            </a:r>
            <a:r>
              <a:rPr 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latin typeface="Symbol" panose="05050102010706020507" pitchFamily="18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68125" y="3817624"/>
            <a:ext cx="360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U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M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L</a:t>
            </a:r>
          </a:p>
        </p:txBody>
      </p:sp>
      <p:cxnSp>
        <p:nvCxnSpPr>
          <p:cNvPr id="28" name="직선 화살표 연결선 38"/>
          <p:cNvCxnSpPr/>
          <p:nvPr/>
        </p:nvCxnSpPr>
        <p:spPr>
          <a:xfrm>
            <a:off x="4871864" y="4077072"/>
            <a:ext cx="1008112" cy="720080"/>
          </a:xfrm>
          <a:prstGeom prst="straightConnector1">
            <a:avLst/>
          </a:prstGeom>
          <a:ln w="63500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40390" y="5649489"/>
            <a:ext cx="72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ymbol" panose="05050102010706020507" pitchFamily="18" charset="2"/>
              </a:rPr>
              <a:t>180</a:t>
            </a:r>
            <a:r>
              <a:rPr 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latin typeface="Symbol" panose="05050102010706020507" pitchFamily="18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23081" y="3904942"/>
            <a:ext cx="4253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b="1" dirty="0" smtClean="0"/>
              <a:t>ELM-crash-suppression</a:t>
            </a:r>
          </a:p>
          <a:p>
            <a:r>
              <a:rPr lang="en-US" altLang="ko-KR" sz="2000" b="1" dirty="0" smtClean="0">
                <a:solidFill>
                  <a:srgbClr val="0070C0"/>
                </a:solidFill>
              </a:rPr>
              <a:t>Y. In </a:t>
            </a:r>
            <a:r>
              <a:rPr lang="en-US" altLang="ko-KR" sz="2000" b="1" i="1" dirty="0" smtClean="0">
                <a:solidFill>
                  <a:srgbClr val="0070C0"/>
                </a:solidFill>
              </a:rPr>
              <a:t>et al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, APS-DPP (2017)</a:t>
            </a:r>
          </a:p>
          <a:p>
            <a:endParaRPr lang="en-US" altLang="ko-KR" sz="2000" b="1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ko-KR" sz="2000" b="1" dirty="0"/>
              <a:t>ELM-crash-mitigation</a:t>
            </a:r>
          </a:p>
          <a:p>
            <a:r>
              <a:rPr lang="en-US" altLang="ko-KR" sz="2000" b="1" dirty="0">
                <a:solidFill>
                  <a:srgbClr val="0070C0"/>
                </a:solidFill>
              </a:rPr>
              <a:t>Y. In </a:t>
            </a:r>
            <a:r>
              <a:rPr lang="en-US" altLang="ko-KR" sz="2000" b="1" i="1" dirty="0">
                <a:solidFill>
                  <a:srgbClr val="0070C0"/>
                </a:solidFill>
              </a:rPr>
              <a:t>et al</a:t>
            </a:r>
            <a:r>
              <a:rPr lang="en-US" altLang="ko-KR" sz="2000" b="1" dirty="0">
                <a:solidFill>
                  <a:srgbClr val="0070C0"/>
                </a:solidFill>
              </a:rPr>
              <a:t>, FEC (2016); NF (2017) </a:t>
            </a:r>
          </a:p>
          <a:p>
            <a:endParaRPr lang="ko-KR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9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89214" y="5093891"/>
            <a:ext cx="4827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(</a:t>
            </a:r>
            <a:r>
              <a:rPr lang="en-US" sz="1400" b="1" dirty="0" err="1" smtClean="0">
                <a:latin typeface="Symbol" panose="05050102010706020507" pitchFamily="18" charset="2"/>
              </a:rPr>
              <a:t>f</a:t>
            </a:r>
            <a:r>
              <a:rPr lang="en-US" sz="1400" b="1" baseline="-25000" dirty="0" err="1" smtClean="0"/>
              <a:t>UM</a:t>
            </a:r>
            <a:r>
              <a:rPr lang="en-US" sz="1400" b="1" dirty="0" smtClean="0"/>
              <a:t>, </a:t>
            </a:r>
            <a:r>
              <a:rPr lang="en-US" sz="1400" b="1" dirty="0" err="1" smtClean="0">
                <a:latin typeface="Symbol" panose="05050102010706020507" pitchFamily="18" charset="2"/>
              </a:rPr>
              <a:t>f</a:t>
            </a:r>
            <a:r>
              <a:rPr lang="en-US" sz="1400" b="1" baseline="-25000" dirty="0" err="1" smtClean="0"/>
              <a:t>ML</a:t>
            </a:r>
            <a:r>
              <a:rPr lang="en-US" sz="1400" b="1" dirty="0" smtClean="0"/>
              <a:t>)=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(-90,90</a:t>
            </a:r>
            <a:r>
              <a:rPr lang="en-US" sz="1400" b="1" dirty="0" smtClean="0"/>
              <a:t>);</a:t>
            </a:r>
            <a:r>
              <a:rPr lang="en-US" sz="1400" b="1" dirty="0" smtClean="0">
                <a:solidFill>
                  <a:srgbClr val="CC00FF"/>
                </a:solidFill>
              </a:rPr>
              <a:t>(-</a:t>
            </a:r>
            <a:r>
              <a:rPr lang="en-US" sz="1400" b="1" dirty="0">
                <a:solidFill>
                  <a:srgbClr val="CC00FF"/>
                </a:solidFill>
              </a:rPr>
              <a:t>95,85);(-100,80);(-105,75);(-110,70)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w.r.t. </a:t>
            </a:r>
            <a:r>
              <a:rPr lang="en-US" sz="1400" b="1" dirty="0" err="1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US" sz="1400" b="1" baseline="-25000" dirty="0" err="1">
                <a:solidFill>
                  <a:srgbClr val="000000"/>
                </a:solidFill>
              </a:rPr>
              <a:t>M</a:t>
            </a:r>
            <a:r>
              <a:rPr lang="en-US" sz="1400" b="1" baseline="-25000" dirty="0">
                <a:solidFill>
                  <a:srgbClr val="000000"/>
                </a:solidFill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=0 </a:t>
            </a:r>
            <a:r>
              <a:rPr lang="en-US" sz="1400" b="1" dirty="0" err="1">
                <a:solidFill>
                  <a:srgbClr val="000000"/>
                </a:solidFill>
              </a:rPr>
              <a:t>deg</a:t>
            </a:r>
            <a:r>
              <a:rPr lang="en-US" sz="1400" b="1" dirty="0">
                <a:solidFill>
                  <a:srgbClr val="000000"/>
                </a:solidFill>
              </a:rPr>
              <a:t> [e.g. +90deg phasing (-90,90)] 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8472264" y="5627033"/>
          <a:ext cx="1368152" cy="90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1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dirty="0" smtClean="0"/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+</a:t>
                      </a:r>
                      <a:endParaRPr lang="ko-KR" altLang="en-US" sz="1600" dirty="0" smtClean="0"/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-</a:t>
                      </a:r>
                      <a:endParaRPr lang="ko-KR" altLang="en-US" sz="1600" dirty="0" smtClean="0"/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600" dirty="0" smtClean="0"/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6" marR="43826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6" marR="43826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6" marR="43826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6" marR="43826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12224" y="5607189"/>
            <a:ext cx="36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U</a:t>
            </a:r>
          </a:p>
          <a:p>
            <a:r>
              <a:rPr lang="en-US" b="1" dirty="0">
                <a:solidFill>
                  <a:srgbClr val="000000"/>
                </a:solidFill>
              </a:rPr>
              <a:t>M</a:t>
            </a:r>
          </a:p>
          <a:p>
            <a:r>
              <a:rPr lang="en-US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84885" y="6453336"/>
            <a:ext cx="72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ymbol" panose="05050102010706020507" pitchFamily="18" charset="2"/>
              </a:rPr>
              <a:t>    0</a:t>
            </a:r>
            <a:r>
              <a:rPr 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7058" y="6453336"/>
            <a:ext cx="98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ymbol" panose="05050102010706020507" pitchFamily="18" charset="2"/>
              </a:rPr>
              <a:t>    -180</a:t>
            </a:r>
            <a:r>
              <a:rPr 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13142" y="6453336"/>
            <a:ext cx="98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ymbol" panose="05050102010706020507" pitchFamily="18" charset="2"/>
              </a:rPr>
              <a:t>     180</a:t>
            </a:r>
            <a:r>
              <a:rPr 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pic>
        <p:nvPicPr>
          <p:cNvPr id="12" name="내용 개체 틀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74" y="980728"/>
            <a:ext cx="5291399" cy="501549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980728"/>
            <a:ext cx="5395876" cy="412308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129735" y="5907153"/>
            <a:ext cx="69758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000" b="1" dirty="0" smtClean="0">
                <a:solidFill>
                  <a:srgbClr val="FF0000"/>
                </a:solidFill>
              </a:rPr>
              <a:t>Fully sustained ELM-crash-suppression during rotating n=1 RMP is attributable to the low intrinsic EF in KSTAR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1397814" y="4429873"/>
            <a:ext cx="2465938" cy="11593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Rectangle 5"/>
          <p:cNvSpPr/>
          <p:nvPr/>
        </p:nvSpPr>
        <p:spPr>
          <a:xfrm>
            <a:off x="4521491" y="4429873"/>
            <a:ext cx="278365" cy="11593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5"/>
          <p:cNvSpPr/>
          <p:nvPr/>
        </p:nvSpPr>
        <p:spPr>
          <a:xfrm>
            <a:off x="5385587" y="4437112"/>
            <a:ext cx="278365" cy="115936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제목 5"/>
          <p:cNvSpPr>
            <a:spLocks noGrp="1"/>
          </p:cNvSpPr>
          <p:nvPr>
            <p:ph type="title"/>
          </p:nvPr>
        </p:nvSpPr>
        <p:spPr>
          <a:xfrm>
            <a:off x="479376" y="58614"/>
            <a:ext cx="10972800" cy="634082"/>
          </a:xfrm>
        </p:spPr>
        <p:txBody>
          <a:bodyPr/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ntentionally misaligned n=1 RMP configurations have been confirmed to be effective in </a:t>
            </a:r>
            <a:r>
              <a:rPr lang="en-US" dirty="0" smtClean="0">
                <a:solidFill>
                  <a:srgbClr val="FF0000"/>
                </a:solidFill>
              </a:rPr>
              <a:t>suppressing ELM-crashes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 bwMode="auto">
          <a:xfrm flipH="1" flipV="1">
            <a:off x="8694451" y="5663111"/>
            <a:ext cx="1012348" cy="877330"/>
          </a:xfrm>
          <a:prstGeom prst="straightConnector1">
            <a:avLst/>
          </a:prstGeom>
          <a:noFill/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직선 화살표 연결선 22"/>
          <p:cNvCxnSpPr/>
          <p:nvPr/>
        </p:nvCxnSpPr>
        <p:spPr bwMode="auto">
          <a:xfrm flipH="1" flipV="1">
            <a:off x="8472264" y="5663111"/>
            <a:ext cx="684076" cy="405744"/>
          </a:xfrm>
          <a:prstGeom prst="straightConnector1">
            <a:avLst/>
          </a:prstGeom>
          <a:noFill/>
          <a:ln w="41275" cap="flat" cmpd="sng" algn="ctr">
            <a:solidFill>
              <a:srgbClr val="CC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직선 화살표 연결선 26"/>
          <p:cNvCxnSpPr/>
          <p:nvPr/>
        </p:nvCxnSpPr>
        <p:spPr bwMode="auto">
          <a:xfrm flipH="1" flipV="1">
            <a:off x="9134475" y="6067425"/>
            <a:ext cx="359903" cy="452262"/>
          </a:xfrm>
          <a:prstGeom prst="straightConnector1">
            <a:avLst/>
          </a:prstGeom>
          <a:noFill/>
          <a:ln w="41275" cap="flat" cmpd="sng" algn="ctr">
            <a:solidFill>
              <a:srgbClr val="CC00FF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0306857" y="5731799"/>
            <a:ext cx="1650947" cy="584775"/>
          </a:xfrm>
          <a:prstGeom prst="rect">
            <a:avLst/>
          </a:prstGeom>
          <a:solidFill>
            <a:srgbClr val="FFFF00"/>
          </a:solidFill>
        </p:spPr>
        <p:txBody>
          <a:bodyPr wrap="square" rIns="0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Y. In </a:t>
            </a:r>
            <a:r>
              <a:rPr lang="en-US" sz="1600" b="1" i="1" dirty="0" smtClean="0">
                <a:solidFill>
                  <a:srgbClr val="0070C0"/>
                </a:solidFill>
              </a:rPr>
              <a:t>et al</a:t>
            </a:r>
            <a:r>
              <a:rPr lang="en-US" sz="1600" b="1" dirty="0" smtClean="0">
                <a:solidFill>
                  <a:srgbClr val="0070C0"/>
                </a:solidFill>
              </a:rPr>
              <a:t>, </a:t>
            </a:r>
          </a:p>
          <a:p>
            <a:r>
              <a:rPr lang="en-US" sz="1600" b="1" dirty="0" smtClean="0"/>
              <a:t>APS-DPP (2017)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8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9336" y="125526"/>
            <a:ext cx="11916752" cy="634082"/>
          </a:xfrm>
        </p:spPr>
        <p:txBody>
          <a:bodyPr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Given various uncertainties in fixing the outer strike point, the realigned heat flux patterns would help us assess the most stringent conditions on </a:t>
            </a:r>
            <a:r>
              <a:rPr lang="en-US" sz="2400" dirty="0" err="1" smtClean="0">
                <a:latin typeface="Calibri" panose="020F0502020204030204" pitchFamily="34" charset="0"/>
              </a:rPr>
              <a:t>divertor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085" y="5464276"/>
            <a:ext cx="11449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Hitting the same spot with the peaked heat flux throughout the discharge would be the most severe conditions, which could be regarded as the </a:t>
            </a:r>
            <a:r>
              <a:rPr lang="en-US" sz="2000" b="1" dirty="0" smtClean="0">
                <a:solidFill>
                  <a:srgbClr val="FF0000"/>
                </a:solidFill>
              </a:rPr>
              <a:t>maximal heat flux on </a:t>
            </a:r>
            <a:r>
              <a:rPr lang="en-US" sz="2000" b="1" dirty="0" err="1" smtClean="0">
                <a:solidFill>
                  <a:srgbClr val="FF0000"/>
                </a:solidFill>
              </a:rPr>
              <a:t>divertor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5" name="내용 개체 틀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30600"/>
            <a:ext cx="1422465" cy="2594544"/>
          </a:xfrm>
          <a:prstGeom prst="rect">
            <a:avLst/>
          </a:prstGeom>
        </p:spPr>
      </p:pic>
      <p:cxnSp>
        <p:nvCxnSpPr>
          <p:cNvPr id="17" name="직선 연결선 16"/>
          <p:cNvCxnSpPr/>
          <p:nvPr/>
        </p:nvCxnSpPr>
        <p:spPr bwMode="auto">
          <a:xfrm flipH="1">
            <a:off x="407368" y="1988840"/>
            <a:ext cx="576064" cy="2592288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600000">
            <a:off x="775717" y="1536524"/>
            <a:ext cx="595645" cy="52937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4"/>
          <a:stretch/>
        </p:blipFill>
        <p:spPr>
          <a:xfrm>
            <a:off x="1568332" y="1020852"/>
            <a:ext cx="5193854" cy="428035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3"/>
          <a:stretch/>
        </p:blipFill>
        <p:spPr>
          <a:xfrm>
            <a:off x="6888088" y="1010930"/>
            <a:ext cx="5148000" cy="4300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9376" y="118536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IR camera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440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내용 개체 틀 12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r="7446"/>
          <a:stretch/>
        </p:blipFill>
        <p:spPr>
          <a:xfrm>
            <a:off x="3132000" y="3861048"/>
            <a:ext cx="4140000" cy="2980543"/>
          </a:xfrm>
          <a:prstGeom prst="rect">
            <a:avLst/>
          </a:prstGeom>
        </p:spPr>
      </p:pic>
      <p:pic>
        <p:nvPicPr>
          <p:cNvPr id="12" name="내용 개체 틀 11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 t="906" r="7196" b="345"/>
          <a:stretch/>
        </p:blipFill>
        <p:spPr>
          <a:xfrm>
            <a:off x="7428608" y="3888000"/>
            <a:ext cx="4140000" cy="295200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11377264" cy="634082"/>
          </a:xfrm>
        </p:spPr>
        <p:txBody>
          <a:bodyPr/>
          <a:lstStyle/>
          <a:p>
            <a:pPr algn="ctr"/>
            <a:r>
              <a:rPr lang="en-US" sz="2400" dirty="0"/>
              <a:t>During RMP ELM suppression, the misaligned configurations has reduced the peaks, but no broadening was seen in both static and rotating RMPs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336" y="908720"/>
            <a:ext cx="30126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2000" b="1" dirty="0" smtClean="0">
                <a:solidFill>
                  <a:srgbClr val="000000"/>
                </a:solidFill>
              </a:rPr>
              <a:t>NOTE that the exactly same 3-D configuration during ELM mitigation  led to a lowered peak, along with broadened </a:t>
            </a:r>
            <a:r>
              <a:rPr lang="en-US" sz="2000" b="1" dirty="0">
                <a:solidFill>
                  <a:srgbClr val="000000"/>
                </a:solidFill>
              </a:rPr>
              <a:t>heat </a:t>
            </a:r>
            <a:r>
              <a:rPr lang="en-US" sz="2000" b="1" dirty="0" smtClean="0">
                <a:solidFill>
                  <a:srgbClr val="000000"/>
                </a:solidFill>
              </a:rPr>
              <a:t>flux </a:t>
            </a:r>
          </a:p>
          <a:p>
            <a:pPr latinLnBrk="1"/>
            <a:endParaRPr lang="en-US" sz="2000" b="1" dirty="0" smtClean="0">
              <a:solidFill>
                <a:srgbClr val="000000"/>
              </a:solidFill>
            </a:endParaRPr>
          </a:p>
          <a:p>
            <a:pPr latinLnBrk="1"/>
            <a:r>
              <a:rPr lang="en-US" sz="2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Divertor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heat flux    </a:t>
            </a:r>
          </a:p>
          <a:p>
            <a:pPr latinLnBrk="1"/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dispersal cannot be     extrapolated </a:t>
            </a:r>
          </a:p>
          <a:p>
            <a:pPr latinLnBrk="1"/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from ELM mitigation </a:t>
            </a:r>
          </a:p>
          <a:p>
            <a:pPr latinLnBrk="1"/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to ELM suppression</a:t>
            </a:r>
          </a:p>
          <a:p>
            <a:pPr latinLnBrk="1"/>
            <a:endParaRPr lang="en-US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900" indent="-342900" latinLnBrk="1">
              <a:buFont typeface="Wingdings" panose="05000000000000000000" pitchFamily="2" charset="2"/>
              <a:buChar char="è"/>
            </a:pP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Attributable to </a:t>
            </a:r>
            <a:endParaRPr lang="en-US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atinLnBrk="1"/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bifurcated state of ELM suppression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63352" y="5949280"/>
            <a:ext cx="300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Excerpted from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Y</a:t>
            </a:r>
            <a:r>
              <a:rPr lang="en-US" b="1" dirty="0">
                <a:solidFill>
                  <a:srgbClr val="0070C0"/>
                </a:solidFill>
              </a:rPr>
              <a:t>. In </a:t>
            </a:r>
            <a:r>
              <a:rPr lang="en-US" b="1" i="1" dirty="0">
                <a:solidFill>
                  <a:srgbClr val="0070C0"/>
                </a:solidFill>
              </a:rPr>
              <a:t>et al</a:t>
            </a:r>
            <a:r>
              <a:rPr lang="en-US" b="1" dirty="0">
                <a:solidFill>
                  <a:srgbClr val="0070C0"/>
                </a:solidFill>
              </a:rPr>
              <a:t>, NF (2017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16280" y="3322442"/>
            <a:ext cx="1333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Symbol" panose="05050102010706020507" pitchFamily="18" charset="2"/>
              </a:rPr>
              <a:t>l</a:t>
            </a:r>
            <a:r>
              <a:rPr lang="en-US" sz="1400" baseline="-25000" dirty="0" err="1"/>
              <a:t>q</a:t>
            </a:r>
            <a:r>
              <a:rPr lang="en-US" sz="1400" baseline="-25000" dirty="0"/>
              <a:t> </a:t>
            </a:r>
            <a:r>
              <a:rPr lang="en-US" sz="1400" dirty="0"/>
              <a:t>=1.9 mm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20303" y="4106708"/>
            <a:ext cx="18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2000" b="1" dirty="0">
                <a:solidFill>
                  <a:srgbClr val="0000FF"/>
                </a:solidFill>
              </a:rPr>
              <a:t>Normalized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237" r="7443" b="-237"/>
          <a:stretch/>
        </p:blipFill>
        <p:spPr>
          <a:xfrm>
            <a:off x="3060000" y="936000"/>
            <a:ext cx="4212000" cy="29559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14103" y="3707740"/>
            <a:ext cx="27323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During ELM mitigation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r="7194"/>
          <a:stretch/>
        </p:blipFill>
        <p:spPr>
          <a:xfrm>
            <a:off x="7320136" y="965520"/>
            <a:ext cx="4212000" cy="29675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184232" y="3779748"/>
            <a:ext cx="2925835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During ELM suppression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0194" y="1151838"/>
            <a:ext cx="1944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2000" b="1" dirty="0" smtClean="0">
                <a:solidFill>
                  <a:srgbClr val="0000FF"/>
                </a:solidFill>
              </a:rPr>
              <a:t>Rotating RMP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0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5" grpId="0"/>
      <p:bldP spid="16" grpId="0"/>
      <p:bldP spid="18" grpId="0" animBg="1"/>
      <p:bldP spid="21" grpId="0" animBg="1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0778" y="4253301"/>
            <a:ext cx="12151221" cy="795879"/>
          </a:xfrm>
          <a:prstGeom prst="rect">
            <a:avLst/>
          </a:prstGeom>
          <a:solidFill>
            <a:srgbClr val="92D050"/>
          </a:solidFill>
          <a:ln w="76200">
            <a:noFill/>
            <a:headEnd type="arrow" w="lg" len="lg"/>
            <a:tailEnd type="none"/>
          </a:ln>
          <a:scene3d>
            <a:camera prst="orthographicFront">
              <a:rot lat="21299999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328" y="-27384"/>
            <a:ext cx="11665296" cy="864096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GB" altLang="ko-KR" dirty="0">
                <a:latin typeface="Calibri" panose="020F0502020204030204" pitchFamily="34" charset="0"/>
              </a:rPr>
              <a:t>An order of magnitude lower level of intrinsic non-axisymmetry enables us to address 3D field physics and its uncertainties more rigorously</a:t>
            </a:r>
            <a:endParaRPr lang="en-US" altLang="ko-KR" baseline="-25000" dirty="0">
              <a:latin typeface="Calibri" panose="020F0502020204030204" pitchFamily="34" charset="0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55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7328" y="836712"/>
                <a:ext cx="12144672" cy="4824536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altLang="ko-KR" b="1" dirty="0" smtClean="0"/>
                  <a:t>  In a typical tokamak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GB" altLang="ko-KR" b="1" dirty="0" smtClean="0"/>
                  <a:t>     [intrinsic </a:t>
                </a:r>
                <a:r>
                  <a:rPr lang="en-GB" altLang="ko-KR" b="1" dirty="0"/>
                  <a:t>EF : </a:t>
                </a:r>
                <a:r>
                  <a:rPr lang="en-GB" altLang="ko-KR" b="1" dirty="0">
                    <a:latin typeface="Symbol" panose="05050102010706020507" pitchFamily="18" charset="2"/>
                  </a:rPr>
                  <a:t>d</a:t>
                </a:r>
                <a:r>
                  <a:rPr lang="en-GB" altLang="ko-KR" b="1" dirty="0"/>
                  <a:t>B/B</a:t>
                </a:r>
                <a:r>
                  <a:rPr lang="en-GB" altLang="ko-KR" b="1" baseline="-25000" dirty="0"/>
                  <a:t>0</a:t>
                </a:r>
                <a:r>
                  <a:rPr lang="en-GB" altLang="ko-KR" b="1" dirty="0"/>
                  <a:t> ~ </a:t>
                </a:r>
                <a:r>
                  <a:rPr lang="en-GB" altLang="ko-KR" b="1" dirty="0" smtClean="0"/>
                  <a:t>10</a:t>
                </a:r>
                <a:r>
                  <a:rPr lang="en-GB" altLang="ko-KR" b="1" baseline="30000" dirty="0" smtClean="0"/>
                  <a:t>-4</a:t>
                </a:r>
                <a:r>
                  <a:rPr lang="en-GB" altLang="ko-KR" b="1" dirty="0" smtClean="0"/>
                  <a:t>; </a:t>
                </a:r>
                <a:r>
                  <a:rPr lang="en-US" altLang="ko-KR" b="1" dirty="0" smtClean="0"/>
                  <a:t>TF field ripple : </a:t>
                </a:r>
                <a:r>
                  <a:rPr lang="en-GB" altLang="ko-KR" b="1" dirty="0" err="1" smtClean="0">
                    <a:latin typeface="Symbol" panose="05050102010706020507" pitchFamily="18" charset="2"/>
                  </a:rPr>
                  <a:t>d</a:t>
                </a:r>
                <a:r>
                  <a:rPr lang="en-GB" altLang="ko-KR" b="1" baseline="-25000" dirty="0" err="1" smtClean="0">
                    <a:latin typeface="+mn-ea"/>
                  </a:rPr>
                  <a:t>TF</a:t>
                </a:r>
                <a:r>
                  <a:rPr lang="en-GB" altLang="ko-KR" b="1" dirty="0" smtClean="0"/>
                  <a:t>  </a:t>
                </a:r>
                <a14:m>
                  <m:oMath xmlns:m="http://schemas.openxmlformats.org/officeDocument/2006/math">
                    <m:r>
                      <a:rPr lang="en-GB" altLang="ko-K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ko-K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ko-KR" b="1" dirty="0" smtClean="0"/>
                  <a:t>0.5%] </a:t>
                </a:r>
                <a:endParaRPr lang="en-GB" altLang="ko-KR" b="1" dirty="0"/>
              </a:p>
              <a:p>
                <a:pPr lvl="1">
                  <a:spcBef>
                    <a:spcPts val="375"/>
                  </a:spcBef>
                </a:pPr>
                <a:r>
                  <a:rPr lang="en-GB" altLang="ko-KR" sz="2000" b="1" dirty="0"/>
                  <a:t>Resonant Magnetic Perturbation (RMP): </a:t>
                </a:r>
                <a:r>
                  <a:rPr lang="en-GB" altLang="ko-KR" sz="2000" b="1" dirty="0">
                    <a:latin typeface="Symbol" panose="05050102010706020507" pitchFamily="18" charset="2"/>
                  </a:rPr>
                  <a:t>d</a:t>
                </a:r>
                <a:r>
                  <a:rPr lang="en-GB" altLang="ko-KR" sz="2000" b="1" dirty="0"/>
                  <a:t>B/B</a:t>
                </a:r>
                <a:r>
                  <a:rPr lang="en-GB" altLang="ko-KR" sz="2000" b="1" baseline="-25000" dirty="0"/>
                  <a:t>0</a:t>
                </a:r>
                <a:r>
                  <a:rPr lang="en-GB" altLang="ko-KR" sz="2000" b="1" dirty="0"/>
                  <a:t> ~ up to 10</a:t>
                </a:r>
                <a:r>
                  <a:rPr lang="en-GB" altLang="ko-KR" sz="2000" b="1" baseline="30000" dirty="0"/>
                  <a:t>-3</a:t>
                </a:r>
                <a:r>
                  <a:rPr lang="en-GB" altLang="ko-KR" b="1" baseline="30000" dirty="0"/>
                  <a:t>  </a:t>
                </a:r>
              </a:p>
              <a:p>
                <a:pPr marL="342809" lvl="1" indent="0">
                  <a:spcBef>
                    <a:spcPts val="375"/>
                  </a:spcBef>
                  <a:buNone/>
                </a:pPr>
                <a:r>
                  <a:rPr lang="en-GB" altLang="ko-KR" sz="3200" b="1" baseline="30000" dirty="0"/>
                  <a:t> </a:t>
                </a:r>
                <a:r>
                  <a:rPr lang="en-GB" altLang="ko-KR" sz="3200" b="1" dirty="0"/>
                  <a:t>      [</a:t>
                </a:r>
                <a:r>
                  <a:rPr lang="en-GB" altLang="ko-KR" sz="2000" b="1" dirty="0"/>
                  <a:t>e.g. </a:t>
                </a:r>
                <a:r>
                  <a:rPr lang="en-GB" altLang="ko-KR" sz="2000" b="1" dirty="0">
                    <a:solidFill>
                      <a:srgbClr val="0070C0"/>
                    </a:solidFill>
                  </a:rPr>
                  <a:t>6x10</a:t>
                </a:r>
                <a:r>
                  <a:rPr lang="en-GB" altLang="ko-KR" sz="2000" b="1" baseline="30000" dirty="0">
                    <a:solidFill>
                      <a:srgbClr val="0070C0"/>
                    </a:solidFill>
                  </a:rPr>
                  <a:t>-4  </a:t>
                </a:r>
                <a:r>
                  <a:rPr lang="en-GB" altLang="ko-KR" sz="2000" b="1" baseline="30000" dirty="0"/>
                  <a:t> </a:t>
                </a:r>
                <a:r>
                  <a:rPr lang="en-GB" altLang="ko-KR" sz="2000" b="1" dirty="0">
                    <a:solidFill>
                      <a:srgbClr val="0070C0"/>
                    </a:solidFill>
                  </a:rPr>
                  <a:t>for n=4 suppression in ITER design</a:t>
                </a:r>
                <a:r>
                  <a:rPr lang="en-GB" altLang="ko-KR" sz="2000" b="1" dirty="0"/>
                  <a:t>]</a:t>
                </a:r>
                <a:endParaRPr lang="en-GB" altLang="ko-KR" sz="3200" b="1" baseline="30000" dirty="0"/>
              </a:p>
              <a:p>
                <a:pPr lvl="1">
                  <a:spcBef>
                    <a:spcPts val="1500"/>
                  </a:spcBef>
                  <a:buFont typeface="Courier New" panose="02070309020205020404" pitchFamily="49" charset="0"/>
                  <a:buChar char="o"/>
                </a:pPr>
                <a:r>
                  <a:rPr lang="en-US" altLang="ko-KR" sz="2000" b="1" dirty="0">
                    <a:ea typeface="굴림" pitchFamily="50" charset="-127"/>
                  </a:rPr>
                  <a:t>Requires actively controlled (removed) non-axisymmetry</a:t>
                </a:r>
              </a:p>
              <a:p>
                <a:pPr lvl="1">
                  <a:spcBef>
                    <a:spcPts val="1500"/>
                  </a:spcBef>
                  <a:buFont typeface="Courier New" panose="02070309020205020404" pitchFamily="49" charset="0"/>
                  <a:buChar char="o"/>
                </a:pPr>
                <a:r>
                  <a:rPr lang="en-US" altLang="ko-KR" sz="2000" b="1" dirty="0">
                    <a:ea typeface="굴림" pitchFamily="50" charset="-127"/>
                  </a:rPr>
                  <a:t>No matter what we do, the presence of “non-axisymmetric fields” cannot be completely eliminated </a:t>
                </a:r>
                <a:r>
                  <a:rPr lang="en-US" altLang="ko-KR" b="1" dirty="0" smtClean="0">
                    <a:ea typeface="굴림" pitchFamily="50" charset="-127"/>
                  </a:rPr>
                  <a:t>=&gt; </a:t>
                </a:r>
                <a:r>
                  <a:rPr lang="en-US" altLang="ko-KR" b="1" dirty="0">
                    <a:solidFill>
                      <a:srgbClr val="0070C0"/>
                    </a:solidFill>
                    <a:ea typeface="굴림" pitchFamily="50" charset="-127"/>
                  </a:rPr>
                  <a:t>multiple</a:t>
                </a:r>
                <a:r>
                  <a:rPr lang="en-US" altLang="ko-KR" b="1" dirty="0">
                    <a:ea typeface="굴림" pitchFamily="50" charset="-127"/>
                  </a:rPr>
                  <a:t> </a:t>
                </a:r>
                <a:r>
                  <a:rPr lang="en-US" altLang="ko-KR" b="1" dirty="0">
                    <a:solidFill>
                      <a:srgbClr val="0070C0"/>
                    </a:solidFill>
                    <a:ea typeface="굴림" pitchFamily="50" charset="-127"/>
                  </a:rPr>
                  <a:t>“uncorrected EFs</a:t>
                </a:r>
                <a:r>
                  <a:rPr lang="en-US" altLang="ko-KR" b="1" dirty="0" smtClean="0">
                    <a:solidFill>
                      <a:srgbClr val="0070C0"/>
                    </a:solidFill>
                    <a:ea typeface="굴림" pitchFamily="50" charset="-127"/>
                  </a:rPr>
                  <a:t>”</a:t>
                </a:r>
                <a:endParaRPr lang="en-US" altLang="ko-KR" sz="1600" b="1" u="sng" dirty="0">
                  <a:solidFill>
                    <a:srgbClr val="0070C0"/>
                  </a:solidFill>
                  <a:ea typeface="굴림" pitchFamily="50" charset="-127"/>
                </a:endParaRPr>
              </a:p>
              <a:p>
                <a:pPr marL="0" indent="0" algn="ctr">
                  <a:spcBef>
                    <a:spcPts val="1500"/>
                  </a:spcBef>
                  <a:buNone/>
                </a:pPr>
                <a:r>
                  <a:rPr lang="en-GB" altLang="ko-KR" sz="2600" b="1" dirty="0">
                    <a:solidFill>
                      <a:srgbClr val="FF0000"/>
                    </a:solidFill>
                  </a:rPr>
                  <a:t>In an extremely low EF </a:t>
                </a:r>
                <a:r>
                  <a:rPr lang="en-GB" altLang="ko-KR" sz="2600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GB" altLang="ko-KR" sz="2600" b="1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GB" altLang="ko-KR" sz="2600" b="1" dirty="0">
                    <a:solidFill>
                      <a:srgbClr val="FF0000"/>
                    </a:solidFill>
                  </a:rPr>
                  <a:t>B/B</a:t>
                </a:r>
                <a:r>
                  <a:rPr lang="en-GB" altLang="ko-KR" sz="2600" b="1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GB" altLang="ko-KR" sz="2600" b="1" dirty="0">
                    <a:solidFill>
                      <a:srgbClr val="FF0000"/>
                    </a:solidFill>
                  </a:rPr>
                  <a:t> ~ 10</a:t>
                </a:r>
                <a:r>
                  <a:rPr lang="en-GB" altLang="ko-KR" sz="2600" b="1" baseline="30000" dirty="0">
                    <a:solidFill>
                      <a:srgbClr val="FF0000"/>
                    </a:solidFill>
                  </a:rPr>
                  <a:t>-5</a:t>
                </a:r>
                <a:r>
                  <a:rPr lang="en-GB" altLang="ko-KR" sz="2600" b="1" dirty="0" smtClean="0">
                    <a:solidFill>
                      <a:srgbClr val="FF0000"/>
                    </a:solidFill>
                  </a:rPr>
                  <a:t>) and TF field ripple (</a:t>
                </a:r>
                <a:r>
                  <a:rPr lang="en-GB" altLang="ko-KR" sz="2600" b="1" dirty="0" err="1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GB" altLang="ko-KR" sz="2600" b="1" baseline="-25000" dirty="0" err="1" smtClean="0">
                    <a:solidFill>
                      <a:srgbClr val="FF0000"/>
                    </a:solidFill>
                    <a:latin typeface="+mn-ea"/>
                    <a:ea typeface="+mn-ea"/>
                  </a:rPr>
                  <a:t>TF</a:t>
                </a:r>
                <a:r>
                  <a:rPr lang="en-GB" altLang="ko-KR" sz="2600" b="1" dirty="0" smtClean="0">
                    <a:solidFill>
                      <a:srgbClr val="FF0000"/>
                    </a:solidFill>
                  </a:rPr>
                  <a:t> = 0.05%) in KSTAR, </a:t>
                </a:r>
                <a:r>
                  <a:rPr lang="en-GB" altLang="ko-KR" sz="2600" b="1" dirty="0">
                    <a:solidFill>
                      <a:srgbClr val="FF0000"/>
                    </a:solidFill>
                  </a:rPr>
                  <a:t>the application of </a:t>
                </a:r>
                <a:r>
                  <a:rPr lang="en-GB" altLang="ko-KR" sz="2600" b="1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GB" altLang="ko-KR" sz="2600" b="1" dirty="0">
                    <a:solidFill>
                      <a:srgbClr val="FF0000"/>
                    </a:solidFill>
                  </a:rPr>
                  <a:t>B can be controlled in an unprecedented level of precision! </a:t>
                </a:r>
                <a:endParaRPr lang="en-US" altLang="ko-KR" sz="2600" b="1" dirty="0"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875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28" y="836712"/>
                <a:ext cx="12144672" cy="4824536"/>
              </a:xfrm>
              <a:prstGeom prst="rect">
                <a:avLst/>
              </a:prstGeom>
              <a:blipFill rotWithShape="0">
                <a:blip r:embed="rId3"/>
                <a:stretch>
                  <a:fillRect l="-904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오른쪽 화살표 1"/>
          <p:cNvSpPr/>
          <p:nvPr/>
        </p:nvSpPr>
        <p:spPr bwMode="auto">
          <a:xfrm flipH="1">
            <a:off x="3071664" y="5301208"/>
            <a:ext cx="6840759" cy="468052"/>
          </a:xfrm>
          <a:prstGeom prst="rightArrow">
            <a:avLst>
              <a:gd name="adj1" fmla="val 50000"/>
              <a:gd name="adj2" fmla="val 65699"/>
            </a:avLst>
          </a:prstGeom>
          <a:gradFill flip="none" rotWithShape="0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0"/>
            <a:tileRect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 latinLnBrk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200" b="1" i="1">
              <a:solidFill>
                <a:srgbClr val="1822CD"/>
              </a:solidFill>
              <a:latin typeface="Helvetica" pitchFamily="-12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616157" y="4941169"/>
            <a:ext cx="1247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ko-KR" sz="3200" b="1" dirty="0">
                <a:latin typeface="Symbol" panose="05050102010706020507" pitchFamily="18" charset="2"/>
              </a:rPr>
              <a:t>d</a:t>
            </a:r>
            <a:r>
              <a:rPr lang="en-GB" altLang="ko-KR" sz="3200" b="1" dirty="0"/>
              <a:t>B/B</a:t>
            </a:r>
            <a:r>
              <a:rPr lang="en-GB" altLang="ko-KR" sz="3200" b="1" baseline="-25000" dirty="0"/>
              <a:t>0</a:t>
            </a:r>
            <a:endParaRPr lang="en-US" sz="3200" dirty="0"/>
          </a:p>
        </p:txBody>
      </p:sp>
      <p:sp>
        <p:nvSpPr>
          <p:cNvPr id="5" name="직사각형 4"/>
          <p:cNvSpPr/>
          <p:nvPr/>
        </p:nvSpPr>
        <p:spPr>
          <a:xfrm>
            <a:off x="2863614" y="4979951"/>
            <a:ext cx="710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ko-KR" sz="2400" b="1" dirty="0"/>
              <a:t>10</a:t>
            </a:r>
            <a:r>
              <a:rPr lang="en-GB" altLang="ko-KR" sz="2400" b="1" baseline="30000" dirty="0"/>
              <a:t>-5</a:t>
            </a:r>
            <a:endParaRPr lang="en-US" sz="2400" dirty="0"/>
          </a:p>
        </p:txBody>
      </p:sp>
      <p:sp>
        <p:nvSpPr>
          <p:cNvPr id="8" name="직사각형 7"/>
          <p:cNvSpPr/>
          <p:nvPr/>
        </p:nvSpPr>
        <p:spPr>
          <a:xfrm>
            <a:off x="7356779" y="5002723"/>
            <a:ext cx="710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ko-KR" sz="2400" b="1" dirty="0"/>
              <a:t>10</a:t>
            </a:r>
            <a:r>
              <a:rPr lang="en-GB" altLang="ko-KR" sz="2400" b="1" baseline="30000" dirty="0"/>
              <a:t>-3</a:t>
            </a:r>
            <a:endParaRPr lang="en-US" sz="2400" dirty="0"/>
          </a:p>
        </p:txBody>
      </p:sp>
      <p:sp>
        <p:nvSpPr>
          <p:cNvPr id="9" name="직사각형 8"/>
          <p:cNvSpPr/>
          <p:nvPr/>
        </p:nvSpPr>
        <p:spPr>
          <a:xfrm>
            <a:off x="9624960" y="4953780"/>
            <a:ext cx="710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ko-KR" sz="2400" b="1" dirty="0"/>
              <a:t>10</a:t>
            </a:r>
            <a:r>
              <a:rPr lang="en-GB" altLang="ko-KR" sz="2400" b="1" baseline="30000" dirty="0"/>
              <a:t>-2</a:t>
            </a:r>
            <a:endParaRPr lang="en-US" sz="2400" dirty="0"/>
          </a:p>
        </p:txBody>
      </p:sp>
      <p:sp>
        <p:nvSpPr>
          <p:cNvPr id="10" name="직사각형 9"/>
          <p:cNvSpPr/>
          <p:nvPr/>
        </p:nvSpPr>
        <p:spPr>
          <a:xfrm>
            <a:off x="5157580" y="5002723"/>
            <a:ext cx="710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ko-KR" sz="2400" b="1" dirty="0"/>
              <a:t>10</a:t>
            </a:r>
            <a:r>
              <a:rPr lang="en-GB" altLang="ko-KR" sz="2400" b="1" baseline="30000" dirty="0"/>
              <a:t>-4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92343" y="56746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Stellerator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47928" y="5661248"/>
            <a:ext cx="2304256" cy="36933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Conv. Tokamaks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1664" y="6021288"/>
            <a:ext cx="4680520" cy="369332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KSTAR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1550" y="6325672"/>
            <a:ext cx="575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</a:rPr>
              <a:t>What about ITER or future reactors ?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371707" y="5990510"/>
            <a:ext cx="2548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0070C0"/>
                </a:solidFill>
              </a:rPr>
              <a:t>Y. In </a:t>
            </a:r>
            <a:r>
              <a:rPr lang="en-US" altLang="ko-KR" sz="2000" b="1" i="1" dirty="0" smtClean="0">
                <a:solidFill>
                  <a:srgbClr val="0070C0"/>
                </a:solidFill>
              </a:rPr>
              <a:t>et al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, NF (2015)</a:t>
            </a:r>
            <a:endParaRPr lang="en-US" altLang="ko-K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07373"/>
      </p:ext>
    </p:extLst>
  </p:cSld>
  <p:clrMapOvr>
    <a:masterClrMapping/>
  </p:clrMapOvr>
  <p:transition advTm="61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16632"/>
            <a:ext cx="12144672" cy="634082"/>
          </a:xfrm>
        </p:spPr>
        <p:txBody>
          <a:bodyPr/>
          <a:lstStyle/>
          <a:p>
            <a:pPr algn="ctr"/>
            <a:r>
              <a:rPr lang="en-US" dirty="0" smtClean="0"/>
              <a:t>The effectiveness of misalignment is easily understood in the comparison of “wet areas”, leading up to ~20% increase</a:t>
            </a:r>
            <a:endParaRPr 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125528"/>
            <a:ext cx="5639309" cy="4229482"/>
          </a:xfrm>
        </p:spPr>
      </p:pic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16" y="1160949"/>
            <a:ext cx="5377915" cy="4259145"/>
          </a:xfrm>
        </p:spPr>
      </p:pic>
      <p:sp>
        <p:nvSpPr>
          <p:cNvPr id="3" name="직사각형 2"/>
          <p:cNvSpPr/>
          <p:nvPr/>
        </p:nvSpPr>
        <p:spPr>
          <a:xfrm>
            <a:off x="191344" y="5589240"/>
            <a:ext cx="11625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Using “intentionally misaligned” RMP configurations, the merit of dephasing is shown in reducing the peak, as well as dispersing heat flux on a wider area</a:t>
            </a:r>
          </a:p>
        </p:txBody>
      </p:sp>
    </p:spTree>
    <p:extLst>
      <p:ext uri="{BB962C8B-B14F-4D97-AF65-F5344CB8AC3E}">
        <p14:creationId xmlns:p14="http://schemas.microsoft.com/office/powerpoint/2010/main" val="37168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4"/>
          <p:cNvSpPr txBox="1">
            <a:spLocks noGrp="1"/>
          </p:cNvSpPr>
          <p:nvPr>
            <p:ph type="title"/>
          </p:nvPr>
        </p:nvSpPr>
        <p:spPr>
          <a:xfrm>
            <a:off x="263352" y="76139"/>
            <a:ext cx="11665296" cy="634082"/>
          </a:xfrm>
          <a:prstGeom prst="rect">
            <a:avLst/>
          </a:prstGeom>
        </p:spPr>
        <p:txBody>
          <a:bodyPr vert="horz" wrap="square" lIns="86462" tIns="43231" rIns="86462" bIns="43231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맑은 고딕" pitchFamily="50" charset="-127"/>
              </a:defRPr>
            </a:lvl5pPr>
            <a:lvl6pPr marL="432350" algn="ctr" rtl="0" fontAlgn="base" latinLnBrk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맑은 고딕" pitchFamily="50" charset="-127"/>
              </a:defRPr>
            </a:lvl6pPr>
            <a:lvl7pPr marL="864700" algn="ctr" rtl="0" fontAlgn="base" latinLnBrk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맑은 고딕" pitchFamily="50" charset="-127"/>
              </a:defRPr>
            </a:lvl7pPr>
            <a:lvl8pPr marL="1297049" algn="ctr" rtl="0" fontAlgn="base" latinLnBrk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맑은 고딕" pitchFamily="50" charset="-127"/>
              </a:defRPr>
            </a:lvl8pPr>
            <a:lvl9pPr marL="1729400" algn="ctr" rtl="0" fontAlgn="base" latinLnBrk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맑은 고딕" pitchFamily="50" charset="-127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L</a:t>
            </a:r>
            <a:r>
              <a:rPr lang="en-US" altLang="ko-KR" sz="2400" dirty="0" smtClean="0">
                <a:solidFill>
                  <a:schemeClr val="bg1"/>
                </a:solidFill>
              </a:rPr>
              <a:t>ower </a:t>
            </a:r>
            <a:r>
              <a:rPr lang="en-US" altLang="ko-KR" sz="2400" dirty="0">
                <a:solidFill>
                  <a:schemeClr val="bg1"/>
                </a:solidFill>
              </a:rPr>
              <a:t>q</a:t>
            </a:r>
            <a:r>
              <a:rPr lang="en-US" altLang="ko-KR" sz="2400" baseline="-25000" dirty="0">
                <a:solidFill>
                  <a:schemeClr val="bg1"/>
                </a:solidFill>
              </a:rPr>
              <a:t>95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ELM-crash-suppressions, close to ITER (q</a:t>
            </a:r>
            <a:r>
              <a:rPr lang="en-US" sz="2400" baseline="-25000" dirty="0" smtClean="0">
                <a:solidFill>
                  <a:schemeClr val="bg1"/>
                </a:solidFill>
              </a:rPr>
              <a:t>95</a:t>
            </a:r>
            <a:r>
              <a:rPr lang="en-US" sz="2400" dirty="0" smtClean="0">
                <a:solidFill>
                  <a:schemeClr val="bg1"/>
                </a:solidFill>
              </a:rPr>
              <a:t>~3.1) have been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newly established in KSTAR using </a:t>
            </a:r>
            <a:r>
              <a:rPr lang="en-US" sz="2400" dirty="0">
                <a:solidFill>
                  <a:schemeClr val="bg1"/>
                </a:solidFill>
              </a:rPr>
              <a:t>low-n RMPs</a:t>
            </a:r>
            <a:endParaRPr lang="en-US" sz="24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10" y="1039010"/>
            <a:ext cx="4233782" cy="4982278"/>
          </a:xfrm>
        </p:spPr>
      </p:pic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64" y="1039011"/>
            <a:ext cx="3956000" cy="4982278"/>
          </a:xfrm>
        </p:spPr>
      </p:pic>
      <p:sp>
        <p:nvSpPr>
          <p:cNvPr id="22" name="직사각형 21"/>
          <p:cNvSpPr/>
          <p:nvPr/>
        </p:nvSpPr>
        <p:spPr>
          <a:xfrm>
            <a:off x="8165133" y="1268761"/>
            <a:ext cx="1606905" cy="4320479"/>
          </a:xfrm>
          <a:prstGeom prst="rect">
            <a:avLst/>
          </a:prstGeom>
          <a:solidFill>
            <a:srgbClr val="FF0000">
              <a:alpha val="10000"/>
            </a:srgbClr>
          </a:solidFill>
          <a:ln w="76200">
            <a:noFill/>
            <a:headEnd type="arrow" w="lg" len="lg"/>
            <a:tailEnd type="none"/>
          </a:ln>
          <a:scene3d>
            <a:camera prst="orthographicFront">
              <a:rot lat="21299999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347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184232" y="4149080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3.4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2999656" y="1268761"/>
            <a:ext cx="2740744" cy="4320479"/>
          </a:xfrm>
          <a:prstGeom prst="rect">
            <a:avLst/>
          </a:prstGeom>
          <a:solidFill>
            <a:srgbClr val="FF0000">
              <a:alpha val="10000"/>
            </a:srgbClr>
          </a:solidFill>
          <a:ln w="76200">
            <a:noFill/>
            <a:headEnd type="arrow" w="lg" len="lg"/>
            <a:tailEnd type="none"/>
          </a:ln>
          <a:scene3d>
            <a:camera prst="orthographicFront">
              <a:rot lat="21299999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347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503712" y="4149080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4.0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9375" y="5968244"/>
            <a:ext cx="11089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47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Demonstrated the established methodology of low-n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RMP-driven, ELM-crash-suppression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ould be applicable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 ITER-relevant low-q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regime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06" y="4512306"/>
            <a:ext cx="1747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n=1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 =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+90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</a:t>
            </a:r>
            <a:endParaRPr kumimoji="0" lang="ko-KR" alt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72464" y="4541058"/>
            <a:ext cx="178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n=2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 =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+90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Symbol" panose="05050102010706020507" pitchFamily="18" charset="2"/>
              </a:rPr>
              <a:t>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7" name="직선 화살표 연결선 26"/>
          <p:cNvCxnSpPr/>
          <p:nvPr/>
        </p:nvCxnSpPr>
        <p:spPr>
          <a:xfrm>
            <a:off x="7104112" y="2276872"/>
            <a:ext cx="1296144" cy="0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60096" y="1969095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ECE density cutoff</a:t>
            </a: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/>
          </p:nvPr>
        </p:nvGraphicFramePr>
        <p:xfrm>
          <a:off x="551383" y="4952131"/>
          <a:ext cx="1080120" cy="687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+</a:t>
                      </a:r>
                      <a:endParaRPr lang="ko-KR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600" dirty="0" smtClean="0">
                        <a:latin typeface="+mn-ea"/>
                        <a:ea typeface="+mn-ea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endParaRPr lang="en-US" sz="1600" dirty="0" smtClean="0">
                        <a:latin typeface="+mn-ea"/>
                        <a:ea typeface="+mn-ea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760"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ts val="1200"/>
                        </a:lnSpc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8435" marR="5843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ts val="1200"/>
                        </a:lnSpc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8435" marR="5843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8435" marR="5843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8435" marR="5843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" name="표 22"/>
          <p:cNvGraphicFramePr>
            <a:graphicFrameLocks noGrp="1"/>
          </p:cNvGraphicFramePr>
          <p:nvPr>
            <p:extLst/>
          </p:nvPr>
        </p:nvGraphicFramePr>
        <p:xfrm>
          <a:off x="10416479" y="4952130"/>
          <a:ext cx="1152128" cy="687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6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dirty="0" smtClean="0"/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-</a:t>
                      </a:r>
                      <a:endParaRPr lang="ko-KR" altLang="en-US" sz="1600" dirty="0" smtClean="0"/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ko-KR" altLang="en-US" sz="1600" b="1" smtClean="0">
                        <a:solidFill>
                          <a:schemeClr val="bg1"/>
                        </a:solidFill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600" dirty="0" smtClean="0"/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71"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ts val="1200"/>
                        </a:lnSpc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35" marR="5843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ts val="1200"/>
                        </a:lnSpc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35" marR="5843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35" marR="5843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ko-KR" altLang="en-US" sz="1600" b="1" smtClean="0">
                        <a:solidFill>
                          <a:schemeClr val="bg1"/>
                        </a:solidFill>
                      </a:endParaRPr>
                    </a:p>
                  </a:txBody>
                  <a:tcPr marL="58435" marR="5843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ko-KR" altLang="en-US" sz="1600" b="1" smtClean="0">
                        <a:solidFill>
                          <a:schemeClr val="bg1"/>
                        </a:solidFill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7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836712"/>
            <a:ext cx="8784976" cy="5837972"/>
          </a:xfrm>
          <a:prstGeom prst="rect">
            <a:avLst/>
          </a:prstGeom>
        </p:spPr>
      </p:pic>
      <p:sp>
        <p:nvSpPr>
          <p:cNvPr id="26" name="제목 25"/>
          <p:cNvSpPr>
            <a:spLocks noGrp="1"/>
          </p:cNvSpPr>
          <p:nvPr>
            <p:ph type="title"/>
          </p:nvPr>
        </p:nvSpPr>
        <p:spPr>
          <a:xfrm>
            <a:off x="0" y="-68272"/>
            <a:ext cx="12025336" cy="830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Edge resonant components decoupled from core counterparts allow us to predict an optimal window for n=1 </a:t>
            </a:r>
            <a:r>
              <a:rPr lang="en-US" sz="2400" dirty="0">
                <a:latin typeface="Calibri" panose="020F0502020204030204" pitchFamily="34" charset="0"/>
              </a:rPr>
              <a:t>RMP-driven ELM-crash suppression, </a:t>
            </a:r>
            <a:r>
              <a:rPr lang="en-US" sz="2400" dirty="0" smtClean="0">
                <a:latin typeface="Calibri" panose="020F0502020204030204" pitchFamily="34" charset="0"/>
              </a:rPr>
              <a:t>while avoiding  mode-locking </a:t>
            </a:r>
            <a:endParaRPr lang="en-US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/>
          </p:nvPr>
        </p:nvGraphicFramePr>
        <p:xfrm>
          <a:off x="229651" y="1870500"/>
          <a:ext cx="1833900" cy="1486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4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2800" dirty="0" smtClean="0"/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 smtClean="0"/>
                        <a:t>+</a:t>
                      </a:r>
                      <a:endParaRPr lang="ko-KR" altLang="en-US" sz="2800" dirty="0" smtClean="0"/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 smtClean="0"/>
                        <a:t>-</a:t>
                      </a:r>
                      <a:endParaRPr lang="ko-KR" altLang="en-US" sz="2800" dirty="0" smtClean="0"/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800" dirty="0" smtClean="0"/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497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6" marR="43826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6" marR="43826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6" marR="43826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826" marR="43826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4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ko-KR" altLang="en-US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ko-KR" altLang="en-US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479" marR="47479" marT="25718" marB="25718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663952" y="1208365"/>
            <a:ext cx="2448272" cy="4924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Polar plot of (I</a:t>
            </a:r>
            <a:r>
              <a:rPr lang="en-US" sz="1400" b="1" baseline="-25000" dirty="0">
                <a:solidFill>
                  <a:prstClr val="black"/>
                </a:solidFill>
              </a:rPr>
              <a:t>MID</a:t>
            </a:r>
            <a:r>
              <a:rPr lang="en-US" sz="1400" b="1" dirty="0">
                <a:solidFill>
                  <a:prstClr val="black"/>
                </a:solidFill>
              </a:rPr>
              <a:t>, ϕ) 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with I</a:t>
            </a:r>
            <a:r>
              <a:rPr lang="en-US" sz="1200" b="1" baseline="-25000" dirty="0">
                <a:solidFill>
                  <a:prstClr val="black"/>
                </a:solidFill>
              </a:rPr>
              <a:t>U</a:t>
            </a:r>
            <a:r>
              <a:rPr lang="en-US" sz="1200" b="1" dirty="0">
                <a:solidFill>
                  <a:prstClr val="black"/>
                </a:solidFill>
              </a:rPr>
              <a:t>=I</a:t>
            </a:r>
            <a:r>
              <a:rPr lang="en-US" sz="1200" b="1" baseline="-25000" dirty="0">
                <a:solidFill>
                  <a:prstClr val="black"/>
                </a:solidFill>
              </a:rPr>
              <a:t>L</a:t>
            </a:r>
            <a:r>
              <a:rPr lang="en-US" sz="1200" b="1" dirty="0">
                <a:solidFill>
                  <a:prstClr val="black"/>
                </a:solidFill>
              </a:rPr>
              <a:t>=5kA and ϕ=</a:t>
            </a:r>
            <a:r>
              <a:rPr lang="en-US" sz="1200" b="1" dirty="0" err="1">
                <a:solidFill>
                  <a:prstClr val="black"/>
                </a:solidFill>
              </a:rPr>
              <a:t>ϕ</a:t>
            </a:r>
            <a:r>
              <a:rPr lang="en-US" sz="1200" b="1" baseline="-25000" dirty="0" err="1">
                <a:solidFill>
                  <a:prstClr val="black"/>
                </a:solidFill>
              </a:rPr>
              <a:t>UM</a:t>
            </a:r>
            <a:r>
              <a:rPr lang="en-US" sz="1200" b="1" dirty="0">
                <a:solidFill>
                  <a:prstClr val="black"/>
                </a:solidFill>
              </a:rPr>
              <a:t>=</a:t>
            </a:r>
            <a:r>
              <a:rPr lang="en-US" sz="1200" b="1" dirty="0" err="1">
                <a:solidFill>
                  <a:prstClr val="black"/>
                </a:solidFill>
              </a:rPr>
              <a:t>ϕ</a:t>
            </a:r>
            <a:r>
              <a:rPr lang="en-US" sz="1200" b="1" baseline="-25000" dirty="0" err="1">
                <a:solidFill>
                  <a:prstClr val="black"/>
                </a:solidFill>
              </a:rPr>
              <a:t>ML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9336" y="3949291"/>
            <a:ext cx="237626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Minimize </a:t>
            </a:r>
            <a:r>
              <a:rPr lang="en-US" b="1" dirty="0" smtClean="0">
                <a:solidFill>
                  <a:srgbClr val="7030A0"/>
                </a:solidFill>
              </a:rPr>
              <a:t>resonant 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Symbol" panose="05050102010706020507" pitchFamily="18" charset="2"/>
              </a:rPr>
              <a:t>d</a:t>
            </a:r>
            <a:r>
              <a:rPr lang="en-US" b="1" dirty="0" smtClean="0">
                <a:solidFill>
                  <a:srgbClr val="7030A0"/>
                </a:solidFill>
              </a:rPr>
              <a:t>B impacts in </a:t>
            </a:r>
            <a:r>
              <a:rPr lang="en-US" b="1" dirty="0">
                <a:solidFill>
                  <a:srgbClr val="7030A0"/>
                </a:solidFill>
              </a:rPr>
              <a:t>core, 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while </a:t>
            </a:r>
            <a:r>
              <a:rPr lang="en-US" b="1" dirty="0">
                <a:solidFill>
                  <a:srgbClr val="7030A0"/>
                </a:solidFill>
              </a:rPr>
              <a:t>maximizing 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RMP </a:t>
            </a:r>
            <a:r>
              <a:rPr lang="en-US" b="1" dirty="0">
                <a:solidFill>
                  <a:srgbClr val="7030A0"/>
                </a:solidFill>
              </a:rPr>
              <a:t>at edge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19736" y="6422889"/>
            <a:ext cx="6039671" cy="25179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36000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Y. In </a:t>
            </a:r>
            <a:r>
              <a:rPr lang="en-US" sz="1400" b="1" i="1" dirty="0" smtClean="0">
                <a:solidFill>
                  <a:srgbClr val="0070C0"/>
                </a:solidFill>
              </a:rPr>
              <a:t>et al</a:t>
            </a:r>
            <a:r>
              <a:rPr lang="en-US" sz="1400" b="1" dirty="0" smtClean="0">
                <a:solidFill>
                  <a:srgbClr val="0070C0"/>
                </a:solidFill>
              </a:rPr>
              <a:t>, NF (2017); J.K. Park et al, to appear in Nature physics (2018) 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2805" y="1410032"/>
            <a:ext cx="1747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ko-KR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n=1</a:t>
            </a:r>
            <a:r>
              <a:rPr lang="en-US" altLang="ko-K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en-US" altLang="ko-KR" sz="2000" b="1" dirty="0">
                <a:solidFill>
                  <a:prstClr val="black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 = </a:t>
            </a:r>
            <a:r>
              <a:rPr lang="en-US" altLang="ko-K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+90</a:t>
            </a:r>
            <a:r>
              <a:rPr lang="en-US" altLang="ko-KR" sz="2000" b="1" dirty="0" smtClean="0">
                <a:solidFill>
                  <a:prstClr val="black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</a:t>
            </a:r>
            <a:endParaRPr lang="ko-KR" altLang="en-US" sz="2000" b="1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12072664" cy="864096"/>
          </a:xfrm>
        </p:spPr>
        <p:txBody>
          <a:bodyPr/>
          <a:lstStyle/>
          <a:p>
            <a:pPr indent="-342900" algn="ctr"/>
            <a:r>
              <a:rPr lang="en-US" dirty="0">
                <a:latin typeface="Calibri" panose="020F0502020204030204" pitchFamily="34" charset="0"/>
              </a:rPr>
              <a:t>The 3-row in-vessel coils in KSTAR can </a:t>
            </a:r>
            <a:r>
              <a:rPr lang="en-US" dirty="0" smtClean="0">
                <a:latin typeface="Calibri" panose="020F0502020204030204" pitchFamily="34" charset="0"/>
              </a:rPr>
              <a:t>accommodate various 3-D configurations in ITER-RMP, including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“intentionally misaligned configurations (IMC)”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464152" y="1242792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</a:rPr>
              <a:t>ITER RMP </a:t>
            </a:r>
            <a:r>
              <a:rPr lang="en-US" altLang="ko-KR" sz="2800" b="1" dirty="0" smtClean="0">
                <a:solidFill>
                  <a:srgbClr val="0070C0"/>
                </a:solidFill>
              </a:rPr>
              <a:t>coils</a:t>
            </a:r>
            <a:endParaRPr lang="en-US" altLang="ko-KR" sz="2800" b="1" dirty="0">
              <a:solidFill>
                <a:srgbClr val="0070C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474042" y="2684227"/>
            <a:ext cx="540060" cy="363613"/>
          </a:xfrm>
          <a:prstGeom prst="rect">
            <a:avLst/>
          </a:prstGeom>
          <a:solidFill>
            <a:schemeClr val="bg1"/>
          </a:solidFill>
          <a:ln w="76200">
            <a:noFill/>
            <a:headEnd type="arrow" w="lg" len="lg"/>
            <a:tailEnd type="none"/>
          </a:ln>
          <a:scene3d>
            <a:camera prst="orthographicFront">
              <a:rot lat="21299999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8088" y="189983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Up to n=4 with 9 coils in each row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695400" y="1021805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70C0"/>
                </a:solidFill>
              </a:rPr>
              <a:t>KSTAR In-vessel Control Coils (IVCC):</a:t>
            </a:r>
            <a:r>
              <a:rPr lang="en-US" altLang="ko-KR" sz="2400" b="1" dirty="0">
                <a:solidFill>
                  <a:srgbClr val="00B050"/>
                </a:solidFill>
              </a:rPr>
              <a:t> </a:t>
            </a:r>
            <a:r>
              <a:rPr lang="en-US" altLang="ko-KR" sz="2400" b="1" dirty="0">
                <a:solidFill>
                  <a:srgbClr val="FF0000"/>
                </a:solidFill>
              </a:rPr>
              <a:t>Top/Mid/Bot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97290" y="6163421"/>
            <a:ext cx="7603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Uniquely equipped with in-vessel mid-RMP coils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0296" y="2182414"/>
            <a:ext cx="3057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Courtesy of G.T.A. </a:t>
            </a:r>
            <a:r>
              <a:rPr lang="en-US" sz="1600" b="1" dirty="0" err="1">
                <a:solidFill>
                  <a:srgbClr val="002060"/>
                </a:solidFill>
              </a:rPr>
              <a:t>Huijsmans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091" y="2541455"/>
            <a:ext cx="4941848" cy="300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016770"/>
            <a:ext cx="4643255" cy="4004518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80000" y="2226007"/>
            <a:ext cx="2329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002060"/>
                </a:solidFill>
              </a:rPr>
              <a:t>Courtesy of K.S. Lee 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481" y="1874637"/>
            <a:ext cx="3132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Up to n=2 with 4 coils in each row</a:t>
            </a:r>
          </a:p>
        </p:txBody>
      </p:sp>
    </p:spTree>
    <p:extLst>
      <p:ext uri="{BB962C8B-B14F-4D97-AF65-F5344CB8AC3E}">
        <p14:creationId xmlns:p14="http://schemas.microsoft.com/office/powerpoint/2010/main" val="25297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 smtClean="0"/>
              <a:t>Outline</a:t>
            </a:r>
            <a:endParaRPr lang="ko-KR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980728"/>
            <a:ext cx="10972800" cy="5400600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en-US" altLang="ko-KR" sz="3200" b="1" dirty="0" smtClean="0"/>
              <a:t>Introduction</a:t>
            </a:r>
          </a:p>
          <a:p>
            <a:pPr marL="1199429" lvl="1" indent="-457200">
              <a:buFontTx/>
              <a:buChar char="-"/>
            </a:pPr>
            <a:r>
              <a:rPr lang="en-US" altLang="ko-KR" b="1" dirty="0" smtClean="0"/>
              <a:t>Divertor heat flux measurement diagnostic</a:t>
            </a:r>
            <a:endParaRPr lang="en-US" altLang="ko-KR" b="1" dirty="0"/>
          </a:p>
          <a:p>
            <a:pPr marL="1199429" lvl="1" indent="-457200">
              <a:buFontTx/>
              <a:buChar char="-"/>
            </a:pPr>
            <a:r>
              <a:rPr lang="en-US" altLang="ko-KR" b="1" dirty="0" smtClean="0"/>
              <a:t>Intentionally misaligned 3-D configurations (IMC)</a:t>
            </a:r>
          </a:p>
          <a:p>
            <a:pPr marL="457200" indent="-457200">
              <a:buFontTx/>
              <a:buChar char="-"/>
            </a:pPr>
            <a:r>
              <a:rPr lang="en-US" altLang="ko-KR" sz="3200" b="1" dirty="0" smtClean="0"/>
              <a:t>Impact of 3-D field configurations on divertor heat flux profiles</a:t>
            </a:r>
          </a:p>
          <a:p>
            <a:pPr marL="1199429" lvl="1" indent="-457200">
              <a:buFontTx/>
              <a:buChar char="-"/>
            </a:pPr>
            <a:r>
              <a:rPr lang="en-US" altLang="ko-KR" sz="2800" b="1" dirty="0" smtClean="0"/>
              <a:t>3-rows vs 2-rows (Upper/Lower RMPs)</a:t>
            </a:r>
          </a:p>
          <a:p>
            <a:pPr marL="457200" indent="-457200">
              <a:buFontTx/>
              <a:buChar char="-"/>
            </a:pPr>
            <a:r>
              <a:rPr lang="en-US" altLang="ko-KR" sz="3200" b="1" dirty="0" smtClean="0"/>
              <a:t>Simple-model comparison (preliminary)</a:t>
            </a:r>
          </a:p>
          <a:p>
            <a:pPr marL="457200" indent="-457200">
              <a:buFontTx/>
              <a:buChar char="-"/>
            </a:pPr>
            <a:r>
              <a:rPr lang="en-US" altLang="ko-KR" sz="3200" b="1" dirty="0" smtClean="0"/>
              <a:t>Progress in the compatibility study of RMP-driven, ELM-crash-suppression with detached plasmas</a:t>
            </a:r>
          </a:p>
          <a:p>
            <a:pPr marL="457200" indent="-457200">
              <a:buFontTx/>
              <a:buChar char="-"/>
            </a:pPr>
            <a:r>
              <a:rPr lang="en-US" altLang="ko-KR" sz="3200" b="1" dirty="0"/>
              <a:t>Discussion and </a:t>
            </a:r>
            <a:r>
              <a:rPr lang="en-US" altLang="ko-KR" sz="3200" b="1" dirty="0" smtClean="0"/>
              <a:t>Summary</a:t>
            </a:r>
            <a:endParaRPr lang="ko-KR" alt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>
                <a:solidFill>
                  <a:srgbClr val="FFFFFF"/>
                </a:solidFill>
              </a:rPr>
              <a:pPr/>
              <a:t>5</a:t>
            </a:fld>
            <a:endParaRPr lang="ko-KR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>
          <a:xfrm>
            <a:off x="623392" y="-27384"/>
            <a:ext cx="11161240" cy="648072"/>
          </a:xfrm>
          <a:prstGeom prst="rect">
            <a:avLst/>
          </a:prstGeom>
        </p:spPr>
        <p:txBody>
          <a:bodyPr/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defTabSz="685800"/>
            <a:r>
              <a:rPr lang="en-US" altLang="ko-KR" dirty="0">
                <a:solidFill>
                  <a:srgbClr val="FFFFFF"/>
                </a:solidFill>
              </a:rPr>
              <a:t>Time-resolved </a:t>
            </a:r>
            <a:r>
              <a:rPr lang="en-US" altLang="ko-KR" dirty="0" err="1">
                <a:solidFill>
                  <a:srgbClr val="FFFFFF"/>
                </a:solidFill>
              </a:rPr>
              <a:t>ELMy</a:t>
            </a:r>
            <a:r>
              <a:rPr lang="en-US" altLang="ko-KR" dirty="0">
                <a:solidFill>
                  <a:srgbClr val="FFFFFF"/>
                </a:solidFill>
              </a:rPr>
              <a:t> burst </a:t>
            </a:r>
            <a:r>
              <a:rPr lang="en-US" altLang="ko-KR" dirty="0" smtClean="0">
                <a:solidFill>
                  <a:srgbClr val="FFFFFF"/>
                </a:solidFill>
              </a:rPr>
              <a:t>has </a:t>
            </a:r>
            <a:r>
              <a:rPr lang="en-US" altLang="ko-KR" dirty="0">
                <a:solidFill>
                  <a:srgbClr val="FFFFFF"/>
                </a:solidFill>
              </a:rPr>
              <a:t>been </a:t>
            </a:r>
            <a:r>
              <a:rPr lang="en-US" altLang="ko-KR" dirty="0" smtClean="0">
                <a:solidFill>
                  <a:srgbClr val="FFFFFF"/>
                </a:solidFill>
              </a:rPr>
              <a:t>diagnosed </a:t>
            </a:r>
          </a:p>
          <a:p>
            <a:pPr algn="ctr" defTabSz="685800"/>
            <a:r>
              <a:rPr lang="en-US" altLang="ko-KR" dirty="0" smtClean="0">
                <a:solidFill>
                  <a:srgbClr val="FFFFFF"/>
                </a:solidFill>
              </a:rPr>
              <a:t>to </a:t>
            </a:r>
            <a:r>
              <a:rPr lang="en-US" altLang="ko-KR" dirty="0">
                <a:solidFill>
                  <a:srgbClr val="FFFFFF"/>
                </a:solidFill>
              </a:rPr>
              <a:t>be peaked up to 50 MW/m</a:t>
            </a:r>
            <a:r>
              <a:rPr lang="en-US" altLang="ko-KR" baseline="30000" dirty="0">
                <a:solidFill>
                  <a:srgbClr val="FFFFFF"/>
                </a:solidFill>
              </a:rPr>
              <a:t>2</a:t>
            </a:r>
            <a:r>
              <a:rPr lang="en-US" altLang="ko-KR" dirty="0">
                <a:solidFill>
                  <a:srgbClr val="FFFFFF"/>
                </a:solidFill>
              </a:rPr>
              <a:t> near </a:t>
            </a:r>
            <a:r>
              <a:rPr lang="en-US" altLang="ko-KR" dirty="0" err="1">
                <a:solidFill>
                  <a:srgbClr val="FFFFFF"/>
                </a:solidFill>
              </a:rPr>
              <a:t>divertor</a:t>
            </a:r>
            <a:r>
              <a:rPr lang="en-US" altLang="ko-KR" dirty="0">
                <a:solidFill>
                  <a:srgbClr val="FFFFFF"/>
                </a:solidFill>
              </a:rPr>
              <a:t> </a:t>
            </a:r>
            <a:endParaRPr lang="ko-KR" alt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직사각형 4"/>
              <p:cNvSpPr/>
              <p:nvPr/>
            </p:nvSpPr>
            <p:spPr>
              <a:xfrm>
                <a:off x="479376" y="5383062"/>
                <a:ext cx="11089232" cy="1233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13" indent="-214313" algn="just" defTabSz="685800">
                  <a:buFont typeface="Arial" panose="020B0604020202020204" pitchFamily="34" charset="0"/>
                  <a:buChar char="•"/>
                </a:pPr>
                <a:r>
                  <a:rPr lang="en-US" altLang="ko-KR" sz="24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ELM </a:t>
                </a:r>
                <a:r>
                  <a:rPr lang="en-US" altLang="ko-KR" sz="24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heat load has been measured with fast IR camera acquisition frequency </a:t>
                </a:r>
                <a:endParaRPr lang="en-US" altLang="ko-KR" sz="2400" b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 defTabSz="685800"/>
                <a:r>
                  <a:rPr lang="en-US" altLang="ko-KR" sz="24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24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of </a:t>
                </a:r>
                <a:r>
                  <a:rPr lang="en-US" altLang="ko-KR" sz="24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~ 9 kHz (integration time: 0.1 </a:t>
                </a:r>
                <a:r>
                  <a:rPr lang="en-US" altLang="ko-KR" sz="2400" b="1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ms</a:t>
                </a:r>
                <a:r>
                  <a:rPr lang="en-US" altLang="ko-KR" sz="24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on </a:t>
                </a:r>
                <a:r>
                  <a:rPr lang="en-US" altLang="ko-KR" sz="24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KSTAR</a:t>
                </a:r>
                <a:endParaRPr lang="en-US" altLang="ko-KR" sz="2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14313" indent="-214313" algn="just" defTabSz="685800">
                  <a:buFont typeface="Arial" panose="020B0604020202020204" pitchFamily="34" charset="0"/>
                  <a:buChar char="•"/>
                </a:pPr>
                <a:r>
                  <a:rPr lang="en-US" altLang="ko-KR" sz="24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Note that ELM rise time is two times longer than the parallel </a:t>
                </a:r>
                <a:r>
                  <a:rPr lang="en-US" altLang="ko-KR" sz="2400" b="1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convection </a:t>
                </a:r>
                <a:r>
                  <a:rPr lang="en-US" altLang="ko-KR" sz="24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ko-K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</m:sub>
                    </m:sSub>
                  </m:oMath>
                </a14:m>
                <a:r>
                  <a:rPr lang="en-US" altLang="ko-KR" sz="24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endParaRPr lang="ko-KR" altLang="en-US" sz="2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5383062"/>
                <a:ext cx="11089232" cy="1233479"/>
              </a:xfrm>
              <a:prstGeom prst="rect">
                <a:avLst/>
              </a:prstGeom>
              <a:blipFill>
                <a:blip r:embed="rId2"/>
                <a:stretch>
                  <a:fillRect l="-770" t="-3960" b="-84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908721"/>
            <a:ext cx="6048672" cy="42893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7680176" y="515719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srgbClr val="0070C0"/>
                </a:solidFill>
              </a:rPr>
              <a:t>H.H. Lee </a:t>
            </a:r>
            <a:r>
              <a:rPr lang="en-US" b="1" i="1" dirty="0">
                <a:solidFill>
                  <a:srgbClr val="0070C0"/>
                </a:solidFill>
              </a:rPr>
              <a:t>et al</a:t>
            </a:r>
            <a:r>
              <a:rPr lang="en-US" b="1" dirty="0">
                <a:solidFill>
                  <a:srgbClr val="0070C0"/>
                </a:solidFill>
              </a:rPr>
              <a:t>, FEC (2016)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pic>
        <p:nvPicPr>
          <p:cNvPr id="7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600000">
            <a:off x="3182294" y="968066"/>
            <a:ext cx="595645" cy="529379"/>
          </a:xfrm>
          <a:prstGeom prst="rect">
            <a:avLst/>
          </a:prstGeom>
        </p:spPr>
      </p:pic>
      <p:pic>
        <p:nvPicPr>
          <p:cNvPr id="8" name="내용 개체 틀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124744"/>
            <a:ext cx="2304256" cy="4202911"/>
          </a:xfrm>
          <a:prstGeom prst="rect">
            <a:avLst/>
          </a:prstGeom>
        </p:spPr>
      </p:pic>
      <p:cxnSp>
        <p:nvCxnSpPr>
          <p:cNvPr id="10" name="직선 연결선 16"/>
          <p:cNvCxnSpPr/>
          <p:nvPr/>
        </p:nvCxnSpPr>
        <p:spPr bwMode="auto">
          <a:xfrm flipH="1">
            <a:off x="1943674" y="1484784"/>
            <a:ext cx="1344014" cy="3546713"/>
          </a:xfrm>
          <a:prstGeom prst="line">
            <a:avLst/>
          </a:prstGeom>
          <a:noFill/>
          <a:ln w="635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" name="Rounded Rectangle 1"/>
          <p:cNvSpPr/>
          <p:nvPr/>
        </p:nvSpPr>
        <p:spPr bwMode="auto">
          <a:xfrm>
            <a:off x="6240016" y="3573016"/>
            <a:ext cx="144016" cy="1224136"/>
          </a:xfrm>
          <a:prstGeom prst="round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744072" y="3140968"/>
            <a:ext cx="216024" cy="1224136"/>
          </a:xfrm>
          <a:prstGeom prst="round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7691866" y="1306937"/>
            <a:ext cx="2698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ko-KR" sz="1600" baseline="30000" dirty="0">
                <a:solidFill>
                  <a:srgbClr val="0000FF"/>
                </a:solidFill>
                <a:latin typeface="Calibri" panose="020F0502020204030204" pitchFamily="34" charset="0"/>
                <a:ea typeface="Arial Unicode MS" panose="020B0604020202020204" pitchFamily="50" charset="-127"/>
                <a:cs typeface="Calibri" panose="020F0502020204030204" pitchFamily="34" charset="0"/>
              </a:rPr>
              <a:t>†</a:t>
            </a:r>
            <a:r>
              <a:rPr lang="en-US" altLang="ko-KR" sz="1600" dirty="0">
                <a:latin typeface="Calibri" panose="020F0502020204030204" pitchFamily="34" charset="0"/>
                <a:ea typeface="Arial Unicode MS" panose="020B0604020202020204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alibri" panose="020F0502020204030204" pitchFamily="34" charset="0"/>
                <a:ea typeface="Arial Unicode MS" panose="020B0604020202020204" pitchFamily="50" charset="-127"/>
                <a:cs typeface="Calibri" panose="020F0502020204030204" pitchFamily="34" charset="0"/>
              </a:rPr>
              <a:t>K. Kim </a:t>
            </a:r>
            <a:r>
              <a:rPr lang="en-US" altLang="ko-KR" sz="1600" dirty="0" err="1">
                <a:solidFill>
                  <a:srgbClr val="0000FF"/>
                </a:solidFill>
                <a:latin typeface="Calibri" panose="020F0502020204030204" pitchFamily="34" charset="0"/>
                <a:ea typeface="Arial Unicode MS" panose="020B0604020202020204" pitchFamily="50" charset="-127"/>
                <a:cs typeface="Calibri" panose="020F0502020204030204" pitchFamily="34" charset="0"/>
              </a:rPr>
              <a:t>PoP</a:t>
            </a:r>
            <a:r>
              <a:rPr lang="en-US" altLang="ko-KR" sz="1600" dirty="0">
                <a:solidFill>
                  <a:srgbClr val="0000FF"/>
                </a:solidFill>
                <a:latin typeface="Calibri" panose="020F0502020204030204" pitchFamily="34" charset="0"/>
                <a:ea typeface="Arial Unicode MS" panose="020B0604020202020204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600" b="1" dirty="0">
                <a:solidFill>
                  <a:srgbClr val="0000FF"/>
                </a:solidFill>
                <a:latin typeface="Calibri" panose="020F0502020204030204" pitchFamily="34" charset="0"/>
                <a:ea typeface="Arial Unicode MS" panose="020B0604020202020204" pitchFamily="50" charset="-127"/>
                <a:cs typeface="Calibri" panose="020F0502020204030204" pitchFamily="34" charset="0"/>
              </a:rPr>
              <a:t>24</a:t>
            </a:r>
            <a:r>
              <a:rPr lang="en-US" altLang="ko-KR" sz="1600" dirty="0">
                <a:solidFill>
                  <a:srgbClr val="0000FF"/>
                </a:solidFill>
                <a:latin typeface="Calibri" panose="020F0502020204030204" pitchFamily="34" charset="0"/>
                <a:ea typeface="Arial Unicode MS" panose="020B0604020202020204" pitchFamily="50" charset="-127"/>
                <a:cs typeface="Calibri" panose="020F0502020204030204" pitchFamily="34" charset="0"/>
              </a:rPr>
              <a:t> 052506 (2017)</a:t>
            </a:r>
            <a:endParaRPr lang="en-US" altLang="ko-KR" sz="1600" dirty="0">
              <a:latin typeface="Calibri" panose="020F0502020204030204" pitchFamily="34" charset="0"/>
              <a:ea typeface="Arial Unicode MS" panose="020B0604020202020204" pitchFamily="50" charset="-127"/>
              <a:cs typeface="Calibri" panose="020F0502020204030204" pitchFamily="34" charset="0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911424" y="993019"/>
            <a:ext cx="10380947" cy="5532325"/>
            <a:chOff x="-687330" y="1404207"/>
            <a:chExt cx="10380947" cy="5452930"/>
          </a:xfrm>
        </p:grpSpPr>
        <p:pic>
          <p:nvPicPr>
            <p:cNvPr id="8" name="그림 7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877" y="5237589"/>
              <a:ext cx="7930173" cy="1619548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338" y="3501008"/>
              <a:ext cx="7840483" cy="1727334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5"/>
            <a:srcRect b="47366"/>
            <a:stretch/>
          </p:blipFill>
          <p:spPr>
            <a:xfrm>
              <a:off x="-687330" y="1404207"/>
              <a:ext cx="10380947" cy="2168809"/>
            </a:xfrm>
            <a:prstGeom prst="rect">
              <a:avLst/>
            </a:prstGeom>
          </p:spPr>
        </p:pic>
        <p:cxnSp>
          <p:nvCxnSpPr>
            <p:cNvPr id="38" name="직선 연결선 37"/>
            <p:cNvCxnSpPr/>
            <p:nvPr/>
          </p:nvCxnSpPr>
          <p:spPr>
            <a:xfrm>
              <a:off x="1996490" y="1737597"/>
              <a:ext cx="8389" cy="4840905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3347864" y="1700808"/>
              <a:ext cx="8389" cy="4840905"/>
            </a:xfrm>
            <a:prstGeom prst="line">
              <a:avLst/>
            </a:prstGeom>
            <a:ln w="2540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4692909" y="1709402"/>
              <a:ext cx="8389" cy="4840905"/>
            </a:xfrm>
            <a:prstGeom prst="line">
              <a:avLst/>
            </a:prstGeom>
            <a:ln w="254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6028609" y="1720130"/>
              <a:ext cx="8389" cy="4840905"/>
            </a:xfrm>
            <a:prstGeom prst="line">
              <a:avLst/>
            </a:prstGeom>
            <a:ln w="25400">
              <a:solidFill>
                <a:srgbClr val="FF66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>
              <a:off x="7364309" y="1719029"/>
              <a:ext cx="8389" cy="4840905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553030" y="4585950"/>
              <a:ext cx="3963186" cy="348864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Arial Unicode MS" panose="020B0604020202020204" pitchFamily="50" charset="-127"/>
                  <a:cs typeface="Calibri" panose="020F0502020204030204" pitchFamily="34" charset="0"/>
                </a:rPr>
                <a:t>Vacuum (before phase rotating)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83768" y="6223170"/>
              <a:ext cx="4968552" cy="348864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Arial Unicode MS" panose="020B0604020202020204" pitchFamily="50" charset="-127"/>
                  <a:cs typeface="Calibri" panose="020F0502020204030204" pitchFamily="34" charset="0"/>
                </a:rPr>
                <a:t>Ideal plasma response (before phase rotating)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35360" y="-27384"/>
            <a:ext cx="1166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Divertor heat flux striation pattern during rotating 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n=1 RMP is consistent 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with the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field line tracing </a:t>
            </a:r>
            <a:r>
              <a:rPr lang="en-US" altLang="ko-KR" sz="2400" b="1" dirty="0" smtClean="0">
                <a:solidFill>
                  <a:schemeClr val="bg1"/>
                </a:solidFill>
                <a:latin typeface="+mj-lt"/>
                <a:ea typeface="+mj-ea"/>
                <a:cs typeface="Calibri" panose="020F0502020204030204" pitchFamily="34" charset="0"/>
              </a:rPr>
              <a:t>calculation, including plasma response</a:t>
            </a:r>
            <a:endParaRPr lang="en-US" altLang="ko-KR" sz="2400" b="1" dirty="0">
              <a:solidFill>
                <a:schemeClr val="bg1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27448" y="6340678"/>
            <a:ext cx="350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solidFill>
                  <a:srgbClr val="0070C0"/>
                </a:solidFill>
              </a:rPr>
              <a:t>H.H. Lee </a:t>
            </a:r>
            <a:r>
              <a:rPr lang="en-US" b="1" i="1" dirty="0">
                <a:solidFill>
                  <a:srgbClr val="0070C0"/>
                </a:solidFill>
              </a:rPr>
              <a:t>et al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IAEA-TM (2017)</a:t>
            </a:r>
            <a:endParaRPr lang="en-US" b="1" baseline="300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32104" y="6381328"/>
            <a:ext cx="423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ko-KR" b="1" dirty="0" smtClean="0">
                <a:solidFill>
                  <a:srgbClr val="0070C0"/>
                </a:solidFill>
              </a:rPr>
              <a:t>Also, refer to K</a:t>
            </a:r>
            <a:r>
              <a:rPr lang="en-US" altLang="ko-KR" b="1" dirty="0">
                <a:solidFill>
                  <a:srgbClr val="0070C0"/>
                </a:solidFill>
              </a:rPr>
              <a:t>. Kim </a:t>
            </a:r>
            <a:r>
              <a:rPr lang="en-US" altLang="ko-KR" b="1" i="1" dirty="0">
                <a:solidFill>
                  <a:srgbClr val="0070C0"/>
                </a:solidFill>
              </a:rPr>
              <a:t>et al</a:t>
            </a:r>
            <a:r>
              <a:rPr lang="en-US" altLang="ko-KR" b="1" dirty="0">
                <a:solidFill>
                  <a:srgbClr val="0070C0"/>
                </a:solidFill>
              </a:rPr>
              <a:t>, </a:t>
            </a:r>
            <a:r>
              <a:rPr lang="en-US" altLang="ko-KR" b="1" dirty="0" err="1">
                <a:solidFill>
                  <a:srgbClr val="0070C0"/>
                </a:solidFill>
              </a:rPr>
              <a:t>PoP</a:t>
            </a:r>
            <a:r>
              <a:rPr lang="en-US" altLang="ko-KR" b="1" dirty="0">
                <a:solidFill>
                  <a:srgbClr val="0070C0"/>
                </a:solidFill>
              </a:rPr>
              <a:t> (2017)</a:t>
            </a:r>
            <a:endParaRPr lang="en-US" altLang="ko-KR" b="1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8918"/>
            <a:ext cx="12192000" cy="634082"/>
          </a:xfrm>
        </p:spPr>
        <p:txBody>
          <a:bodyPr/>
          <a:lstStyle/>
          <a:p>
            <a:pPr algn="ctr"/>
            <a:r>
              <a:rPr lang="en-US" sz="2200" dirty="0" smtClean="0"/>
              <a:t>Intentionally misaligned configurations, with minimal EM loads, have been proposed to reduce EM loading on coils, while effectively diffusing the divertor heat fluxes </a:t>
            </a:r>
            <a:endParaRPr lang="en-US" sz="2200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55919502"/>
              </p:ext>
            </p:extLst>
          </p:nvPr>
        </p:nvGraphicFramePr>
        <p:xfrm>
          <a:off x="2732313" y="2669722"/>
          <a:ext cx="2240408" cy="189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9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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+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09" marR="65309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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09" marR="65309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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09" marR="65309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09" marR="65309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9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+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ko-KR" altLang="en-US" sz="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+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직선 화살표 연결선 25"/>
          <p:cNvCxnSpPr/>
          <p:nvPr/>
        </p:nvCxnSpPr>
        <p:spPr>
          <a:xfrm>
            <a:off x="3164963" y="2924944"/>
            <a:ext cx="1274853" cy="1296144"/>
          </a:xfrm>
          <a:prstGeom prst="straightConnector1">
            <a:avLst/>
          </a:prstGeom>
          <a:ln w="50800">
            <a:solidFill>
              <a:srgbClr val="3F36F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29235" y="2219336"/>
            <a:ext cx="164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err="1" smtClean="0">
                <a:solidFill>
                  <a:srgbClr val="2507FF"/>
                </a:solidFill>
                <a:latin typeface="Symbol" panose="05050102010706020507" pitchFamily="18" charset="2"/>
              </a:rPr>
              <a:t>Df</a:t>
            </a:r>
            <a:r>
              <a:rPr lang="en-US" sz="2400" b="1" dirty="0" smtClean="0">
                <a:solidFill>
                  <a:srgbClr val="2507FF"/>
                </a:solidFill>
              </a:rPr>
              <a:t> =+90</a:t>
            </a:r>
            <a:r>
              <a:rPr lang="en-US" altLang="ko-KR" sz="2400" b="1" dirty="0">
                <a:solidFill>
                  <a:srgbClr val="2507FF"/>
                </a:solidFill>
                <a:latin typeface="Calibri" panose="020F0502020204030204" pitchFamily="34" charset="0"/>
              </a:rPr>
              <a:t> ⁰</a:t>
            </a:r>
            <a:endParaRPr lang="en-US" sz="2400" b="1" dirty="0">
              <a:solidFill>
                <a:srgbClr val="2507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5100" y="4895086"/>
            <a:ext cx="448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5619" y="3289817"/>
            <a:ext cx="448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89257" y="4540273"/>
            <a:ext cx="72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ymbol" panose="05050102010706020507" pitchFamily="18" charset="2"/>
              </a:rPr>
              <a:t>180</a:t>
            </a:r>
            <a:r>
              <a:rPr 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72969" y="4546263"/>
            <a:ext cx="72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ymbol" panose="05050102010706020507" pitchFamily="18" charset="2"/>
              </a:rPr>
              <a:t>    0</a:t>
            </a:r>
            <a:r>
              <a:rPr 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latin typeface="Symbol" panose="05050102010706020507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5818" y="1430434"/>
            <a:ext cx="64558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2507FF"/>
                </a:solidFill>
              </a:rPr>
              <a:t>Reference </a:t>
            </a:r>
            <a:r>
              <a:rPr lang="en-US" sz="2400" b="1" dirty="0">
                <a:solidFill>
                  <a:srgbClr val="2507FF"/>
                </a:solidFill>
              </a:rPr>
              <a:t>phasing (</a:t>
            </a:r>
            <a:r>
              <a:rPr lang="en-US" sz="2400" b="1" dirty="0" err="1">
                <a:solidFill>
                  <a:srgbClr val="2507FF"/>
                </a:solidFill>
                <a:latin typeface="Symbol" panose="05050102010706020507" pitchFamily="18" charset="2"/>
              </a:rPr>
              <a:t>f</a:t>
            </a:r>
            <a:r>
              <a:rPr lang="en-US" sz="2400" b="1" baseline="-25000" dirty="0" err="1">
                <a:solidFill>
                  <a:srgbClr val="2507FF"/>
                </a:solidFill>
              </a:rPr>
              <a:t>UM</a:t>
            </a:r>
            <a:r>
              <a:rPr lang="en-US" sz="2400" b="1" baseline="-25000" dirty="0">
                <a:solidFill>
                  <a:srgbClr val="2507FF"/>
                </a:solidFill>
              </a:rPr>
              <a:t> </a:t>
            </a:r>
            <a:r>
              <a:rPr lang="en-US" sz="2400" b="1" dirty="0">
                <a:solidFill>
                  <a:srgbClr val="2507FF"/>
                </a:solidFill>
              </a:rPr>
              <a:t>= </a:t>
            </a:r>
            <a:r>
              <a:rPr lang="en-US" sz="2400" b="1" dirty="0" err="1" smtClean="0">
                <a:solidFill>
                  <a:srgbClr val="2507FF"/>
                </a:solidFill>
                <a:latin typeface="Symbol" panose="05050102010706020507" pitchFamily="18" charset="2"/>
              </a:rPr>
              <a:t>f</a:t>
            </a:r>
            <a:r>
              <a:rPr lang="en-US" sz="2400" b="1" baseline="-25000" dirty="0" err="1" smtClean="0">
                <a:solidFill>
                  <a:srgbClr val="2507FF"/>
                </a:solidFill>
              </a:rPr>
              <a:t>ML</a:t>
            </a:r>
            <a:r>
              <a:rPr lang="en-US" sz="2400" b="1" dirty="0" smtClean="0">
                <a:solidFill>
                  <a:srgbClr val="2507FF"/>
                </a:solidFill>
              </a:rPr>
              <a:t>= 90 </a:t>
            </a:r>
            <a:r>
              <a:rPr lang="en-US" sz="2400" b="1" dirty="0" err="1" smtClean="0">
                <a:solidFill>
                  <a:srgbClr val="2507FF"/>
                </a:solidFill>
              </a:rPr>
              <a:t>deg</a:t>
            </a:r>
            <a:r>
              <a:rPr lang="en-US" sz="2400" b="1" dirty="0" smtClean="0">
                <a:solidFill>
                  <a:srgbClr val="2507FF"/>
                </a:solidFill>
              </a:rPr>
              <a:t>): </a:t>
            </a:r>
          </a:p>
          <a:p>
            <a:r>
              <a:rPr lang="en-US" sz="2400" b="1" dirty="0">
                <a:solidFill>
                  <a:srgbClr val="2507FF"/>
                </a:solidFill>
              </a:rPr>
              <a:t> </a:t>
            </a:r>
            <a:r>
              <a:rPr lang="en-US" sz="2400" b="1" dirty="0" smtClean="0">
                <a:solidFill>
                  <a:srgbClr val="2507FF"/>
                </a:solidFill>
              </a:rPr>
              <a:t>   default n=1 RMP </a:t>
            </a:r>
            <a:r>
              <a:rPr lang="en-US" sz="2000" b="1" dirty="0" smtClean="0">
                <a:solidFill>
                  <a:srgbClr val="2507FF"/>
                </a:solidFill>
                <a:sym typeface="Wingdings" panose="05000000000000000000" pitchFamily="2" charset="2"/>
              </a:rPr>
              <a:t> </a:t>
            </a:r>
            <a:endParaRPr lang="en-US" sz="2400" b="1" dirty="0">
              <a:solidFill>
                <a:srgbClr val="2507FF"/>
              </a:solidFill>
            </a:endParaRP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Misaligned configurations: 3 types</a:t>
            </a:r>
          </a:p>
          <a:p>
            <a:pPr marL="514350" indent="-514350">
              <a:buAutoNum type="romanUcPeriod"/>
            </a:pPr>
            <a:r>
              <a:rPr lang="en-US" altLang="ko-KR" sz="2400" b="1" dirty="0" smtClean="0">
                <a:solidFill>
                  <a:srgbClr val="7030A0"/>
                </a:solidFill>
              </a:rPr>
              <a:t>“distorted</a:t>
            </a:r>
            <a:r>
              <a:rPr lang="en-US" altLang="ko-KR" sz="2400" b="1" dirty="0">
                <a:solidFill>
                  <a:srgbClr val="7030A0"/>
                </a:solidFill>
              </a:rPr>
              <a:t>” (</a:t>
            </a:r>
            <a:r>
              <a:rPr lang="en-US" altLang="ko-KR" sz="2400" b="1" dirty="0" err="1">
                <a:solidFill>
                  <a:srgbClr val="7030A0"/>
                </a:solidFill>
                <a:latin typeface="Symbol" panose="05050102010706020507" pitchFamily="18" charset="2"/>
              </a:rPr>
              <a:t>f</a:t>
            </a:r>
            <a:r>
              <a:rPr lang="en-US" altLang="ko-KR" sz="2400" b="1" baseline="-25000" dirty="0" err="1">
                <a:solidFill>
                  <a:srgbClr val="7030A0"/>
                </a:solidFill>
              </a:rPr>
              <a:t>UM</a:t>
            </a:r>
            <a:r>
              <a:rPr lang="en-US" altLang="ko-KR" sz="2400" b="1" baseline="-25000" dirty="0">
                <a:solidFill>
                  <a:srgbClr val="7030A0"/>
                </a:solidFill>
              </a:rPr>
              <a:t> </a:t>
            </a:r>
            <a:r>
              <a:rPr lang="en-US" altLang="ko-KR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ko-KR" sz="2400" b="1" dirty="0">
                <a:solidFill>
                  <a:srgbClr val="7030A0"/>
                </a:solidFill>
              </a:rPr>
              <a:t> </a:t>
            </a:r>
            <a:r>
              <a:rPr lang="en-US" altLang="ko-KR" sz="2400" b="1" dirty="0" err="1">
                <a:solidFill>
                  <a:srgbClr val="7030A0"/>
                </a:solidFill>
                <a:latin typeface="Symbol" panose="05050102010706020507" pitchFamily="18" charset="2"/>
              </a:rPr>
              <a:t>f</a:t>
            </a:r>
            <a:r>
              <a:rPr lang="en-US" altLang="ko-KR" sz="2400" b="1" baseline="-25000" dirty="0" err="1">
                <a:solidFill>
                  <a:srgbClr val="7030A0"/>
                </a:solidFill>
              </a:rPr>
              <a:t>ML</a:t>
            </a:r>
            <a:r>
              <a:rPr lang="en-US" altLang="ko-KR" sz="2400" b="1" baseline="-25000" dirty="0">
                <a:solidFill>
                  <a:srgbClr val="7030A0"/>
                </a:solidFill>
              </a:rPr>
              <a:t> </a:t>
            </a:r>
            <a:r>
              <a:rPr lang="en-US" altLang="ko-KR" sz="2400" b="1" dirty="0" smtClean="0">
                <a:solidFill>
                  <a:srgbClr val="7030A0"/>
                </a:solidFill>
              </a:rPr>
              <a:t>)</a:t>
            </a:r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II. “away” (</a:t>
            </a:r>
            <a:r>
              <a:rPr lang="en-US" altLang="ko-KR" sz="24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altLang="ko-KR" sz="2400" b="1" baseline="-25000" dirty="0" err="1" smtClean="0">
                <a:solidFill>
                  <a:srgbClr val="FF0000"/>
                </a:solidFill>
              </a:rPr>
              <a:t>UM</a:t>
            </a:r>
            <a:r>
              <a:rPr lang="en-US" altLang="ko-KR" sz="2400" b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ko-KR" sz="2400" b="1" dirty="0">
                <a:solidFill>
                  <a:srgbClr val="FF0000"/>
                </a:solidFill>
              </a:rPr>
              <a:t>= </a:t>
            </a:r>
            <a:r>
              <a:rPr lang="en-US" altLang="ko-KR" sz="24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en-US" altLang="ko-KR" sz="2400" b="1" baseline="-25000" dirty="0" err="1" smtClean="0">
                <a:solidFill>
                  <a:srgbClr val="FF0000"/>
                </a:solidFill>
              </a:rPr>
              <a:t>ML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&gt; 90 </a:t>
            </a:r>
            <a:r>
              <a:rPr lang="en-US" altLang="ko-KR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⁰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): kink-aligned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III. “toward” </a:t>
            </a:r>
            <a:r>
              <a:rPr lang="en-US" altLang="ko-KR" sz="2400" b="1" dirty="0">
                <a:solidFill>
                  <a:srgbClr val="00B050"/>
                </a:solidFill>
              </a:rPr>
              <a:t>(</a:t>
            </a:r>
            <a:r>
              <a:rPr lang="en-US" altLang="ko-KR" sz="2400" b="1" dirty="0" err="1">
                <a:solidFill>
                  <a:srgbClr val="00B050"/>
                </a:solidFill>
                <a:latin typeface="Symbol" panose="05050102010706020507" pitchFamily="18" charset="2"/>
              </a:rPr>
              <a:t>f</a:t>
            </a:r>
            <a:r>
              <a:rPr lang="en-US" altLang="ko-KR" sz="2400" b="1" baseline="-25000" dirty="0" err="1">
                <a:solidFill>
                  <a:srgbClr val="00B050"/>
                </a:solidFill>
              </a:rPr>
              <a:t>UM</a:t>
            </a:r>
            <a:r>
              <a:rPr lang="en-US" altLang="ko-KR" sz="2400" b="1" baseline="-25000" dirty="0">
                <a:solidFill>
                  <a:srgbClr val="00B050"/>
                </a:solidFill>
              </a:rPr>
              <a:t> </a:t>
            </a:r>
            <a:r>
              <a:rPr lang="en-US" altLang="ko-KR" sz="2400" b="1" dirty="0">
                <a:solidFill>
                  <a:srgbClr val="00B050"/>
                </a:solidFill>
              </a:rPr>
              <a:t>= </a:t>
            </a:r>
            <a:r>
              <a:rPr lang="en-US" altLang="ko-KR" sz="2400" b="1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f</a:t>
            </a:r>
            <a:r>
              <a:rPr lang="en-US" altLang="ko-KR" sz="2400" b="1" baseline="-25000" dirty="0" err="1" smtClean="0">
                <a:solidFill>
                  <a:srgbClr val="00B050"/>
                </a:solidFill>
              </a:rPr>
              <a:t>ML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&lt; </a:t>
            </a:r>
            <a:r>
              <a:rPr lang="en-US" altLang="ko-KR" sz="2400" b="1" dirty="0">
                <a:solidFill>
                  <a:srgbClr val="00B050"/>
                </a:solidFill>
              </a:rPr>
              <a:t>90 </a:t>
            </a:r>
            <a:r>
              <a:rPr lang="en-US" altLang="ko-KR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⁰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)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sz="2400" b="1" dirty="0" smtClean="0"/>
              <a:t>IV. 2-row (without mid-row):</a:t>
            </a:r>
          </a:p>
          <a:p>
            <a:r>
              <a:rPr lang="en-US" sz="2400" b="1" dirty="0" smtClean="0"/>
              <a:t> Upper/Lower</a:t>
            </a:r>
            <a:r>
              <a:rPr lang="en-US" sz="2400" b="1" dirty="0"/>
              <a:t> </a:t>
            </a:r>
            <a:r>
              <a:rPr lang="en-US" sz="2400" b="1" dirty="0" smtClean="0"/>
              <a:t>rows: nearly orthogonal to </a:t>
            </a:r>
          </a:p>
          <a:p>
            <a:r>
              <a:rPr lang="en-US" sz="2400" b="1" dirty="0" smtClean="0"/>
              <a:t>the 3-D configuration</a:t>
            </a:r>
            <a:r>
              <a:rPr lang="en-US" sz="2400" b="1" dirty="0" smtClean="0"/>
              <a:t> </a:t>
            </a:r>
            <a:r>
              <a:rPr lang="en-US" sz="2400" b="1" dirty="0" smtClean="0"/>
              <a:t>of 90 </a:t>
            </a:r>
            <a:r>
              <a:rPr lang="en-US" sz="2400" b="1" dirty="0" err="1" smtClean="0"/>
              <a:t>deg</a:t>
            </a:r>
            <a:r>
              <a:rPr lang="en-US" sz="2400" b="1" dirty="0" smtClean="0"/>
              <a:t> phasing in vacuum</a:t>
            </a:r>
            <a:endParaRPr lang="en-US" sz="2400" b="1" dirty="0"/>
          </a:p>
        </p:txBody>
      </p:sp>
      <p:cxnSp>
        <p:nvCxnSpPr>
          <p:cNvPr id="39" name="직선 화살표 연결선 38"/>
          <p:cNvCxnSpPr/>
          <p:nvPr/>
        </p:nvCxnSpPr>
        <p:spPr>
          <a:xfrm>
            <a:off x="3791744" y="3619861"/>
            <a:ext cx="443457" cy="1092405"/>
          </a:xfrm>
          <a:prstGeom prst="straightConnector1">
            <a:avLst/>
          </a:prstGeom>
          <a:ln w="50800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442102" y="961452"/>
            <a:ext cx="54457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Phasing (= phase difference between rows)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  </a:t>
            </a:r>
            <a:r>
              <a:rPr lang="en-US" sz="2000" b="1" dirty="0">
                <a:solidFill>
                  <a:srgbClr val="2507FF"/>
                </a:solidFill>
              </a:rPr>
              <a:t>[e.g. </a:t>
            </a:r>
            <a:r>
              <a:rPr lang="en-US" sz="2000" b="1" dirty="0" err="1">
                <a:solidFill>
                  <a:srgbClr val="2507FF"/>
                </a:solidFill>
                <a:latin typeface="Symbol" panose="05050102010706020507" pitchFamily="18" charset="2"/>
              </a:rPr>
              <a:t>f</a:t>
            </a:r>
            <a:r>
              <a:rPr lang="en-US" sz="2000" b="1" baseline="-25000" dirty="0" err="1">
                <a:solidFill>
                  <a:srgbClr val="2507FF"/>
                </a:solidFill>
              </a:rPr>
              <a:t>UM</a:t>
            </a:r>
            <a:r>
              <a:rPr lang="en-US" sz="2000" b="1" dirty="0">
                <a:solidFill>
                  <a:srgbClr val="2507FF"/>
                </a:solidFill>
              </a:rPr>
              <a:t> = </a:t>
            </a:r>
            <a:r>
              <a:rPr lang="en-US" sz="2000" b="1" dirty="0" err="1">
                <a:solidFill>
                  <a:srgbClr val="2507FF"/>
                </a:solidFill>
                <a:latin typeface="Symbol" panose="05050102010706020507" pitchFamily="18" charset="2"/>
              </a:rPr>
              <a:t>f</a:t>
            </a:r>
            <a:r>
              <a:rPr lang="en-US" sz="2000" b="1" baseline="-25000" dirty="0" err="1">
                <a:solidFill>
                  <a:srgbClr val="2507FF"/>
                </a:solidFill>
              </a:rPr>
              <a:t>M</a:t>
            </a:r>
            <a:r>
              <a:rPr lang="en-US" sz="2000" b="1" dirty="0">
                <a:solidFill>
                  <a:srgbClr val="2507FF"/>
                </a:solidFill>
                <a:latin typeface="Symbol" panose="05050102010706020507" pitchFamily="18" charset="2"/>
              </a:rPr>
              <a:t> - </a:t>
            </a:r>
            <a:r>
              <a:rPr lang="en-US" sz="2000" b="1" dirty="0" err="1">
                <a:solidFill>
                  <a:srgbClr val="2507FF"/>
                </a:solidFill>
                <a:latin typeface="Symbol" panose="05050102010706020507" pitchFamily="18" charset="2"/>
              </a:rPr>
              <a:t>f</a:t>
            </a:r>
            <a:r>
              <a:rPr lang="en-US" sz="2000" b="1" baseline="-25000" dirty="0" err="1">
                <a:solidFill>
                  <a:srgbClr val="2507FF"/>
                </a:solidFill>
              </a:rPr>
              <a:t>U</a:t>
            </a:r>
            <a:r>
              <a:rPr lang="en-US" sz="2000" b="1" baseline="-25000" dirty="0">
                <a:solidFill>
                  <a:srgbClr val="2507FF"/>
                </a:solidFill>
              </a:rPr>
              <a:t> </a:t>
            </a:r>
            <a:r>
              <a:rPr lang="en-US" sz="2000" b="1" dirty="0">
                <a:solidFill>
                  <a:srgbClr val="2507FF"/>
                </a:solidFill>
              </a:rPr>
              <a:t>= 0</a:t>
            </a:r>
            <a:r>
              <a:rPr lang="en-US" sz="2000" b="1" dirty="0">
                <a:solidFill>
                  <a:srgbClr val="2507FF"/>
                </a:solidFill>
                <a:latin typeface="Calibri" panose="020F0502020204030204" pitchFamily="34" charset="0"/>
              </a:rPr>
              <a:t>⁰</a:t>
            </a:r>
            <a:r>
              <a:rPr lang="en-US" sz="2000" b="1" dirty="0">
                <a:solidFill>
                  <a:srgbClr val="2507FF"/>
                </a:solidFill>
              </a:rPr>
              <a:t> – </a:t>
            </a:r>
            <a:r>
              <a:rPr lang="en-US" sz="2000" b="1" dirty="0" smtClean="0">
                <a:solidFill>
                  <a:srgbClr val="2507FF"/>
                </a:solidFill>
              </a:rPr>
              <a:t>(-</a:t>
            </a:r>
            <a:r>
              <a:rPr lang="en-US" sz="2000" b="1" dirty="0">
                <a:solidFill>
                  <a:srgbClr val="2507FF"/>
                </a:solidFill>
              </a:rPr>
              <a:t>9</a:t>
            </a:r>
            <a:r>
              <a:rPr lang="en-US" sz="2000" b="1" dirty="0" smtClean="0">
                <a:solidFill>
                  <a:srgbClr val="2507FF"/>
                </a:solidFill>
              </a:rPr>
              <a:t>0</a:t>
            </a:r>
            <a:r>
              <a:rPr lang="en-US" sz="2000" b="1" dirty="0" smtClean="0">
                <a:solidFill>
                  <a:srgbClr val="2507FF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2507FF"/>
                </a:solidFill>
                <a:latin typeface="Calibri" panose="020F0502020204030204" pitchFamily="34" charset="0"/>
              </a:rPr>
              <a:t>⁰</a:t>
            </a:r>
            <a:r>
              <a:rPr lang="en-US" sz="2000" b="1" dirty="0">
                <a:solidFill>
                  <a:srgbClr val="2507FF"/>
                </a:solidFill>
              </a:rPr>
              <a:t> ) = 9</a:t>
            </a:r>
            <a:r>
              <a:rPr lang="en-US" sz="2000" b="1" dirty="0" smtClean="0">
                <a:solidFill>
                  <a:srgbClr val="2507FF"/>
                </a:solidFill>
              </a:rPr>
              <a:t>0</a:t>
            </a:r>
            <a:r>
              <a:rPr lang="en-US" sz="2000" b="1" dirty="0" smtClean="0">
                <a:solidFill>
                  <a:srgbClr val="2507FF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2507FF"/>
                </a:solidFill>
                <a:latin typeface="Calibri" panose="020F0502020204030204" pitchFamily="34" charset="0"/>
              </a:rPr>
              <a:t>⁰</a:t>
            </a:r>
            <a:r>
              <a:rPr lang="en-US" sz="2000" b="1" dirty="0">
                <a:solidFill>
                  <a:srgbClr val="2507FF"/>
                </a:solidFill>
              </a:rPr>
              <a:t> ]</a:t>
            </a:r>
            <a:endParaRPr lang="en-US" sz="2000" dirty="0">
              <a:solidFill>
                <a:srgbClr val="2507FF"/>
              </a:solidFill>
            </a:endParaRPr>
          </a:p>
          <a:p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1585" y="4527600"/>
            <a:ext cx="81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ymbol" panose="05050102010706020507" pitchFamily="18" charset="2"/>
              </a:rPr>
              <a:t>-180</a:t>
            </a:r>
            <a:r>
              <a:rPr 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latin typeface="Symbol" panose="05050102010706020507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7675" y="2695735"/>
            <a:ext cx="360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U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M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L</a:t>
            </a:r>
          </a:p>
        </p:txBody>
      </p:sp>
      <p:cxnSp>
        <p:nvCxnSpPr>
          <p:cNvPr id="19" name="직선 화살표 연결선 25"/>
          <p:cNvCxnSpPr/>
          <p:nvPr/>
        </p:nvCxnSpPr>
        <p:spPr>
          <a:xfrm>
            <a:off x="2760562" y="2996952"/>
            <a:ext cx="2039294" cy="1224136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5"/>
          <p:cNvCxnSpPr/>
          <p:nvPr/>
        </p:nvCxnSpPr>
        <p:spPr>
          <a:xfrm>
            <a:off x="3589045" y="2915485"/>
            <a:ext cx="565385" cy="1368152"/>
          </a:xfrm>
          <a:prstGeom prst="straightConnector1">
            <a:avLst/>
          </a:prstGeom>
          <a:ln w="5080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38"/>
          <p:cNvCxnSpPr/>
          <p:nvPr/>
        </p:nvCxnSpPr>
        <p:spPr>
          <a:xfrm>
            <a:off x="2595390" y="3027191"/>
            <a:ext cx="1127069" cy="591056"/>
          </a:xfrm>
          <a:prstGeom prst="straightConnector1">
            <a:avLst/>
          </a:prstGeom>
          <a:ln w="50800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6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8918"/>
            <a:ext cx="12192000" cy="634082"/>
          </a:xfrm>
        </p:spPr>
        <p:txBody>
          <a:bodyPr/>
          <a:lstStyle/>
          <a:p>
            <a:pPr algn="ctr"/>
            <a:r>
              <a:rPr lang="en-US" sz="2200" dirty="0" smtClean="0"/>
              <a:t>Intentionally misaligned configurations, with minimal EM loads, have been proposed to reduce EM loading on coils, while effectively diffusing the divertor heat fluxes </a:t>
            </a:r>
            <a:endParaRPr lang="en-US" sz="2200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732313" y="2669722"/>
          <a:ext cx="2240408" cy="189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9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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+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09" marR="65309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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09" marR="65309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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09" marR="65309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5309" marR="65309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9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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+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ko-KR" altLang="en-US" sz="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Symbol"/>
                        </a:rPr>
                        <a:t>+</a:t>
                      </a:r>
                      <a:endParaRPr lang="ko-KR" altLang="en-US" sz="3200" b="1" kern="1200" dirty="0" smtClean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0751" marR="70751" marT="32159" marB="32159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직선 화살표 연결선 25"/>
          <p:cNvCxnSpPr/>
          <p:nvPr/>
        </p:nvCxnSpPr>
        <p:spPr>
          <a:xfrm>
            <a:off x="3164963" y="2924944"/>
            <a:ext cx="1274853" cy="1296144"/>
          </a:xfrm>
          <a:prstGeom prst="straightConnector1">
            <a:avLst/>
          </a:prstGeom>
          <a:ln w="50800">
            <a:solidFill>
              <a:srgbClr val="3F36F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29235" y="2219336"/>
            <a:ext cx="164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 err="1" smtClean="0">
                <a:solidFill>
                  <a:srgbClr val="2507FF"/>
                </a:solidFill>
                <a:latin typeface="Symbol" panose="05050102010706020507" pitchFamily="18" charset="2"/>
              </a:rPr>
              <a:t>Df</a:t>
            </a:r>
            <a:r>
              <a:rPr lang="en-US" sz="2400" b="1" dirty="0" smtClean="0">
                <a:solidFill>
                  <a:srgbClr val="2507FF"/>
                </a:solidFill>
              </a:rPr>
              <a:t> =+90</a:t>
            </a:r>
            <a:r>
              <a:rPr lang="en-US" altLang="ko-KR" sz="2400" b="1" dirty="0">
                <a:solidFill>
                  <a:srgbClr val="2507FF"/>
                </a:solidFill>
                <a:latin typeface="Calibri" panose="020F0502020204030204" pitchFamily="34" charset="0"/>
              </a:rPr>
              <a:t> ⁰</a:t>
            </a:r>
            <a:endParaRPr lang="en-US" sz="2400" b="1" dirty="0">
              <a:solidFill>
                <a:srgbClr val="2507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5100" y="4895086"/>
            <a:ext cx="448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latin typeface="Symbol" panose="05050102010706020507" pitchFamily="18" charset="2"/>
              </a:rPr>
              <a:t>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5619" y="3289817"/>
            <a:ext cx="448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89257" y="4540273"/>
            <a:ext cx="72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ymbol" panose="05050102010706020507" pitchFamily="18" charset="2"/>
              </a:rPr>
              <a:t>180</a:t>
            </a:r>
            <a:r>
              <a:rPr 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72969" y="4546263"/>
            <a:ext cx="72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ymbol" panose="05050102010706020507" pitchFamily="18" charset="2"/>
              </a:rPr>
              <a:t>    0</a:t>
            </a:r>
            <a:r>
              <a:rPr 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latin typeface="Symbol" panose="05050102010706020507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5818" y="1430434"/>
            <a:ext cx="64558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2507FF"/>
                </a:solidFill>
              </a:rPr>
              <a:t>Reference </a:t>
            </a:r>
            <a:r>
              <a:rPr lang="en-US" sz="2400" b="1" dirty="0">
                <a:solidFill>
                  <a:srgbClr val="2507FF"/>
                </a:solidFill>
              </a:rPr>
              <a:t>phasing (</a:t>
            </a:r>
            <a:r>
              <a:rPr lang="en-US" sz="2400" b="1" dirty="0" err="1">
                <a:solidFill>
                  <a:srgbClr val="2507FF"/>
                </a:solidFill>
                <a:latin typeface="Symbol" panose="05050102010706020507" pitchFamily="18" charset="2"/>
              </a:rPr>
              <a:t>f</a:t>
            </a:r>
            <a:r>
              <a:rPr lang="en-US" sz="2400" b="1" baseline="-25000" dirty="0" err="1">
                <a:solidFill>
                  <a:srgbClr val="2507FF"/>
                </a:solidFill>
              </a:rPr>
              <a:t>UM</a:t>
            </a:r>
            <a:r>
              <a:rPr lang="en-US" sz="2400" b="1" baseline="-25000" dirty="0">
                <a:solidFill>
                  <a:srgbClr val="2507FF"/>
                </a:solidFill>
              </a:rPr>
              <a:t> </a:t>
            </a:r>
            <a:r>
              <a:rPr lang="en-US" sz="2400" b="1" dirty="0">
                <a:solidFill>
                  <a:srgbClr val="2507FF"/>
                </a:solidFill>
              </a:rPr>
              <a:t>= </a:t>
            </a:r>
            <a:r>
              <a:rPr lang="en-US" sz="2400" b="1" dirty="0" err="1" smtClean="0">
                <a:solidFill>
                  <a:srgbClr val="2507FF"/>
                </a:solidFill>
                <a:latin typeface="Symbol" panose="05050102010706020507" pitchFamily="18" charset="2"/>
              </a:rPr>
              <a:t>f</a:t>
            </a:r>
            <a:r>
              <a:rPr lang="en-US" sz="2400" b="1" baseline="-25000" dirty="0" err="1" smtClean="0">
                <a:solidFill>
                  <a:srgbClr val="2507FF"/>
                </a:solidFill>
              </a:rPr>
              <a:t>ML</a:t>
            </a:r>
            <a:r>
              <a:rPr lang="en-US" sz="2400" b="1" dirty="0" smtClean="0">
                <a:solidFill>
                  <a:srgbClr val="2507FF"/>
                </a:solidFill>
              </a:rPr>
              <a:t>= 90 </a:t>
            </a:r>
            <a:r>
              <a:rPr lang="en-US" sz="2400" b="1" dirty="0" err="1" smtClean="0">
                <a:solidFill>
                  <a:srgbClr val="2507FF"/>
                </a:solidFill>
              </a:rPr>
              <a:t>deg</a:t>
            </a:r>
            <a:r>
              <a:rPr lang="en-US" sz="2400" b="1" dirty="0" smtClean="0">
                <a:solidFill>
                  <a:srgbClr val="2507FF"/>
                </a:solidFill>
              </a:rPr>
              <a:t>): </a:t>
            </a:r>
          </a:p>
          <a:p>
            <a:r>
              <a:rPr lang="en-US" sz="2400" b="1" dirty="0">
                <a:solidFill>
                  <a:srgbClr val="2507FF"/>
                </a:solidFill>
              </a:rPr>
              <a:t> </a:t>
            </a:r>
            <a:r>
              <a:rPr lang="en-US" sz="2400" b="1" dirty="0" smtClean="0">
                <a:solidFill>
                  <a:srgbClr val="2507FF"/>
                </a:solidFill>
              </a:rPr>
              <a:t>   default n=1 RMP </a:t>
            </a:r>
            <a:r>
              <a:rPr lang="en-US" sz="2000" b="1" dirty="0" smtClean="0">
                <a:solidFill>
                  <a:srgbClr val="2507FF"/>
                </a:solidFill>
                <a:sym typeface="Wingdings" panose="05000000000000000000" pitchFamily="2" charset="2"/>
              </a:rPr>
              <a:t> </a:t>
            </a:r>
            <a:endParaRPr lang="en-US" sz="2400" b="1" dirty="0">
              <a:solidFill>
                <a:srgbClr val="2507FF"/>
              </a:solidFill>
            </a:endParaRP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Misaligned configurations: 3 types</a:t>
            </a:r>
          </a:p>
          <a:p>
            <a:pPr marL="514350" indent="-514350">
              <a:buAutoNum type="romanUcPeriod"/>
            </a:pP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“distorted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” (</a:t>
            </a:r>
            <a:r>
              <a:rPr lang="en-US" altLang="ko-KR" sz="2400" b="1" dirty="0" err="1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f</a:t>
            </a:r>
            <a:r>
              <a:rPr lang="en-US" altLang="ko-KR" sz="2400" b="1" baseline="-25000" dirty="0" err="1">
                <a:solidFill>
                  <a:schemeClr val="bg1">
                    <a:lumMod val="50000"/>
                  </a:schemeClr>
                </a:solidFill>
              </a:rPr>
              <a:t>UM</a:t>
            </a:r>
            <a:r>
              <a:rPr lang="en-US" altLang="ko-KR" sz="2400" b="1" baseline="-25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2400" b="1" dirty="0" err="1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f</a:t>
            </a:r>
            <a:r>
              <a:rPr lang="en-US" altLang="ko-KR" sz="2400" b="1" baseline="-25000" dirty="0" err="1">
                <a:solidFill>
                  <a:schemeClr val="bg1">
                    <a:lumMod val="50000"/>
                  </a:schemeClr>
                </a:solidFill>
              </a:rPr>
              <a:t>ML</a:t>
            </a:r>
            <a:r>
              <a:rPr lang="en-US" altLang="ko-KR" sz="2400" b="1" baseline="-25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2400" b="1" dirty="0" smtClean="0"/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II. “away” (</a:t>
            </a:r>
            <a:r>
              <a:rPr lang="en-US" altLang="ko-KR" sz="2400" b="1" dirty="0" err="1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f</a:t>
            </a:r>
            <a:r>
              <a:rPr lang="en-US" altLang="ko-KR" sz="2400" b="1" baseline="-25000" dirty="0" err="1" smtClean="0">
                <a:solidFill>
                  <a:schemeClr val="bg1">
                    <a:lumMod val="50000"/>
                  </a:schemeClr>
                </a:solidFill>
              </a:rPr>
              <a:t>UM</a:t>
            </a:r>
            <a:r>
              <a:rPr lang="en-US" altLang="ko-KR" sz="2400" b="1" baseline="-25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altLang="ko-KR" sz="2400" b="1" dirty="0" err="1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f</a:t>
            </a:r>
            <a:r>
              <a:rPr lang="en-US" altLang="ko-KR" sz="2400" b="1" baseline="-25000" dirty="0" err="1" smtClean="0">
                <a:solidFill>
                  <a:schemeClr val="bg1">
                    <a:lumMod val="50000"/>
                  </a:schemeClr>
                </a:solidFill>
              </a:rPr>
              <a:t>ML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&gt; 90 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⁰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</a:rPr>
              <a:t>): kink-aligned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III. “toward” </a:t>
            </a:r>
            <a:r>
              <a:rPr lang="en-US" altLang="ko-KR" sz="2400" b="1" dirty="0">
                <a:solidFill>
                  <a:srgbClr val="00B050"/>
                </a:solidFill>
              </a:rPr>
              <a:t>(</a:t>
            </a:r>
            <a:r>
              <a:rPr lang="en-US" altLang="ko-KR" sz="2400" b="1" dirty="0" err="1">
                <a:solidFill>
                  <a:srgbClr val="00B050"/>
                </a:solidFill>
                <a:latin typeface="Symbol" panose="05050102010706020507" pitchFamily="18" charset="2"/>
              </a:rPr>
              <a:t>f</a:t>
            </a:r>
            <a:r>
              <a:rPr lang="en-US" altLang="ko-KR" sz="2400" b="1" baseline="-25000" dirty="0" err="1">
                <a:solidFill>
                  <a:srgbClr val="00B050"/>
                </a:solidFill>
              </a:rPr>
              <a:t>UM</a:t>
            </a:r>
            <a:r>
              <a:rPr lang="en-US" altLang="ko-KR" sz="2400" b="1" baseline="-25000" dirty="0">
                <a:solidFill>
                  <a:srgbClr val="00B050"/>
                </a:solidFill>
              </a:rPr>
              <a:t> </a:t>
            </a:r>
            <a:r>
              <a:rPr lang="en-US" altLang="ko-KR" sz="2400" b="1" dirty="0">
                <a:solidFill>
                  <a:srgbClr val="00B050"/>
                </a:solidFill>
              </a:rPr>
              <a:t>= </a:t>
            </a:r>
            <a:r>
              <a:rPr lang="en-US" altLang="ko-KR" sz="2400" b="1" dirty="0" err="1" smtClean="0">
                <a:solidFill>
                  <a:srgbClr val="00B050"/>
                </a:solidFill>
                <a:latin typeface="Symbol" panose="05050102010706020507" pitchFamily="18" charset="2"/>
              </a:rPr>
              <a:t>f</a:t>
            </a:r>
            <a:r>
              <a:rPr lang="en-US" altLang="ko-KR" sz="2400" b="1" baseline="-25000" dirty="0" err="1" smtClean="0">
                <a:solidFill>
                  <a:srgbClr val="00B050"/>
                </a:solidFill>
              </a:rPr>
              <a:t>ML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&lt; </a:t>
            </a:r>
            <a:r>
              <a:rPr lang="en-US" altLang="ko-KR" sz="2400" b="1" dirty="0">
                <a:solidFill>
                  <a:srgbClr val="00B050"/>
                </a:solidFill>
              </a:rPr>
              <a:t>90 </a:t>
            </a:r>
            <a:r>
              <a:rPr lang="en-US" altLang="ko-KR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⁰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) 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altLang="ko-KR" sz="2400" b="1" dirty="0" smtClean="0"/>
              <a:t>IV</a:t>
            </a:r>
            <a:r>
              <a:rPr lang="en-US" altLang="ko-KR" sz="2400" b="1" dirty="0"/>
              <a:t>. 2-row (without mid-row):</a:t>
            </a:r>
          </a:p>
          <a:p>
            <a:r>
              <a:rPr lang="en-US" altLang="ko-KR" sz="2400" b="1" dirty="0" smtClean="0"/>
              <a:t>Upper/Lower </a:t>
            </a:r>
            <a:r>
              <a:rPr lang="en-US" altLang="ko-KR" sz="2400" b="1" dirty="0"/>
              <a:t>rows: </a:t>
            </a:r>
            <a:r>
              <a:rPr lang="en-US" sz="2400" b="1" dirty="0" smtClean="0"/>
              <a:t>nearly orthogonal to </a:t>
            </a:r>
          </a:p>
          <a:p>
            <a:r>
              <a:rPr lang="en-US" altLang="ko-KR" sz="2400" b="1" dirty="0"/>
              <a:t>the 3-D configuration</a:t>
            </a:r>
            <a:r>
              <a:rPr lang="en-US" sz="2400" b="1" dirty="0" smtClean="0"/>
              <a:t> </a:t>
            </a:r>
            <a:r>
              <a:rPr lang="en-US" sz="2400" b="1" dirty="0" smtClean="0"/>
              <a:t>of 90 </a:t>
            </a:r>
            <a:r>
              <a:rPr lang="en-US" sz="2400" b="1" dirty="0" err="1" smtClean="0"/>
              <a:t>deg</a:t>
            </a:r>
            <a:r>
              <a:rPr lang="en-US" sz="2400" b="1" dirty="0" smtClean="0"/>
              <a:t> phasing in vacuum</a:t>
            </a:r>
            <a:endParaRPr lang="en-US" sz="2400" b="1" dirty="0"/>
          </a:p>
        </p:txBody>
      </p:sp>
      <p:cxnSp>
        <p:nvCxnSpPr>
          <p:cNvPr id="39" name="직선 화살표 연결선 38"/>
          <p:cNvCxnSpPr/>
          <p:nvPr/>
        </p:nvCxnSpPr>
        <p:spPr>
          <a:xfrm>
            <a:off x="3791744" y="3619861"/>
            <a:ext cx="443457" cy="1092405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442102" y="961452"/>
            <a:ext cx="54457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Phasing (= phase difference between rows)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  </a:t>
            </a:r>
            <a:r>
              <a:rPr lang="en-US" sz="2000" b="1" dirty="0">
                <a:solidFill>
                  <a:srgbClr val="2507FF"/>
                </a:solidFill>
              </a:rPr>
              <a:t>[e.g. </a:t>
            </a:r>
            <a:r>
              <a:rPr lang="en-US" sz="2000" b="1" dirty="0" err="1">
                <a:solidFill>
                  <a:srgbClr val="2507FF"/>
                </a:solidFill>
                <a:latin typeface="Symbol" panose="05050102010706020507" pitchFamily="18" charset="2"/>
              </a:rPr>
              <a:t>f</a:t>
            </a:r>
            <a:r>
              <a:rPr lang="en-US" sz="2000" b="1" baseline="-25000" dirty="0" err="1">
                <a:solidFill>
                  <a:srgbClr val="2507FF"/>
                </a:solidFill>
              </a:rPr>
              <a:t>UM</a:t>
            </a:r>
            <a:r>
              <a:rPr lang="en-US" sz="2000" b="1" dirty="0">
                <a:solidFill>
                  <a:srgbClr val="2507FF"/>
                </a:solidFill>
              </a:rPr>
              <a:t> = </a:t>
            </a:r>
            <a:r>
              <a:rPr lang="en-US" sz="2000" b="1" dirty="0" err="1">
                <a:solidFill>
                  <a:srgbClr val="2507FF"/>
                </a:solidFill>
                <a:latin typeface="Symbol" panose="05050102010706020507" pitchFamily="18" charset="2"/>
              </a:rPr>
              <a:t>f</a:t>
            </a:r>
            <a:r>
              <a:rPr lang="en-US" sz="2000" b="1" baseline="-25000" dirty="0" err="1">
                <a:solidFill>
                  <a:srgbClr val="2507FF"/>
                </a:solidFill>
              </a:rPr>
              <a:t>M</a:t>
            </a:r>
            <a:r>
              <a:rPr lang="en-US" sz="2000" b="1" dirty="0">
                <a:solidFill>
                  <a:srgbClr val="2507FF"/>
                </a:solidFill>
                <a:latin typeface="Symbol" panose="05050102010706020507" pitchFamily="18" charset="2"/>
              </a:rPr>
              <a:t> - </a:t>
            </a:r>
            <a:r>
              <a:rPr lang="en-US" sz="2000" b="1" dirty="0" err="1">
                <a:solidFill>
                  <a:srgbClr val="2507FF"/>
                </a:solidFill>
                <a:latin typeface="Symbol" panose="05050102010706020507" pitchFamily="18" charset="2"/>
              </a:rPr>
              <a:t>f</a:t>
            </a:r>
            <a:r>
              <a:rPr lang="en-US" sz="2000" b="1" baseline="-25000" dirty="0" err="1">
                <a:solidFill>
                  <a:srgbClr val="2507FF"/>
                </a:solidFill>
              </a:rPr>
              <a:t>U</a:t>
            </a:r>
            <a:r>
              <a:rPr lang="en-US" sz="2000" b="1" baseline="-25000" dirty="0">
                <a:solidFill>
                  <a:srgbClr val="2507FF"/>
                </a:solidFill>
              </a:rPr>
              <a:t> </a:t>
            </a:r>
            <a:r>
              <a:rPr lang="en-US" sz="2000" b="1" dirty="0">
                <a:solidFill>
                  <a:srgbClr val="2507FF"/>
                </a:solidFill>
              </a:rPr>
              <a:t>= 0</a:t>
            </a:r>
            <a:r>
              <a:rPr lang="en-US" sz="2000" b="1" dirty="0">
                <a:solidFill>
                  <a:srgbClr val="2507FF"/>
                </a:solidFill>
                <a:latin typeface="Calibri" panose="020F0502020204030204" pitchFamily="34" charset="0"/>
              </a:rPr>
              <a:t>⁰</a:t>
            </a:r>
            <a:r>
              <a:rPr lang="en-US" sz="2000" b="1" dirty="0">
                <a:solidFill>
                  <a:srgbClr val="2507FF"/>
                </a:solidFill>
              </a:rPr>
              <a:t> – </a:t>
            </a:r>
            <a:r>
              <a:rPr lang="en-US" sz="2000" b="1" dirty="0" smtClean="0">
                <a:solidFill>
                  <a:srgbClr val="2507FF"/>
                </a:solidFill>
              </a:rPr>
              <a:t>(-</a:t>
            </a:r>
            <a:r>
              <a:rPr lang="en-US" sz="2000" b="1" dirty="0">
                <a:solidFill>
                  <a:srgbClr val="2507FF"/>
                </a:solidFill>
              </a:rPr>
              <a:t>9</a:t>
            </a:r>
            <a:r>
              <a:rPr lang="en-US" sz="2000" b="1" dirty="0" smtClean="0">
                <a:solidFill>
                  <a:srgbClr val="2507FF"/>
                </a:solidFill>
              </a:rPr>
              <a:t>0</a:t>
            </a:r>
            <a:r>
              <a:rPr lang="en-US" sz="2000" b="1" dirty="0" smtClean="0">
                <a:solidFill>
                  <a:srgbClr val="2507FF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2507FF"/>
                </a:solidFill>
                <a:latin typeface="Calibri" panose="020F0502020204030204" pitchFamily="34" charset="0"/>
              </a:rPr>
              <a:t>⁰</a:t>
            </a:r>
            <a:r>
              <a:rPr lang="en-US" sz="2000" b="1" dirty="0">
                <a:solidFill>
                  <a:srgbClr val="2507FF"/>
                </a:solidFill>
              </a:rPr>
              <a:t> ) = 9</a:t>
            </a:r>
            <a:r>
              <a:rPr lang="en-US" sz="2000" b="1" dirty="0" smtClean="0">
                <a:solidFill>
                  <a:srgbClr val="2507FF"/>
                </a:solidFill>
              </a:rPr>
              <a:t>0</a:t>
            </a:r>
            <a:r>
              <a:rPr lang="en-US" sz="2000" b="1" dirty="0" smtClean="0">
                <a:solidFill>
                  <a:srgbClr val="2507FF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2507FF"/>
                </a:solidFill>
                <a:latin typeface="Calibri" panose="020F0502020204030204" pitchFamily="34" charset="0"/>
              </a:rPr>
              <a:t>⁰</a:t>
            </a:r>
            <a:r>
              <a:rPr lang="en-US" sz="2000" b="1" dirty="0">
                <a:solidFill>
                  <a:srgbClr val="2507FF"/>
                </a:solidFill>
              </a:rPr>
              <a:t> ]</a:t>
            </a:r>
            <a:endParaRPr lang="en-US" sz="2000" dirty="0">
              <a:solidFill>
                <a:srgbClr val="2507FF"/>
              </a:solidFill>
            </a:endParaRPr>
          </a:p>
          <a:p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51585" y="4527600"/>
            <a:ext cx="81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ymbol" panose="05050102010706020507" pitchFamily="18" charset="2"/>
              </a:rPr>
              <a:t>-180</a:t>
            </a:r>
            <a:r>
              <a:rPr 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º</a:t>
            </a:r>
            <a:endParaRPr lang="en-US" b="1" dirty="0">
              <a:latin typeface="Symbol" panose="05050102010706020507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7675" y="2695735"/>
            <a:ext cx="360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U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M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L</a:t>
            </a:r>
          </a:p>
        </p:txBody>
      </p:sp>
      <p:cxnSp>
        <p:nvCxnSpPr>
          <p:cNvPr id="19" name="직선 화살표 연결선 25"/>
          <p:cNvCxnSpPr/>
          <p:nvPr/>
        </p:nvCxnSpPr>
        <p:spPr>
          <a:xfrm>
            <a:off x="2760562" y="2996952"/>
            <a:ext cx="2039294" cy="1224136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5"/>
          <p:cNvCxnSpPr/>
          <p:nvPr/>
        </p:nvCxnSpPr>
        <p:spPr>
          <a:xfrm>
            <a:off x="3589045" y="2915485"/>
            <a:ext cx="565385" cy="1368152"/>
          </a:xfrm>
          <a:prstGeom prst="straightConnector1">
            <a:avLst/>
          </a:prstGeom>
          <a:ln w="50800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38"/>
          <p:cNvCxnSpPr/>
          <p:nvPr/>
        </p:nvCxnSpPr>
        <p:spPr>
          <a:xfrm>
            <a:off x="2595390" y="3027191"/>
            <a:ext cx="1127069" cy="591056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35960" y="3666510"/>
            <a:ext cx="597666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Y.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APS-DPP (2017); submitted for publication (2018)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447928" y="4077072"/>
            <a:ext cx="6552728" cy="2232248"/>
          </a:xfrm>
          <a:prstGeom prst="roundRect">
            <a:avLst/>
          </a:prstGeom>
          <a:noFill/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7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92445</TotalTime>
  <Words>3155</Words>
  <Application>Microsoft Office PowerPoint</Application>
  <PresentationFormat>Widescreen</PresentationFormat>
  <Paragraphs>631</Paragraphs>
  <Slides>37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6" baseType="lpstr">
      <vt:lpstr>Arial Unicode MS</vt:lpstr>
      <vt:lpstr>ＭＳ Ｐゴシック</vt:lpstr>
      <vt:lpstr>ＭＳ Ｐゴシック</vt:lpstr>
      <vt:lpstr>굴림</vt:lpstr>
      <vt:lpstr>맑은 고딕</vt:lpstr>
      <vt:lpstr>바탕</vt:lpstr>
      <vt:lpstr>Arial</vt:lpstr>
      <vt:lpstr>Calibri</vt:lpstr>
      <vt:lpstr>Cambria Math</vt:lpstr>
      <vt:lpstr>Century Gothic</vt:lpstr>
      <vt:lpstr>Courier New</vt:lpstr>
      <vt:lpstr>Helvetica</vt:lpstr>
      <vt:lpstr>Segoe UI</vt:lpstr>
      <vt:lpstr>Symbol</vt:lpstr>
      <vt:lpstr>Times New Roman</vt:lpstr>
      <vt:lpstr>Wingdings</vt:lpstr>
      <vt:lpstr>1_Blank Presentation</vt:lpstr>
      <vt:lpstr>Graph</vt:lpstr>
      <vt:lpstr>Equation</vt:lpstr>
      <vt:lpstr>PowerPoint Presentation</vt:lpstr>
      <vt:lpstr>PowerPoint Presentation</vt:lpstr>
      <vt:lpstr>KSTAR has secured robust RMP-driven ELM-crash-suppression, equipped with the capability to measure the divertor heat fluxes  </vt:lpstr>
      <vt:lpstr>The 3-row in-vessel coils in KSTAR can accommodate various 3-D configurations in ITER-RMP, including “intentionally misaligned configurations (IMC)”</vt:lpstr>
      <vt:lpstr>Outline</vt:lpstr>
      <vt:lpstr>PowerPoint Presentation</vt:lpstr>
      <vt:lpstr>PowerPoint Presentation</vt:lpstr>
      <vt:lpstr>Intentionally misaligned configurations, with minimal EM loads, have been proposed to reduce EM loading on coils, while effectively diffusing the divertor heat fluxes </vt:lpstr>
      <vt:lpstr>Intentionally misaligned configurations, with minimal EM loads, have been proposed to reduce EM loading on coils, while effectively diffusing the divertor heat fluxes </vt:lpstr>
      <vt:lpstr>“Away” phasing might have been greatly influenced by kink-associated contributions, but what about “toward” phasing? </vt:lpstr>
      <vt:lpstr>“Away” phasing might have been greatly influenced by kink-associated contributions, but what about “toward” phasing? </vt:lpstr>
      <vt:lpstr>Outline</vt:lpstr>
      <vt:lpstr>“Toward” Phasing in n=1 RMP appears as equally effective as “Away” phasing in terms of ELM-crash-suppression, suggesting a broad optimal phasing</vt:lpstr>
      <vt:lpstr>“Toward” phasing in n=1 RMP appears as equally effective in dispersing divertor heat flux as found in “Away” phasing (kink-aligned) </vt:lpstr>
      <vt:lpstr>Newly achieved RMP ELM-crash-suppression using n=1 off-midplane coils  has been configured to be operationally perpendicular to conventional RMP configuration</vt:lpstr>
      <vt:lpstr>ITER-like 3-row RMPs have broadened the divertor heat flux during  ELM-crash-suppression at the near SOL, which cannot be seen with 2-rows</vt:lpstr>
      <vt:lpstr>Outline</vt:lpstr>
      <vt:lpstr>Field-line-tracing suggests minimum yn surface, possibly corresponding to the vicinity of the outer striking point</vt:lpstr>
      <vt:lpstr>Although a simple modeling with 3 rows predicts heat flux reduction based on field-line-tracing, the broadened profiles have not been numerically confirmed yet  </vt:lpstr>
      <vt:lpstr>PowerPoint Presentation</vt:lpstr>
      <vt:lpstr>Simple linear and parallel transport analysis is not sufficient to explain the divertor heat flux broadening mechanism, requiring more sophisticated modeling</vt:lpstr>
      <vt:lpstr>Intentionally misaligned configurations are not only compatible with ELM-crash-suppression,  but also effective in dispersing the divertor heat flux, while minimizing EM loads on RMP coils</vt:lpstr>
      <vt:lpstr>PowerPoint Presentation</vt:lpstr>
      <vt:lpstr>Seemingly dominantly non-resonant configuration in vacuum may turn out  to be dominantly resonant configuration in plasma response </vt:lpstr>
      <vt:lpstr>Slowly decaying nature of n=1 field could be potentially a merit,  rather than an obstacle in RMP ELM control in future reactors</vt:lpstr>
      <vt:lpstr>PowerPoint Presentation</vt:lpstr>
      <vt:lpstr>Phasing increase toward kink-resonance in n=1 RMP configurations appears quite effective in sustaining the RMP ELM suppression</vt:lpstr>
      <vt:lpstr>As long as mode-locking is avoided, the kink-aligned configuration has been observed to be effective in broadening the divertor heat flux </vt:lpstr>
      <vt:lpstr>PowerPoint Presentation</vt:lpstr>
      <vt:lpstr>PowerPoint Presentation</vt:lpstr>
      <vt:lpstr>Intentionally misaligned n=1 RMP configurations have been confirmed to be effective in suppressing ELM-crashes</vt:lpstr>
      <vt:lpstr>Given various uncertainties in fixing the outer strike point, the realigned heat flux patterns would help us assess the most stringent conditions on divertor</vt:lpstr>
      <vt:lpstr>During RMP ELM suppression, the misaligned configurations has reduced the peaks, but no broadening was seen in both static and rotating RMPs </vt:lpstr>
      <vt:lpstr>An order of magnitude lower level of intrinsic non-axisymmetry enables us to address 3D field physics and its uncertainties more rigorously</vt:lpstr>
      <vt:lpstr>The effectiveness of misalignment is easily understood in the comparison of “wet areas”, leading up to ~20% increase</vt:lpstr>
      <vt:lpstr> Lower q95 ELM-crash-suppressions, close to ITER (q95~3.1) have been  newly established in KSTAR using low-n RMPs</vt:lpstr>
      <vt:lpstr>Edge resonant components decoupled from core counterparts allow us to predict an optimal window for n=1 RMP-driven ELM-crash suppression, while avoiding  mode-locking </vt:lpstr>
    </vt:vector>
  </TitlesOfParts>
  <Company>샘 디자인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s-job00</dc:creator>
  <cp:lastModifiedBy>Y In</cp:lastModifiedBy>
  <cp:revision>2338</cp:revision>
  <cp:lastPrinted>2018-10-19T13:14:22Z</cp:lastPrinted>
  <dcterms:created xsi:type="dcterms:W3CDTF">2010-06-26T17:38:28Z</dcterms:created>
  <dcterms:modified xsi:type="dcterms:W3CDTF">2018-10-24T03:19:46Z</dcterms:modified>
</cp:coreProperties>
</file>