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7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F34-9474-4079-9BE1-20901E7CEDCA}" type="datetimeFigureOut">
              <a:rPr kumimoji="1" lang="ja-JP" altLang="en-US" smtClean="0"/>
              <a:t>2018/9/30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E45F-6301-4E5B-B6AB-B89F81E3D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1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F34-9474-4079-9BE1-20901E7CEDCA}" type="datetimeFigureOut">
              <a:rPr kumimoji="1" lang="ja-JP" altLang="en-US" smtClean="0"/>
              <a:t>2018/9/30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E45F-6301-4E5B-B6AB-B89F81E3D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F34-9474-4079-9BE1-20901E7CEDCA}" type="datetimeFigureOut">
              <a:rPr kumimoji="1" lang="ja-JP" altLang="en-US" smtClean="0"/>
              <a:t>2018/9/30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E45F-6301-4E5B-B6AB-B89F81E3D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12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F34-9474-4079-9BE1-20901E7CEDCA}" type="datetimeFigureOut">
              <a:rPr kumimoji="1" lang="ja-JP" altLang="en-US" smtClean="0"/>
              <a:t>2018/9/30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E45F-6301-4E5B-B6AB-B89F81E3D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40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F34-9474-4079-9BE1-20901E7CEDCA}" type="datetimeFigureOut">
              <a:rPr kumimoji="1" lang="ja-JP" altLang="en-US" smtClean="0"/>
              <a:t>2018/9/30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E45F-6301-4E5B-B6AB-B89F81E3D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56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F34-9474-4079-9BE1-20901E7CEDCA}" type="datetimeFigureOut">
              <a:rPr kumimoji="1" lang="ja-JP" altLang="en-US" smtClean="0"/>
              <a:t>2018/9/30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E45F-6301-4E5B-B6AB-B89F81E3D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84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F34-9474-4079-9BE1-20901E7CEDCA}" type="datetimeFigureOut">
              <a:rPr kumimoji="1" lang="ja-JP" altLang="en-US" smtClean="0"/>
              <a:t>2018/9/30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E45F-6301-4E5B-B6AB-B89F81E3D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91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F34-9474-4079-9BE1-20901E7CEDCA}" type="datetimeFigureOut">
              <a:rPr kumimoji="1" lang="ja-JP" altLang="en-US" smtClean="0"/>
              <a:t>2018/9/30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E45F-6301-4E5B-B6AB-B89F81E3D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01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F34-9474-4079-9BE1-20901E7CEDCA}" type="datetimeFigureOut">
              <a:rPr kumimoji="1" lang="ja-JP" altLang="en-US" smtClean="0"/>
              <a:t>2018/9/30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E45F-6301-4E5B-B6AB-B89F81E3D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1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F34-9474-4079-9BE1-20901E7CEDCA}" type="datetimeFigureOut">
              <a:rPr kumimoji="1" lang="ja-JP" altLang="en-US" smtClean="0"/>
              <a:t>2018/9/30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E45F-6301-4E5B-B6AB-B89F81E3D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38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F34-9474-4079-9BE1-20901E7CEDCA}" type="datetimeFigureOut">
              <a:rPr kumimoji="1" lang="ja-JP" altLang="en-US" smtClean="0"/>
              <a:t>2018/9/30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E45F-6301-4E5B-B6AB-B89F81E3D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98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6F34-9474-4079-9BE1-20901E7CEDCA}" type="datetimeFigureOut">
              <a:rPr kumimoji="1" lang="ja-JP" altLang="en-US" smtClean="0"/>
              <a:t>2018/9/30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E45F-6301-4E5B-B6AB-B89F81E3D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99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56" y="1170717"/>
            <a:ext cx="3031801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-12326" y="980728"/>
            <a:ext cx="9144000" cy="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ja-JP" altLang="en-US">
              <a:latin typeface="Arial" charset="0"/>
              <a:ea typeface="ＭＳ Ｐゴシック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83371" y="5301208"/>
            <a:ext cx="86327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GB" altLang="ja-JP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altLang="ja-JP" dirty="0">
                <a:latin typeface="Arial" pitchFamily="34" charset="0"/>
                <a:cs typeface="Arial" pitchFamily="34" charset="0"/>
              </a:rPr>
              <a:t>observation of the regular oscillations of </a:t>
            </a:r>
            <a:r>
              <a:rPr lang="en-GB" altLang="ja-JP" i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GB" altLang="ja-JP" baseline="-25000" dirty="0" err="1">
                <a:latin typeface="Arial" pitchFamily="34" charset="0"/>
                <a:cs typeface="Arial" pitchFamily="34" charset="0"/>
              </a:rPr>
              <a:t>z</a:t>
            </a:r>
            <a:r>
              <a:rPr lang="en-GB" altLang="ja-JP" dirty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ja-JP" i="1" dirty="0">
                <a:latin typeface="Arial" pitchFamily="34" charset="0"/>
                <a:cs typeface="Arial" pitchFamily="34" charset="0"/>
              </a:rPr>
              <a:t>n</a:t>
            </a:r>
            <a:r>
              <a:rPr lang="en-GB" altLang="ja-JP" baseline="-25000" dirty="0">
                <a:latin typeface="Arial" pitchFamily="34" charset="0"/>
                <a:cs typeface="Arial" pitchFamily="34" charset="0"/>
              </a:rPr>
              <a:t>e</a:t>
            </a:r>
            <a:r>
              <a:rPr lang="en-GB" altLang="ja-JP" dirty="0">
                <a:latin typeface="Arial" pitchFamily="34" charset="0"/>
                <a:cs typeface="Arial" pitchFamily="34" charset="0"/>
              </a:rPr>
              <a:t> and </a:t>
            </a:r>
            <a:r>
              <a:rPr lang="en-GB" altLang="ja-JP" i="1" dirty="0" err="1">
                <a:latin typeface="Arial" pitchFamily="34" charset="0"/>
                <a:cs typeface="Arial" pitchFamily="34" charset="0"/>
              </a:rPr>
              <a:t>V</a:t>
            </a:r>
            <a:r>
              <a:rPr lang="en-GB" altLang="ja-JP" baseline="-25000" dirty="0" err="1">
                <a:latin typeface="Arial" pitchFamily="34" charset="0"/>
                <a:cs typeface="Arial" pitchFamily="34" charset="0"/>
              </a:rPr>
              <a:t>z</a:t>
            </a:r>
            <a:r>
              <a:rPr lang="en-GB" altLang="ja-JP" dirty="0">
                <a:latin typeface="Arial" pitchFamily="34" charset="0"/>
                <a:cs typeface="Arial" pitchFamily="34" charset="0"/>
              </a:rPr>
              <a:t> in the elongated current sheet provides a strong evidence of the plasmoid reconnection</a:t>
            </a:r>
            <a:r>
              <a:rPr lang="en-GB" altLang="ja-JP" dirty="0" smtClean="0">
                <a:latin typeface="Arial" pitchFamily="34" charset="0"/>
                <a:cs typeface="Arial" pitchFamily="34" charset="0"/>
              </a:rPr>
              <a:t>.(</a:t>
            </a:r>
            <a:r>
              <a:rPr lang="en-GB" altLang="ja-JP" b="1" dirty="0" smtClean="0">
                <a:latin typeface="Arial" pitchFamily="34" charset="0"/>
                <a:cs typeface="Arial" pitchFamily="34" charset="0"/>
              </a:rPr>
              <a:t>Fig.2</a:t>
            </a:r>
            <a:r>
              <a:rPr lang="en-GB" altLang="ja-JP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altLang="ja-JP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ja-JP" dirty="0">
                <a:latin typeface="Arial" pitchFamily="34" charset="0"/>
                <a:cs typeface="Arial" pitchFamily="34" charset="0"/>
              </a:rPr>
              <a:t>In the He discharges, the two discrete closed flux surfaces </a:t>
            </a:r>
            <a:r>
              <a:rPr lang="en-GB" altLang="ja-JP" dirty="0" smtClean="0">
                <a:latin typeface="Arial" pitchFamily="34" charset="0"/>
                <a:cs typeface="Arial" pitchFamily="34" charset="0"/>
              </a:rPr>
              <a:t>(doublet-type ST configuration) have </a:t>
            </a:r>
            <a:r>
              <a:rPr lang="en-GB" altLang="ja-JP" dirty="0">
                <a:latin typeface="Arial" pitchFamily="34" charset="0"/>
                <a:cs typeface="Arial" pitchFamily="34" charset="0"/>
              </a:rPr>
              <a:t>been established after the </a:t>
            </a:r>
            <a:r>
              <a:rPr lang="en-GB" altLang="ja-JP" dirty="0" smtClean="0">
                <a:latin typeface="Arial" pitchFamily="34" charset="0"/>
                <a:cs typeface="Arial" pitchFamily="34" charset="0"/>
              </a:rPr>
              <a:t>mini-plasmoid develops </a:t>
            </a:r>
            <a:r>
              <a:rPr lang="en-GB" altLang="ja-JP" dirty="0">
                <a:latin typeface="Arial" pitchFamily="34" charset="0"/>
                <a:cs typeface="Arial" pitchFamily="34" charset="0"/>
              </a:rPr>
              <a:t>to the large-size plasmoid by </a:t>
            </a:r>
            <a:r>
              <a:rPr lang="en-GB" altLang="ja-JP" dirty="0" smtClean="0">
                <a:latin typeface="Arial" pitchFamily="34" charset="0"/>
                <a:cs typeface="Arial" pitchFamily="34" charset="0"/>
              </a:rPr>
              <a:t>the reconnection </a:t>
            </a:r>
            <a:r>
              <a:rPr lang="en-GB" altLang="ja-JP" dirty="0">
                <a:latin typeface="Arial" pitchFamily="34" charset="0"/>
                <a:cs typeface="Arial" pitchFamily="34" charset="0"/>
              </a:rPr>
              <a:t>with </a:t>
            </a:r>
            <a:r>
              <a:rPr lang="en-GB" altLang="ja-JP" dirty="0" smtClean="0">
                <a:latin typeface="Arial" pitchFamily="34" charset="0"/>
                <a:cs typeface="Arial" pitchFamily="34" charset="0"/>
              </a:rPr>
              <a:t>slower compared to H</a:t>
            </a:r>
            <a:r>
              <a:rPr lang="en-GB" altLang="ja-JP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altLang="ja-JP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en-GB" altLang="ja-JP" b="1" dirty="0" smtClean="0">
                <a:latin typeface="Arial" pitchFamily="34" charset="0"/>
                <a:cs typeface="Arial" pitchFamily="34" charset="0"/>
              </a:rPr>
              <a:t>Fig.3</a:t>
            </a:r>
            <a:r>
              <a:rPr lang="en-GB" altLang="ja-JP" dirty="0" smtClean="0">
                <a:latin typeface="Arial" pitchFamily="34" charset="0"/>
                <a:cs typeface="Arial" pitchFamily="34" charset="0"/>
              </a:rPr>
              <a:t>)</a:t>
            </a:r>
            <a:endParaRPr lang="ja-JP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-12326" y="0"/>
            <a:ext cx="91563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b="1" dirty="0">
                <a:latin typeface="Arial" pitchFamily="34" charset="0"/>
                <a:cs typeface="Arial" pitchFamily="34" charset="0"/>
              </a:rPr>
              <a:t>Experimental Studies of Plasmoid Reconnection for Closed Flux Current Generated by Coaxial Helicity Injection on HIST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                                          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M. Nagata et al. (Univ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. of Hyogo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)                           EX/P3-17</a:t>
            </a:r>
            <a:endParaRPr lang="ja-JP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64798" y="1170717"/>
            <a:ext cx="8565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Times New Roman" pitchFamily="18" charset="0"/>
                <a:cs typeface="Times New Roman" pitchFamily="18" charset="0"/>
              </a:rPr>
              <a:t>HIST </a:t>
            </a:r>
            <a:endParaRPr lang="ja-JP" altLang="en-US" sz="2000" dirty="0"/>
          </a:p>
        </p:txBody>
      </p:sp>
      <p:pic>
        <p:nvPicPr>
          <p:cNvPr id="37" name="図 36" descr="IAEA-FEC2018-Fig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70717"/>
            <a:ext cx="2395466" cy="3806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図 37" descr="Ｈｅ等高線図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950" y="1073339"/>
            <a:ext cx="2325267" cy="40612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正方形/長方形 1"/>
          <p:cNvSpPr/>
          <p:nvPr/>
        </p:nvSpPr>
        <p:spPr>
          <a:xfrm>
            <a:off x="164798" y="3545977"/>
            <a:ext cx="40296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altLang="ja-JP" sz="2000" dirty="0" smtClean="0">
                <a:latin typeface="Arial" pitchFamily="34" charset="0"/>
                <a:cs typeface="Arial" pitchFamily="34" charset="0"/>
              </a:rPr>
              <a:t>   The flux closure due to the </a:t>
            </a:r>
            <a:r>
              <a:rPr lang="en-GB" altLang="ja-JP" sz="2000" dirty="0">
                <a:latin typeface="Arial" pitchFamily="34" charset="0"/>
                <a:cs typeface="Arial" pitchFamily="34" charset="0"/>
              </a:rPr>
              <a:t>fast </a:t>
            </a:r>
            <a:r>
              <a:rPr lang="en-GB" altLang="ja-JP" sz="2000" dirty="0" smtClean="0">
                <a:latin typeface="Arial" pitchFamily="34" charset="0"/>
                <a:cs typeface="Arial" pitchFamily="34" charset="0"/>
              </a:rPr>
              <a:t>plasmoid reconnection has </a:t>
            </a:r>
            <a:r>
              <a:rPr lang="en-GB" altLang="ja-JP" sz="2000" dirty="0">
                <a:latin typeface="Arial" pitchFamily="34" charset="0"/>
                <a:cs typeface="Arial" pitchFamily="34" charset="0"/>
              </a:rPr>
              <a:t>been demonstrated </a:t>
            </a:r>
            <a:r>
              <a:rPr lang="en-GB" altLang="ja-JP" sz="2000" dirty="0" smtClean="0">
                <a:latin typeface="Arial" pitchFamily="34" charset="0"/>
                <a:cs typeface="Arial" pitchFamily="34" charset="0"/>
              </a:rPr>
              <a:t>in the transient coaxial helicity injection (T-CHI) start-up plasma on HIST. </a:t>
            </a:r>
            <a:endParaRPr lang="ja-JP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183626" y="5028806"/>
            <a:ext cx="663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1600" b="1" dirty="0" smtClean="0">
                <a:latin typeface="Arial" pitchFamily="34" charset="0"/>
                <a:cs typeface="Arial" pitchFamily="34" charset="0"/>
              </a:rPr>
              <a:t>Fig.2</a:t>
            </a:r>
            <a:endParaRPr lang="ja-JP" altLang="en-US" sz="1600" b="1" dirty="0"/>
          </a:p>
        </p:txBody>
      </p:sp>
      <p:sp>
        <p:nvSpPr>
          <p:cNvPr id="42" name="正方形/長方形 41"/>
          <p:cNvSpPr/>
          <p:nvPr/>
        </p:nvSpPr>
        <p:spPr>
          <a:xfrm>
            <a:off x="7474049" y="5028806"/>
            <a:ext cx="663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1600" b="1" dirty="0" smtClean="0">
                <a:latin typeface="Arial" pitchFamily="34" charset="0"/>
                <a:cs typeface="Arial" pitchFamily="34" charset="0"/>
              </a:rPr>
              <a:t>Fig.3</a:t>
            </a:r>
            <a:endParaRPr lang="ja-JP" altLang="en-US" sz="1600" b="1" dirty="0"/>
          </a:p>
        </p:txBody>
      </p:sp>
      <p:sp>
        <p:nvSpPr>
          <p:cNvPr id="43" name="正方形/長方形 42"/>
          <p:cNvSpPr/>
          <p:nvPr/>
        </p:nvSpPr>
        <p:spPr>
          <a:xfrm>
            <a:off x="3263219" y="3033633"/>
            <a:ext cx="663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1600" b="1" dirty="0" smtClean="0">
                <a:latin typeface="Arial" pitchFamily="34" charset="0"/>
                <a:cs typeface="Arial" pitchFamily="34" charset="0"/>
              </a:rPr>
              <a:t>Fig.1</a:t>
            </a:r>
            <a:endParaRPr lang="ja-JP" altLang="en-US" sz="16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64798" y="3545977"/>
            <a:ext cx="4047162" cy="15885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129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Nagata</dc:creator>
  <cp:lastModifiedBy>Nagata</cp:lastModifiedBy>
  <cp:revision>24</cp:revision>
  <dcterms:created xsi:type="dcterms:W3CDTF">2015-11-01T01:26:08Z</dcterms:created>
  <dcterms:modified xsi:type="dcterms:W3CDTF">2018-09-29T18:06:26Z</dcterms:modified>
</cp:coreProperties>
</file>