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26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56" autoAdjust="0"/>
  </p:normalViewPr>
  <p:slideViewPr>
    <p:cSldViewPr snapToGrid="0">
      <p:cViewPr>
        <p:scale>
          <a:sx n="150" d="100"/>
          <a:sy n="150" d="100"/>
        </p:scale>
        <p:origin x="-880" y="-5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3C3AE8-A574-5640-B808-3869D5E8352C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D5FB27-F519-FB40-B03A-23EB44D1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108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55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0447"/>
            <a:ext cx="2057400" cy="37441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0447"/>
            <a:ext cx="6019800" cy="3744176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81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6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0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5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3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5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8072"/>
            <a:ext cx="3008313" cy="75519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072"/>
            <a:ext cx="5111750" cy="3696551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3268"/>
            <a:ext cx="3008313" cy="294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4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7660"/>
            <a:ext cx="5486400" cy="266802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76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Century gothic 20 bold</a:t>
            </a:r>
          </a:p>
          <a:p>
            <a:pPr lvl="0"/>
            <a:r>
              <a:rPr lang="en-US"/>
              <a:t>Century gothic 20 bold</a:t>
            </a:r>
          </a:p>
          <a:p>
            <a:pPr lvl="1"/>
            <a:r>
              <a:rPr lang="en-US"/>
              <a:t>Century gothic 18</a:t>
            </a:r>
          </a:p>
          <a:p>
            <a:pPr lvl="1"/>
            <a:r>
              <a:rPr lang="en-US"/>
              <a:t>Century gothic 18</a:t>
            </a:r>
          </a:p>
          <a:p>
            <a:pPr lvl="2"/>
            <a:r>
              <a:rPr lang="en-US"/>
              <a:t>Century gothic 16</a:t>
            </a:r>
          </a:p>
          <a:p>
            <a:pPr lvl="2"/>
            <a:r>
              <a:rPr lang="en-US"/>
              <a:t>Century gothic 16</a:t>
            </a:r>
          </a:p>
          <a:p>
            <a:pPr lvl="0"/>
            <a:r>
              <a:rPr lang="en-US"/>
              <a:t>Century gothic 20 bold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0"/>
            <a:endParaRPr lang="en-US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4864100"/>
            <a:ext cx="8382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F63C35FB-35A7-FB42-BD68-3726F1C8B39D}" type="slidenum">
              <a:rPr lang="en-US" sz="800">
                <a:solidFill>
                  <a:srgbClr val="000090"/>
                </a:solidFill>
              </a:rPr>
              <a:pPr algn="ctr"/>
              <a:t>‹#›</a:t>
            </a:fld>
            <a:endParaRPr lang="en-US" sz="800">
              <a:solidFill>
                <a:srgbClr val="000090"/>
              </a:solidFill>
            </a:endParaRPr>
          </a:p>
        </p:txBody>
      </p:sp>
      <p:pic>
        <p:nvPicPr>
          <p:cNvPr id="1031" name="Picture 8" descr="D3D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603750"/>
            <a:ext cx="90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6" r:id="rId7"/>
    <p:sldLayoutId id="2147493702" r:id="rId8"/>
    <p:sldLayoutId id="2147493703" r:id="rId9"/>
    <p:sldLayoutId id="2147493704" r:id="rId10"/>
    <p:sldLayoutId id="214749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Century Gothic" charset="0"/>
              </a:rPr>
              <a:t>Rotation Profile Predicted for ITER With Edge Intrinsic Torque and TGLF Transport has Stabilizing Influence on Turbulent Transport</a:t>
            </a:r>
            <a:endParaRPr lang="en-US" sz="2000" dirty="0">
              <a:latin typeface="Century Gothic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79393" y="990600"/>
            <a:ext cx="4546600" cy="3565525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latin typeface="Century Gothic" charset="0"/>
              </a:rPr>
              <a:t>ITER edge intrinsic rotation predicted to be </a:t>
            </a:r>
            <a:r>
              <a:rPr lang="en-US" sz="1800" dirty="0" smtClean="0">
                <a:latin typeface="Century Gothic" charset="0"/>
              </a:rPr>
              <a:t>4</a:t>
            </a:r>
            <a:r>
              <a:rPr lang="en-US" sz="1800" dirty="0" smtClean="0">
                <a:latin typeface="ＭＳ ゴシック"/>
                <a:ea typeface="ＭＳ ゴシック"/>
                <a:cs typeface="ＭＳ ゴシック"/>
              </a:rPr>
              <a:t>−</a:t>
            </a:r>
            <a:r>
              <a:rPr lang="en-US" sz="1800" dirty="0" smtClean="0">
                <a:latin typeface="Century Gothic" charset="0"/>
              </a:rPr>
              <a:t>10 </a:t>
            </a:r>
            <a:r>
              <a:rPr lang="en-US" sz="1800" dirty="0" err="1" smtClean="0">
                <a:latin typeface="Century Gothic" charset="0"/>
              </a:rPr>
              <a:t>krad</a:t>
            </a:r>
            <a:r>
              <a:rPr lang="en-US" sz="1800" dirty="0" smtClean="0">
                <a:latin typeface="Century Gothic" charset="0"/>
              </a:rPr>
              <a:t>/s </a:t>
            </a:r>
            <a:r>
              <a:rPr lang="en-US" sz="1800" dirty="0" smtClean="0">
                <a:latin typeface="Century Gothic" charset="0"/>
              </a:rPr>
              <a:t>from combination of different methods</a:t>
            </a:r>
            <a:endParaRPr lang="en-US" sz="1800" dirty="0" smtClean="0">
              <a:latin typeface="Century Gothic" charset="0"/>
            </a:endParaRPr>
          </a:p>
          <a:p>
            <a:pPr marL="628650" lvl="1" eaLnBrk="1" hangingPunct="1"/>
            <a:r>
              <a:rPr lang="en-US" sz="1600" dirty="0" smtClean="0">
                <a:latin typeface="Century Gothic" charset="0"/>
              </a:rPr>
              <a:t>Similar </a:t>
            </a:r>
            <a:r>
              <a:rPr lang="en-US" sz="1600" dirty="0" smtClean="0">
                <a:latin typeface="Symbol" charset="2"/>
                <a:cs typeface="Symbol" charset="2"/>
              </a:rPr>
              <a:t>r</a:t>
            </a:r>
            <a:r>
              <a:rPr lang="en-US" sz="1600" dirty="0" smtClean="0">
                <a:latin typeface="Century Gothic" charset="0"/>
              </a:rPr>
              <a:t>* scaling of intrinsic torque and momentum transport is found for either ECH or NBI H-mode plasmas</a:t>
            </a:r>
            <a:endParaRPr lang="en-US" sz="1800" dirty="0">
              <a:latin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7986" y="668858"/>
            <a:ext cx="3048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tx2"/>
                </a:solidFill>
              </a:rPr>
              <a:t>TGYRO + TGLF modeling of ITER</a:t>
            </a:r>
            <a:endParaRPr lang="en-US" sz="1400" b="1" i="1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8126" y="2861738"/>
            <a:ext cx="3657600" cy="151553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rgbClr val="0000FF"/>
                </a:solidFill>
              </a:rPr>
              <a:t>Gyrofluid</a:t>
            </a:r>
            <a:r>
              <a:rPr lang="en-US" sz="1600" b="1" i="1" dirty="0" smtClean="0">
                <a:solidFill>
                  <a:srgbClr val="0000FF"/>
                </a:solidFill>
              </a:rPr>
              <a:t> </a:t>
            </a:r>
            <a:r>
              <a:rPr lang="en-US" sz="1600" b="1" i="1" dirty="0" smtClean="0">
                <a:solidFill>
                  <a:srgbClr val="0000FF"/>
                </a:solidFill>
              </a:rPr>
              <a:t>simulations of ITER’s profiles, including the NBI torque, find enough E×B shear to double the D-T fusion gain compared to no shear simulations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3270" y="4682069"/>
            <a:ext cx="1532460" cy="29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Chrystal EX/</a:t>
            </a:r>
            <a:r>
              <a:rPr lang="en-US" sz="1200" dirty="0"/>
              <a:t>5</a:t>
            </a:r>
            <a:r>
              <a:rPr lang="en-US" sz="1200" dirty="0" smtClean="0"/>
              <a:t>-2</a:t>
            </a:r>
            <a:endParaRPr lang="en-US" sz="1200" dirty="0"/>
          </a:p>
        </p:txBody>
      </p:sp>
      <p:pic>
        <p:nvPicPr>
          <p:cNvPr id="10" name="Picture 9" descr="iaea2018_tgyro_prelim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133" y="881023"/>
            <a:ext cx="4326466" cy="4237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2312</TotalTime>
  <Words>99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Rotation Profile Predicted for ITER With Edge Intrinsic Torque and TGLF Transport has Stabilizing Influence on Turbulent Transport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Colin Chrystal</cp:lastModifiedBy>
  <cp:revision>97</cp:revision>
  <cp:lastPrinted>2014-07-15T19:44:44Z</cp:lastPrinted>
  <dcterms:created xsi:type="dcterms:W3CDTF">2010-04-12T23:12:02Z</dcterms:created>
  <dcterms:modified xsi:type="dcterms:W3CDTF">2018-09-26T23:22:41Z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