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594A-54D8-ED4E-B182-ECF70980EA67}" type="datetimeFigureOut">
              <a:rPr lang="en-US" smtClean="0"/>
              <a:t>25/09/18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C1E7-6650-6646-A439-6861A2B7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594A-54D8-ED4E-B182-ECF70980EA67}" type="datetimeFigureOut">
              <a:rPr lang="en-US" smtClean="0"/>
              <a:t>25/09/18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C1E7-6650-6646-A439-6861A2B7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2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594A-54D8-ED4E-B182-ECF70980EA67}" type="datetimeFigureOut">
              <a:rPr lang="en-US" smtClean="0"/>
              <a:t>25/09/18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C1E7-6650-6646-A439-6861A2B7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72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inizi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872" y="1730108"/>
            <a:ext cx="9165896" cy="374555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Arial"/>
            </a:endParaRPr>
          </a:p>
        </p:txBody>
      </p:sp>
      <p:sp>
        <p:nvSpPr>
          <p:cNvPr id="14" name="Rettangolo 13"/>
          <p:cNvSpPr/>
          <p:nvPr userDrawn="1"/>
        </p:nvSpPr>
        <p:spPr>
          <a:xfrm>
            <a:off x="0" y="6572392"/>
            <a:ext cx="9165896" cy="305011"/>
          </a:xfrm>
          <a:prstGeom prst="rect">
            <a:avLst/>
          </a:prstGeom>
          <a:solidFill>
            <a:srgbClr val="2D79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Arial"/>
            </a:endParaRPr>
          </a:p>
        </p:txBody>
      </p:sp>
      <p:sp>
        <p:nvSpPr>
          <p:cNvPr id="21" name="Rettangolo 20"/>
          <p:cNvSpPr/>
          <p:nvPr userDrawn="1"/>
        </p:nvSpPr>
        <p:spPr>
          <a:xfrm>
            <a:off x="872" y="5054747"/>
            <a:ext cx="9165896" cy="957692"/>
          </a:xfrm>
          <a:prstGeom prst="rect">
            <a:avLst/>
          </a:prstGeom>
          <a:solidFill>
            <a:srgbClr val="0048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9144000" cy="17408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Sottotitol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14335" y="3152003"/>
            <a:ext cx="8440819" cy="430887"/>
          </a:xfrm>
        </p:spPr>
        <p:txBody>
          <a:bodyPr wrap="square" lIns="0" tIns="0" bIns="0">
            <a:spAutoFit/>
          </a:bodyPr>
          <a:lstStyle>
            <a:lvl1pPr marL="0" indent="0" algn="l">
              <a:buNone/>
              <a:defRPr sz="2800" b="0" i="0" baseline="0">
                <a:ln>
                  <a:noFill/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presentazione – </a:t>
            </a:r>
            <a:r>
              <a:rPr lang="it-IT" dirty="0" err="1" smtClean="0"/>
              <a:t>Arial</a:t>
            </a:r>
            <a:r>
              <a:rPr lang="it-IT" dirty="0" smtClean="0"/>
              <a:t> 30pt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14334" y="5149831"/>
            <a:ext cx="8440818" cy="369332"/>
          </a:xfrm>
        </p:spPr>
        <p:txBody>
          <a:bodyPr wrap="square" l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+mj-lt"/>
              </a:defRPr>
            </a:lvl1pPr>
            <a:lvl2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2pPr>
            <a:lvl3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3pPr>
            <a:lvl4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4pPr>
            <a:lvl5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 dirty="0" smtClean="0"/>
              <a:t>Autore Dipartimento/Unità – </a:t>
            </a:r>
            <a:r>
              <a:rPr lang="it-IT" dirty="0" err="1" smtClean="0"/>
              <a:t>Arial</a:t>
            </a:r>
            <a:r>
              <a:rPr lang="it-IT" dirty="0" smtClean="0"/>
              <a:t> 18 </a:t>
            </a:r>
            <a:r>
              <a:rPr lang="it-IT" dirty="0" err="1" smtClean="0"/>
              <a:t>pt</a:t>
            </a:r>
            <a:endParaRPr lang="it-IT" dirty="0" smtClean="0"/>
          </a:p>
        </p:txBody>
      </p:sp>
      <p:sp>
        <p:nvSpPr>
          <p:cNvPr id="9" name="Titolo 8"/>
          <p:cNvSpPr>
            <a:spLocks noGrp="1"/>
          </p:cNvSpPr>
          <p:nvPr userDrawn="1">
            <p:ph type="title" hasCustomPrompt="1"/>
          </p:nvPr>
        </p:nvSpPr>
        <p:spPr>
          <a:xfrm>
            <a:off x="514335" y="2228409"/>
            <a:ext cx="8440819" cy="492443"/>
          </a:xfrm>
        </p:spPr>
        <p:txBody>
          <a:bodyPr lIns="0"/>
          <a:lstStyle>
            <a:lvl1pPr>
              <a:defRPr sz="3200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Titolo della presentazione – </a:t>
            </a:r>
            <a:r>
              <a:rPr lang="it-IT" dirty="0" err="1" smtClean="0"/>
              <a:t>Arial</a:t>
            </a:r>
            <a:r>
              <a:rPr lang="it-IT" dirty="0" smtClean="0"/>
              <a:t> 30pt</a:t>
            </a:r>
            <a:endParaRPr lang="it-IT" dirty="0"/>
          </a:p>
        </p:txBody>
      </p:sp>
      <p:pic>
        <p:nvPicPr>
          <p:cNvPr id="2" name="Immagine 1" descr="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2439"/>
            <a:ext cx="9144000" cy="574536"/>
          </a:xfrm>
          <a:prstGeom prst="rect">
            <a:avLst/>
          </a:prstGeom>
        </p:spPr>
      </p:pic>
      <p:sp>
        <p:nvSpPr>
          <p:cNvPr id="10" name="Segnaposto testo 9"/>
          <p:cNvSpPr>
            <a:spLocks noGrp="1"/>
          </p:cNvSpPr>
          <p:nvPr>
            <p:ph type="body" sz="quarter" idx="11" hasCustomPrompt="1"/>
          </p:nvPr>
        </p:nvSpPr>
        <p:spPr>
          <a:xfrm>
            <a:off x="514350" y="4214797"/>
            <a:ext cx="8440738" cy="400110"/>
          </a:xfrm>
        </p:spPr>
        <p:txBody>
          <a:bodyPr lIns="0" anchor="t" anchorCtr="0">
            <a:spAutoFit/>
          </a:bodyPr>
          <a:lstStyle>
            <a:lvl1pPr marL="0" indent="0">
              <a:buNone/>
              <a:defRPr sz="2000" i="1" baseline="0">
                <a:solidFill>
                  <a:schemeClr val="bg1"/>
                </a:solidFill>
              </a:defRPr>
            </a:lvl1pPr>
            <a:lvl2pPr>
              <a:defRPr sz="1800" i="1">
                <a:solidFill>
                  <a:schemeClr val="bg1"/>
                </a:solidFill>
              </a:defRPr>
            </a:lvl2pPr>
            <a:lvl3pPr>
              <a:defRPr sz="1800" i="1">
                <a:solidFill>
                  <a:schemeClr val="bg1"/>
                </a:solidFill>
              </a:defRPr>
            </a:lvl3pPr>
            <a:lvl4pPr>
              <a:defRPr sz="1800" i="1">
                <a:solidFill>
                  <a:schemeClr val="bg1"/>
                </a:solidFill>
              </a:defRPr>
            </a:lvl4pPr>
            <a:lvl5pPr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Luogo e data – </a:t>
            </a:r>
            <a:r>
              <a:rPr lang="it-IT" dirty="0" err="1" smtClean="0"/>
              <a:t>Arial</a:t>
            </a:r>
            <a:r>
              <a:rPr lang="it-IT" dirty="0" smtClean="0"/>
              <a:t> 20pt </a:t>
            </a:r>
            <a:endParaRPr lang="it-IT" dirty="0"/>
          </a:p>
        </p:txBody>
      </p:sp>
      <p:pic>
        <p:nvPicPr>
          <p:cNvPr id="4" name="Picture 3" descr="LogoENEAcompletoIT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327924"/>
            <a:ext cx="249936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40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303802"/>
            <a:ext cx="8229600" cy="400110"/>
          </a:xfr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 – </a:t>
            </a:r>
            <a:r>
              <a:rPr lang="it-IT" dirty="0" err="1" smtClean="0"/>
              <a:t>Arial</a:t>
            </a:r>
            <a:r>
              <a:rPr lang="it-IT" dirty="0" smtClean="0"/>
              <a:t> 26pt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9195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303802"/>
            <a:ext cx="8229600" cy="40011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00110"/>
          </a:xfrm>
        </p:spPr>
        <p:txBody>
          <a:bodyPr>
            <a:sp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it-IT" dirty="0" smtClean="0"/>
              <a:t>Testo</a:t>
            </a:r>
            <a:endParaRPr lang="it-IT" dirty="0"/>
          </a:p>
        </p:txBody>
      </p:sp>
      <p:sp>
        <p:nvSpPr>
          <p:cNvPr id="5" name="Segnaposto tabella 4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2495552"/>
            <a:ext cx="8185150" cy="3255433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r>
              <a:rPr lang="it-IT" dirty="0" smtClean="0"/>
              <a:t>Cliccare sull’icona per inserire la tabella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t>G.Mazzitelli | PFC meeting | 20-23 Nov. 2017 | Page 5</a:t>
            </a:r>
            <a:endParaRPr lang="it-IT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5768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246084"/>
            <a:ext cx="8229600" cy="40011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3"/>
          </a:xfrm>
          <a:solidFill>
            <a:srgbClr val="004884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Titolo box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ln>
            <a:solidFill>
              <a:srgbClr val="E4E4E4"/>
            </a:solidFill>
          </a:ln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1535113"/>
            <a:ext cx="4041775" cy="639763"/>
          </a:xfrm>
          <a:solidFill>
            <a:srgbClr val="004884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Titolo box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ln>
            <a:solidFill>
              <a:srgbClr val="E4E4E4"/>
            </a:solidFill>
          </a:ln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t>G.Mazzitelli | PFC meeting | 20-23 Nov. 2017 | Page 5</a:t>
            </a:r>
            <a:endParaRPr lang="it-IT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0851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olo a sinistra testo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457204" y="273051"/>
            <a:ext cx="3008313" cy="58531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4" y="1127325"/>
            <a:ext cx="3008313" cy="307777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3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4" y="1435103"/>
            <a:ext cx="3008313" cy="338554"/>
          </a:xfrm>
        </p:spPr>
        <p:txBody>
          <a:bodyPr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t>G.Mazzitelli | PFC meeting | 20-23 Nov. 2017 | Page 5</a:t>
            </a:r>
            <a:endParaRPr lang="it-IT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52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a sini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7"/>
          <p:cNvSpPr/>
          <p:nvPr userDrawn="1"/>
        </p:nvSpPr>
        <p:spPr>
          <a:xfrm>
            <a:off x="0" y="2"/>
            <a:ext cx="9144000" cy="62736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Segnaposto immagine 5"/>
          <p:cNvSpPr>
            <a:spLocks noGrp="1"/>
          </p:cNvSpPr>
          <p:nvPr>
            <p:ph type="pic" sz="quarter" idx="13" hasCustomPrompt="1"/>
          </p:nvPr>
        </p:nvSpPr>
        <p:spPr>
          <a:xfrm>
            <a:off x="457202" y="226977"/>
            <a:ext cx="3008313" cy="5853113"/>
          </a:xfrm>
          <a:ln w="1270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8,57 cm (540px) per 14,29cm (900px)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1072976"/>
            <a:ext cx="5111750" cy="1877437"/>
          </a:xfrm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1" name="Titolo 10"/>
          <p:cNvSpPr>
            <a:spLocks noGrp="1"/>
          </p:cNvSpPr>
          <p:nvPr>
            <p:ph type="title" hasCustomPrompt="1"/>
          </p:nvPr>
        </p:nvSpPr>
        <p:spPr>
          <a:xfrm>
            <a:off x="3575050" y="281904"/>
            <a:ext cx="5067964" cy="4001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12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t>G.Mazzitelli | PFC meeting | 20-23 Nov. 2017 | Page 5</a:t>
            </a:r>
            <a:endParaRPr lang="it-IT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8794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0" y="2"/>
            <a:ext cx="9144000" cy="62736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5059564"/>
            <a:ext cx="5486400" cy="307777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260354"/>
          </a:xfrm>
          <a:ln w="254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25,4 cm (1600px) per 14,29cm (900px)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40"/>
            <a:ext cx="5486400" cy="307777"/>
          </a:xfrm>
        </p:spPr>
        <p:txBody>
          <a:bodyPr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t>G.Mazzitelli | PFC meeting | 20-23 Nov. 2017 | Page 5</a:t>
            </a:r>
            <a:endParaRPr lang="it-IT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8501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testo sfondo scu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20498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it-IT" dirty="0" smtClean="0"/>
              <a:t>Immagine a tutto schermo con box per testo bianco su sfondo scuro</a:t>
            </a:r>
            <a:br>
              <a:rPr lang="it-IT" dirty="0" smtClean="0"/>
            </a:br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25,4 cm (1600px) per 14,29cm (900px)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66800" y="4360058"/>
            <a:ext cx="7242444" cy="804863"/>
          </a:xfrm>
          <a:solidFill>
            <a:srgbClr val="003A69">
              <a:alpha val="86000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 su sfondo scuro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t>G.Mazzitelli | PFC meeting | 20-23 Nov. 2017 | Page 5</a:t>
            </a:r>
            <a:endParaRPr lang="it-IT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089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594A-54D8-ED4E-B182-ECF70980EA67}" type="datetimeFigureOut">
              <a:rPr lang="en-US" smtClean="0"/>
              <a:t>25/09/18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C1E7-6650-6646-A439-6861A2B7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40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 userDrawn="1"/>
        </p:nvSpPr>
        <p:spPr>
          <a:xfrm>
            <a:off x="3087476" y="1538329"/>
            <a:ext cx="3240000" cy="3240000"/>
          </a:xfrm>
          <a:prstGeom prst="ellipse">
            <a:avLst/>
          </a:prstGeom>
          <a:solidFill>
            <a:srgbClr val="0048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Arial"/>
            </a:endParaRPr>
          </a:p>
        </p:txBody>
      </p:sp>
      <p:sp>
        <p:nvSpPr>
          <p:cNvPr id="8" name="Rettangolo 7"/>
          <p:cNvSpPr/>
          <p:nvPr userDrawn="1"/>
        </p:nvSpPr>
        <p:spPr>
          <a:xfrm>
            <a:off x="0" y="3295534"/>
            <a:ext cx="9144000" cy="7516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2857328" y="1775802"/>
            <a:ext cx="3700296" cy="1508738"/>
          </a:xfrm>
          <a:ln>
            <a:noFill/>
          </a:ln>
        </p:spPr>
        <p:txBody>
          <a:bodyPr anchor="b" anchorCtr="1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Autore e </a:t>
            </a:r>
          </a:p>
          <a:p>
            <a:pPr lvl="0"/>
            <a:r>
              <a:rPr lang="it-IT" dirty="0" smtClean="0"/>
              <a:t>contatti</a:t>
            </a:r>
            <a:endParaRPr lang="it-IT" dirty="0"/>
          </a:p>
        </p:txBody>
      </p:sp>
      <p:pic>
        <p:nvPicPr>
          <p:cNvPr id="3" name="Immagine 2" descr="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901"/>
            <a:ext cx="9144000" cy="572030"/>
          </a:xfrm>
          <a:prstGeom prst="rect">
            <a:avLst/>
          </a:prstGeom>
        </p:spPr>
      </p:pic>
      <p:sp>
        <p:nvSpPr>
          <p:cNvPr id="9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t>G.Mazzitelli | PFC meeting | 20-23 Nov. 2017 | Page 5</a:t>
            </a:r>
            <a:endParaRPr lang="it-IT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2134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C199-0D0D-7840-A88D-785280B31CF7}" type="slidenum"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413414" y="1071248"/>
            <a:ext cx="8228898" cy="1877437"/>
          </a:xfrm>
        </p:spPr>
        <p:txBody>
          <a:bodyPr/>
          <a:lstStyle/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r>
              <a:rPr lang="it-IT" dirty="0" err="1" smtClean="0"/>
              <a:t>dolor</a:t>
            </a:r>
            <a:r>
              <a:rPr lang="it-IT" dirty="0" smtClean="0"/>
              <a:t> sic </a:t>
            </a:r>
            <a:r>
              <a:rPr lang="it-IT" dirty="0" err="1" smtClean="0"/>
              <a:t>amet</a:t>
            </a:r>
            <a:endParaRPr lang="it-IT" dirty="0" smtClean="0"/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1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594A-54D8-ED4E-B182-ECF70980EA67}" type="datetimeFigureOut">
              <a:rPr lang="en-US" smtClean="0"/>
              <a:t>25/09/18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C1E7-6650-6646-A439-6861A2B7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7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594A-54D8-ED4E-B182-ECF70980EA67}" type="datetimeFigureOut">
              <a:rPr lang="en-US" smtClean="0"/>
              <a:t>25/09/18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C1E7-6650-6646-A439-6861A2B7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2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594A-54D8-ED4E-B182-ECF70980EA67}" type="datetimeFigureOut">
              <a:rPr lang="en-US" smtClean="0"/>
              <a:t>25/09/18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C1E7-6650-6646-A439-6861A2B7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2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594A-54D8-ED4E-B182-ECF70980EA67}" type="datetimeFigureOut">
              <a:rPr lang="en-US" smtClean="0"/>
              <a:t>25/09/18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C1E7-6650-6646-A439-6861A2B7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2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594A-54D8-ED4E-B182-ECF70980EA67}" type="datetimeFigureOut">
              <a:rPr lang="en-US" smtClean="0"/>
              <a:t>25/09/18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C1E7-6650-6646-A439-6861A2B7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594A-54D8-ED4E-B182-ECF70980EA67}" type="datetimeFigureOut">
              <a:rPr lang="en-US" smtClean="0"/>
              <a:t>25/09/18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C1E7-6650-6646-A439-6861A2B7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2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594A-54D8-ED4E-B182-ECF70980EA67}" type="datetimeFigureOut">
              <a:rPr lang="en-US" smtClean="0"/>
              <a:t>25/09/18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C1E7-6650-6646-A439-6861A2B7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0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theme" Target="../theme/theme2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8594A-54D8-ED4E-B182-ECF70980EA67}" type="datetimeFigureOut">
              <a:rPr lang="en-US" smtClean="0"/>
              <a:t>25/09/18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C1E7-6650-6646-A439-6861A2B7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0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13414" y="446138"/>
            <a:ext cx="8229600" cy="400110"/>
          </a:xfrm>
          <a:prstGeom prst="rect">
            <a:avLst/>
          </a:prstGeom>
        </p:spPr>
        <p:txBody>
          <a:bodyPr vert="horz" lIns="91440" tIns="0" rIns="91440" bIns="0" rtlCol="0" anchor="ctr" anchorCtr="0">
            <a:spAutoFit/>
          </a:bodyPr>
          <a:lstStyle/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13414" y="1058818"/>
            <a:ext cx="8229600" cy="187743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pic>
        <p:nvPicPr>
          <p:cNvPr id="5" name="Picture 4" descr="LOGOENEA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58" y="6366706"/>
            <a:ext cx="1166298" cy="349889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698161" y="6356350"/>
            <a:ext cx="4334030" cy="3602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  <a:latin typeface="Arial"/>
              </a:rPr>
              <a:t>G.Mazzitelli | PFC meeting | 20-23 Nov. 2017 | Page 5</a:t>
            </a:r>
            <a:endParaRPr lang="it-IT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903256" y="6219260"/>
            <a:ext cx="2222500" cy="58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5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3450" y="3142459"/>
            <a:ext cx="4119970" cy="22204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34975" y="1168854"/>
            <a:ext cx="8023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dirty="0" smtClean="0"/>
              <a:t>For the first time a tin limiter has been tested on a tokamak device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Capillary Porous system based tin experiments are promising and indicate high heat exhaust capability.   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Up to 18 MW/m</a:t>
            </a:r>
            <a:r>
              <a:rPr lang="en-US" baseline="30000" dirty="0" smtClean="0"/>
              <a:t>2</a:t>
            </a:r>
            <a:r>
              <a:rPr lang="en-US" dirty="0" smtClean="0"/>
              <a:t> were measured on the liquid tin limiter during FTU pulse for more than 0.5 s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Low plasma contamination and no plasma degradation have been  observed with tin also in the case of strong evaporation  </a:t>
            </a:r>
            <a:r>
              <a:rPr lang="en-US" dirty="0" err="1" smtClean="0">
                <a:solidFill>
                  <a:srgbClr val="0000FF"/>
                </a:solidFill>
              </a:rPr>
              <a:t>n</a:t>
            </a:r>
            <a:r>
              <a:rPr lang="en-US" baseline="-25000" dirty="0" err="1" smtClean="0">
                <a:solidFill>
                  <a:srgbClr val="0000FF"/>
                </a:solidFill>
              </a:rPr>
              <a:t>Tin</a:t>
            </a:r>
            <a:r>
              <a:rPr lang="en-US" dirty="0" smtClean="0">
                <a:solidFill>
                  <a:srgbClr val="0000FF"/>
                </a:solidFill>
              </a:rPr>
              <a:t>/n</a:t>
            </a:r>
            <a:r>
              <a:rPr lang="en-US" baseline="-25000" dirty="0" smtClean="0">
                <a:solidFill>
                  <a:srgbClr val="0000FF"/>
                </a:solidFill>
              </a:rPr>
              <a:t>e</a:t>
            </a:r>
            <a:r>
              <a:rPr lang="en-US" dirty="0" smtClean="0">
                <a:solidFill>
                  <a:srgbClr val="0000FF"/>
                </a:solidFill>
              </a:rPr>
              <a:t>≈1x10</a:t>
            </a:r>
            <a:r>
              <a:rPr lang="en-US" baseline="30000" dirty="0" smtClean="0">
                <a:solidFill>
                  <a:srgbClr val="0000FF"/>
                </a:solidFill>
              </a:rPr>
              <a:t>-4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1415"/>
            <a:ext cx="9143999" cy="984885"/>
          </a:xfrm>
        </p:spPr>
        <p:txBody>
          <a:bodyPr/>
          <a:lstStyle/>
          <a:p>
            <a:pPr algn="ctr" hangingPunct="0"/>
            <a:r>
              <a:rPr lang="en-GB" sz="3200" dirty="0"/>
              <a:t>Experiments on FTU with a liquid tin limiter</a:t>
            </a:r>
            <a:endParaRPr lang="it-IT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321114" y="3693295"/>
            <a:ext cx="2366725" cy="1384995"/>
          </a:xfrm>
          <a:prstGeom prst="rect">
            <a:avLst/>
          </a:prstGeom>
        </p:spPr>
        <p:txBody>
          <a:bodyPr vert="horz" wrap="square" lIns="91440" tIns="0" rIns="91440" bIns="0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Liquid metal seems a viable solution to the power exhaust problem</a:t>
            </a:r>
          </a:p>
          <a:p>
            <a:pPr algn="just"/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828525" y="6458972"/>
            <a:ext cx="2078100" cy="276999"/>
          </a:xfrm>
          <a:prstGeom prst="rect">
            <a:avLst/>
          </a:prstGeom>
        </p:spPr>
        <p:txBody>
          <a:bodyPr vert="horz" wrap="square" lIns="91440" tIns="0" rIns="91440" bIns="0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Paper </a:t>
            </a:r>
            <a:r>
              <a:rPr lang="mr-IN" b="1" dirty="0" smtClean="0">
                <a:solidFill>
                  <a:srgbClr val="0000FF"/>
                </a:solidFill>
              </a:rPr>
              <a:t>FIP/3-5Rb 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1580" y="3284699"/>
            <a:ext cx="1871980" cy="2451099"/>
            <a:chOff x="0" y="92160"/>
            <a:chExt cx="1661760" cy="1850760"/>
          </a:xfrm>
        </p:grpSpPr>
        <p:pic>
          <p:nvPicPr>
            <p:cNvPr id="11" name="Picture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25920" y="92160"/>
              <a:ext cx="1578600" cy="8154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Picture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320" t="7560" r="4347" b="9246"/>
            <a:stretch/>
          </p:blipFill>
          <p:spPr>
            <a:xfrm>
              <a:off x="0" y="916200"/>
              <a:ext cx="1661760" cy="102672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Freeform 12"/>
            <p:cNvSpPr/>
            <p:nvPr/>
          </p:nvSpPr>
          <p:spPr>
            <a:xfrm flipH="1" flipV="1">
              <a:off x="917640" y="400680"/>
              <a:ext cx="132120" cy="5562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240">
              <a:solidFill>
                <a:srgbClr val="FF0000"/>
              </a:solidFill>
              <a:round/>
              <a:tailEnd type="triangl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466229" y="5775620"/>
            <a:ext cx="1516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i="1" dirty="0"/>
              <a:t>The Tin limiter</a:t>
            </a:r>
            <a:r>
              <a:rPr lang="en-GB" sz="1600" dirty="0"/>
              <a:t> 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4473687" y="5287503"/>
            <a:ext cx="44912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i="1" dirty="0"/>
              <a:t>From the top, the electron density </a:t>
            </a:r>
            <a:r>
              <a:rPr lang="en-GB" sz="1600" i="1" dirty="0" err="1"/>
              <a:t>n</a:t>
            </a:r>
            <a:r>
              <a:rPr lang="en-GB" sz="1600" i="1" baseline="-25000" dirty="0" err="1"/>
              <a:t>e,LP</a:t>
            </a:r>
            <a:r>
              <a:rPr lang="en-GB" sz="1600" i="1" baseline="-25000" dirty="0"/>
              <a:t>, </a:t>
            </a:r>
            <a:r>
              <a:rPr lang="en-GB" sz="1600" i="1" dirty="0"/>
              <a:t>the electron temperature </a:t>
            </a:r>
            <a:r>
              <a:rPr lang="en-GB" sz="1600" i="1" dirty="0" err="1"/>
              <a:t>T</a:t>
            </a:r>
            <a:r>
              <a:rPr lang="en-GB" sz="1600" i="1" baseline="-25000" dirty="0" err="1"/>
              <a:t>e,LP</a:t>
            </a:r>
            <a:r>
              <a:rPr lang="en-GB" sz="1600" i="1" dirty="0"/>
              <a:t> and the heat loads </a:t>
            </a:r>
            <a:r>
              <a:rPr lang="en-GB" sz="1600" i="1" dirty="0" err="1"/>
              <a:t>q</a:t>
            </a:r>
            <a:r>
              <a:rPr lang="en-GB" sz="1600" i="1" baseline="-25000" dirty="0" err="1"/>
              <a:t>LP</a:t>
            </a:r>
            <a:r>
              <a:rPr lang="en-GB" sz="1600" i="1" dirty="0"/>
              <a:t> versus time are shown for two pulses</a:t>
            </a:r>
            <a:r>
              <a:rPr lang="en-GB" sz="1600" i="1" dirty="0" smtClean="0"/>
              <a:t>.</a:t>
            </a:r>
          </a:p>
          <a:p>
            <a:pPr algn="just"/>
            <a:r>
              <a:rPr lang="en-GB" sz="1600" dirty="0" smtClean="0"/>
              <a:t>     Increased density -</a:t>
            </a:r>
            <a:r>
              <a:rPr lang="en-GB" sz="1600" dirty="0" smtClean="0">
                <a:sym typeface="Wingdings"/>
              </a:rPr>
              <a:t>Increased heat load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4160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delloTemplateENEA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91440" tIns="0" rIns="91440" bIns="0" rtlCol="0">
        <a:spAutoFit/>
      </a:bodyPr>
      <a:lstStyle>
        <a:defPPr>
          <a:defRPr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142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ModelloTemplateENEAita</vt:lpstr>
      <vt:lpstr>Experiments on FTU with a liquid tin limiter</vt:lpstr>
    </vt:vector>
  </TitlesOfParts>
  <Company>ENEA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Mazzitelli</dc:creator>
  <cp:lastModifiedBy>Giuseppe Mazzitelli</cp:lastModifiedBy>
  <cp:revision>4</cp:revision>
  <dcterms:created xsi:type="dcterms:W3CDTF">2018-09-24T10:28:34Z</dcterms:created>
  <dcterms:modified xsi:type="dcterms:W3CDTF">2018-09-25T09:02:11Z</dcterms:modified>
</cp:coreProperties>
</file>