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4" r:id="rId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s 721 SW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s 721 SW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s 721 SW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s 721 SW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s 721 SW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wiss 721 SW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wiss 721 SW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wiss 721 SW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wiss 721 SW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FF"/>
    <a:srgbClr val="FFFF00"/>
    <a:srgbClr val="FF0000"/>
    <a:srgbClr val="000000"/>
    <a:srgbClr val="008000"/>
    <a:srgbClr val="5F5F5F"/>
    <a:srgbClr val="00C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177" autoAdjust="0"/>
    <p:restoredTop sz="90493" autoAdjust="0"/>
  </p:normalViewPr>
  <p:slideViewPr>
    <p:cSldViewPr>
      <p:cViewPr varScale="1">
        <p:scale>
          <a:sx n="111" d="100"/>
          <a:sy n="111" d="100"/>
        </p:scale>
        <p:origin x="21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C11A7684-7A5B-4FB8-B8AF-26CFAA183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30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4" descr="Purple mesh"/>
          <p:cNvSpPr>
            <a:spLocks noChangeArrowheads="1"/>
          </p:cNvSpPr>
          <p:nvPr userDrawn="1"/>
        </p:nvSpPr>
        <p:spPr bwMode="auto">
          <a:xfrm>
            <a:off x="0" y="6669360"/>
            <a:ext cx="9144000" cy="2016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000" i="1" dirty="0" smtClean="0">
                <a:solidFill>
                  <a:schemeClr val="bg1"/>
                </a:solidFill>
                <a:latin typeface="Swis721 Lt BT" pitchFamily="34" charset="0"/>
              </a:rPr>
              <a:t>S. Coda, </a:t>
            </a:r>
            <a:r>
              <a:rPr lang="en-US" sz="1000" i="1" dirty="0" smtClean="0">
                <a:solidFill>
                  <a:schemeClr val="bg1"/>
                </a:solidFill>
                <a:latin typeface="Swis721 Lt BT" pitchFamily="34" charset="0"/>
              </a:rPr>
              <a:t>27</a:t>
            </a:r>
            <a:r>
              <a:rPr lang="en-US" sz="1000" i="1" baseline="30000" dirty="0" smtClean="0">
                <a:solidFill>
                  <a:schemeClr val="bg1"/>
                </a:solidFill>
                <a:latin typeface="Swis721 Lt BT" pitchFamily="34" charset="0"/>
              </a:rPr>
              <a:t>th</a:t>
            </a:r>
            <a:r>
              <a:rPr lang="en-US" sz="1000" i="1" dirty="0" smtClean="0">
                <a:solidFill>
                  <a:schemeClr val="bg1"/>
                </a:solidFill>
                <a:latin typeface="Swis721 Lt BT" pitchFamily="34" charset="0"/>
              </a:rPr>
              <a:t> </a:t>
            </a:r>
            <a:r>
              <a:rPr lang="en-US" sz="1000" i="1" dirty="0" smtClean="0">
                <a:solidFill>
                  <a:schemeClr val="bg1"/>
                </a:solidFill>
                <a:latin typeface="Swis721 Lt BT" pitchFamily="34" charset="0"/>
              </a:rPr>
              <a:t>IAEA Fusion Energy Conference, </a:t>
            </a:r>
            <a:r>
              <a:rPr lang="en-US" sz="1000" i="1" dirty="0" smtClean="0">
                <a:solidFill>
                  <a:schemeClr val="bg1"/>
                </a:solidFill>
                <a:latin typeface="Swis721 Lt BT" pitchFamily="34" charset="0"/>
              </a:rPr>
              <a:t>OV/5-2, Gandhinagar</a:t>
            </a:r>
            <a:r>
              <a:rPr lang="en-US" sz="1000" i="1" baseline="0" dirty="0" smtClean="0">
                <a:solidFill>
                  <a:schemeClr val="bg1"/>
                </a:solidFill>
                <a:latin typeface="Swis721 Lt BT" pitchFamily="34" charset="0"/>
              </a:rPr>
              <a:t>, 2018</a:t>
            </a:r>
            <a:endParaRPr lang="en-US" sz="1000" i="1" dirty="0">
              <a:solidFill>
                <a:schemeClr val="bg1"/>
              </a:solidFill>
              <a:latin typeface="Swis721 Lt BT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1259632" y="44624"/>
            <a:ext cx="6696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i="1" dirty="0" smtClean="0">
                <a:solidFill>
                  <a:schemeClr val="bg1"/>
                </a:solidFill>
              </a:rPr>
              <a:t>TCV Tokamak </a:t>
            </a:r>
            <a:r>
              <a:rPr lang="en-US" sz="1800" i="1" dirty="0" smtClean="0">
                <a:solidFill>
                  <a:schemeClr val="bg1"/>
                </a:solidFill>
              </a:rPr>
              <a:t>Overview (EPFL-SPC, Switzerland) - highlights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7">
                <a:gamma/>
                <a:shade val="46275"/>
                <a:invGamma/>
              </a:srgbClr>
            </a:gs>
            <a:gs pos="100000">
              <a:srgbClr val="00008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Rectangle 24" descr="Purple mesh"/>
          <p:cNvSpPr>
            <a:spLocks noChangeArrowheads="1"/>
          </p:cNvSpPr>
          <p:nvPr userDrawn="1"/>
        </p:nvSpPr>
        <p:spPr bwMode="auto">
          <a:xfrm>
            <a:off x="0" y="6669360"/>
            <a:ext cx="9144000" cy="2016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000" i="1" dirty="0" smtClean="0">
                <a:solidFill>
                  <a:schemeClr val="bg1"/>
                </a:solidFill>
                <a:latin typeface="Swis721 Lt BT" pitchFamily="34" charset="0"/>
              </a:rPr>
              <a:t>S. Coda, 27</a:t>
            </a:r>
            <a:r>
              <a:rPr lang="en-US" sz="1000" i="1" baseline="30000" dirty="0" smtClean="0">
                <a:solidFill>
                  <a:schemeClr val="bg1"/>
                </a:solidFill>
                <a:latin typeface="Swis721 Lt BT" pitchFamily="34" charset="0"/>
              </a:rPr>
              <a:t>th</a:t>
            </a:r>
            <a:r>
              <a:rPr lang="en-US" sz="1000" i="1" dirty="0" smtClean="0">
                <a:solidFill>
                  <a:schemeClr val="bg1"/>
                </a:solidFill>
                <a:latin typeface="Swis721 Lt BT" pitchFamily="34" charset="0"/>
              </a:rPr>
              <a:t> IAEA Fusion Energy Conference, OV/5-2, Gandhinagar</a:t>
            </a:r>
            <a:r>
              <a:rPr lang="en-US" sz="1000" i="1" baseline="0" dirty="0" smtClean="0">
                <a:solidFill>
                  <a:schemeClr val="bg1"/>
                </a:solidFill>
                <a:latin typeface="Swis721 Lt BT" pitchFamily="34" charset="0"/>
              </a:rPr>
              <a:t>, 2018</a:t>
            </a:r>
            <a:endParaRPr lang="en-US" sz="1000" i="1" dirty="0">
              <a:solidFill>
                <a:schemeClr val="bg1"/>
              </a:solidFill>
              <a:latin typeface="Swis721 Lt BT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2555776" y="6629400"/>
            <a:ext cx="1224136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200" dirty="0" smtClean="0">
                <a:solidFill>
                  <a:schemeClr val="bg1"/>
                </a:solidFill>
                <a:latin typeface="Swis721 Lt BT" pitchFamily="34" charset="0"/>
              </a:rPr>
              <a:t>TCV Overview</a:t>
            </a:r>
            <a:endParaRPr lang="en-US" sz="1200" dirty="0">
              <a:solidFill>
                <a:schemeClr val="bg1"/>
              </a:solidFill>
              <a:latin typeface="Swis721 Lt BT" pitchFamily="34" charset="0"/>
            </a:endParaRPr>
          </a:p>
        </p:txBody>
      </p:sp>
      <p:pic>
        <p:nvPicPr>
          <p:cNvPr id="10" name="Picture 10" descr="E:\coda\PAPERS\FIGURES\crpp_simple_logo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6689725"/>
            <a:ext cx="457200" cy="155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Swiss 721 SW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Swiss 721 SW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Swiss 721 SW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Swiss 721 SW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Swiss 721 SW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Swiss 721 SW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Swiss 721 SW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Swiss 721 SW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7596336" y="2571098"/>
            <a:ext cx="1490148" cy="4098261"/>
            <a:chOff x="8280920" y="2149416"/>
            <a:chExt cx="1501256" cy="430392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6416" y="2564904"/>
              <a:ext cx="1465760" cy="388843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280920" y="2149416"/>
              <a:ext cx="13131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First doublet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79512" y="3636676"/>
            <a:ext cx="4249955" cy="2935662"/>
            <a:chOff x="179512" y="3636676"/>
            <a:chExt cx="4249955" cy="2935662"/>
          </a:xfrm>
        </p:grpSpPr>
        <p:pic>
          <p:nvPicPr>
            <p:cNvPr id="2" name="Imag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4236660"/>
              <a:ext cx="4249955" cy="233567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39552" y="3636676"/>
              <a:ext cx="33762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Higher </a:t>
              </a:r>
              <a:r>
                <a:rPr lang="en-US" sz="1600" dirty="0" err="1" smtClean="0">
                  <a:solidFill>
                    <a:srgbClr val="FFFF00"/>
                  </a:solidFill>
                </a:rPr>
                <a:t>triangularity</a:t>
              </a:r>
              <a:r>
                <a:rPr lang="en-US" sz="1600" dirty="0" smtClean="0">
                  <a:solidFill>
                    <a:srgbClr val="FFFF00"/>
                  </a:solidFill>
                </a:rPr>
                <a:t> changes ELMs </a:t>
              </a:r>
              <a:br>
                <a:rPr lang="en-US" sz="1600" dirty="0" smtClean="0">
                  <a:solidFill>
                    <a:srgbClr val="FFFF00"/>
                  </a:solidFill>
                </a:rPr>
              </a:br>
              <a:r>
                <a:rPr lang="en-US" sz="1600" dirty="0" smtClean="0">
                  <a:solidFill>
                    <a:srgbClr val="FFFF00"/>
                  </a:solidFill>
                </a:rPr>
                <a:t>from type-I to type-II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72248" y="362261"/>
            <a:ext cx="4371752" cy="2236604"/>
            <a:chOff x="180503" y="4216732"/>
            <a:chExt cx="4371752" cy="223660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503" y="4884972"/>
              <a:ext cx="4101568" cy="1568364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15940" y="4216732"/>
              <a:ext cx="43363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Flux expansion has little effect on SOL decay </a:t>
              </a:r>
              <a:br>
                <a:rPr lang="en-US" sz="1600" dirty="0" smtClean="0">
                  <a:solidFill>
                    <a:srgbClr val="FFFF00"/>
                  </a:solidFill>
                </a:rPr>
              </a:br>
              <a:r>
                <a:rPr lang="en-US" sz="1600" dirty="0" smtClean="0">
                  <a:solidFill>
                    <a:srgbClr val="FFFF00"/>
                  </a:solidFill>
                </a:rPr>
                <a:t>length, reduces in-out heat-flux asymmetry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1" name="Content Placeholder 3"/>
          <p:cNvSpPr txBox="1">
            <a:spLocks/>
          </p:cNvSpPr>
          <p:nvPr/>
        </p:nvSpPr>
        <p:spPr bwMode="auto">
          <a:xfrm>
            <a:off x="-108520" y="548680"/>
            <a:ext cx="4344249" cy="249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452438" lvl="1" indent="-360363">
              <a:spcBef>
                <a:spcPts val="968"/>
              </a:spcBef>
              <a:buClr>
                <a:srgbClr val="FF0066"/>
              </a:buClr>
              <a:buSzPct val="140000"/>
              <a:buFont typeface="Wingdings" pitchFamily="2" charset="2"/>
              <a:buChar char="ü"/>
            </a:pPr>
            <a:r>
              <a:rPr lang="en-GB" sz="1400" kern="0" dirty="0" smtClean="0"/>
              <a:t>Disruption avoidance with ECRH</a:t>
            </a:r>
          </a:p>
          <a:p>
            <a:pPr marL="452438" lvl="1" indent="-360363">
              <a:spcBef>
                <a:spcPts val="968"/>
              </a:spcBef>
              <a:buClr>
                <a:srgbClr val="FF0066"/>
              </a:buClr>
              <a:buSzPct val="140000"/>
              <a:buFont typeface="Wingdings" pitchFamily="2" charset="2"/>
              <a:buChar char="ü"/>
            </a:pPr>
            <a:r>
              <a:rPr lang="en-GB" sz="1400" kern="0" dirty="0" smtClean="0"/>
              <a:t>Runaway electron beam control</a:t>
            </a:r>
          </a:p>
          <a:p>
            <a:pPr marL="452438" lvl="1" indent="-360363">
              <a:spcBef>
                <a:spcPts val="968"/>
              </a:spcBef>
              <a:buClr>
                <a:srgbClr val="FF0066"/>
              </a:buClr>
              <a:buSzPct val="140000"/>
              <a:buFont typeface="Wingdings" pitchFamily="2" charset="2"/>
              <a:buChar char="ü"/>
            </a:pPr>
            <a:r>
              <a:rPr lang="en-GB" sz="1400" kern="0" dirty="0" smtClean="0"/>
              <a:t>Nearly non-inductive H-mode with ECRH+NBI</a:t>
            </a:r>
          </a:p>
          <a:p>
            <a:pPr marL="452438" lvl="1" indent="-360363">
              <a:spcBef>
                <a:spcPts val="968"/>
              </a:spcBef>
              <a:buClr>
                <a:srgbClr val="FF0066"/>
              </a:buClr>
              <a:buSzPct val="140000"/>
              <a:buFont typeface="Wingdings" pitchFamily="2" charset="2"/>
              <a:buChar char="ü"/>
            </a:pPr>
            <a:r>
              <a:rPr lang="en-GB" sz="1400" kern="0" dirty="0" smtClean="0"/>
              <a:t>Transport improvement, ELM mitigation at </a:t>
            </a:r>
            <a:br>
              <a:rPr lang="en-GB" sz="1400" kern="0" dirty="0" smtClean="0"/>
            </a:br>
            <a:r>
              <a:rPr lang="en-GB" sz="1400" kern="0" dirty="0" smtClean="0"/>
              <a:t>negative </a:t>
            </a:r>
            <a:r>
              <a:rPr lang="en-GB" sz="1400" kern="0" dirty="0" err="1" smtClean="0"/>
              <a:t>triangularity</a:t>
            </a:r>
            <a:endParaRPr lang="en-GB" sz="1400" kern="0" dirty="0" smtClean="0"/>
          </a:p>
          <a:p>
            <a:pPr marL="452438" lvl="1" indent="-360363">
              <a:spcBef>
                <a:spcPts val="968"/>
              </a:spcBef>
              <a:buClr>
                <a:srgbClr val="FF0066"/>
              </a:buClr>
              <a:buSzPct val="140000"/>
              <a:buFont typeface="Wingdings" pitchFamily="2" charset="2"/>
              <a:buChar char="ü"/>
            </a:pPr>
            <a:r>
              <a:rPr lang="en-GB" sz="1400" kern="0" dirty="0" smtClean="0"/>
              <a:t>Detachment in H-mode</a:t>
            </a:r>
          </a:p>
          <a:p>
            <a:pPr marL="452438" lvl="1" indent="-360363">
              <a:spcBef>
                <a:spcPts val="968"/>
              </a:spcBef>
              <a:buClr>
                <a:srgbClr val="FF0066"/>
              </a:buClr>
              <a:buSzPct val="140000"/>
              <a:buFont typeface="Wingdings" pitchFamily="2" charset="2"/>
              <a:buChar char="ü"/>
            </a:pPr>
            <a:r>
              <a:rPr lang="en-GB" sz="1400" kern="0" dirty="0" smtClean="0"/>
              <a:t>Upcoming vessel upgrade with variable </a:t>
            </a:r>
            <a:br>
              <a:rPr lang="en-GB" sz="1400" kern="0" dirty="0" smtClean="0"/>
            </a:br>
            <a:r>
              <a:rPr lang="en-GB" sz="1400" kern="0" dirty="0" smtClean="0"/>
              <a:t>closed </a:t>
            </a:r>
            <a:r>
              <a:rPr lang="en-GB" sz="1400" kern="0" dirty="0" err="1" smtClean="0"/>
              <a:t>divertor</a:t>
            </a:r>
            <a:endParaRPr lang="en-GB" sz="1400" kern="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4559882" y="2638751"/>
            <a:ext cx="2820430" cy="3958601"/>
            <a:chOff x="4559882" y="2638751"/>
            <a:chExt cx="2820430" cy="3958601"/>
          </a:xfrm>
        </p:grpSpPr>
        <p:sp>
          <p:nvSpPr>
            <p:cNvPr id="14" name="TextBox 13"/>
            <p:cNvSpPr txBox="1"/>
            <p:nvPr/>
          </p:nvSpPr>
          <p:spPr>
            <a:xfrm>
              <a:off x="4650285" y="2638751"/>
              <a:ext cx="25667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ELMs modulate EC power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9882" y="3024336"/>
              <a:ext cx="2820430" cy="35730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38401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Swiss 721 SWA"/>
        <a:ea typeface=""/>
        <a:cs typeface=""/>
      </a:majorFont>
      <a:minorFont>
        <a:latin typeface="Swiss 721 SW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57150" cap="flat" cmpd="sng" algn="ctr">
          <a:solidFill>
            <a:schemeClr val="bg1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s 721 SW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bg1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s 721 SW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21300</TotalTime>
  <Words>37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Swis721 Lt BT</vt:lpstr>
      <vt:lpstr>Swiss 721 SWA</vt:lpstr>
      <vt:lpstr>Times New Roman</vt:lpstr>
      <vt:lpstr>Wingdings</vt:lpstr>
      <vt:lpstr>Default Design</vt:lpstr>
      <vt:lpstr>PowerPoint Presentation</vt:lpstr>
    </vt:vector>
  </TitlesOfParts>
  <Company>EPFL - CRPP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Coda</dc:creator>
  <cp:lastModifiedBy>Stefano Coda</cp:lastModifiedBy>
  <cp:revision>644</cp:revision>
  <dcterms:created xsi:type="dcterms:W3CDTF">2004-11-04T09:01:48Z</dcterms:created>
  <dcterms:modified xsi:type="dcterms:W3CDTF">2018-09-27T14:49:43Z</dcterms:modified>
</cp:coreProperties>
</file>