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462" r:id="rId2"/>
    <p:sldId id="484" r:id="rId3"/>
    <p:sldId id="488" r:id="rId4"/>
    <p:sldId id="416" r:id="rId5"/>
    <p:sldId id="463" r:id="rId6"/>
    <p:sldId id="415" r:id="rId7"/>
    <p:sldId id="428" r:id="rId8"/>
    <p:sldId id="485" r:id="rId9"/>
    <p:sldId id="468" r:id="rId10"/>
    <p:sldId id="472" r:id="rId11"/>
    <p:sldId id="469" r:id="rId12"/>
    <p:sldId id="471" r:id="rId13"/>
    <p:sldId id="467" r:id="rId14"/>
    <p:sldId id="442" r:id="rId15"/>
    <p:sldId id="412" r:id="rId16"/>
    <p:sldId id="413" r:id="rId17"/>
    <p:sldId id="454" r:id="rId18"/>
    <p:sldId id="490" r:id="rId19"/>
    <p:sldId id="486" r:id="rId20"/>
    <p:sldId id="482" r:id="rId21"/>
    <p:sldId id="398" r:id="rId22"/>
    <p:sldId id="400" r:id="rId23"/>
    <p:sldId id="407" r:id="rId24"/>
    <p:sldId id="464" r:id="rId25"/>
    <p:sldId id="465" r:id="rId26"/>
    <p:sldId id="487" r:id="rId27"/>
    <p:sldId id="449" r:id="rId28"/>
    <p:sldId id="450" r:id="rId29"/>
    <p:sldId id="451" r:id="rId30"/>
    <p:sldId id="477" r:id="rId31"/>
    <p:sldId id="453" r:id="rId32"/>
    <p:sldId id="452" r:id="rId33"/>
    <p:sldId id="456" r:id="rId34"/>
    <p:sldId id="457" r:id="rId35"/>
    <p:sldId id="437" r:id="rId36"/>
    <p:sldId id="438" r:id="rId37"/>
    <p:sldId id="405" r:id="rId38"/>
    <p:sldId id="458" r:id="rId3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4">
          <p15:clr>
            <a:srgbClr val="A4A3A4"/>
          </p15:clr>
        </p15:guide>
        <p15:guide id="2" pos="28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2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DD24E"/>
    <a:srgbClr val="FFFF99"/>
    <a:srgbClr val="6600CC"/>
    <a:srgbClr val="0000CC"/>
    <a:srgbClr val="0066CC"/>
    <a:srgbClr val="CC3300"/>
    <a:srgbClr val="CC6600"/>
    <a:srgbClr val="C50BA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21" autoAdjust="0"/>
    <p:restoredTop sz="87002" autoAdjust="0"/>
  </p:normalViewPr>
  <p:slideViewPr>
    <p:cSldViewPr>
      <p:cViewPr varScale="1">
        <p:scale>
          <a:sx n="78" d="100"/>
          <a:sy n="78" d="100"/>
        </p:scale>
        <p:origin x="696" y="36"/>
      </p:cViewPr>
      <p:guideLst>
        <p:guide orient="horz" pos="1604"/>
        <p:guide pos="28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5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8B723-0783-40A7-9CEC-17279D21A3C8}" type="datetimeFigureOut">
              <a:rPr lang="zh-CN" altLang="en-US" smtClean="0"/>
              <a:pPr/>
              <a:t>2018/10/22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D58DD-5D76-4871-82CE-2E7A6A9ED3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62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7BC0-F9CD-4E0D-9565-67549E511D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899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中的红线和蓝线分别代表的是悬浮电位扰动和密度梯度扰动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采用条件平均方法计算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表明了电位扰动超前密度梯度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局部梯度扰动是因为模发展而引起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 CM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基本特性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电磁结构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模数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m=20-24, Localized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台基区域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通常宽度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2-3cm);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但在接近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ELM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的过程中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模结构会发生变化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767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observation of radially elongated streamer in pedestal during inter-ELM phase, which provides a transport channel connected the edge to core plasmas within a few microsecond.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形成机制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湍流通过非线性耦合而形成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Streamer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径向空间尺度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10-15 cm (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占装置小半径尺寸的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20-30%),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3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249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D58DD-5D76-4871-82CE-2E7A6A9ED3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00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1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03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Shear increase at outer </a:t>
            </a:r>
            <a:r>
              <a:rPr lang="en-US" altLang="zh-CN" dirty="0" err="1"/>
              <a:t>bdry</a:t>
            </a:r>
            <a:r>
              <a:rPr lang="en-US" altLang="zh-CN" dirty="0"/>
              <a:t> of island</a:t>
            </a:r>
          </a:p>
          <a:p>
            <a:r>
              <a:rPr lang="en-US" altLang="zh-CN" dirty="0"/>
              <a:t>While turbulence</a:t>
            </a:r>
            <a:r>
              <a:rPr lang="en-US" altLang="zh-CN" baseline="0" dirty="0"/>
              <a:t> increase, which implies that that pressure have a key role on affecting turbulence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851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2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8F83C-44DF-4A2E-9431-67B0D96592C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Beta_N</a:t>
            </a:r>
            <a:r>
              <a:rPr lang="en-US" altLang="zh-CN" dirty="0"/>
              <a:t>, </a:t>
            </a:r>
            <a:r>
              <a:rPr lang="en-US" altLang="zh-CN" dirty="0" err="1"/>
              <a:t>Beta_p</a:t>
            </a:r>
            <a:r>
              <a:rPr lang="zh-CN" altLang="en-US" dirty="0"/>
              <a:t>：</a:t>
            </a:r>
            <a:r>
              <a:rPr lang="en-US" altLang="zh-CN" dirty="0"/>
              <a:t>shot34340@908ms</a:t>
            </a:r>
            <a:r>
              <a:rPr lang="zh-CN" altLang="en-US" dirty="0"/>
              <a:t>；</a:t>
            </a:r>
            <a:r>
              <a:rPr lang="en-US" altLang="zh-CN" dirty="0" err="1"/>
              <a:t>beta_p</a:t>
            </a:r>
            <a:r>
              <a:rPr lang="en-US" altLang="zh-CN" baseline="0" dirty="0"/>
              <a:t> from MARS-F estimation.</a:t>
            </a:r>
            <a:endParaRPr lang="en-US" altLang="zh-CN" dirty="0"/>
          </a:p>
          <a:p>
            <a:r>
              <a:rPr lang="en-US" altLang="zh-CN" dirty="0"/>
              <a:t>Bootstrap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cuttent</a:t>
            </a:r>
            <a:r>
              <a:rPr lang="en-US" altLang="zh-CN" dirty="0"/>
              <a:t>: shot34185, based on </a:t>
            </a:r>
            <a:r>
              <a:rPr lang="en-US" altLang="zh-CN" dirty="0" err="1"/>
              <a:t>Aiping’s</a:t>
            </a:r>
            <a:r>
              <a:rPr lang="en-US" altLang="zh-CN" dirty="0"/>
              <a:t> </a:t>
            </a:r>
            <a:r>
              <a:rPr lang="en-US" altLang="zh-CN" dirty="0" err="1"/>
              <a:t>modelling</a:t>
            </a:r>
            <a:r>
              <a:rPr lang="en-US" altLang="zh-CN" baseline="0" dirty="0"/>
              <a:t> result</a:t>
            </a:r>
          </a:p>
          <a:p>
            <a:r>
              <a:rPr lang="en-US" altLang="zh-CN" baseline="0" dirty="0"/>
              <a:t>H98</a:t>
            </a:r>
            <a:r>
              <a:rPr lang="zh-CN" altLang="en-US" baseline="0" dirty="0"/>
              <a:t>： </a:t>
            </a:r>
            <a:r>
              <a:rPr lang="en-US" altLang="zh-CN" baseline="0" dirty="0" err="1"/>
              <a:t>Wulv’s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extimation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8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/>
              <a:t>(a) Schematic diagram of the LBO system in HL-2A; (b) LBO target with footprints of laser ablation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3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Some theory results</a:t>
            </a:r>
            <a:r>
              <a:rPr lang="en-US" altLang="zh-CN" baseline="0" dirty="0"/>
              <a:t> shown below will support the conclusion about the mechanism of ELM mitigation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LHCD – change the E  -- change </a:t>
            </a:r>
            <a:r>
              <a:rPr lang="en-US" altLang="zh-CN" baseline="0" dirty="0" err="1"/>
              <a:t>ExB</a:t>
            </a:r>
            <a:endParaRPr lang="en-US" altLang="zh-CN" baseline="0" dirty="0"/>
          </a:p>
          <a:p>
            <a:r>
              <a:rPr lang="zh-CN" altLang="en-US" dirty="0"/>
              <a:t>我们的猜测是</a:t>
            </a:r>
            <a:r>
              <a:rPr lang="en-US" altLang="zh-CN" dirty="0"/>
              <a:t>LHCD</a:t>
            </a:r>
            <a:r>
              <a:rPr lang="zh-CN" altLang="en-US" dirty="0"/>
              <a:t>影响电流电厂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而</a:t>
            </a:r>
            <a:r>
              <a:rPr lang="en-US" altLang="zh-CN" dirty="0"/>
              <a:t>impurity seeding</a:t>
            </a:r>
            <a:r>
              <a:rPr lang="zh-CN" altLang="en-US" dirty="0"/>
              <a:t>主要是导致局部温度下降，碰撞增加</a:t>
            </a:r>
            <a:endParaRPr lang="en-US" altLang="zh-CN" dirty="0"/>
          </a:p>
          <a:p>
            <a:r>
              <a:rPr lang="zh-CN" altLang="en-US" dirty="0"/>
              <a:t>形成剪切阻尼</a:t>
            </a:r>
            <a:endParaRPr lang="en-US" altLang="zh-CN" dirty="0"/>
          </a:p>
          <a:p>
            <a:r>
              <a:rPr lang="zh-CN" altLang="en-US" dirty="0"/>
              <a:t>所以二者都导致</a:t>
            </a:r>
            <a:r>
              <a:rPr lang="en-US" altLang="zh-CN" dirty="0"/>
              <a:t>shear</a:t>
            </a:r>
            <a:r>
              <a:rPr lang="zh-CN" altLang="en-US" dirty="0"/>
              <a:t>变化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107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</a:t>
            </a:r>
            <a:r>
              <a:rPr lang="en-US" altLang="zh-CN" dirty="0"/>
              <a:t>case </a:t>
            </a:r>
            <a:r>
              <a:rPr lang="zh-CN" altLang="en-US" dirty="0"/>
              <a:t>我之前初步算了下，没看到。附近的炮都没看到，也不知道是物理不一样了，还是那段时间测量有问题。目前还在分析更多的数据。但是纯</a:t>
            </a:r>
            <a:r>
              <a:rPr lang="en-US" altLang="zh-CN" dirty="0"/>
              <a:t>D2 </a:t>
            </a:r>
            <a:r>
              <a:rPr lang="zh-CN" altLang="en-US" dirty="0"/>
              <a:t>发现了。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34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HCM: EM</a:t>
            </a:r>
            <a:r>
              <a:rPr lang="en-US" altLang="zh-CN" baseline="0" dirty="0"/>
              <a:t> mode, too weak to identify the mode number and structure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D58DD-5D76-4871-82CE-2E7A6A9ED3D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93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3658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55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352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5500694" y="4822047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单击此处编辑母版标题式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08104" y="4803998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8B34-7BFB-44E5-A773-2B7A6F3F9D8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500694" y="4822047"/>
            <a:ext cx="2133600" cy="273844"/>
          </a:xfrm>
          <a:prstGeom prst="rect">
            <a:avLst/>
          </a:prstGeom>
        </p:spPr>
        <p:txBody>
          <a:bodyPr/>
          <a:lstStyle/>
          <a:p>
            <a:pPr algn="l" rtl="0"/>
            <a:fld id="{0C913308-F349-4B6D-A68A-DD1791B4A57B}" type="slidenum">
              <a:rPr lang="zh-CN" altLang="en-US" kern="12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  <a:cs typeface="+mn-cs"/>
              </a:rPr>
              <a:pPr algn="l" rtl="0"/>
              <a:t>‹#›</a:t>
            </a:fld>
            <a:r>
              <a:rPr lang="zh-CN" altLang="en-US" kern="1200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kern="1200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  <a:cs typeface="+mn-cs"/>
              </a:rPr>
              <a:t>/22</a:t>
            </a:r>
            <a:endParaRPr lang="zh-CN" altLang="en-US" kern="1200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355976" y="4731990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"/>
          <p:cNvSpPr>
            <a:spLocks noChangeArrowheads="1"/>
          </p:cNvSpPr>
          <p:nvPr userDrawn="1"/>
        </p:nvSpPr>
        <p:spPr bwMode="auto">
          <a:xfrm>
            <a:off x="0" y="0"/>
            <a:ext cx="9144000" cy="448866"/>
          </a:xfrm>
          <a:prstGeom prst="rect">
            <a:avLst/>
          </a:prstGeom>
          <a:solidFill>
            <a:srgbClr val="0070C0"/>
          </a:solidFill>
          <a:ln w="9525" algn="ctr">
            <a:noFill/>
            <a:round/>
          </a:ln>
        </p:spPr>
        <p:txBody>
          <a:bodyPr/>
          <a:lstStyle/>
          <a:p>
            <a:pPr algn="r">
              <a:spcBef>
                <a:spcPct val="50000"/>
              </a:spcBef>
            </a:pPr>
            <a:endParaRPr lang="zh-CN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7" name="Picture 8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-2256" y="4310182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8" name="直接连接符 17"/>
          <p:cNvCxnSpPr>
            <a:cxnSpLocks noChangeShapeType="1"/>
          </p:cNvCxnSpPr>
          <p:nvPr userDrawn="1"/>
        </p:nvCxnSpPr>
        <p:spPr bwMode="auto">
          <a:xfrm>
            <a:off x="0" y="459581"/>
            <a:ext cx="9144000" cy="1191"/>
          </a:xfrm>
          <a:prstGeom prst="line">
            <a:avLst/>
          </a:prstGeom>
          <a:noFill/>
          <a:ln w="69850" algn="ctr">
            <a:solidFill>
              <a:srgbClr val="EEB500"/>
            </a:solidFill>
            <a:round/>
          </a:ln>
        </p:spPr>
      </p:cxnSp>
      <p:cxnSp>
        <p:nvCxnSpPr>
          <p:cNvPr id="1029" name="直接连接符 12"/>
          <p:cNvCxnSpPr>
            <a:cxnSpLocks noChangeShapeType="1"/>
          </p:cNvCxnSpPr>
          <p:nvPr/>
        </p:nvCxnSpPr>
        <p:spPr bwMode="auto">
          <a:xfrm>
            <a:off x="7715250" y="4606529"/>
            <a:ext cx="1428750" cy="1190"/>
          </a:xfrm>
          <a:prstGeom prst="line">
            <a:avLst/>
          </a:prstGeom>
          <a:noFill/>
          <a:ln w="69850" algn="ctr">
            <a:solidFill>
              <a:srgbClr val="EEB500"/>
            </a:solidFill>
            <a:round/>
          </a:ln>
        </p:spPr>
      </p:cxnSp>
      <p:sp>
        <p:nvSpPr>
          <p:cNvPr id="17" name="矩形 16"/>
          <p:cNvSpPr/>
          <p:nvPr/>
        </p:nvSpPr>
        <p:spPr bwMode="auto">
          <a:xfrm>
            <a:off x="7000876" y="4125516"/>
            <a:ext cx="2143125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177235" y="4681835"/>
            <a:ext cx="1252266" cy="461665"/>
          </a:xfrm>
          <a:prstGeom prst="rect">
            <a:avLst/>
          </a:prstGeom>
          <a:solidFill>
            <a:schemeClr val="accent6">
              <a:lumMod val="20000"/>
              <a:lumOff val="80000"/>
              <a:alpha val="21000"/>
            </a:schemeClr>
          </a:solidFill>
        </p:spPr>
        <p:txBody>
          <a:bodyPr wrap="none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ea typeface="黑体" panose="02010609060101010101" pitchFamily="49" charset="-122"/>
              </a:rPr>
              <a:t>HL-2A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ckwell Extra Bold" pitchFamily="18" charset="0"/>
              <a:ea typeface="黑体" panose="02010609060101010101" pitchFamily="49" charset="-122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5500694" y="4822047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1.png"/><Relationship Id="rId7" Type="http://schemas.openxmlformats.org/officeDocument/2006/relationships/image" Target="../media/image39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0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1" name="Rectangle 11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5110" y="1428182"/>
            <a:ext cx="7742238" cy="1944216"/>
          </a:xfrm>
          <a:prstGeom prst="rect">
            <a:avLst/>
          </a:prstGeo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Gulim" charset="-127"/>
                <a:cs typeface="Arial" panose="020B0604020202020204" pitchFamily="34" charset="0"/>
              </a:rPr>
              <a:t>Min </a:t>
            </a: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Gulim" charset="-127"/>
                <a:cs typeface="Arial" panose="020B0604020202020204" pitchFamily="34" charset="0"/>
              </a:rPr>
              <a:t>Xu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Gulim" charset="-127"/>
                <a:cs typeface="Arial" panose="020B0604020202020204" pitchFamily="34" charset="0"/>
              </a:rPr>
              <a:t> on behalf of HL-2A team &amp; collaborators</a:t>
            </a:r>
            <a:b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Gulim" charset="-127"/>
                <a:cs typeface="Arial" panose="020B0604020202020204" pitchFamily="34" charset="0"/>
              </a:rPr>
            </a:br>
            <a:b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Gulim" charset="-127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Gulim" charset="-127"/>
                <a:cs typeface="Arial" panose="020B0604020202020204" pitchFamily="34" charset="0"/>
              </a:rPr>
              <a:t>Southwestern Institute of Physics, Chengdu , China</a:t>
            </a:r>
            <a:br>
              <a:rPr lang="en-US" altLang="zh-CN" sz="2600" dirty="0">
                <a:solidFill>
                  <a:schemeClr val="tx1"/>
                </a:solidFill>
                <a:latin typeface="Arial" panose="020B0604020202020204" pitchFamily="34" charset="0"/>
                <a:ea typeface="Gulim" charset="-127"/>
                <a:cs typeface="Arial" panose="020B0604020202020204" pitchFamily="34" charset="0"/>
              </a:rPr>
            </a:br>
            <a:endParaRPr lang="ko-KR" altLang="en-US" sz="2600" dirty="0">
              <a:solidFill>
                <a:schemeClr val="tx1"/>
              </a:solidFill>
              <a:latin typeface="Arial" panose="020B0604020202020204" pitchFamily="34" charset="0"/>
              <a:ea typeface="Gulim" charset="-127"/>
              <a:cs typeface="Arial" panose="020B0604020202020204" pitchFamily="34" charset="0"/>
            </a:endParaRPr>
          </a:p>
        </p:txBody>
      </p:sp>
      <p:sp>
        <p:nvSpPr>
          <p:cNvPr id="5" name="标题 1"/>
          <p:cNvSpPr txBox="1"/>
          <p:nvPr/>
        </p:nvSpPr>
        <p:spPr bwMode="gray">
          <a:xfrm>
            <a:off x="-124646" y="333696"/>
            <a:ext cx="8745220" cy="11025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HL-2A Recent Experiments </a:t>
            </a:r>
            <a:endParaRPr lang="en-US" altLang="zh-CN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3" y="87475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81" y="0"/>
            <a:ext cx="9289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US" altLang="zh-CN" sz="22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zh-CN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IAEA FEC,  October 22-27,  2018,  Ahmedabad,  India</a:t>
            </a:r>
            <a:endParaRPr lang="zh-CN" alt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692" y="-23562"/>
            <a:ext cx="494340" cy="47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gss2.bdstatic.com/9fo3dSag_xI4khGkpoWK1HF6hhy/baike/c0%3Dbaike80%2C5%2C5%2C80%2C26/sign=9bdd30a2bd3533fae1bb9b7cc9ba967a/9f2f070828381f306b213405a5014c086e06f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09" y="0"/>
            <a:ext cx="551809" cy="44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B9B506-201E-4343-8942-221D030A9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4932894-B37B-4023-B6EC-28903FFB3E82}"/>
              </a:ext>
            </a:extLst>
          </p:cNvPr>
          <p:cNvSpPr/>
          <p:nvPr/>
        </p:nvSpPr>
        <p:spPr>
          <a:xfrm>
            <a:off x="1331640" y="2427734"/>
            <a:ext cx="583264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i="1" dirty="0">
                <a:solidFill>
                  <a:srgbClr val="0000CC"/>
                </a:solidFill>
                <a:latin typeface="Century" pitchFamily="18" charset="0"/>
                <a:ea typeface="TimesNewRomanPS-BoldMT"/>
                <a:cs typeface="Arial" pitchFamily="34" charset="0"/>
              </a:rPr>
              <a:t>In collaboration with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anose="02040604050505020304" pitchFamily="18" charset="0"/>
                <a:ea typeface="宋体" pitchFamily="2" charset="-122"/>
                <a:cs typeface="Arial" pitchFamily="34" charset="0"/>
              </a:rPr>
              <a:t>IRFM/CEA, </a:t>
            </a:r>
            <a:r>
              <a:rPr lang="en-US" altLang="zh-CN" sz="1200" i="1" dirty="0" err="1">
                <a:solidFill>
                  <a:srgbClr val="0000FF"/>
                </a:solidFill>
                <a:latin typeface="Century" panose="02040604050505020304" pitchFamily="18" charset="0"/>
                <a:ea typeface="宋体" pitchFamily="2" charset="-122"/>
                <a:cs typeface="Arial" pitchFamily="34" charset="0"/>
              </a:rPr>
              <a:t>Cadarache</a:t>
            </a:r>
            <a:r>
              <a:rPr lang="en-US" altLang="zh-CN" sz="1200" i="1" dirty="0">
                <a:solidFill>
                  <a:srgbClr val="0000FF"/>
                </a:solidFill>
                <a:latin typeface="Century" panose="02040604050505020304" pitchFamily="18" charset="0"/>
                <a:ea typeface="宋体" pitchFamily="2" charset="-122"/>
                <a:cs typeface="Arial" pitchFamily="34" charset="0"/>
              </a:rPr>
              <a:t>, France</a:t>
            </a:r>
            <a:r>
              <a:rPr lang="en-US" altLang="zh-CN" sz="1200" i="1" dirty="0">
                <a:solidFill>
                  <a:srgbClr val="0000FF"/>
                </a:solidFill>
                <a:latin typeface="Century" panose="02040604050505020304" pitchFamily="18" charset="0"/>
                <a:ea typeface="TimesNewRomanPS-BoldMT"/>
                <a:cs typeface="Arial" pitchFamily="34" charset="0"/>
              </a:rPr>
              <a:t> 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anose="02040604050505020304" pitchFamily="18" charset="0"/>
                <a:ea typeface="TimesNewRomanPS-BoldMT"/>
                <a:cs typeface="Arial" pitchFamily="34" charset="0"/>
              </a:rPr>
              <a:t>University of California, San Diego, USA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anose="02040604050505020304" pitchFamily="18" charset="0"/>
              </a:rPr>
              <a:t>University of Wisconsin – Madison, Wisconsin, USA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anose="02040604050505020304" pitchFamily="18" charset="0"/>
                <a:ea typeface="TimesNewRomanPS-BoldMT"/>
                <a:cs typeface="Arial" pitchFamily="34" charset="0"/>
              </a:rPr>
              <a:t>CCFE, </a:t>
            </a:r>
            <a:r>
              <a:rPr lang="en-US" altLang="zh-CN" sz="1200" i="1" dirty="0" err="1">
                <a:solidFill>
                  <a:srgbClr val="0000FF"/>
                </a:solidFill>
                <a:latin typeface="Century" panose="02040604050505020304" pitchFamily="18" charset="0"/>
                <a:ea typeface="TimesNewRomanPS-BoldMT"/>
                <a:cs typeface="Arial" pitchFamily="34" charset="0"/>
              </a:rPr>
              <a:t>Culham</a:t>
            </a:r>
            <a:r>
              <a:rPr lang="en-US" altLang="zh-CN" sz="1200" i="1" dirty="0">
                <a:solidFill>
                  <a:srgbClr val="0000FF"/>
                </a:solidFill>
                <a:latin typeface="Century" panose="02040604050505020304" pitchFamily="18" charset="0"/>
                <a:ea typeface="TimesNewRomanPS-BoldMT"/>
                <a:cs typeface="Arial" pitchFamily="34" charset="0"/>
              </a:rPr>
              <a:t> Science Centre, UK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itchFamily="18" charset="0"/>
                <a:ea typeface="黑体" pitchFamily="49" charset="-122"/>
                <a:cs typeface="Arial" pitchFamily="34" charset="0"/>
              </a:rPr>
              <a:t>NIFS, Japan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itchFamily="18" charset="0"/>
                <a:ea typeface="黑体" pitchFamily="49" charset="-122"/>
                <a:cs typeface="Arial" pitchFamily="34" charset="0"/>
              </a:rPr>
              <a:t>PPPL, USA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itchFamily="18" charset="0"/>
                <a:ea typeface="黑体" pitchFamily="49" charset="-122"/>
                <a:cs typeface="Arial" pitchFamily="34" charset="0"/>
              </a:rPr>
              <a:t>MIT, USA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itchFamily="18" charset="0"/>
                <a:ea typeface="黑体" pitchFamily="49" charset="-122"/>
                <a:cs typeface="Arial" pitchFamily="34" charset="0"/>
              </a:rPr>
              <a:t>Kyushu University, Kyoto University, Japan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itchFamily="18" charset="0"/>
                <a:ea typeface="黑体" pitchFamily="49" charset="-122"/>
                <a:cs typeface="Arial" pitchFamily="34" charset="0"/>
              </a:rPr>
              <a:t>ASIPP, China</a:t>
            </a:r>
          </a:p>
          <a:p>
            <a:r>
              <a:rPr lang="en-US" altLang="zh-CN" sz="1200" i="1" dirty="0">
                <a:solidFill>
                  <a:srgbClr val="0000FF"/>
                </a:solidFill>
                <a:latin typeface="Century" pitchFamily="18" charset="0"/>
                <a:ea typeface="黑体" pitchFamily="49" charset="-122"/>
                <a:cs typeface="Arial" pitchFamily="34" charset="0"/>
              </a:rPr>
              <a:t>USTC, HUST, Dalian UT, Beijing U, Tsinghua U, HIT, Sichuan U, China</a:t>
            </a:r>
          </a:p>
          <a:p>
            <a:endParaRPr lang="en-US" altLang="zh-CN" sz="1400" i="1" dirty="0">
              <a:solidFill>
                <a:srgbClr val="CC3300"/>
              </a:solidFill>
              <a:latin typeface="Century" pitchFamily="18" charset="0"/>
              <a:ea typeface="TimesNewRomanPS-BoldM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16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274" y="546262"/>
            <a:ext cx="7616923" cy="4329744"/>
            <a:chOff x="272914" y="505622"/>
            <a:chExt cx="7616923" cy="4329744"/>
          </a:xfrm>
        </p:grpSpPr>
        <p:grpSp>
          <p:nvGrpSpPr>
            <p:cNvPr id="12" name="组合 11"/>
            <p:cNvGrpSpPr/>
            <p:nvPr/>
          </p:nvGrpSpPr>
          <p:grpSpPr>
            <a:xfrm>
              <a:off x="499903" y="505622"/>
              <a:ext cx="7389934" cy="1444755"/>
              <a:chOff x="839666" y="3278958"/>
              <a:chExt cx="7389934" cy="14447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3">
                    <a:extLst>
                      <a:ext uri="{FF2B5EF4-FFF2-40B4-BE49-F238E27FC236}">
                        <a16:creationId xmlns:a16="http://schemas.microsoft.com/office/drawing/2014/main" id="{20D94979-1852-4F21-B750-48118B6158FB}"/>
                      </a:ext>
                    </a:extLst>
                  </p:cNvPr>
                  <p:cNvSpPr/>
                  <p:nvPr/>
                </p:nvSpPr>
                <p:spPr>
                  <a:xfrm>
                    <a:off x="868503" y="3278958"/>
                    <a:ext cx="6900228" cy="300083"/>
                  </a:xfrm>
                  <a:prstGeom prst="rect">
                    <a:avLst/>
                  </a:prstGeom>
                </p:spPr>
                <p:txBody>
                  <a:bodyPr wrap="square" lIns="68580" tIns="34290" rIns="68580" bIns="34290">
                    <a:spAutoFit/>
                  </a:bodyPr>
                  <a:lstStyle/>
                  <a:p>
                    <a:pPr marL="214313" indent="-214313">
                      <a:spcBef>
                        <a:spcPts val="450"/>
                      </a:spcBef>
                      <a:buFont typeface="Wingdings" panose="05000000000000000000" pitchFamily="2" charset="2"/>
                      <a:buChar char="p"/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altLang="zh-CN" sz="1500" b="1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ea"/>
                            <a:sym typeface="Microsoft YaHei" panose="020B0503020204020204" pitchFamily="34" charset="-122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GB" altLang="zh-CN" sz="1500" b="1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ea"/>
                            <a:sym typeface="Microsoft YaHei" panose="020B0503020204020204" pitchFamily="34" charset="-122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GB" altLang="zh-CN" sz="1500" b="1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+mn-ea"/>
                            <a:sym typeface="Microsoft YaHei" panose="020B0503020204020204" pitchFamily="34" charset="-122"/>
                          </a:rPr>
                          <m:t>B</m:t>
                        </m:r>
                      </m:oMath>
                    </a14:m>
                    <a:r>
                      <a:rPr lang="en-GB" altLang="zh-CN" sz="15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ea"/>
                        <a:sym typeface="Microsoft YaHei" panose="020B0503020204020204" pitchFamily="34" charset="-122"/>
                      </a:rPr>
                      <a:t> Velocity shear</a:t>
                    </a:r>
                    <a:r>
                      <a:rPr lang="en-GB" altLang="zh-CN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ea"/>
                        <a:sym typeface="Microsoft YaHei" panose="020B0503020204020204" pitchFamily="34" charset="-122"/>
                      </a:rPr>
                      <a:t>:   </a:t>
                    </a:r>
                    <a:r>
                      <a:rPr lang="en-GB" altLang="zh-CN" sz="1500" dirty="0" err="1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ea"/>
                        <a:sym typeface="Microsoft YaHei" panose="020B0503020204020204" pitchFamily="34" charset="-122"/>
                      </a:rPr>
                      <a:t>seve</a:t>
                    </a:r>
                    <a:r>
                      <a:rPr lang="en-US" altLang="zh-CN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ea"/>
                        <a:sym typeface="Microsoft YaHei" panose="020B0503020204020204" pitchFamily="34" charset="-122"/>
                      </a:rPr>
                      <a:t>re</a:t>
                    </a:r>
                    <a:r>
                      <a:rPr lang="en-GB" altLang="zh-CN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ea"/>
                        <a:sym typeface="Microsoft YaHei" panose="020B0503020204020204" pitchFamily="34" charset="-122"/>
                      </a:rPr>
                      <a:t> reduction after LBO.</a:t>
                    </a:r>
                    <a:endParaRPr lang="en-US" altLang="zh-CN" sz="1500" b="1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ea"/>
                      <a:sym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7" name="Rectangle 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0D94979-1852-4F21-B750-48118B6158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8503" y="3278958"/>
                    <a:ext cx="6900228" cy="300083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618" t="-8163" b="-2449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35EE3BF-B498-4402-9F9C-273C99139446}"/>
                  </a:ext>
                </a:extLst>
              </p:cNvPr>
              <p:cNvSpPr/>
              <p:nvPr/>
            </p:nvSpPr>
            <p:spPr>
              <a:xfrm>
                <a:off x="844466" y="3782430"/>
                <a:ext cx="7385134" cy="618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spcBef>
                    <a:spcPts val="450"/>
                  </a:spcBef>
                  <a:buFont typeface="Wingdings" panose="05000000000000000000" pitchFamily="2" charset="2"/>
                  <a:buChar char="p"/>
                </a:pPr>
                <a:r>
                  <a:rPr lang="en-GB" altLang="zh-CN" sz="15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Microsoft YaHei" panose="020B0503020204020204" pitchFamily="34" charset="-122"/>
                  </a:rPr>
                  <a:t>Pedestal turbulence</a:t>
                </a:r>
                <a:r>
                  <a:rPr lang="en-GB" altLang="zh-CN" sz="15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Microsoft YaHei" panose="020B0503020204020204" pitchFamily="34" charset="-122"/>
                  </a:rPr>
                  <a:t>: Intensity enhanced.</a:t>
                </a:r>
              </a:p>
              <a:p>
                <a:pPr>
                  <a:spcBef>
                    <a:spcPts val="450"/>
                  </a:spcBef>
                </a:pPr>
                <a:r>
                  <a:rPr lang="en-GB" altLang="zh-CN" sz="15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Microsoft YaHei" panose="020B0503020204020204" pitchFamily="34" charset="-122"/>
                  </a:rPr>
                  <a:t>                                       radial wavenumber spectral shift.</a:t>
                </a:r>
                <a:endParaRPr lang="en-US" altLang="zh-CN" sz="15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EEFCD-0889-450E-AC1B-4A4C94C76BB4}"/>
                  </a:ext>
                </a:extLst>
              </p:cNvPr>
              <p:cNvSpPr/>
              <p:nvPr/>
            </p:nvSpPr>
            <p:spPr>
              <a:xfrm>
                <a:off x="839666" y="4400548"/>
                <a:ext cx="1893789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14313" indent="-214313">
                  <a:spcBef>
                    <a:spcPts val="450"/>
                  </a:spcBef>
                  <a:buFont typeface="Wingdings" panose="05000000000000000000" pitchFamily="2" charset="2"/>
                  <a:buChar char="p"/>
                </a:pPr>
                <a:r>
                  <a:rPr lang="en-US" altLang="zh-CN" sz="15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n-ea"/>
                    <a:sym typeface="Microsoft YaHei" panose="020B0503020204020204" pitchFamily="34" charset="-122"/>
                  </a:rPr>
                  <a:t>ELM Mitigation</a:t>
                </a:r>
                <a:endParaRPr lang="en-GB" altLang="zh-CN" sz="15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2" name="下箭头 1"/>
              <p:cNvSpPr/>
              <p:nvPr/>
            </p:nvSpPr>
            <p:spPr bwMode="auto">
              <a:xfrm>
                <a:off x="1866503" y="3579041"/>
                <a:ext cx="267493" cy="282827"/>
              </a:xfrm>
              <a:prstGeom prst="downArrow">
                <a:avLst/>
              </a:prstGeom>
              <a:solidFill>
                <a:srgbClr val="00008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2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6" name="下箭头 15"/>
              <p:cNvSpPr/>
              <p:nvPr/>
            </p:nvSpPr>
            <p:spPr bwMode="auto">
              <a:xfrm>
                <a:off x="1847545" y="4117721"/>
                <a:ext cx="267493" cy="282827"/>
              </a:xfrm>
              <a:prstGeom prst="downArrow">
                <a:avLst/>
              </a:prstGeom>
              <a:solidFill>
                <a:srgbClr val="00008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2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72914" y="1906831"/>
              <a:ext cx="7600951" cy="2928535"/>
              <a:chOff x="628650" y="567103"/>
              <a:chExt cx="7600951" cy="2928535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70CDBBD7-391C-41DA-82DD-57C6C9A27A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74" r="25353"/>
              <a:stretch/>
            </p:blipFill>
            <p:spPr>
              <a:xfrm>
                <a:off x="628650" y="567103"/>
                <a:ext cx="2743201" cy="2544386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FD5603D7-B3D8-487D-8B9A-B68BC0C8C3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2" t="7447" r="2674"/>
              <a:stretch/>
            </p:blipFill>
            <p:spPr>
              <a:xfrm>
                <a:off x="3578307" y="624253"/>
                <a:ext cx="4651294" cy="2461847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2895069" y="3187861"/>
                <a:ext cx="3153427" cy="3077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latin typeface="Arial" pitchFamily="34" charset="0"/>
                    <a:cs typeface="Arial" pitchFamily="34" charset="0"/>
                  </a:rPr>
                  <a:t>Xiao(SWIP), Zou(CEA), et al., EX/7-4</a:t>
                </a:r>
                <a:endParaRPr lang="zh-CN" alt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8B7CE9B7-A8E8-47F6-A2EB-1984FE6B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F8B34-7BFB-44E5-A773-2B7A6F3F9D80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F9D2AFC3-5535-4918-9085-A7996D08D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-56849"/>
            <a:ext cx="860678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 Mitigation by LBO 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Microsoft YaHei" panose="020B0503020204020204" pitchFamily="34" charset="-122"/>
              </a:rPr>
              <a:t>Fe impurity seeding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8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-46705"/>
            <a:ext cx="82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of ELM Mitigation by LHCD/LBO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8789" y="566027"/>
            <a:ext cx="926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Theoretical results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  enhancement of turbulence by shift of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radial wavenumber 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83568" y="999069"/>
            <a:ext cx="8288091" cy="2586128"/>
            <a:chOff x="786591" y="1119792"/>
            <a:chExt cx="8288091" cy="2586128"/>
          </a:xfrm>
        </p:grpSpPr>
        <p:grpSp>
          <p:nvGrpSpPr>
            <p:cNvPr id="5" name="组合 4"/>
            <p:cNvGrpSpPr/>
            <p:nvPr/>
          </p:nvGrpSpPr>
          <p:grpSpPr>
            <a:xfrm>
              <a:off x="786591" y="1119792"/>
              <a:ext cx="4625878" cy="2586128"/>
              <a:chOff x="2738663" y="1125257"/>
              <a:chExt cx="4625878" cy="2671793"/>
            </a:xfrm>
          </p:grpSpPr>
          <p:pic>
            <p:nvPicPr>
              <p:cNvPr id="7" name="图片 6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2" t="5195" r="9105" b="7468"/>
              <a:stretch>
                <a:fillRect/>
              </a:stretch>
            </p:blipFill>
            <p:spPr bwMode="auto">
              <a:xfrm>
                <a:off x="2738663" y="1410707"/>
                <a:ext cx="4625878" cy="238634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954687" y="1125257"/>
                <a:ext cx="1859805" cy="34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Theoretical results</a:t>
                </a:r>
                <a:endParaRPr lang="zh-CN" alt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1">
                  <a:extLst>
                    <a:ext uri="{FF2B5EF4-FFF2-40B4-BE49-F238E27FC236}">
                      <a16:creationId xmlns:a16="http://schemas.microsoft.com/office/drawing/2014/main" id="{8348CBF4-3EC1-4904-98BD-409062642131}"/>
                    </a:ext>
                  </a:extLst>
                </p:cNvPr>
                <p:cNvSpPr txBox="1"/>
                <p:nvPr/>
              </p:nvSpPr>
              <p:spPr>
                <a:xfrm>
                  <a:off x="5431353" y="1468337"/>
                  <a:ext cx="3643329" cy="1082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i="1" dirty="0"/>
                    <a:t>Q</a:t>
                  </a:r>
                  <a:r>
                    <a:rPr lang="en-US" altLang="zh-CN" sz="1600" dirty="0"/>
                    <a:t>: </a:t>
                  </a:r>
                  <a:r>
                    <a:rPr lang="en-US" altLang="zh-CN" sz="1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heat source</a:t>
                  </a:r>
                </a:p>
                <a:p>
                  <a:r>
                    <a:rPr lang="en-US" altLang="zh-CN" sz="1600" i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U</a:t>
                  </a:r>
                  <a:r>
                    <a:rPr lang="en-US" altLang="zh-CN" sz="1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: reduction value of </a:t>
                  </a:r>
                  <a:r>
                    <a:rPr lang="en-US" altLang="zh-CN" sz="16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ExB</a:t>
                  </a:r>
                  <a:r>
                    <a:rPr lang="en-US" altLang="zh-CN" sz="1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shear</a:t>
                  </a:r>
                </a:p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  <m:r>
                        <a:rPr lang="en-US" altLang="zh-CN" sz="16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altLang="zh-CN" sz="1600" dirty="0">
                      <a:solidFill>
                        <a:schemeClr val="tx1"/>
                      </a:solidFill>
                      <a:latin typeface="Arial" pitchFamily="34" charset="0"/>
                      <a:ea typeface="微软雅黑" panose="020B0503020204020204" pitchFamily="34" charset="-122"/>
                      <a:cs typeface="Arial" pitchFamily="34" charset="0"/>
                    </a:rPr>
                    <a:t>Averaged radial wavenumber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+mn-ea"/>
                              <a:sym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Microsoft YaHei" panose="020B0503020204020204" pitchFamily="34" charset="-122"/>
                              <a:cs typeface="+mn-ea"/>
                              <a:sym typeface="Microsoft YaHei" panose="020B0503020204020204" pitchFamily="34" charset="-122"/>
                            </a:rPr>
                            <m:t>𝐼</m:t>
                          </m:r>
                        </m:e>
                        <m:sub>
                          <m:r>
                            <a:rPr lang="zh-CN" altLang="en-US" sz="1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+mn-ea"/>
                              <a:sym typeface="Microsoft YaHei" panose="020B0503020204020204" pitchFamily="34" charset="-122"/>
                            </a:rPr>
                            <m:t>𝞥</m:t>
                          </m:r>
                        </m:sub>
                      </m:sSub>
                      <m:r>
                        <a:rPr lang="en-US" altLang="zh-CN" sz="16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altLang="zh-CN" sz="1600" dirty="0">
                      <a:solidFill>
                        <a:schemeClr val="tx1"/>
                      </a:solidFill>
                      <a:latin typeface="Arial" pitchFamily="34" charset="0"/>
                      <a:ea typeface="微软雅黑" panose="020B0503020204020204" pitchFamily="34" charset="-122"/>
                      <a:cs typeface="Arial" pitchFamily="34" charset="0"/>
                    </a:rPr>
                    <a:t>Turbulence intensity</a:t>
                  </a:r>
                  <a:endParaRPr lang="zh-CN" altLang="en-US" sz="1600" dirty="0">
                    <a:solidFill>
                      <a:schemeClr val="tx1"/>
                    </a:solidFill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0" name="文本框 1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348CBF4-3EC1-4904-98BD-409062642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1353" y="1468337"/>
                  <a:ext cx="3643329" cy="108266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836" t="-1685" b="-618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组合 7"/>
          <p:cNvGrpSpPr/>
          <p:nvPr/>
        </p:nvGrpSpPr>
        <p:grpSpPr>
          <a:xfrm>
            <a:off x="323527" y="3763509"/>
            <a:ext cx="8901825" cy="1077218"/>
            <a:chOff x="545432" y="4332300"/>
            <a:chExt cx="8901825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7"/>
                <p:cNvSpPr txBox="1"/>
                <p:nvPr/>
              </p:nvSpPr>
              <p:spPr>
                <a:xfrm>
                  <a:off x="545432" y="4332300"/>
                  <a:ext cx="8901825" cy="1077218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600"/>
                    </a:spcBef>
                    <a:buFont typeface="Arial" pitchFamily="34" charset="0"/>
                    <a:buChar char="•"/>
                  </a:pPr>
                  <a:r>
                    <a:rPr lang="en-US" altLang="zh-CN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Theory model predicts the turbulence enhancement by shift of </a:t>
                  </a:r>
                  <a:r>
                    <a:rPr lang="en-US" altLang="zh-CN" dirty="0">
                      <a:solidFill>
                        <a:schemeClr val="tx1"/>
                      </a:solidFill>
                      <a:latin typeface="Arial" pitchFamily="34" charset="0"/>
                      <a:ea typeface="微软雅黑" panose="020B0503020204020204" pitchFamily="34" charset="-122"/>
                      <a:cs typeface="Arial" pitchFamily="34" charset="0"/>
                    </a:rPr>
                    <a:t>radial wavenumber </a:t>
                  </a:r>
                </a:p>
                <a:p>
                  <a:pPr marL="285750" indent="-285750">
                    <a:spcBef>
                      <a:spcPts val="600"/>
                    </a:spcBef>
                    <a:buFont typeface="Arial" pitchFamily="34" charset="0"/>
                    <a:buChar char="•"/>
                  </a:pPr>
                  <a:r>
                    <a:rPr lang="en-US" altLang="zh-CN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LHCD</a:t>
                  </a: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</a:t>
                  </a:r>
                  <a:r>
                    <a:rPr lang="en-US" altLang="zh-CN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LBO       </a:t>
                  </a:r>
                  <a:r>
                    <a:rPr lang="en-US" altLang="zh-CN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ExB</a:t>
                  </a:r>
                  <a:r>
                    <a:rPr lang="en-US" altLang="zh-CN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shear decrease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        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</m:sSub>
                    </m:oMath>
                  </a14:m>
                  <a:r>
                    <a:rPr lang="en-US" altLang="zh-CN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shift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b="1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kern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altLang="zh-CN" b="1" i="1" ker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b="1" i="1" ker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altLang="zh-CN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increase     ELM mitigation</a:t>
                  </a:r>
                  <a:endParaRPr lang="zh-CN" altLang="en-US" dirty="0">
                    <a:solidFill>
                      <a:schemeClr val="tx1"/>
                    </a:solidFill>
                  </a:endParaRPr>
                </a:p>
                <a:p>
                  <a:pPr marL="285750" indent="-285750">
                    <a:spcBef>
                      <a:spcPts val="600"/>
                    </a:spcBef>
                    <a:buFont typeface="Arial" pitchFamily="34" charset="0"/>
                    <a:buChar char="•"/>
                  </a:pPr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432" y="4332300"/>
                  <a:ext cx="8901825" cy="107721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411" t="-2825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右箭头 5"/>
            <p:cNvSpPr/>
            <p:nvPr/>
          </p:nvSpPr>
          <p:spPr bwMode="auto">
            <a:xfrm>
              <a:off x="2189031" y="4822540"/>
              <a:ext cx="232593" cy="107644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" name="右箭头 13"/>
            <p:cNvSpPr/>
            <p:nvPr/>
          </p:nvSpPr>
          <p:spPr bwMode="auto">
            <a:xfrm>
              <a:off x="4772129" y="4811633"/>
              <a:ext cx="206937" cy="118551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9" name="矩形 2"/>
          <p:cNvSpPr/>
          <p:nvPr/>
        </p:nvSpPr>
        <p:spPr>
          <a:xfrm>
            <a:off x="651649" y="4515367"/>
            <a:ext cx="3153427" cy="30777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pitchFamily="34" charset="0"/>
                <a:cs typeface="Arial" pitchFamily="34" charset="0"/>
              </a:rPr>
              <a:t>Xiao(SWIP), Zou(CEA), et al., EX/7-4</a:t>
            </a:r>
            <a:endParaRPr lang="zh-CN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右箭头 19"/>
          <p:cNvSpPr/>
          <p:nvPr/>
        </p:nvSpPr>
        <p:spPr bwMode="auto">
          <a:xfrm>
            <a:off x="7104010" y="4253749"/>
            <a:ext cx="232593" cy="10764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右箭头 15"/>
          <p:cNvSpPr/>
          <p:nvPr/>
        </p:nvSpPr>
        <p:spPr bwMode="auto">
          <a:xfrm>
            <a:off x="5597546" y="4253749"/>
            <a:ext cx="206937" cy="118551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7D3E77E1-47B9-4053-832B-25AC1FBD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537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79512" y="492510"/>
            <a:ext cx="8748464" cy="4509221"/>
            <a:chOff x="395536" y="460174"/>
            <a:chExt cx="8748464" cy="4509221"/>
          </a:xfrm>
        </p:grpSpPr>
        <p:sp>
          <p:nvSpPr>
            <p:cNvPr id="12" name="矩形 11"/>
            <p:cNvSpPr/>
            <p:nvPr/>
          </p:nvSpPr>
          <p:spPr>
            <a:xfrm>
              <a:off x="395536" y="3907566"/>
              <a:ext cx="874846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>
                <a:spcBef>
                  <a:spcPts val="300"/>
                </a:spcBef>
                <a:buFont typeface="Arial" pitchFamily="34" charset="0"/>
                <a:buChar char="•"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Mixture SMBI mitigates ELMs &amp; significantly reduce </a:t>
              </a:r>
              <a:r>
                <a:rPr lang="en-US" altLang="zh-CN" sz="2000" dirty="0" err="1">
                  <a:latin typeface="Arial" pitchFamily="34" charset="0"/>
                  <a:cs typeface="Arial" pitchFamily="34" charset="0"/>
                </a:rPr>
                <a:t>divertor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heat flux</a:t>
              </a:r>
            </a:p>
            <a:p>
              <a:pPr marL="285750" lvl="1" indent="-285750">
                <a:spcBef>
                  <a:spcPts val="300"/>
                </a:spcBef>
                <a:buFont typeface="Arial" pitchFamily="34" charset="0"/>
                <a:buChar char="•"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Impurity ions and change of pedestal profiles lead to  ELMs mitigation</a:t>
              </a:r>
              <a:endParaRPr lang="en-US" altLang="zh-CN" dirty="0">
                <a:latin typeface="Arial" pitchFamily="34" charset="0"/>
                <a:cs typeface="Arial" pitchFamily="34" charset="0"/>
              </a:endParaRPr>
            </a:p>
            <a:p>
              <a:pPr marL="285750" lvl="1" indent="-285750">
                <a:spcBef>
                  <a:spcPts val="300"/>
                </a:spcBef>
                <a:buFont typeface="Arial" pitchFamily="34" charset="0"/>
                <a:buChar char="•"/>
              </a:pPr>
              <a:endParaRPr lang="en-US" altLang="zh-CN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494244" y="667206"/>
              <a:ext cx="4100776" cy="3079333"/>
              <a:chOff x="5149827" y="499561"/>
              <a:chExt cx="5568129" cy="4254237"/>
            </a:xfrm>
          </p:grpSpPr>
          <p:pic>
            <p:nvPicPr>
              <p:cNvPr id="11" name="图片 10" descr="\\tsclient\F\programme\BOLM\2018\31229\radiation5.tif"/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49827" y="1021010"/>
                <a:ext cx="4008740" cy="3472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>
                <a:off x="5394699" y="643717"/>
                <a:ext cx="3571868" cy="4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457200" algn="ctr"/>
                <a:endParaRPr lang="en-US" altLang="zh-CN" sz="16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5432867" y="4413633"/>
                <a:ext cx="3515404" cy="340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000" dirty="0" err="1">
                    <a:latin typeface="Arial" pitchFamily="34" charset="0"/>
                    <a:cs typeface="Arial" pitchFamily="34" charset="0"/>
                  </a:rPr>
                  <a:t>Divertor</a:t>
                </a:r>
                <a:r>
                  <a:rPr lang="en-US" altLang="zh-CN" sz="1000" dirty="0">
                    <a:latin typeface="Arial" pitchFamily="34" charset="0"/>
                    <a:cs typeface="Arial" pitchFamily="34" charset="0"/>
                  </a:rPr>
                  <a:t> heat flux near the striking point</a:t>
                </a:r>
                <a:endParaRPr lang="zh-CN" altLang="en-US" sz="1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7993082" y="499561"/>
                <a:ext cx="2724874" cy="42520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 err="1">
                    <a:latin typeface="Arial" pitchFamily="34" charset="0"/>
                    <a:cs typeface="Arial" pitchFamily="34" charset="0"/>
                  </a:rPr>
                  <a:t>Zhong</a:t>
                </a:r>
                <a:r>
                  <a:rPr lang="en-US" altLang="zh-CN" sz="1400" dirty="0">
                    <a:latin typeface="Arial" pitchFamily="34" charset="0"/>
                    <a:cs typeface="Arial" pitchFamily="34" charset="0"/>
                  </a:rPr>
                  <a:t> et al., EX/P5-3</a:t>
                </a:r>
                <a:endParaRPr lang="zh-CN" alt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671685" y="460174"/>
              <a:ext cx="82589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altLang="zh-CN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altLang="zh-CN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zh-CN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+Ne(30% ) SMBI strongly mitigates ELMs</a:t>
              </a:r>
              <a:endPara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23375" y="-68054"/>
            <a:ext cx="5440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ELM mitigation with D</a:t>
            </a:r>
            <a:r>
              <a:rPr lang="en-US" altLang="zh-CN" sz="28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+Ne SMBI</a:t>
            </a:r>
            <a:endParaRPr lang="zh-CN" alt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34824" y="808450"/>
            <a:ext cx="3656407" cy="3108173"/>
            <a:chOff x="-175370" y="638065"/>
            <a:chExt cx="4675932" cy="39745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98796" y="638065"/>
              <a:ext cx="4201766" cy="3433877"/>
              <a:chOff x="66057" y="615993"/>
              <a:chExt cx="4201766" cy="3433877"/>
            </a:xfrm>
          </p:grpSpPr>
          <p:pic>
            <p:nvPicPr>
              <p:cNvPr id="27" name="图片 26" descr="\\tsclient\F\programme\I_Ha\Ne_SMBI.tif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000108"/>
                <a:ext cx="4124979" cy="3049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椭圆 27"/>
              <p:cNvSpPr>
                <a:spLocks noChangeAspect="1"/>
              </p:cNvSpPr>
              <p:nvPr/>
            </p:nvSpPr>
            <p:spPr bwMode="auto">
              <a:xfrm rot="1777542">
                <a:off x="815645" y="1295775"/>
                <a:ext cx="1232303" cy="1928826"/>
              </a:xfrm>
              <a:prstGeom prst="ellipse">
                <a:avLst/>
              </a:prstGeom>
              <a:solidFill>
                <a:srgbClr val="000080">
                  <a:alpha val="3098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2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29" name="燕尾形箭头 28"/>
              <p:cNvSpPr/>
              <p:nvPr/>
            </p:nvSpPr>
            <p:spPr bwMode="auto">
              <a:xfrm rot="5024685">
                <a:off x="773710" y="1021333"/>
                <a:ext cx="714380" cy="428628"/>
              </a:xfrm>
              <a:prstGeom prst="notchedRightArrow">
                <a:avLst/>
              </a:prstGeom>
              <a:solidFill>
                <a:srgbClr val="000080">
                  <a:alpha val="43137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2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66057" y="615993"/>
                <a:ext cx="162576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" pitchFamily="18" charset="0"/>
                    <a:cs typeface="Arial" pitchFamily="34" charset="0"/>
                  </a:rPr>
                  <a:t>Mitigate ELMs</a:t>
                </a:r>
                <a:endParaRPr lang="zh-CN" altLang="en-US" sz="16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-175370" y="1257718"/>
              <a:ext cx="1288651" cy="94456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i="1" dirty="0"/>
                <a:t>ELM frequency ratio</a:t>
              </a:r>
              <a:endParaRPr lang="zh-CN" altLang="en-US" sz="1400" dirty="0"/>
            </a:p>
          </p:txBody>
        </p:sp>
        <p:sp>
          <p:nvSpPr>
            <p:cNvPr id="25" name="虚尾箭头 24"/>
            <p:cNvSpPr/>
            <p:nvPr/>
          </p:nvSpPr>
          <p:spPr bwMode="auto">
            <a:xfrm rot="17048292">
              <a:off x="3379558" y="3752261"/>
              <a:ext cx="828000" cy="396000"/>
            </a:xfrm>
            <a:prstGeom prst="stripedRightArrow">
              <a:avLst/>
            </a:prstGeom>
            <a:solidFill>
              <a:srgbClr val="FF00FF">
                <a:alpha val="47059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503532" y="4274097"/>
              <a:ext cx="22044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i="1" dirty="0">
                  <a:solidFill>
                    <a:srgbClr val="FF00FF"/>
                  </a:solidFill>
                  <a:latin typeface="Century" pitchFamily="18" charset="0"/>
                  <a:cs typeface="Arial" pitchFamily="34" charset="0"/>
                </a:rPr>
                <a:t>Improve confinement</a:t>
              </a:r>
              <a:endParaRPr lang="zh-CN" altLang="en-US" sz="1600" b="1" i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FB6CE5-6EFE-4E40-9597-954BE161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/>
            <a:fld id="{0C913308-F349-4B6D-A68A-DD1791B4A57B}" type="slidenum">
              <a:rPr lang="zh-CN" altLang="en-US" kern="1200" smtClean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  <a:cs typeface="+mn-cs"/>
              </a:rPr>
              <a:pPr algn="l" rtl="0"/>
              <a:t>12</a:t>
            </a:fld>
            <a:endParaRPr lang="zh-CN" altLang="en-US" kern="1200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46079" y="509761"/>
            <a:ext cx="8838765" cy="4280393"/>
            <a:chOff x="346079" y="509761"/>
            <a:chExt cx="8838765" cy="4280393"/>
          </a:xfrm>
        </p:grpSpPr>
        <p:pic>
          <p:nvPicPr>
            <p:cNvPr id="3078" name="图片 3077" descr="Fi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954905"/>
              <a:ext cx="2671014" cy="31979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9" name="矩形 2"/>
            <p:cNvSpPr/>
            <p:nvPr/>
          </p:nvSpPr>
          <p:spPr>
            <a:xfrm>
              <a:off x="346079" y="4163018"/>
              <a:ext cx="3733714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4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ELM suppre</a:t>
              </a:r>
              <a:r>
                <a:rPr lang="en-US" sz="14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ssed by LBO-seeded impurity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3921329" y="1059582"/>
              <a:ext cx="5263515" cy="1698354"/>
              <a:chOff x="4016387" y="886743"/>
              <a:chExt cx="5263515" cy="1698354"/>
            </a:xfrm>
          </p:grpSpPr>
          <p:pic>
            <p:nvPicPr>
              <p:cNvPr id="3080" name="Picture 2" descr="Figure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139952" y="911127"/>
                <a:ext cx="2427542" cy="12687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081" name="图片 308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648144" y="886743"/>
                <a:ext cx="2252005" cy="139872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082" name="矩形 2"/>
              <p:cNvSpPr/>
              <p:nvPr/>
            </p:nvSpPr>
            <p:spPr>
              <a:xfrm>
                <a:off x="4016387" y="2277320"/>
                <a:ext cx="5263515" cy="3077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400" b="1" dirty="0">
                    <a:latin typeface="Century" pitchFamily="18" charset="0"/>
                    <a:ea typeface="黑体" panose="02010609060101010101" pitchFamily="49" charset="-122"/>
                  </a:rPr>
                  <a:t>LBO-seeded impurity measured by camera and bolometer</a:t>
                </a:r>
                <a:endParaRPr lang="zh-CN" altLang="en-US" sz="1400" b="1" dirty="0">
                  <a:latin typeface="Century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083" name="文本框 3082"/>
            <p:cNvSpPr txBox="1"/>
            <p:nvPr/>
          </p:nvSpPr>
          <p:spPr>
            <a:xfrm>
              <a:off x="3773733" y="3003798"/>
              <a:ext cx="5284353" cy="10618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ct val="50000"/>
                </a:spcBef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zh-CN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ELM suppressed by LBO seeded impurity (W) </a:t>
              </a:r>
            </a:p>
            <a:p>
              <a:pPr marL="285750" indent="-285750">
                <a:spcBef>
                  <a:spcPct val="50000"/>
                </a:spcBef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 In suppression phase, a new mode (Harmonic Coherent Mode, HCM) was found. 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4" name="文本框 3083"/>
            <p:cNvSpPr txBox="1"/>
            <p:nvPr/>
          </p:nvSpPr>
          <p:spPr>
            <a:xfrm>
              <a:off x="539552" y="4482377"/>
              <a:ext cx="2808312" cy="307777"/>
            </a:xfrm>
            <a:prstGeom prst="rect">
              <a:avLst/>
            </a:prstGeom>
            <a:solidFill>
              <a:srgbClr val="FFFF66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Zhang, </a:t>
              </a:r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Mazon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, et al.,  NF (2018)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755576" y="509761"/>
              <a:ext cx="70567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 new ELM suppression technique: LBO-seeded impurity</a:t>
              </a:r>
              <a:endParaRPr lang="zh-CN" alt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CB60F-9478-425A-90EF-37167D85B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A43BC1D-59C0-46D5-9DBA-B6CEA9092A7B}"/>
              </a:ext>
            </a:extLst>
          </p:cNvPr>
          <p:cNvSpPr txBox="1"/>
          <p:nvPr/>
        </p:nvSpPr>
        <p:spPr>
          <a:xfrm>
            <a:off x="-180528" y="-40820"/>
            <a:ext cx="957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 control by LBO 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itchFamily="34" charset="0"/>
                <a:sym typeface="Microsoft YaHei" panose="020B0503020204020204" pitchFamily="34" charset="-122"/>
              </a:rPr>
              <a:t>W impurity seeding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57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9512" y="-1686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Interaction</a:t>
            </a:r>
            <a:r>
              <a:rPr lang="zh-CN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zh-CN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plasma</a:t>
            </a:r>
            <a:r>
              <a:rPr lang="zh-CN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flows</a:t>
            </a:r>
            <a:r>
              <a:rPr lang="zh-CN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zh-CN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turbulence</a:t>
            </a:r>
            <a:endParaRPr lang="zh-CN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42257" y="474226"/>
            <a:ext cx="8853846" cy="4411593"/>
            <a:chOff x="242257" y="680437"/>
            <a:chExt cx="8853846" cy="4411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C27DD067-9949-4087-AEE6-E83E7CB85957}"/>
                    </a:ext>
                  </a:extLst>
                </p:cNvPr>
                <p:cNvSpPr txBox="1"/>
                <p:nvPr/>
              </p:nvSpPr>
              <p:spPr>
                <a:xfrm>
                  <a:off x="242257" y="3960695"/>
                  <a:ext cx="8650223" cy="11313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285750" indent="-285750">
                    <a:buClr>
                      <a:srgbClr val="FF0000"/>
                    </a:buClr>
                    <a:buFont typeface="Times New Roman" panose="02020603050405020304" pitchFamily="18" charset="0"/>
                    <a:buChar char="−"/>
                  </a:lvl1pPr>
                </a:lstStyle>
                <a:p>
                  <a:pPr>
                    <a:buClr>
                      <a:schemeClr val="tx1"/>
                    </a:buClr>
                    <a:buFont typeface="Arial" pitchFamily="34" charset="0"/>
                    <a:buChar char="•"/>
                  </a:pPr>
                  <a:r>
                    <a:rPr lang="en-US" altLang="zh-CN" sz="1600" dirty="0">
                      <a:latin typeface="Arial" pitchFamily="34" charset="0"/>
                      <a:cs typeface="Arial" pitchFamily="34" charset="0"/>
                    </a:rPr>
                    <a:t>GAM facilitates the L-I transition with energy transfer from GAM to LCO. </a:t>
                  </a:r>
                </a:p>
                <a:p>
                  <a:pPr>
                    <a:buClr>
                      <a:schemeClr val="tx1"/>
                    </a:buClr>
                    <a:buFont typeface="Arial" pitchFamily="34" charset="0"/>
                    <a:buChar char="•"/>
                  </a:pPr>
                  <a:r>
                    <a:rPr lang="en-US" altLang="zh-CN" sz="1600" dirty="0">
                      <a:latin typeface="Arial" pitchFamily="34" charset="0"/>
                      <a:cs typeface="Arial" pitchFamily="34" charset="0"/>
                    </a:rPr>
                    <a:t>Increased mean E×B flow shear promotes the L-I and I-H transitions .</a:t>
                  </a:r>
                </a:p>
                <a:p>
                  <a:pPr>
                    <a:buClr>
                      <a:schemeClr val="tx1"/>
                    </a:buClr>
                    <a:buFont typeface="Arial" pitchFamily="34" charset="0"/>
                    <a:buChar char="•"/>
                  </a:pPr>
                  <a:r>
                    <a:rPr lang="en-US" altLang="zh-CN" sz="1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The increment of </a:t>
                  </a:r>
                  <a14:m>
                    <m:oMath xmlns:m="http://schemas.openxmlformats.org/officeDocument/2006/math">
                      <m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zh-CN" alt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altLang="zh-CN" sz="1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comes from the ion diamagnetic component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CN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altLang="zh-CN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sSub>
                                <m:sSubPr>
                                  <m:ctrlPr>
                                    <a:rPr lang="en-US" altLang="zh-C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zh-CN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a14:m>
                  <a:endParaRPr lang="zh-CN" alt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>
                    <a:buFont typeface="Wingdings" panose="05000000000000000000" pitchFamily="2" charset="2"/>
                    <a:buChar char="v"/>
                  </a:pPr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C27DD067-9949-4087-AEE6-E83E7CB8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57" y="3960695"/>
                  <a:ext cx="8650223" cy="1131335"/>
                </a:xfrm>
                <a:prstGeom prst="rect">
                  <a:avLst/>
                </a:prstGeom>
                <a:blipFill>
                  <a:blip r:embed="rId3"/>
                  <a:stretch>
                    <a:fillRect l="-282" t="-16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" name="组合 1"/>
            <p:cNvGrpSpPr/>
            <p:nvPr/>
          </p:nvGrpSpPr>
          <p:grpSpPr>
            <a:xfrm>
              <a:off x="1187624" y="1089947"/>
              <a:ext cx="5407843" cy="2889921"/>
              <a:chOff x="1187624" y="1089947"/>
              <a:chExt cx="5407843" cy="288992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6391724F-DBC7-4CAF-838B-03A29118C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089947"/>
                <a:ext cx="2324458" cy="2855920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3097C08-9C53-4B55-87B5-DEC86C9C6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5389" y="1715568"/>
                <a:ext cx="2888497" cy="2264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3993967B-E747-4543-AC3B-CA63325A00D2}"/>
                      </a:ext>
                    </a:extLst>
                  </p:cNvPr>
                  <p:cNvSpPr/>
                  <p:nvPr/>
                </p:nvSpPr>
                <p:spPr>
                  <a:xfrm>
                    <a:off x="3773221" y="1089947"/>
                    <a:ext cx="2822246" cy="6256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zh-CN" alt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b>
                                    <m:sSub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bSup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bSup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bSup>
                            </m:num>
                            <m:den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3993967B-E747-4543-AC3B-CA63325A00D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73221" y="1089947"/>
                    <a:ext cx="2822246" cy="62562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Box 10"/>
            <p:cNvSpPr txBox="1"/>
            <p:nvPr/>
          </p:nvSpPr>
          <p:spPr>
            <a:xfrm>
              <a:off x="7024401" y="3426033"/>
              <a:ext cx="2071702" cy="30777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Liang et al.,  </a:t>
              </a:r>
              <a:r>
                <a:rPr lang="en-US" altLang="zh-CN" sz="1400" dirty="0" err="1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PoP</a:t>
              </a:r>
              <a:r>
                <a:rPr lang="en-US" altLang="zh-CN" sz="14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2017</a:t>
              </a:r>
              <a:endParaRPr lang="zh-CN" altLang="en-US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55271" y="680437"/>
              <a:ext cx="70359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Pressure gradient </a:t>
              </a:r>
              <a:r>
                <a:rPr lang="en-US" altLang="zh-CN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altLang="zh-CN" dirty="0">
                  <a:latin typeface="Arial" pitchFamily="34" charset="0"/>
                  <a:cs typeface="Arial" pitchFamily="34" charset="0"/>
                </a:rPr>
                <a:t>E×B</a:t>
              </a:r>
              <a:r>
                <a:rPr lang="en-US" altLang="zh-CN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flow shear increase  L-I&amp;I-H transition</a:t>
              </a:r>
              <a:endParaRPr lang="zh-CN" altLang="en-US" dirty="0"/>
            </a:p>
          </p:txBody>
        </p: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DBBBC0-C05E-4010-87D7-C6EB4337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/>
            <a:fld id="{0C913308-F349-4B6D-A68A-DD1791B4A57B}" type="slidenum">
              <a:rPr lang="zh-CN" altLang="en-US" kern="1200" smtClean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  <a:cs typeface="+mn-cs"/>
              </a:rPr>
              <a:pPr algn="l" rtl="0"/>
              <a:t>14</a:t>
            </a:fld>
            <a:endParaRPr lang="zh-CN" altLang="en-US" kern="1200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2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 bwMode="auto">
          <a:xfrm>
            <a:off x="57785" y="13811"/>
            <a:ext cx="8979535" cy="41148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Nonlinear coupling in pedestal turbulence  </a:t>
            </a:r>
          </a:p>
        </p:txBody>
      </p:sp>
      <p:sp>
        <p:nvSpPr>
          <p:cNvPr id="9" name="TextBox 162"/>
          <p:cNvSpPr txBox="1">
            <a:spLocks noChangeArrowheads="1"/>
          </p:cNvSpPr>
          <p:nvPr/>
        </p:nvSpPr>
        <p:spPr bwMode="auto">
          <a:xfrm>
            <a:off x="496311" y="3755327"/>
            <a:ext cx="85410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38175" indent="-180975">
              <a:spcBef>
                <a:spcPct val="20000"/>
              </a:spcBef>
              <a:buChar char="–"/>
              <a:defRPr sz="28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78255" indent="-363855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917700" indent="-5461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557780" indent="-72898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149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4721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293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3865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  <a:sym typeface="Symbol" panose="05050102010706020507" pitchFamily="18" charset="2"/>
              </a:rPr>
              <a:t>CM: f=30-70 kHz, m=20-24,localized in pedestal (2~3cm)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  <a:sym typeface="Symbol" panose="05050102010706020507" pitchFamily="18" charset="2"/>
              </a:rPr>
              <a:t>Inward particle flux induced by the coherent mode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  <a:sym typeface="Symbol" panose="05050102010706020507" pitchFamily="18" charset="2"/>
              </a:rPr>
              <a:t>CM generation mechanism: nonlinear coupling of small scale turbulence   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27585" y="4690701"/>
            <a:ext cx="2880320" cy="329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zh-CN" altLang="en-US" sz="105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altLang="zh-CN" sz="1400" b="0" dirty="0">
                <a:solidFill>
                  <a:srgbClr val="000099"/>
                </a:solidFill>
                <a:cs typeface="Arial" panose="020B0604020202020204" pitchFamily="34" charset="0"/>
              </a:rPr>
              <a:t>Cheng et al., AAPPS-DPP, 2017</a:t>
            </a:r>
            <a:endParaRPr lang="en-US" altLang="zh-CN" sz="1400" b="0" dirty="0">
              <a:solidFill>
                <a:srgbClr val="000099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5213" t="2349" r="48627"/>
          <a:stretch>
            <a:fillRect/>
          </a:stretch>
        </p:blipFill>
        <p:spPr>
          <a:xfrm>
            <a:off x="1491080" y="942004"/>
            <a:ext cx="2705525" cy="28148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63915" t="3354" r="4684" b="4823"/>
          <a:stretch>
            <a:fillRect/>
          </a:stretch>
        </p:blipFill>
        <p:spPr>
          <a:xfrm>
            <a:off x="4334439" y="822869"/>
            <a:ext cx="2942250" cy="2936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0192" y="1170716"/>
            <a:ext cx="4443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00" dirty="0">
                <a:latin typeface="Arial" pitchFamily="34" charset="0"/>
                <a:cs typeface="Arial" pitchFamily="34" charset="0"/>
              </a:rPr>
              <a:t>CM</a:t>
            </a:r>
            <a:endParaRPr lang="zh-CN" alt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164" y="489469"/>
            <a:ext cx="8425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Coherent mode (f=30-70 kHz, EM) plays a key role in inward particle flux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8E8ACF-D1A4-47C6-808F-33BF79E4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F8B34-7BFB-44E5-A773-2B7A6F3F9D80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灯片编号占位符 3"/>
          <p:cNvSpPr txBox="1">
            <a:spLocks noGrp="1"/>
          </p:cNvSpPr>
          <p:nvPr/>
        </p:nvSpPr>
        <p:spPr bwMode="auto">
          <a:xfrm>
            <a:off x="6500813" y="4607719"/>
            <a:ext cx="2133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/>
          <a:lstStyle>
            <a:lvl1pPr>
              <a:spcBef>
                <a:spcPct val="20000"/>
              </a:spcBef>
              <a:buChar char="•"/>
              <a:defRPr sz="32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0906A6-4501-4551-BAF4-E4CA48965890}" type="slidenum">
              <a:rPr lang="en-US" altLang="zh-CN" sz="14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21508" name="TextBox 162"/>
          <p:cNvSpPr txBox="1">
            <a:spLocks noChangeArrowheads="1"/>
          </p:cNvSpPr>
          <p:nvPr/>
        </p:nvSpPr>
        <p:spPr bwMode="auto">
          <a:xfrm>
            <a:off x="107504" y="3795886"/>
            <a:ext cx="88569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38175" indent="-180975">
              <a:spcBef>
                <a:spcPct val="20000"/>
              </a:spcBef>
              <a:buChar char="–"/>
              <a:defRPr sz="28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78255" indent="-363855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917700" indent="-5461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557780" indent="-728980">
              <a:spcBef>
                <a:spcPct val="20000"/>
              </a:spcBef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149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4721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293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386580" indent="-72898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1700" dirty="0">
                <a:solidFill>
                  <a:schemeClr val="tx1"/>
                </a:solidFill>
                <a:sym typeface="Symbol" panose="05050102010706020507" pitchFamily="18" charset="2"/>
              </a:rPr>
              <a:t>Nonlinear coupling of turbulence </a:t>
            </a:r>
            <a:r>
              <a:rPr lang="en-US" altLang="zh-CN" sz="17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zh-CN" sz="1700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zh-CN" sz="1700" dirty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localized mode </a:t>
            </a:r>
            <a:r>
              <a:rPr lang="en-US" altLang="zh-CN" sz="1700" dirty="0">
                <a:solidFill>
                  <a:schemeClr val="tx1"/>
                </a:solidFill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zh-CN" sz="1700" dirty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 streamer 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  <a:cs typeface="Arial" pitchFamily="34" charset="0"/>
              </a:rPr>
              <a:t> Streamer: </a:t>
            </a:r>
            <a:r>
              <a:rPr lang="en-US" altLang="zh-CN" sz="1700" dirty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life time 10 ~ 20 us, size: ~10 cm * 5 cm</a:t>
            </a:r>
          </a:p>
          <a:p>
            <a:pPr marL="285750" indent="-2857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Streamer provides a fast transport channel connected the edge to core plasmas</a:t>
            </a:r>
          </a:p>
        </p:txBody>
      </p:sp>
      <p:sp>
        <p:nvSpPr>
          <p:cNvPr id="13" name="标题 1"/>
          <p:cNvSpPr txBox="1"/>
          <p:nvPr/>
        </p:nvSpPr>
        <p:spPr bwMode="auto">
          <a:xfrm>
            <a:off x="268605" y="-23812"/>
            <a:ext cx="8540750" cy="43767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First observation of streamer in H mode 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779912" y="4814179"/>
            <a:ext cx="1577629" cy="329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zh-CN" altLang="en-US" sz="105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altLang="zh-CN" sz="1400" b="0" dirty="0">
                <a:solidFill>
                  <a:srgbClr val="000099"/>
                </a:solidFill>
                <a:cs typeface="Arial" panose="020B0604020202020204" pitchFamily="34" charset="0"/>
              </a:rPr>
              <a:t>Cheng, EX/P5-6</a:t>
            </a:r>
            <a:endParaRPr lang="en-US" altLang="zh-CN" sz="1050" b="0" dirty="0">
              <a:solidFill>
                <a:srgbClr val="000099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04271" y="699542"/>
            <a:ext cx="5225158" cy="3164490"/>
            <a:chOff x="1619671" y="735086"/>
            <a:chExt cx="5408294" cy="3280860"/>
          </a:xfrm>
        </p:grpSpPr>
        <p:grpSp>
          <p:nvGrpSpPr>
            <p:cNvPr id="15" name="组合 14"/>
            <p:cNvGrpSpPr/>
            <p:nvPr/>
          </p:nvGrpSpPr>
          <p:grpSpPr>
            <a:xfrm>
              <a:off x="2573642" y="735086"/>
              <a:ext cx="1495083" cy="292388"/>
              <a:chOff x="108072" y="1406554"/>
              <a:chExt cx="1495083" cy="292388"/>
            </a:xfrm>
          </p:grpSpPr>
          <p:cxnSp>
            <p:nvCxnSpPr>
              <p:cNvPr id="6" name="直接箭头连接符 5"/>
              <p:cNvCxnSpPr/>
              <p:nvPr/>
            </p:nvCxnSpPr>
            <p:spPr bwMode="auto">
              <a:xfrm>
                <a:off x="228016" y="1698942"/>
                <a:ext cx="801813" cy="0"/>
              </a:xfrm>
              <a:prstGeom prst="straightConnector1">
                <a:avLst/>
              </a:prstGeom>
              <a:solidFill>
                <a:srgbClr val="00008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</p:spPr>
          </p:cxnSp>
          <p:sp>
            <p:nvSpPr>
              <p:cNvPr id="7" name="TextBox 6"/>
              <p:cNvSpPr txBox="1"/>
              <p:nvPr/>
            </p:nvSpPr>
            <p:spPr>
              <a:xfrm>
                <a:off x="108072" y="1406554"/>
                <a:ext cx="14950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dirty="0">
                    <a:latin typeface="Arial" pitchFamily="34" charset="0"/>
                    <a:cs typeface="Arial" pitchFamily="34" charset="0"/>
                  </a:rPr>
                  <a:t>Time increases</a:t>
                </a:r>
                <a:endParaRPr lang="zh-CN" altLang="en-US" sz="13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619671" y="864122"/>
              <a:ext cx="5408294" cy="3151824"/>
              <a:chOff x="1274835" y="610459"/>
              <a:chExt cx="5742018" cy="3405486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274835" y="772328"/>
                <a:ext cx="5742018" cy="1528524"/>
                <a:chOff x="-8344" y="704744"/>
                <a:chExt cx="8922207" cy="2197508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131" r="2072" b="51131"/>
                <a:stretch>
                  <a:fillRect/>
                </a:stretch>
              </p:blipFill>
              <p:spPr>
                <a:xfrm>
                  <a:off x="-8344" y="836712"/>
                  <a:ext cx="8863965" cy="2065540"/>
                </a:xfrm>
                <a:prstGeom prst="rect">
                  <a:avLst/>
                </a:prstGeom>
              </p:spPr>
            </p:pic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32440" y="704744"/>
                  <a:ext cx="381423" cy="40998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323077" y="610459"/>
                <a:ext cx="5693776" cy="3405486"/>
                <a:chOff x="1323077" y="610459"/>
                <a:chExt cx="5693776" cy="3405486"/>
              </a:xfrm>
            </p:grpSpPr>
            <p:sp>
              <p:nvSpPr>
                <p:cNvPr id="24" name="文本框 23"/>
                <p:cNvSpPr txBox="1"/>
                <p:nvPr/>
              </p:nvSpPr>
              <p:spPr>
                <a:xfrm>
                  <a:off x="1465689" y="610459"/>
                  <a:ext cx="1028700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350" b="1" dirty="0">
                      <a:sym typeface="Symbol" panose="05050102010706020507" pitchFamily="18" charset="2"/>
                    </a:rPr>
                    <a:t>t</a:t>
                  </a:r>
                  <a:r>
                    <a:rPr lang="en-US" altLang="zh-CN" sz="1350" b="1" dirty="0"/>
                    <a:t>= 0 us</a:t>
                  </a:r>
                  <a:endParaRPr lang="zh-CN" altLang="en-US" sz="1350" b="1" dirty="0"/>
                </a:p>
              </p:txBody>
            </p:sp>
            <p:grpSp>
              <p:nvGrpSpPr>
                <p:cNvPr id="4" name="组合 3"/>
                <p:cNvGrpSpPr/>
                <p:nvPr/>
              </p:nvGrpSpPr>
              <p:grpSpPr>
                <a:xfrm>
                  <a:off x="1323077" y="2360200"/>
                  <a:ext cx="5693776" cy="1655745"/>
                  <a:chOff x="-194192" y="2575741"/>
                  <a:chExt cx="8869102" cy="2571738"/>
                </a:xfrm>
              </p:grpSpPr>
              <p:grpSp>
                <p:nvGrpSpPr>
                  <p:cNvPr id="18" name="组合 17"/>
                  <p:cNvGrpSpPr/>
                  <p:nvPr/>
                </p:nvGrpSpPr>
                <p:grpSpPr>
                  <a:xfrm>
                    <a:off x="-194192" y="2759447"/>
                    <a:ext cx="8869102" cy="2388032"/>
                    <a:chOff x="-414729" y="3088278"/>
                    <a:chExt cx="12192000" cy="3284572"/>
                  </a:xfrm>
                </p:grpSpPr>
                <p:grpSp>
                  <p:nvGrpSpPr>
                    <p:cNvPr id="20" name="组合 19"/>
                    <p:cNvGrpSpPr/>
                    <p:nvPr/>
                  </p:nvGrpSpPr>
                  <p:grpSpPr>
                    <a:xfrm>
                      <a:off x="-414729" y="3088278"/>
                      <a:ext cx="12192000" cy="3284572"/>
                      <a:chOff x="-414729" y="2981598"/>
                      <a:chExt cx="12192000" cy="3284572"/>
                    </a:xfrm>
                  </p:grpSpPr>
                  <p:pic>
                    <p:nvPicPr>
                      <p:cNvPr id="22" name="图片 2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/>
                      <a:srcRect t="18970" b="4950"/>
                      <a:stretch>
                        <a:fillRect/>
                      </a:stretch>
                    </p:blipFill>
                    <p:spPr>
                      <a:xfrm>
                        <a:off x="-414729" y="3553449"/>
                        <a:ext cx="12192000" cy="271272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3" name="文本框 22"/>
                      <p:cNvSpPr txBox="1"/>
                      <p:nvPr/>
                    </p:nvSpPr>
                    <p:spPr>
                      <a:xfrm>
                        <a:off x="-276381" y="2981598"/>
                        <a:ext cx="2536789" cy="6410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350" b="1" dirty="0">
                            <a:sym typeface="Symbol" panose="05050102010706020507" pitchFamily="18" charset="2"/>
                          </a:rPr>
                          <a:t>t</a:t>
                        </a:r>
                        <a:r>
                          <a:rPr lang="en-US" altLang="zh-CN" sz="1350" b="1" dirty="0"/>
                          <a:t>=+26 us</a:t>
                        </a:r>
                        <a:endParaRPr lang="zh-CN" altLang="en-US" sz="1350" b="1" dirty="0"/>
                      </a:p>
                    </p:txBody>
                  </p:sp>
                </p:grpSp>
                <p:pic>
                  <p:nvPicPr>
                    <p:cNvPr id="21" name="图片 20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1251648" y="3447406"/>
                      <a:ext cx="524326" cy="5639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" name="文本框 2"/>
                  <p:cNvSpPr txBox="1"/>
                  <p:nvPr/>
                </p:nvSpPr>
                <p:spPr>
                  <a:xfrm>
                    <a:off x="4240359" y="2575741"/>
                    <a:ext cx="3198954" cy="535514"/>
                  </a:xfrm>
                  <a:prstGeom prst="rect">
                    <a:avLst/>
                  </a:prstGeom>
                  <a:solidFill>
                    <a:srgbClr val="FFFF00">
                      <a:alpha val="40000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/>
                      <a:t>Transition  to streamer</a:t>
                    </a:r>
                    <a:endParaRPr lang="zh-CN" altLang="en-US" sz="1400" dirty="0"/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2322333" y="2412588"/>
                  <a:ext cx="1495083" cy="292389"/>
                  <a:chOff x="108070" y="1406553"/>
                  <a:chExt cx="1495083" cy="292389"/>
                </a:xfrm>
              </p:grpSpPr>
              <p:cxnSp>
                <p:nvCxnSpPr>
                  <p:cNvPr id="31" name="直接箭头连接符 30"/>
                  <p:cNvCxnSpPr/>
                  <p:nvPr/>
                </p:nvCxnSpPr>
                <p:spPr bwMode="auto">
                  <a:xfrm>
                    <a:off x="228016" y="1698942"/>
                    <a:ext cx="801813" cy="0"/>
                  </a:xfrm>
                  <a:prstGeom prst="straightConnector1">
                    <a:avLst/>
                  </a:prstGeom>
                  <a:solidFill>
                    <a:srgbClr val="000080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</p:spPr>
              </p:cxn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08070" y="1406553"/>
                    <a:ext cx="1495083" cy="2923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300" dirty="0">
                        <a:latin typeface="Arial" pitchFamily="34" charset="0"/>
                        <a:cs typeface="Arial" pitchFamily="34" charset="0"/>
                      </a:rPr>
                      <a:t>Time increases</a:t>
                    </a:r>
                    <a:endParaRPr lang="zh-CN" altLang="en-US" sz="1300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1504" name="矩形 21503"/>
          <p:cNvSpPr/>
          <p:nvPr/>
        </p:nvSpPr>
        <p:spPr>
          <a:xfrm>
            <a:off x="161793" y="432996"/>
            <a:ext cx="9087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ELM phase: streamer induces a transport channel from core to edge within a few microsecond  </a:t>
            </a:r>
            <a:endParaRPr lang="zh-CN" alt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5" name="矩形 21504"/>
          <p:cNvSpPr/>
          <p:nvPr/>
        </p:nvSpPr>
        <p:spPr>
          <a:xfrm>
            <a:off x="6346087" y="79799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ECEI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507" name="矩形 21506"/>
          <p:cNvSpPr/>
          <p:nvPr/>
        </p:nvSpPr>
        <p:spPr>
          <a:xfrm>
            <a:off x="6448678" y="1055812"/>
            <a:ext cx="5309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(ECEI)</a:t>
            </a:r>
            <a:endParaRPr lang="zh-CN" alt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8A9EED6-4F85-44A5-A428-E5187911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F8B34-7BFB-44E5-A773-2B7A6F3F9D80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3"/>
          <p:cNvSpPr txBox="1">
            <a:spLocks noChangeArrowheads="1"/>
          </p:cNvSpPr>
          <p:nvPr/>
        </p:nvSpPr>
        <p:spPr bwMode="auto">
          <a:xfrm>
            <a:off x="694134" y="3435846"/>
            <a:ext cx="4779714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spcBef>
                <a:spcPct val="10000"/>
              </a:spcBef>
              <a:buFont typeface="Arial" pitchFamily="34" charset="0"/>
              <a:buChar char="•"/>
            </a:pPr>
            <a:r>
              <a:rPr lang="en-GB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 (1/1) fishbone plays an important role in the formation and sustainment of ITB at low central </a:t>
            </a:r>
            <a:r>
              <a:rPr lang="en-US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shear;</a:t>
            </a:r>
            <a:endParaRPr lang="en-GB" altLang="zh-CN" sz="1600" dirty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spcBef>
                <a:spcPct val="10000"/>
              </a:spcBef>
              <a:buFont typeface="Arial" pitchFamily="34" charset="0"/>
              <a:buChar char="•"/>
            </a:pPr>
            <a:r>
              <a:rPr lang="en-GB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Formation of ITB in H mode plasma </a:t>
            </a:r>
          </a:p>
          <a:p>
            <a:pPr marL="285750" indent="-285750">
              <a:spcBef>
                <a:spcPct val="10000"/>
              </a:spcBef>
              <a:buFont typeface="Arial" pitchFamily="34" charset="0"/>
              <a:buChar char="•"/>
            </a:pPr>
            <a:r>
              <a:rPr lang="en-GB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Turbulence suppressed during ITB sustainment</a:t>
            </a:r>
          </a:p>
        </p:txBody>
      </p:sp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637222" y="0"/>
            <a:ext cx="85032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00" b="1" dirty="0">
                <a:solidFill>
                  <a:schemeClr val="bg1"/>
                </a:solidFill>
                <a:cs typeface="Arial" panose="020B0604020202020204" pitchFamily="34" charset="0"/>
              </a:rPr>
              <a:t>ITB  in H-mode plasma</a:t>
            </a:r>
          </a:p>
        </p:txBody>
      </p:sp>
      <p:sp>
        <p:nvSpPr>
          <p:cNvPr id="2058" name="Freeform 42"/>
          <p:cNvSpPr/>
          <p:nvPr/>
        </p:nvSpPr>
        <p:spPr bwMode="auto">
          <a:xfrm>
            <a:off x="5175250" y="1366838"/>
            <a:ext cx="725488" cy="0"/>
          </a:xfrm>
          <a:custGeom>
            <a:avLst/>
            <a:gdLst>
              <a:gd name="T0" fmla="*/ 0 w 1141"/>
              <a:gd name="T1" fmla="*/ 0 h 1"/>
              <a:gd name="T2" fmla="*/ 725488 w 114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41" h="1">
                <a:moveTo>
                  <a:pt x="0" y="0"/>
                </a:moveTo>
                <a:lnTo>
                  <a:pt x="1141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16128" y="958686"/>
            <a:ext cx="3416368" cy="2585786"/>
            <a:chOff x="5538788" y="3894138"/>
            <a:chExt cx="3241675" cy="2197100"/>
          </a:xfrm>
        </p:grpSpPr>
        <p:grpSp>
          <p:nvGrpSpPr>
            <p:cNvPr id="4" name="组合 3"/>
            <p:cNvGrpSpPr/>
            <p:nvPr/>
          </p:nvGrpSpPr>
          <p:grpSpPr>
            <a:xfrm>
              <a:off x="5538788" y="3894138"/>
              <a:ext cx="3241675" cy="2197100"/>
              <a:chOff x="5538788" y="3894138"/>
              <a:chExt cx="3241675" cy="219710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5538788" y="3894138"/>
                <a:ext cx="3241675" cy="2197100"/>
                <a:chOff x="5538788" y="3894138"/>
                <a:chExt cx="3241675" cy="2197100"/>
              </a:xfrm>
            </p:grpSpPr>
            <p:pic>
              <p:nvPicPr>
                <p:cNvPr id="2054" name="图片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" r="8820" b="16005"/>
                <a:stretch>
                  <a:fillRect/>
                </a:stretch>
              </p:blipFill>
              <p:spPr bwMode="auto">
                <a:xfrm>
                  <a:off x="5538788" y="3894138"/>
                  <a:ext cx="3241675" cy="2197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6" name="Freeform 40"/>
                <p:cNvSpPr/>
                <p:nvPr/>
              </p:nvSpPr>
              <p:spPr bwMode="auto">
                <a:xfrm>
                  <a:off x="7977793" y="3972609"/>
                  <a:ext cx="3175" cy="1970087"/>
                </a:xfrm>
                <a:custGeom>
                  <a:avLst/>
                  <a:gdLst>
                    <a:gd name="T0" fmla="*/ 0 w 5"/>
                    <a:gd name="T1" fmla="*/ 0 h 3103"/>
                    <a:gd name="T2" fmla="*/ 3175 w 5"/>
                    <a:gd name="T3" fmla="*/ 1970087 h 3103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" h="3103">
                      <a:moveTo>
                        <a:pt x="0" y="0"/>
                      </a:moveTo>
                      <a:lnTo>
                        <a:pt x="5" y="3103"/>
                      </a:lnTo>
                    </a:path>
                  </a:pathLst>
                </a:custGeom>
                <a:noFill/>
                <a:ln w="50800">
                  <a:solidFill>
                    <a:srgbClr val="FFFFFF"/>
                  </a:solidFill>
                  <a:prstDash val="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7" name="Freeform 41"/>
                <p:cNvSpPr/>
                <p:nvPr/>
              </p:nvSpPr>
              <p:spPr bwMode="auto">
                <a:xfrm>
                  <a:off x="7092950" y="4007644"/>
                  <a:ext cx="3175" cy="1970088"/>
                </a:xfrm>
                <a:custGeom>
                  <a:avLst/>
                  <a:gdLst>
                    <a:gd name="T0" fmla="*/ 0 w 5"/>
                    <a:gd name="T1" fmla="*/ 0 h 3103"/>
                    <a:gd name="T2" fmla="*/ 3175 w 5"/>
                    <a:gd name="T3" fmla="*/ 1970088 h 3103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" h="3103">
                      <a:moveTo>
                        <a:pt x="0" y="0"/>
                      </a:moveTo>
                      <a:lnTo>
                        <a:pt x="5" y="3103"/>
                      </a:lnTo>
                    </a:path>
                  </a:pathLst>
                </a:custGeom>
                <a:noFill/>
                <a:ln w="50800">
                  <a:solidFill>
                    <a:srgbClr val="FFFFFF"/>
                  </a:solidFill>
                  <a:prstDash val="dash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63" name="Freeform 15"/>
              <p:cNvSpPr/>
              <p:nvPr/>
            </p:nvSpPr>
            <p:spPr bwMode="auto">
              <a:xfrm>
                <a:off x="7164388" y="4221163"/>
                <a:ext cx="723900" cy="0"/>
              </a:xfrm>
              <a:custGeom>
                <a:avLst/>
                <a:gdLst>
                  <a:gd name="T0" fmla="*/ 0 w 1141"/>
                  <a:gd name="T1" fmla="*/ 0 h 1"/>
                  <a:gd name="T2" fmla="*/ 1141 w 114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41" h="1">
                    <a:moveTo>
                      <a:pt x="0" y="0"/>
                    </a:moveTo>
                    <a:lnTo>
                      <a:pt x="1141" y="0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64" name="Text Box 16"/>
            <p:cNvSpPr txBox="1">
              <a:spLocks noChangeArrowheads="1"/>
            </p:cNvSpPr>
            <p:nvPr/>
          </p:nvSpPr>
          <p:spPr bwMode="auto">
            <a:xfrm>
              <a:off x="7322294" y="3988296"/>
              <a:ext cx="533400" cy="304800"/>
            </a:xfrm>
            <a:prstGeom prst="rect">
              <a:avLst/>
            </a:prstGeom>
            <a:noFill/>
            <a:ln w="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/>
              <a:r>
                <a:rPr lang="en-US" altLang="zh-CN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ITB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6661610" y="4587974"/>
            <a:ext cx="1728357" cy="30777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Liu et al., EX/P5-28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796136" y="958686"/>
            <a:ext cx="2603758" cy="3542655"/>
            <a:chOff x="5822242" y="778408"/>
            <a:chExt cx="3130032" cy="3835538"/>
          </a:xfrm>
        </p:grpSpPr>
        <p:pic>
          <p:nvPicPr>
            <p:cNvPr id="10" name="Picture 2" descr="G:\meeting\2018_IAEA\MIN_XU\PPT\辅助\YiLiu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242" y="2847396"/>
              <a:ext cx="3130032" cy="176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组合 1"/>
            <p:cNvGrpSpPr/>
            <p:nvPr/>
          </p:nvGrpSpPr>
          <p:grpSpPr>
            <a:xfrm>
              <a:off x="5822242" y="778408"/>
              <a:ext cx="2964114" cy="1913331"/>
              <a:chOff x="1043608" y="3348118"/>
              <a:chExt cx="3403328" cy="2925407"/>
            </a:xfrm>
          </p:grpSpPr>
          <p:pic>
            <p:nvPicPr>
              <p:cNvPr id="2053" name="Picture 3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3348118"/>
                <a:ext cx="3403328" cy="2925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直接连接符 7"/>
              <p:cNvCxnSpPr/>
              <p:nvPr/>
            </p:nvCxnSpPr>
            <p:spPr bwMode="auto">
              <a:xfrm flipV="1">
                <a:off x="2745272" y="3503849"/>
                <a:ext cx="0" cy="2428791"/>
              </a:xfrm>
              <a:prstGeom prst="line">
                <a:avLst/>
              </a:prstGeom>
              <a:solidFill>
                <a:srgbClr val="000080"/>
              </a:solidFill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直接连接符 22"/>
              <p:cNvCxnSpPr/>
              <p:nvPr/>
            </p:nvCxnSpPr>
            <p:spPr bwMode="auto">
              <a:xfrm flipV="1">
                <a:off x="1690362" y="3503849"/>
                <a:ext cx="0" cy="2428791"/>
              </a:xfrm>
              <a:prstGeom prst="line">
                <a:avLst/>
              </a:prstGeom>
              <a:solidFill>
                <a:srgbClr val="000080"/>
              </a:solidFill>
              <a:ln w="2540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" name="TextBox 8"/>
            <p:cNvSpPr txBox="1"/>
            <p:nvPr/>
          </p:nvSpPr>
          <p:spPr>
            <a:xfrm>
              <a:off x="6180325" y="2763855"/>
              <a:ext cx="1251011" cy="26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Arial" pitchFamily="34" charset="0"/>
                  <a:cs typeface="Arial" pitchFamily="34" charset="0"/>
                </a:rPr>
                <a:t>HL-2A # 29710</a:t>
              </a:r>
              <a:endParaRPr lang="zh-CN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82385" y="1060195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err="1">
                  <a:latin typeface="Arial" pitchFamily="34" charset="0"/>
                  <a:cs typeface="Arial" pitchFamily="34" charset="0"/>
                </a:rPr>
                <a:t>ELMy</a:t>
              </a:r>
              <a:endParaRPr lang="zh-CN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190" y="522040"/>
            <a:ext cx="790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Fishbone </a:t>
            </a:r>
            <a:r>
              <a:rPr lang="en-US" altLang="zh-CN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fast ion redistribution change of q shear  affect transport  ITB form</a:t>
            </a:r>
            <a:r>
              <a:rPr lang="en-US" altLang="zh-CN" dirty="0">
                <a:solidFill>
                  <a:srgbClr val="0000FF"/>
                </a:solidFill>
                <a:sym typeface="Wingdings" pitchFamily="2" charset="2"/>
              </a:rPr>
              <a:t>ation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8F1FBAA-0184-4859-B005-95F4126D3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9341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024E32-668E-4F21-A22D-4C6491C9C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7"/>
          <a:stretch/>
        </p:blipFill>
        <p:spPr>
          <a:xfrm>
            <a:off x="389095" y="1076502"/>
            <a:ext cx="4182905" cy="239643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0F5934-F7D7-4DB1-A90D-208D78D1E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6CF51CB-3D4E-4A42-BF88-965BE02E7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082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RS and Turbulent 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Generation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of Edge Poloidal Flows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821E95-0DD3-4602-8DFD-5D164EB65634}"/>
              </a:ext>
            </a:extLst>
          </p:cNvPr>
          <p:cNvSpPr/>
          <p:nvPr/>
        </p:nvSpPr>
        <p:spPr>
          <a:xfrm>
            <a:off x="7464073" y="4651524"/>
            <a:ext cx="1662740" cy="43088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T. Long, P.H. Diamond et al. EX/P5-5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B4C9DA-6181-4F34-9E40-7CD7BCFCE4BD}"/>
              </a:ext>
            </a:extLst>
          </p:cNvPr>
          <p:cNvSpPr txBox="1"/>
          <p:nvPr/>
        </p:nvSpPr>
        <p:spPr>
          <a:xfrm>
            <a:off x="73457" y="3474902"/>
            <a:ext cx="4975706" cy="123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Reynold stress and particle flux PDF at 1cm inside LCFS show elevated kurtosis, which indicates fat tails; 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Deviation from Gaussian suggests the consideration of: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1. Validity of quasilinear models of edge turbulence transport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2. Phase correlations and dynamics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AE60EF-01B0-401C-8545-FDC87C2ABFFC}"/>
              </a:ext>
            </a:extLst>
          </p:cNvPr>
          <p:cNvSpPr txBox="1"/>
          <p:nvPr/>
        </p:nvSpPr>
        <p:spPr>
          <a:xfrm>
            <a:off x="73457" y="557771"/>
            <a:ext cx="49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/>
                <a:cs typeface="Arial" pitchFamily="34" charset="0"/>
              </a:rPr>
              <a:t>Significant deviation of mean poloidal flow from neoclassical due to turbulent stresses. Shift ↑ with power.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7B20C87-B1C5-4D47-9819-2652C1FBA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523184"/>
            <a:ext cx="3641865" cy="156680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DB9BB42-6759-4A54-8CE2-4FF1DDD425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036"/>
          <a:stretch/>
        </p:blipFill>
        <p:spPr>
          <a:xfrm>
            <a:off x="5220072" y="2029135"/>
            <a:ext cx="3569857" cy="14997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F97AA6B-7A14-4984-9949-9EC64CF241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805"/>
          <a:stretch/>
        </p:blipFill>
        <p:spPr>
          <a:xfrm>
            <a:off x="5220073" y="3489531"/>
            <a:ext cx="3569856" cy="11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57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6626" y="-3572"/>
            <a:ext cx="7235825" cy="4321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8" tIns="45709" rIns="91418" bIns="45709" anchor="ctr"/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矩形 3"/>
          <p:cNvSpPr/>
          <p:nvPr/>
        </p:nvSpPr>
        <p:spPr>
          <a:xfrm>
            <a:off x="353573" y="434519"/>
            <a:ext cx="8603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Present status of the HL-2A </a:t>
            </a:r>
            <a:r>
              <a:rPr lang="en-US" altLang="zh-CN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Tokamak</a:t>
            </a:r>
            <a:endParaRPr lang="en-US" altLang="zh-CN" sz="2000" dirty="0">
              <a:solidFill>
                <a:schemeClr val="bg2">
                  <a:lumMod val="40000"/>
                  <a:lumOff val="60000"/>
                </a:schemeClr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Progress of physics study in H-mode plasma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Techniques and physics of ELM control 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Pedestal dynamics &amp; L-H transitions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ITB in H-mode plasma  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Energetic particle physics and modulation of turbulence by MHD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Control of fishbone by ECRH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Fishbone-like mode destabilized by fast ions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Interaction between TM and turbulence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Summary &amp; Outlook</a:t>
            </a:r>
            <a:endParaRPr lang="en-US" altLang="zh-CN" sz="2000" b="1" dirty="0">
              <a:solidFill>
                <a:schemeClr val="bg2">
                  <a:lumMod val="40000"/>
                  <a:lumOff val="60000"/>
                </a:schemeClr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E51983-B941-4298-9C49-A3AB74D51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6626" y="-3572"/>
            <a:ext cx="7235825" cy="4321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8" tIns="45709" rIns="91418" bIns="45709" anchor="ctr"/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矩形 3"/>
          <p:cNvSpPr/>
          <p:nvPr/>
        </p:nvSpPr>
        <p:spPr>
          <a:xfrm>
            <a:off x="353573" y="546279"/>
            <a:ext cx="8603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Present status of the HL-2A </a:t>
            </a:r>
            <a:r>
              <a:rPr lang="en-US" altLang="zh-CN" sz="2000" dirty="0" err="1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Tokamak</a:t>
            </a:r>
            <a:endParaRPr lang="en-US" altLang="zh-CN" sz="2000" dirty="0">
              <a:solidFill>
                <a:srgbClr val="0000FF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Progress of physics study in H-mode plasma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Techniques and physics of ELM control 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Pedestal dynamics &amp; L-H transitions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ITB in H-mode plasma  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Energetic particle physics and modulation of turbulence by MHD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Control of fishbone by ECRH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Fishbone-like mode destabilized by fast ions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Interaction between TM and turbulence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Summary &amp; Outlook</a:t>
            </a:r>
            <a:endParaRPr lang="en-US" altLang="zh-CN" sz="2000" b="1" dirty="0">
              <a:solidFill>
                <a:srgbClr val="0000FF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423413-4932-4E18-92F9-0D5BC3CCC1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7159" y="-20538"/>
            <a:ext cx="788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Stabilization of m/n=1/1 fishbone by ECRH</a:t>
            </a:r>
          </a:p>
        </p:txBody>
      </p:sp>
      <p:sp>
        <p:nvSpPr>
          <p:cNvPr id="30" name="文本框 1"/>
          <p:cNvSpPr txBox="1"/>
          <p:nvPr/>
        </p:nvSpPr>
        <p:spPr>
          <a:xfrm>
            <a:off x="1142492" y="4731990"/>
            <a:ext cx="2872522" cy="307777"/>
          </a:xfrm>
          <a:prstGeom prst="rect">
            <a:avLst/>
          </a:prstGeom>
          <a:solidFill>
            <a:srgbClr val="FFFF66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lvl="0" algn="l">
              <a:spcBef>
                <a:spcPct val="50000"/>
              </a:spcBef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Chen et al., EX/P5-20&amp;NF, 2018</a:t>
            </a:r>
          </a:p>
        </p:txBody>
      </p:sp>
      <p:cxnSp>
        <p:nvCxnSpPr>
          <p:cNvPr id="38" name="直接箭头连接符 37"/>
          <p:cNvCxnSpPr/>
          <p:nvPr/>
        </p:nvCxnSpPr>
        <p:spPr bwMode="auto">
          <a:xfrm flipH="1" flipV="1">
            <a:off x="1608062" y="1369682"/>
            <a:ext cx="288032" cy="123110"/>
          </a:xfrm>
          <a:prstGeom prst="straightConnector1">
            <a:avLst/>
          </a:prstGeom>
          <a:solidFill>
            <a:srgbClr val="000080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20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8619" y="502682"/>
            <a:ext cx="9155776" cy="4196863"/>
            <a:chOff x="48619" y="502682"/>
            <a:chExt cx="9155776" cy="4196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450820" y="4022437"/>
                  <a:ext cx="8598280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itchFamily="34" charset="0"/>
                    <a:buChar char="•"/>
                  </a:pPr>
                  <a:r>
                    <a:rPr lang="en-US" altLang="zh-CN" sz="1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Mode stability depends on both the P</a:t>
                  </a:r>
                  <a:r>
                    <a:rPr lang="en-US" altLang="zh-CN" sz="1900" baseline="-25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ECRH </a:t>
                  </a:r>
                  <a:r>
                    <a:rPr lang="en-US" altLang="zh-CN" sz="1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and deposition location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9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altLang="en-US" sz="190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9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en-US" altLang="zh-CN" sz="1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altLang="zh-CN" sz="1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Arial" pitchFamily="34" charset="0"/>
                    <a:buChar char="•"/>
                  </a:pPr>
                  <a:r>
                    <a:rPr lang="en-US" altLang="zh-CN" sz="1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Fishbone suppressed when P</a:t>
                  </a:r>
                  <a:r>
                    <a:rPr lang="en-US" altLang="zh-CN" sz="1900" baseline="-25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ECRH</a:t>
                  </a:r>
                  <a:r>
                    <a:rPr lang="en-US" altLang="zh-CN" sz="1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exceeds a threshold. </a:t>
                  </a: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820" y="4022437"/>
                  <a:ext cx="8598280" cy="67710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67" t="-5405" b="-144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48619" y="502682"/>
              <a:ext cx="9155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Mechanism: ECRH </a:t>
              </a:r>
              <a:r>
                <a:rPr lang="en-US" altLang="zh-CN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 </a:t>
              </a:r>
              <a:r>
                <a:rPr lang="en-US" altLang="zh-CN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Te</a:t>
              </a:r>
              <a:r>
                <a:rPr lang="en-US" altLang="zh-CN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increase  resistivity decrease  resistive fishbone stabilized</a:t>
              </a:r>
              <a:endParaRPr lang="zh-CN" alt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50" y="1196935"/>
              <a:ext cx="2626204" cy="2510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416926" y="1693566"/>
              <a:ext cx="5485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ECRH</a:t>
              </a:r>
              <a:endParaRPr lang="zh-CN" alt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44657" y="877872"/>
              <a:ext cx="7939289" cy="2947980"/>
              <a:chOff x="444657" y="877872"/>
              <a:chExt cx="7939289" cy="294798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041154" y="1133053"/>
                <a:ext cx="2342792" cy="2692799"/>
                <a:chOff x="5796136" y="1071068"/>
                <a:chExt cx="2697322" cy="2800388"/>
              </a:xfrm>
            </p:grpSpPr>
            <p:grpSp>
              <p:nvGrpSpPr>
                <p:cNvPr id="13" name="组合 12"/>
                <p:cNvGrpSpPr/>
                <p:nvPr/>
              </p:nvGrpSpPr>
              <p:grpSpPr>
                <a:xfrm>
                  <a:off x="5796136" y="1071068"/>
                  <a:ext cx="2697322" cy="2771176"/>
                  <a:chOff x="5796136" y="1071068"/>
                  <a:chExt cx="2697322" cy="2771176"/>
                </a:xfrm>
              </p:grpSpPr>
              <p:grpSp>
                <p:nvGrpSpPr>
                  <p:cNvPr id="9" name="组合 8"/>
                  <p:cNvGrpSpPr/>
                  <p:nvPr/>
                </p:nvGrpSpPr>
                <p:grpSpPr>
                  <a:xfrm>
                    <a:off x="5796136" y="1071068"/>
                    <a:ext cx="2697322" cy="2771176"/>
                    <a:chOff x="5796136" y="1071068"/>
                    <a:chExt cx="2697322" cy="2771176"/>
                  </a:xfrm>
                </p:grpSpPr>
                <p:pic>
                  <p:nvPicPr>
                    <p:cNvPr id="2051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9852" y="1071068"/>
                      <a:ext cx="2593606" cy="27711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8" name="矩形 7"/>
                    <p:cNvSpPr/>
                    <p:nvPr/>
                  </p:nvSpPr>
                  <p:spPr bwMode="auto">
                    <a:xfrm>
                      <a:off x="5796136" y="3435846"/>
                      <a:ext cx="216024" cy="1440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spAutoFit/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p:txBody>
                </p:sp>
                <p:sp>
                  <p:nvSpPr>
                    <p:cNvPr id="18" name="矩形 17"/>
                    <p:cNvSpPr/>
                    <p:nvPr/>
                  </p:nvSpPr>
                  <p:spPr bwMode="auto">
                    <a:xfrm>
                      <a:off x="6460672" y="2456656"/>
                      <a:ext cx="255103" cy="1440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spAutoFit/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p:txBody>
                </p:sp>
                <p:sp>
                  <p:nvSpPr>
                    <p:cNvPr id="19" name="矩形 18"/>
                    <p:cNvSpPr/>
                    <p:nvPr/>
                  </p:nvSpPr>
                  <p:spPr bwMode="auto">
                    <a:xfrm>
                      <a:off x="6736136" y="1985013"/>
                      <a:ext cx="1015311" cy="2154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spAutoFit/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b="1" dirty="0">
                          <a:latin typeface="Arial" pitchFamily="34" charset="0"/>
                          <a:ea typeface="黑体" panose="02010609060101010101" pitchFamily="49" charset="-122"/>
                          <a:cs typeface="Arial" pitchFamily="34" charset="0"/>
                        </a:rPr>
                        <a:t>g</a:t>
                      </a: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latin typeface="Arial" pitchFamily="34" charset="0"/>
                          <a:ea typeface="黑体" panose="02010609060101010101" pitchFamily="49" charset="-122"/>
                          <a:cs typeface="Arial" pitchFamily="34" charset="0"/>
                        </a:rPr>
                        <a:t>rowth rate</a:t>
                      </a:r>
                      <a:endParaRPr kumimoji="0" lang="zh-CN" altLang="en-US" sz="800" b="1" i="0" u="none" strike="noStrike" cap="none" normalizeH="0" baseline="0" dirty="0">
                        <a:ln>
                          <a:noFill/>
                        </a:ln>
                        <a:latin typeface="Arial" pitchFamily="34" charset="0"/>
                        <a:ea typeface="黑体" panose="02010609060101010101" pitchFamily="49" charset="-122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1" name="矩形 10"/>
                  <p:cNvSpPr/>
                  <p:nvPr/>
                </p:nvSpPr>
                <p:spPr bwMode="auto">
                  <a:xfrm>
                    <a:off x="6588223" y="1156757"/>
                    <a:ext cx="204724" cy="1696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rtlCol="0" anchor="t" anchorCtr="0" compatLnSpc="1"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200" b="1" i="0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</p:grpSp>
            <p:sp>
              <p:nvSpPr>
                <p:cNvPr id="23" name="矩形 22"/>
                <p:cNvSpPr/>
                <p:nvPr/>
              </p:nvSpPr>
              <p:spPr bwMode="auto">
                <a:xfrm>
                  <a:off x="6833905" y="3130508"/>
                  <a:ext cx="1015311" cy="21544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zh-CN" sz="800" b="1" dirty="0">
                      <a:latin typeface="Arial" pitchFamily="34" charset="0"/>
                      <a:ea typeface="黑体" panose="02010609060101010101" pitchFamily="49" charset="-122"/>
                      <a:cs typeface="Arial" pitchFamily="34" charset="0"/>
                    </a:rPr>
                    <a:t>Mode frequency</a:t>
                  </a:r>
                  <a:endParaRPr kumimoji="0" lang="zh-CN" altLang="en-US" sz="800" b="1" i="0" u="none" strike="noStrike" cap="none" normalizeH="0" baseline="0" dirty="0">
                    <a:ln>
                      <a:noFill/>
                    </a:ln>
                    <a:latin typeface="Arial" pitchFamily="34" charset="0"/>
                    <a:ea typeface="黑体" panose="02010609060101010101" pitchFamily="49" charset="-122"/>
                    <a:cs typeface="Arial" pitchFamily="34" charset="0"/>
                  </a:endParaRP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6725334" y="3625235"/>
                  <a:ext cx="1300356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GB" altLang="zh-CN" sz="1000" b="1" dirty="0">
                      <a:latin typeface="Arial" pitchFamily="34" charset="0"/>
                      <a:cs typeface="Arial" pitchFamily="34" charset="0"/>
                    </a:rPr>
                    <a:t>Reynolds number </a:t>
                  </a:r>
                  <a:endParaRPr lang="zh-CN" altLang="en-US" sz="1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6657249" y="877872"/>
                <a:ext cx="13612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Arial" pitchFamily="34" charset="0"/>
                    <a:cs typeface="Arial" pitchFamily="34" charset="0"/>
                  </a:rPr>
                  <a:t>Theoretical result</a:t>
                </a:r>
                <a:endParaRPr lang="zh-CN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444657" y="888287"/>
                <a:ext cx="6395261" cy="2834296"/>
                <a:chOff x="444657" y="888287"/>
                <a:chExt cx="6395261" cy="28342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683567" y="888287"/>
                      <a:ext cx="210993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Scan </a:t>
                      </a:r>
                      <a14:m>
                        <m:oMath xmlns:m="http://schemas.openxmlformats.org/officeDocument/2006/math"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  <m:r>
                            <a:rPr lang="en-US" altLang="zh-CN" sz="1200" i="1" baseline="-25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oMath>
                      </a14:m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fixed P</a:t>
                      </a:r>
                      <a:r>
                        <a:rPr lang="en-US" altLang="zh-CN" sz="1200" baseline="-25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ECRH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=1 MW 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TextBox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3567" y="888287"/>
                      <a:ext cx="2109937" cy="276999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 t="-2222" b="-1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3436945" y="915700"/>
                      <a:ext cx="340297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200" dirty="0">
                          <a:latin typeface="Arial" pitchFamily="34" charset="0"/>
                          <a:cs typeface="Arial" pitchFamily="34" charset="0"/>
                        </a:rPr>
                        <a:t>Scan P</a:t>
                      </a:r>
                      <a:r>
                        <a:rPr lang="en-US" altLang="zh-CN" sz="1200" baseline="-25000" dirty="0">
                          <a:latin typeface="Arial" pitchFamily="34" charset="0"/>
                          <a:cs typeface="Arial" pitchFamily="34" charset="0"/>
                        </a:rPr>
                        <a:t>ECRH</a:t>
                      </a:r>
                      <a:r>
                        <a:rPr lang="en-US" altLang="zh-CN" sz="1200" dirty="0">
                          <a:latin typeface="Arial" pitchFamily="34" charset="0"/>
                          <a:cs typeface="Arial" pitchFamily="34" charset="0"/>
                        </a:rPr>
                        <a:t> ,</a:t>
                      </a:r>
                      <a14:m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sz="1200" dirty="0">
                              <a:latin typeface="Arial" pitchFamily="34" charset="0"/>
                              <a:cs typeface="Arial" pitchFamily="34" charset="0"/>
                            </a:rPr>
                            <m:t>fixed</m:t>
                          </m:r>
                          <m:r>
                            <a:rPr lang="en-US" altLang="zh-CN" sz="1200" b="0" i="1" dirty="0" smtClean="0"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lang="zh-CN" altLang="en-US" sz="1200" i="1">
                              <a:latin typeface="Cambria Math"/>
                            </a:rPr>
                            <m:t>𝜌</m:t>
                          </m:r>
                          <m:r>
                            <a:rPr lang="en-US" altLang="zh-CN" sz="1200" i="1" baseline="-25000">
                              <a:latin typeface="Cambria Math"/>
                            </a:rPr>
                            <m:t>𝑑</m:t>
                          </m:r>
                        </m:oMath>
                      </a14:m>
                      <a:r>
                        <a:rPr lang="zh-CN" altLang="en-US" sz="12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200" dirty="0">
                          <a:latin typeface="Arial" pitchFamily="34" charset="0"/>
                          <a:cs typeface="Arial" pitchFamily="34" charset="0"/>
                        </a:rPr>
                        <a:t>= 0.42</a:t>
                      </a:r>
                      <a:endParaRPr lang="zh-CN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36945" y="915700"/>
                      <a:ext cx="3402973" cy="276999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l="-179" t="-2174" b="-130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" name="组合 3"/>
                <p:cNvGrpSpPr/>
                <p:nvPr/>
              </p:nvGrpSpPr>
              <p:grpSpPr>
                <a:xfrm>
                  <a:off x="3296938" y="1165286"/>
                  <a:ext cx="2659139" cy="2557297"/>
                  <a:chOff x="3354160" y="1142615"/>
                  <a:chExt cx="2659139" cy="2557297"/>
                </a:xfrm>
              </p:grpSpPr>
              <p:pic>
                <p:nvPicPr>
                  <p:cNvPr id="205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4160" y="1142615"/>
                    <a:ext cx="2659139" cy="255729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3433422" y="1223901"/>
                    <a:ext cx="119616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P</a:t>
                    </a:r>
                    <a:r>
                      <a:rPr lang="en-US" altLang="zh-CN" sz="1000" b="1" baseline="-25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ECRH </a:t>
                    </a:r>
                    <a:r>
                      <a:rPr lang="en-US" altLang="zh-CN" sz="10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= 0.37 MW </a:t>
                    </a:r>
                    <a:endParaRPr lang="zh-CN" altLang="en-US" sz="1000" b="1" dirty="0">
                      <a:solidFill>
                        <a:schemeClr val="bg1"/>
                      </a:solidFill>
                      <a:latin typeface="Arial" pitchFamily="34" charset="0"/>
                      <a:ea typeface="Arial Unicode MS" pitchFamily="34" charset="-122"/>
                      <a:cs typeface="Arial" pitchFamily="34" charset="0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436945" y="2028243"/>
                    <a:ext cx="119616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P</a:t>
                    </a:r>
                    <a:r>
                      <a:rPr lang="en-US" altLang="zh-CN" sz="1000" b="1" baseline="-25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ECRH </a:t>
                    </a:r>
                    <a:r>
                      <a:rPr lang="en-US" altLang="zh-CN" sz="10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= 0.55 MW </a:t>
                    </a:r>
                    <a:endParaRPr lang="zh-CN" altLang="en-US" sz="1000" b="1" dirty="0">
                      <a:solidFill>
                        <a:schemeClr val="bg1"/>
                      </a:solidFill>
                      <a:latin typeface="Arial" pitchFamily="34" charset="0"/>
                      <a:ea typeface="Arial Unicode MS" pitchFamily="34" charset="-122"/>
                      <a:cs typeface="Arial" pitchFamily="34" charset="0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3416933" y="2787774"/>
                    <a:ext cx="119616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P</a:t>
                    </a:r>
                    <a:r>
                      <a:rPr lang="en-US" altLang="zh-CN" sz="1000" b="1" baseline="-25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ECRH </a:t>
                    </a:r>
                    <a:r>
                      <a:rPr lang="en-US" altLang="zh-CN" sz="10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rPr>
                      <a:t>= 0.60 MW </a:t>
                    </a:r>
                    <a:endParaRPr lang="zh-CN" altLang="en-US" sz="1000" b="1" dirty="0">
                      <a:solidFill>
                        <a:schemeClr val="bg1"/>
                      </a:solidFill>
                      <a:latin typeface="Arial" pitchFamily="34" charset="0"/>
                      <a:ea typeface="Arial Unicode MS" pitchFamily="34" charset="-122"/>
                      <a:cs typeface="Arial" pitchFamily="34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488183" y="1240098"/>
                      <a:ext cx="82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oMath>
                      </a14:m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2"/>
                          <a:cs typeface="Arial" pitchFamily="34" charset="0"/>
                        </a:rPr>
                        <a:t> = 0.02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183" y="1240098"/>
                      <a:ext cx="822982" cy="276999"/>
                    </a:xfrm>
                    <a:prstGeom prst="rect">
                      <a:avLst/>
                    </a:prstGeom>
                    <a:blipFill rotWithShape="1">
                      <a:blip r:embed="rId9"/>
                      <a:stretch>
                        <a:fillRect t="-2174" r="-741" b="-130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444657" y="1976968"/>
                      <a:ext cx="82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oMath>
                      </a14:m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2"/>
                          <a:cs typeface="Arial" pitchFamily="34" charset="0"/>
                        </a:rPr>
                        <a:t> = 0.42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TextBox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4657" y="1976968"/>
                      <a:ext cx="822982" cy="276999"/>
                    </a:xfrm>
                    <a:prstGeom prst="rect">
                      <a:avLst/>
                    </a:prstGeom>
                    <a:blipFill rotWithShape="1">
                      <a:blip r:embed="rId10"/>
                      <a:stretch>
                        <a:fillRect t="-2174" b="-130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450820" y="2766171"/>
                      <a:ext cx="82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oMath>
                      </a14:m>
                      <a:r>
                        <a:rPr lang="en-US" altLang="zh-CN" sz="1200" dirty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2"/>
                          <a:cs typeface="Arial" pitchFamily="34" charset="0"/>
                        </a:rPr>
                        <a:t> = 0.66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2"/>
                        <a:cs typeface="Arial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TextBox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0820" y="2766171"/>
                      <a:ext cx="822982" cy="276999"/>
                    </a:xfrm>
                    <a:prstGeom prst="rect">
                      <a:avLst/>
                    </a:prstGeom>
                    <a:blipFill rotWithShape="1">
                      <a:blip r:embed="rId11"/>
                      <a:stretch>
                        <a:fillRect t="-2222" b="-1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5" name="TextBox 24"/>
                <p:cNvSpPr txBox="1"/>
                <p:nvPr/>
              </p:nvSpPr>
              <p:spPr>
                <a:xfrm>
                  <a:off x="1835696" y="2443934"/>
                  <a:ext cx="66556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fishbone</a:t>
                  </a:r>
                  <a:endParaRPr lang="zh-CN" altLang="en-US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7" name="直接箭头连接符 26"/>
                <p:cNvCxnSpPr/>
                <p:nvPr/>
              </p:nvCxnSpPr>
              <p:spPr bwMode="auto">
                <a:xfrm flipH="1" flipV="1">
                  <a:off x="1619672" y="2443935"/>
                  <a:ext cx="288032" cy="123110"/>
                </a:xfrm>
                <a:prstGeom prst="straightConnector1">
                  <a:avLst/>
                </a:prstGeom>
                <a:solidFill>
                  <a:srgbClr val="000080"/>
                </a:solidFill>
                <a:ln w="158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</p:spPr>
            </p:cxnSp>
            <p:cxnSp>
              <p:nvCxnSpPr>
                <p:cNvPr id="35" name="直接箭头连接符 34"/>
                <p:cNvCxnSpPr/>
                <p:nvPr/>
              </p:nvCxnSpPr>
              <p:spPr bwMode="auto">
                <a:xfrm flipH="1">
                  <a:off x="1880447" y="1816677"/>
                  <a:ext cx="620816" cy="72098"/>
                </a:xfrm>
                <a:prstGeom prst="straightConnector1">
                  <a:avLst/>
                </a:prstGeom>
                <a:solidFill>
                  <a:srgbClr val="000080"/>
                </a:solidFill>
                <a:ln w="158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1442021" y="1431237"/>
                      <a:ext cx="152473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2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zh-CN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zh-CN" altLang="en-US" sz="12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en-US" altLang="zh-CN" sz="12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/</m:t>
                            </m:r>
                            <m:r>
                              <a:rPr lang="en-US" altLang="zh-CN" sz="12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𝑑𝑡</m:t>
                            </m:r>
                            <m:r>
                              <a:rPr lang="en-US" altLang="zh-CN" sz="12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+40</m:t>
                            </m:r>
                          </m:oMath>
                        </m:oMathPara>
                      </a14:m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TextBox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42021" y="1431237"/>
                      <a:ext cx="1524732" cy="276999"/>
                    </a:xfrm>
                    <a:prstGeom prst="rect">
                      <a:avLst/>
                    </a:prstGeom>
                    <a:blipFill rotWithShape="1">
                      <a:blip r:embed="rId12"/>
                      <a:stretch>
                        <a:fillRect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BC2A3842-D322-4227-8EAA-48C84E38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4088" y="4803998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4467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chenw\AppData\Roaming\Tencent\Users\39961983\QQ\WinTemp\RichOle\1)05NWW(C8)S5V3_2A~GNN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2" y="995241"/>
            <a:ext cx="3595456" cy="29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966" y="3878149"/>
            <a:ext cx="841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Wave-particle resonance converts unstable TM to  fishbone-like mode with frequency chirping and amplitude bursting</a:t>
            </a:r>
          </a:p>
        </p:txBody>
      </p:sp>
      <p:sp>
        <p:nvSpPr>
          <p:cNvPr id="3" name="矩形 2"/>
          <p:cNvSpPr/>
          <p:nvPr/>
        </p:nvSpPr>
        <p:spPr>
          <a:xfrm>
            <a:off x="857224" y="19095"/>
            <a:ext cx="78396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 of m/n=2/1  fishbone by fast ions</a:t>
            </a:r>
          </a:p>
        </p:txBody>
      </p:sp>
      <p:sp>
        <p:nvSpPr>
          <p:cNvPr id="11" name="文本框 1"/>
          <p:cNvSpPr txBox="1"/>
          <p:nvPr/>
        </p:nvSpPr>
        <p:spPr>
          <a:xfrm>
            <a:off x="6675778" y="4226502"/>
            <a:ext cx="2216632" cy="307777"/>
          </a:xfrm>
          <a:prstGeom prst="rect">
            <a:avLst/>
          </a:prstGeom>
          <a:solidFill>
            <a:srgbClr val="FFFF66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lvl="0" algn="l">
              <a:spcBef>
                <a:spcPct val="50000"/>
              </a:spcBef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Chen et al., EX/P5-20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572000" y="995241"/>
            <a:ext cx="3528393" cy="2969870"/>
            <a:chOff x="3797701" y="1328263"/>
            <a:chExt cx="3528393" cy="4053756"/>
          </a:xfrm>
        </p:grpSpPr>
        <p:pic>
          <p:nvPicPr>
            <p:cNvPr id="9" name="Picture 1" descr="C:\Users\chenw\AppData\Roaming\Tencent\Users\39961983\QQ\WinTemp\RichOle\K4]8_9A~{9}2_0E)_GRQ`U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701" y="1328263"/>
              <a:ext cx="3528393" cy="405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139339" y="2308230"/>
              <a:ext cx="543739" cy="378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Arial" pitchFamily="34" charset="0"/>
                  <a:cs typeface="Arial" pitchFamily="34" charset="0"/>
                </a:rPr>
                <a:t>ECEI</a:t>
              </a:r>
              <a:endParaRPr lang="zh-CN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01379" y="535613"/>
            <a:ext cx="9067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Resonant interactions between fast ions and m/n=2/1 TM were observed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75CE11-E2EF-4814-8950-4A00374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104" y="4731990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" y="31909"/>
            <a:ext cx="9139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Co-passing energetic-ions drive the m/n=2/1  fishbone-like mode 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47559" y="492850"/>
            <a:ext cx="7771143" cy="4331553"/>
            <a:chOff x="347559" y="492850"/>
            <a:chExt cx="7771143" cy="4331553"/>
          </a:xfrm>
        </p:grpSpPr>
        <p:sp>
          <p:nvSpPr>
            <p:cNvPr id="5" name="矩形 4"/>
            <p:cNvSpPr/>
            <p:nvPr/>
          </p:nvSpPr>
          <p:spPr>
            <a:xfrm>
              <a:off x="532370" y="2894456"/>
              <a:ext cx="3391558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Simulated mode structure and mode frequency chirping consistent with the measurements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Resonance condition: </a:t>
              </a:r>
              <a:r>
                <a:rPr lang="en-US" altLang="zh-CN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en-US" altLang="zh-CN" sz="1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−2</a:t>
              </a:r>
              <a:r>
                <a:rPr lang="en-US" altLang="zh-CN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en-US" altLang="zh-CN" sz="1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−</a:t>
              </a:r>
              <a:r>
                <a:rPr lang="en-US" altLang="zh-CN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ω 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= 0, and co-passing energetic-ions are responsible for the mode drive</a:t>
              </a:r>
            </a:p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77636" y="977891"/>
              <a:ext cx="7041066" cy="3713760"/>
              <a:chOff x="867620" y="786718"/>
              <a:chExt cx="7278611" cy="382695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867620" y="786718"/>
                <a:ext cx="7278611" cy="3826956"/>
                <a:chOff x="680202" y="1276407"/>
                <a:chExt cx="8409903" cy="5132268"/>
              </a:xfrm>
            </p:grpSpPr>
            <p:pic>
              <p:nvPicPr>
                <p:cNvPr id="5121" name="Picture 1" descr="C:\Users\chenw\AppData\Roaming\Tencent\Users\39961983\QQ\WinTemp\RichOle\LSFNQ(_YZK2KF8H$05]@%_T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9834" y="1276407"/>
                  <a:ext cx="5010271" cy="51322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" name="组合 3"/>
                <p:cNvGrpSpPr/>
                <p:nvPr/>
              </p:nvGrpSpPr>
              <p:grpSpPr>
                <a:xfrm>
                  <a:off x="680202" y="1308300"/>
                  <a:ext cx="3161830" cy="2610467"/>
                  <a:chOff x="816849" y="969627"/>
                  <a:chExt cx="3052261" cy="3210795"/>
                </a:xfrm>
              </p:grpSpPr>
              <p:pic>
                <p:nvPicPr>
                  <p:cNvPr id="614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6849" y="969627"/>
                    <a:ext cx="3008471" cy="321079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" name="矩形 2"/>
                  <p:cNvSpPr/>
                  <p:nvPr/>
                </p:nvSpPr>
                <p:spPr bwMode="auto">
                  <a:xfrm>
                    <a:off x="3635896" y="2348881"/>
                    <a:ext cx="233214" cy="95900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200" b="1" i="0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8" name="TextBox 7"/>
              <p:cNvSpPr txBox="1"/>
              <p:nvPr/>
            </p:nvSpPr>
            <p:spPr>
              <a:xfrm>
                <a:off x="6925814" y="3252817"/>
                <a:ext cx="7938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EP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947845" y="1716009"/>
                <a:ext cx="10422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without EP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21210" y="1506768"/>
                <a:ext cx="12955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Mode structure</a:t>
                </a:r>
              </a:p>
            </p:txBody>
          </p:sp>
          <p:sp>
            <p:nvSpPr>
              <p:cNvPr id="2" name="矩形 1"/>
              <p:cNvSpPr/>
              <p:nvPr/>
            </p:nvSpPr>
            <p:spPr bwMode="auto">
              <a:xfrm>
                <a:off x="1714268" y="1057078"/>
                <a:ext cx="1213059" cy="22201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Resonance condition</a:t>
                </a:r>
                <a:endParaRPr kumimoji="0" lang="zh-CN" altLang="en-US" sz="800" u="none" strike="noStrike" cap="none" normalizeH="0" baseline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83568" y="4516626"/>
              <a:ext cx="4248472" cy="307777"/>
            </a:xfrm>
            <a:prstGeom prst="rect">
              <a:avLst/>
            </a:prstGeom>
            <a:solidFill>
              <a:srgbClr val="FFFF66"/>
            </a:solidFill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M3D-K </a:t>
              </a:r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modelling</a:t>
              </a:r>
              <a:r>
                <a: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collaborates with Zhu (DLUT)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47559" y="492850"/>
              <a:ext cx="767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Co-passing energetic-ions play a key role in the fishbone-like mode drive 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C3E46183-57A6-420A-9CB5-BFB701F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6096" y="4803998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72056" y="3723877"/>
            <a:ext cx="8352927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Mode propagates in electron diamagnetic drift directions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TAE  locates in the core(ρ=0.35), with n=4, m=4 and 5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f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TAE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=224 kHz by theory close to experimental results (235 kHz);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360639" y="3723877"/>
            <a:ext cx="1830932" cy="307777"/>
          </a:xfrm>
          <a:prstGeom prst="rect">
            <a:avLst/>
          </a:prstGeom>
          <a:solidFill>
            <a:srgbClr val="FFFF66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Yu et al.,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PoP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2018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7400" y="-39702"/>
            <a:ext cx="5734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TAEs driven by energetic electrons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72056" y="1059582"/>
            <a:ext cx="8389047" cy="2664295"/>
            <a:chOff x="172057" y="799695"/>
            <a:chExt cx="8206754" cy="2204876"/>
          </a:xfrm>
        </p:grpSpPr>
        <p:pic>
          <p:nvPicPr>
            <p:cNvPr id="4" name="Picture 6" descr="20025"/>
            <p:cNvPicPr>
              <a:picLocks noChangeAspect="1" noChangeArrowheads="1"/>
            </p:cNvPicPr>
            <p:nvPr/>
          </p:nvPicPr>
          <p:blipFill>
            <a:blip r:embed="rId3"/>
            <a:srcRect l="1680" t="2281" r="7198"/>
            <a:stretch>
              <a:fillRect/>
            </a:stretch>
          </p:blipFill>
          <p:spPr bwMode="auto">
            <a:xfrm>
              <a:off x="172057" y="799695"/>
              <a:ext cx="2383719" cy="2087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1"/>
            <p:cNvPicPr>
              <a:picLocks noChangeArrowheads="1"/>
            </p:cNvPicPr>
            <p:nvPr/>
          </p:nvPicPr>
          <p:blipFill>
            <a:blip r:embed="rId4" cstate="print"/>
            <a:srcRect l="4715" t="1979" r="7487" b="1979"/>
            <a:stretch>
              <a:fillRect/>
            </a:stretch>
          </p:blipFill>
          <p:spPr bwMode="auto">
            <a:xfrm>
              <a:off x="2834848" y="898571"/>
              <a:ext cx="2376000" cy="210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图片 17"/>
            <p:cNvPicPr>
              <a:picLocks/>
            </p:cNvPicPr>
            <p:nvPr/>
          </p:nvPicPr>
          <p:blipFill rotWithShape="1">
            <a:blip r:embed="rId5"/>
            <a:srcRect t="2432" r="3782"/>
            <a:stretch>
              <a:fillRect/>
            </a:stretch>
          </p:blipFill>
          <p:spPr>
            <a:xfrm>
              <a:off x="5652120" y="898570"/>
              <a:ext cx="2376000" cy="210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121736" y="1120760"/>
              <a:ext cx="12570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latin typeface="Arial" pitchFamily="34" charset="0"/>
                  <a:cs typeface="Arial" pitchFamily="34" charset="0"/>
                </a:rPr>
                <a:t>Theory predicted </a:t>
              </a:r>
            </a:p>
            <a:p>
              <a:r>
                <a:rPr lang="en-US" altLang="zh-CN" sz="1000" b="1" dirty="0">
                  <a:latin typeface="Arial" pitchFamily="34" charset="0"/>
                  <a:cs typeface="Arial" pitchFamily="34" charset="0"/>
                </a:rPr>
                <a:t>mode structure</a:t>
              </a:r>
              <a:endParaRPr lang="zh-CN" alt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3528" y="555526"/>
            <a:ext cx="7439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High-frequency TAE driven by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electrons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 was observed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B67E42FD-07B6-44B7-BE63-B80B81594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68114" y="742864"/>
            <a:ext cx="3028692" cy="3555132"/>
            <a:chOff x="535196" y="523527"/>
            <a:chExt cx="3028692" cy="3555132"/>
          </a:xfrm>
        </p:grpSpPr>
        <p:pic>
          <p:nvPicPr>
            <p:cNvPr id="4098" name="Picture 2" descr="G:\meeting\2018_IAEA\MIN_XU\PPT\辅助\figure6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523527"/>
              <a:ext cx="2736304" cy="3555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214115" y="2784933"/>
              <a:ext cx="96532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00" dirty="0">
                  <a:latin typeface="Arial" pitchFamily="34" charset="0"/>
                  <a:cs typeface="Arial" pitchFamily="34" charset="0"/>
                </a:rPr>
                <a:t>turbulence</a:t>
              </a:r>
              <a:endParaRPr lang="zh-CN" alt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440779" y="1298015"/>
              <a:ext cx="48122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00" dirty="0">
                  <a:latin typeface="Arial" pitchFamily="34" charset="0"/>
                  <a:cs typeface="Arial" pitchFamily="34" charset="0"/>
                </a:rPr>
                <a:t>flow</a:t>
              </a:r>
              <a:endParaRPr lang="zh-CN" alt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083" name="矩形 2"/>
          <p:cNvSpPr>
            <a:spLocks noChangeArrowheads="1"/>
          </p:cNvSpPr>
          <p:nvPr/>
        </p:nvSpPr>
        <p:spPr bwMode="auto">
          <a:xfrm>
            <a:off x="-396552" y="-86400"/>
            <a:ext cx="10081119" cy="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193" tIns="44596" rIns="89193" bIns="44596">
            <a:spAutoFit/>
          </a:bodyPr>
          <a:lstStyle>
            <a:lvl1pPr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en-US" altLang="zh-CN" sz="2800" kern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Interaction among island, flow and turbulence</a:t>
            </a:r>
            <a:endParaRPr kumimoji="1" lang="zh-CN" altLang="en-US" sz="2800" kern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6207" y="4204443"/>
            <a:ext cx="475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latin typeface="Arial" pitchFamily="34" charset="0"/>
                <a:cs typeface="Arial" pitchFamily="34" charset="0"/>
              </a:rPr>
              <a:t>Turbulence reduced inside island while elevated at island boundary, consistent with gradient-driven turbulence</a:t>
            </a:r>
            <a:endParaRPr lang="zh-CN" altLang="en-US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4955766" y="4204443"/>
            <a:ext cx="43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latin typeface="Arial" pitchFamily="34" charset="0"/>
                <a:cs typeface="Arial" pitchFamily="34" charset="0"/>
              </a:rPr>
              <a:t>Perpendicular flow, flow fluctuation and density fluctuation were modulated by island rotation.</a:t>
            </a:r>
          </a:p>
        </p:txBody>
      </p:sp>
      <p:sp>
        <p:nvSpPr>
          <p:cNvPr id="13" name="文本框 19"/>
          <p:cNvSpPr txBox="1"/>
          <p:nvPr/>
        </p:nvSpPr>
        <p:spPr>
          <a:xfrm>
            <a:off x="1331640" y="4788114"/>
            <a:ext cx="1874802" cy="307777"/>
          </a:xfrm>
          <a:prstGeom prst="rect">
            <a:avLst/>
          </a:prstGeom>
          <a:solidFill>
            <a:srgbClr val="FFFF66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Jiang et al., NF, 2018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46181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Pressure gradient plays a key role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modulation of turbulence by TM </a:t>
            </a:r>
            <a:endParaRPr lang="zh-CN" alt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033502" y="877901"/>
            <a:ext cx="2968341" cy="3233397"/>
            <a:chOff x="5004048" y="846632"/>
            <a:chExt cx="3616413" cy="3233397"/>
          </a:xfrm>
        </p:grpSpPr>
        <p:pic>
          <p:nvPicPr>
            <p:cNvPr id="9" name="图片 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947681"/>
              <a:ext cx="3616413" cy="3132348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5082394" y="846632"/>
              <a:ext cx="162576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latin typeface="Arial" pitchFamily="34" charset="0"/>
                  <a:cs typeface="Arial" pitchFamily="34" charset="0"/>
                  <a:sym typeface="Wingdings" pitchFamily="2" charset="2"/>
                </a:rPr>
                <a:t>(@ outer </a:t>
              </a:r>
              <a:r>
                <a:rPr lang="en-US" altLang="zh-CN" sz="1000" b="1" dirty="0" err="1">
                  <a:latin typeface="Arial" pitchFamily="34" charset="0"/>
                  <a:cs typeface="Arial" pitchFamily="34" charset="0"/>
                  <a:sym typeface="Wingdings" pitchFamily="2" charset="2"/>
                </a:rPr>
                <a:t>bdry</a:t>
              </a:r>
              <a:r>
                <a:rPr lang="en-US" altLang="zh-CN" sz="1000" b="1" dirty="0">
                  <a:latin typeface="Arial" pitchFamily="34" charset="0"/>
                  <a:cs typeface="Arial" pitchFamily="34" charset="0"/>
                  <a:sym typeface="Wingdings" pitchFamily="2" charset="2"/>
                </a:rPr>
                <a:t> of island)</a:t>
              </a:r>
              <a:endParaRPr lang="zh-CN" alt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31640" y="1600902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Island    width</a:t>
            </a:r>
            <a:endParaRPr lang="zh-CN" altLang="en-US" sz="12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FD45F3-8A02-47D3-96C8-E8E4F454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F8B34-7BFB-44E5-A773-2B7A6F3F9D80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0690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1"/>
              <p:cNvSpPr txBox="1">
                <a:spLocks/>
              </p:cNvSpPr>
              <p:nvPr/>
            </p:nvSpPr>
            <p:spPr>
              <a:xfrm>
                <a:off x="387799" y="-28500"/>
                <a:ext cx="8229600" cy="36250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2pPr>
                <a:lvl3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3pPr>
                <a:lvl4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4pPr>
                <a:lvl5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kumimoji="1" sz="3600">
                    <a:solidFill>
                      <a:schemeClr val="tx2"/>
                    </a:solidFill>
                    <a:latin typeface="Times New Roman" pitchFamily="18" charset="0"/>
                    <a:ea typeface="宋体" pitchFamily="2" charset="-122"/>
                  </a:defRPr>
                </a:lvl9pPr>
              </a:lstStyle>
              <a:p>
                <a:r>
                  <a:rPr lang="en-US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Localized modulation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2800" b="1" i="1" ker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 ker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by large island</a:t>
                </a:r>
                <a:endParaRPr lang="en-US" sz="2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99" y="-28500"/>
                <a:ext cx="8229600" cy="362500"/>
              </a:xfrm>
              <a:prstGeom prst="rect">
                <a:avLst/>
              </a:prstGeom>
              <a:blipFill rotWithShape="1">
                <a:blip r:embed="rId3"/>
                <a:stretch>
                  <a:fillRect t="-13333" b="-9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>
            <a:off x="21576" y="663846"/>
            <a:ext cx="9030726" cy="4029470"/>
            <a:chOff x="21576" y="663846"/>
            <a:chExt cx="9030726" cy="4029470"/>
          </a:xfrm>
        </p:grpSpPr>
        <p:grpSp>
          <p:nvGrpSpPr>
            <p:cNvPr id="7" name="组合 6"/>
            <p:cNvGrpSpPr/>
            <p:nvPr/>
          </p:nvGrpSpPr>
          <p:grpSpPr>
            <a:xfrm>
              <a:off x="21576" y="1808265"/>
              <a:ext cx="9030726" cy="2885051"/>
              <a:chOff x="250049" y="830009"/>
              <a:chExt cx="9030726" cy="2885051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250049" y="830009"/>
                <a:ext cx="8267961" cy="2347661"/>
                <a:chOff x="35496" y="627534"/>
                <a:chExt cx="8267961" cy="2347661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l="1833" r="69354"/>
                <a:stretch/>
              </p:blipFill>
              <p:spPr bwMode="auto">
                <a:xfrm>
                  <a:off x="35496" y="627534"/>
                  <a:ext cx="2263928" cy="2301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l="30387" r="38083"/>
                <a:stretch/>
              </p:blipFill>
              <p:spPr bwMode="auto">
                <a:xfrm>
                  <a:off x="2569696" y="675660"/>
                  <a:ext cx="2357314" cy="22995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l="66540"/>
                <a:stretch/>
              </p:blipFill>
              <p:spPr bwMode="auto">
                <a:xfrm>
                  <a:off x="5450016" y="646025"/>
                  <a:ext cx="2853441" cy="22829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21" name="TextBox 7"/>
              <p:cNvSpPr txBox="1"/>
              <p:nvPr/>
            </p:nvSpPr>
            <p:spPr>
              <a:xfrm>
                <a:off x="5520553" y="3105662"/>
                <a:ext cx="3760222" cy="609398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en-US" altLang="zh-CN" sz="1400" dirty="0">
                    <a:latin typeface="Arial" pitchFamily="34" charset="0"/>
                    <a:cs typeface="Arial" pitchFamily="34" charset="0"/>
                  </a:rPr>
                  <a:t>An island-width threshold (6.6 cm) was found in the turbulence modulation.</a:t>
                </a:r>
              </a:p>
            </p:txBody>
          </p:sp>
          <p:sp>
            <p:nvSpPr>
              <p:cNvPr id="10" name="文本框 19"/>
              <p:cNvSpPr txBox="1"/>
              <p:nvPr/>
            </p:nvSpPr>
            <p:spPr>
              <a:xfrm>
                <a:off x="2771800" y="3270561"/>
                <a:ext cx="1874802" cy="29238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algn="l">
                  <a:spcBef>
                    <a:spcPct val="50000"/>
                  </a:spcBef>
                </a:pPr>
                <a:r>
                  <a:rPr lang="en-US" altLang="zh-CN" sz="13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Jiang et al., EX/P5-4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06002" y="663846"/>
              <a:ext cx="8830494" cy="694306"/>
              <a:chOff x="299742" y="4093978"/>
              <a:chExt cx="9491328" cy="69430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7"/>
                  <p:cNvSpPr txBox="1"/>
                  <p:nvPr/>
                </p:nvSpPr>
                <p:spPr>
                  <a:xfrm>
                    <a:off x="5108268" y="4093978"/>
                    <a:ext cx="4682802" cy="690638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Modulation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1" i="1" ker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1600" b="1" i="1" ker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1" i="1" ker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1" i="1" ker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a14:m>
                    <a:r>
                      <a:rPr lang="en-US" altLang="zh-CN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 by island only appears in the inner half island (marked by green dots in (a) ) </a:t>
                    </a:r>
                  </a:p>
                </p:txBody>
              </p:sp>
            </mc:Choice>
            <mc:Fallback xmlns="">
              <p:sp>
                <p:nvSpPr>
                  <p:cNvPr id="26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8268" y="4093978"/>
                    <a:ext cx="4682802" cy="69063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l="-840" r="-1821" b="-7080"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" name="右箭头 3"/>
              <p:cNvSpPr/>
              <p:nvPr/>
            </p:nvSpPr>
            <p:spPr bwMode="auto">
              <a:xfrm>
                <a:off x="4115137" y="4252417"/>
                <a:ext cx="854839" cy="477510"/>
              </a:xfrm>
              <a:prstGeom prst="rightArrow">
                <a:avLst/>
              </a:prstGeom>
              <a:solidFill>
                <a:srgbClr val="00008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200" b="1" i="0" u="none" strike="noStrike" cap="none" normalizeH="0" baseline="0">
                  <a:ln>
                    <a:noFill/>
                  </a:ln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矩形 5"/>
                  <p:cNvSpPr/>
                  <p:nvPr/>
                </p:nvSpPr>
                <p:spPr>
                  <a:xfrm>
                    <a:off x="299742" y="4105020"/>
                    <a:ext cx="4038284" cy="68326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Large </a:t>
                    </a:r>
                    <a14:m>
                      <m:oMath xmlns:m="http://schemas.openxmlformats.org/officeDocument/2006/math"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𝑒</m:t>
                            </m:r>
                          </m:sub>
                        </m:sSub>
                      </m:oMath>
                    </a14:m>
                    <a:r>
                      <a:rPr lang="en-US" altLang="zh-CN" sz="16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rPr>
                      <a:t> difference between X- and O-point in inner half island</a:t>
                    </a:r>
                  </a:p>
                </p:txBody>
              </p:sp>
            </mc:Choice>
            <mc:Fallback xmlns="">
              <p:sp>
                <p:nvSpPr>
                  <p:cNvPr id="6" name="矩形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742" y="4105020"/>
                    <a:ext cx="4038284" cy="683264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l="-974" b="-71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86E1D8-8836-4710-BB5E-C896ADE0D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7804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6626" y="-3572"/>
            <a:ext cx="7235825" cy="4321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8" tIns="45709" rIns="91418" bIns="45709" anchor="ctr"/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矩形 3"/>
          <p:cNvSpPr/>
          <p:nvPr/>
        </p:nvSpPr>
        <p:spPr>
          <a:xfrm>
            <a:off x="353573" y="434519"/>
            <a:ext cx="8603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Present status of the HL-2A </a:t>
            </a:r>
            <a:r>
              <a:rPr lang="en-US" altLang="zh-CN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Tokamak</a:t>
            </a:r>
            <a:endParaRPr lang="en-US" altLang="zh-CN" sz="2000" dirty="0">
              <a:solidFill>
                <a:schemeClr val="bg2">
                  <a:lumMod val="40000"/>
                  <a:lumOff val="60000"/>
                </a:schemeClr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Progress of physics study in H-mode plasma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Techniques and physics of ELM control 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Pedestal dynamics &amp; L-H transitions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ITB in H-mode plasma  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Energetic particle physics and modulation of turbulence by MHD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Control of fishbone by ECRH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Fishbone-like mode destabilized by fast ions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Interaction between TM and turbulence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Summary &amp; Outlook</a:t>
            </a:r>
            <a:endParaRPr lang="en-US" altLang="zh-CN" sz="2000" b="1" dirty="0">
              <a:solidFill>
                <a:srgbClr val="0000FF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F58C1E-2FB8-4481-A35A-F3AC89CF9A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0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75656" y="-164554"/>
            <a:ext cx="5676554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Summary of research highlights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7504" y="627534"/>
                <a:ext cx="8496944" cy="5049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Bef>
                    <a:spcPct val="50000"/>
                  </a:spcBef>
                  <a:spcAft>
                    <a:spcPts val="600"/>
                  </a:spcAft>
                  <a:buFont typeface="Wingdings" pitchFamily="2" charset="2"/>
                  <a:buChar char="Ø"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ELM control techniques were developed: </a:t>
                </a:r>
              </a:p>
              <a:p>
                <a:pPr marL="742950" lvl="1" indent="-285750" algn="just">
                  <a:spcBef>
                    <a:spcPct val="500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LHCD were achieved</a:t>
                </a:r>
                <a:r>
                  <a:rPr lang="en-US" altLang="zh-CN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742950" lvl="1" indent="-285750" algn="just">
                  <a:spcBef>
                    <a:spcPct val="500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LBO seeded impurity,</a:t>
                </a:r>
              </a:p>
              <a:p>
                <a:pPr marL="742950" lvl="1" indent="-285750" algn="just">
                  <a:spcBef>
                    <a:spcPct val="50000"/>
                  </a:spcBef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impurity mixture SMBI </a:t>
                </a:r>
              </a:p>
              <a:p>
                <a:pPr marL="285750" indent="-285750" algn="just">
                  <a:spcBef>
                    <a:spcPct val="50000"/>
                  </a:spcBef>
                  <a:spcAft>
                    <a:spcPts val="1600"/>
                  </a:spcAft>
                  <a:buFont typeface="Wingdings" pitchFamily="2" charset="2"/>
                  <a:buChar char="Ø"/>
                  <a:defRPr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ELM phase: streamer induces a transport channel from core to edge within a few microsecond  </a:t>
                </a:r>
                <a:endParaRPr lang="zh-CN" altLang="en-US" dirty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spcAft>
                    <a:spcPts val="1600"/>
                  </a:spcAft>
                  <a:buFont typeface="Wingdings" pitchFamily="2" charset="2"/>
                  <a:buChar char="Ø"/>
                </a:pPr>
                <a:r>
                  <a:rPr lang="en-US" altLang="zh-CN" dirty="0">
                    <a:latin typeface="Arial" pitchFamily="34" charset="0"/>
                    <a:cs typeface="Arial" pitchFamily="34" charset="0"/>
                  </a:rPr>
                  <a:t>Control of resistive fishbone by ECRH realized on the HL-2A. Wave-particle resonance converts unstable TM to  fishbone-like  mode.</a:t>
                </a: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en-US" altLang="zh-CN" dirty="0">
                    <a:latin typeface="Arial" pitchFamily="34" charset="0"/>
                    <a:cs typeface="Arial" pitchFamily="34" charset="0"/>
                  </a:rPr>
                  <a:t>Found island-width threshold for turbulence modulation. Modulation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>
                                <a:latin typeface="Cambria Math"/>
                                <a:cs typeface="Arial" pitchFamily="34" charset="0"/>
                              </a:rPr>
                              <m:t>𝑻</m:t>
                            </m:r>
                          </m:e>
                        </m:acc>
                      </m:e>
                      <m:sub>
                        <m:r>
                          <a:rPr lang="en-US" altLang="zh-CN">
                            <a:latin typeface="Cambria Math"/>
                            <a:cs typeface="Arial" pitchFamily="34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itchFamily="34" charset="0"/>
                    <a:cs typeface="Arial" pitchFamily="34" charset="0"/>
                  </a:rPr>
                  <a:t> by island only appears in  inner half island.</a:t>
                </a:r>
              </a:p>
              <a:p>
                <a:pPr marL="285750" indent="-285750" algn="just">
                  <a:spcBef>
                    <a:spcPct val="50000"/>
                  </a:spcBef>
                  <a:buFont typeface="Arial" pitchFamily="34" charset="0"/>
                  <a:buChar char="•"/>
                  <a:defRPr/>
                </a:pPr>
                <a:endParaRPr lang="en-US" altLang="zh-CN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spcBef>
                    <a:spcPct val="50000"/>
                  </a:spcBef>
                  <a:buFont typeface="Arial" pitchFamily="34" charset="0"/>
                  <a:buChar char="•"/>
                  <a:defRPr/>
                </a:pPr>
                <a:endParaRPr lang="en-US" altLang="zh-CN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27534"/>
                <a:ext cx="8496944" cy="5049267"/>
              </a:xfrm>
              <a:prstGeom prst="rect">
                <a:avLst/>
              </a:prstGeom>
              <a:blipFill>
                <a:blip r:embed="rId2"/>
                <a:stretch>
                  <a:fillRect l="-503" t="-725" r="-6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F37EC5-92B1-4F69-A108-E5F376163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74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67550" y="-215741"/>
            <a:ext cx="1596912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bg1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Outlook</a:t>
            </a:r>
            <a:endParaRPr lang="en-US" altLang="zh-CN" sz="3200" b="1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" y="555526"/>
            <a:ext cx="51125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HL-2M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US" altLang="zh-CN" sz="20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Mission: </a:t>
            </a:r>
            <a:r>
              <a:rPr lang="en-US" altLang="zh-CN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In support of ITER &amp; CFETR: high performance, high beta, and high bootstrap current plasma; advanced </a:t>
            </a:r>
            <a:r>
              <a:rPr lang="en-US" altLang="zh-CN" sz="16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divertor</a:t>
            </a:r>
            <a:r>
              <a:rPr lang="en-US" altLang="zh-CN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 configuration (snowflake, tripod), PWI at high heat flux, etc.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altLang="zh-CN" sz="16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Parameters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: R=1.78 m, a=0.65 m, </a:t>
            </a:r>
            <a:r>
              <a:rPr lang="en-US" altLang="zh-CN" sz="16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altLang="zh-CN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=2.2 T, </a:t>
            </a:r>
            <a:r>
              <a:rPr lang="en-US" altLang="zh-CN" sz="16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altLang="zh-CN" sz="1600" baseline="-250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=2.5 MA, Heating~ 25 MW, </a:t>
            </a:r>
            <a:r>
              <a:rPr lang="en-US" altLang="zh-CN" sz="1600" dirty="0" err="1">
                <a:latin typeface="Arial" pitchFamily="34" charset="0"/>
                <a:cs typeface="Arial" pitchFamily="34" charset="0"/>
              </a:rPr>
              <a:t>triangularity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=0.5, elongation=1.8-2.0</a:t>
            </a:r>
          </a:p>
          <a:p>
            <a:pPr lvl="1"/>
            <a:endParaRPr lang="en-US" altLang="zh-CN" sz="16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Status: Start the </a:t>
            </a:r>
            <a:r>
              <a:rPr lang="en-US" altLang="zh-CN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assembling before the end of this year.</a:t>
            </a:r>
            <a:endParaRPr lang="en-US" altLang="zh-CN" sz="1600" b="1" dirty="0">
              <a:solidFill>
                <a:srgbClr val="0000F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zh-CN" altLang="en-US" sz="1600" dirty="0"/>
          </a:p>
          <a:p>
            <a:pPr marL="342900" indent="-342900">
              <a:buFont typeface="Wingdings" pitchFamily="2" charset="2"/>
              <a:buChar char="u"/>
            </a:pPr>
            <a:endParaRPr lang="en-US" altLang="zh-CN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5953592" y="571495"/>
            <a:ext cx="21547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000" dirty="0">
                <a:solidFill>
                  <a:srgbClr val="FF0000"/>
                </a:solidFill>
                <a:latin typeface="Century" pitchFamily="18" charset="0"/>
                <a:ea typeface="黑体" pitchFamily="49" charset="-122"/>
              </a:rPr>
              <a:t>HL-2M </a:t>
            </a:r>
            <a:r>
              <a:rPr lang="en-US" altLang="zh-CN" sz="2000" dirty="0" err="1">
                <a:solidFill>
                  <a:srgbClr val="FF0000"/>
                </a:solidFill>
                <a:latin typeface="Century" pitchFamily="18" charset="0"/>
                <a:ea typeface="黑体" pitchFamily="49" charset="-122"/>
              </a:rPr>
              <a:t>tokamak</a:t>
            </a:r>
            <a:endParaRPr lang="zh-CN" altLang="en-US" sz="2000" dirty="0">
              <a:solidFill>
                <a:srgbClr val="FF0000"/>
              </a:solidFill>
              <a:latin typeface="Century" pitchFamily="18" charset="0"/>
              <a:ea typeface="黑体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4885" y="1131590"/>
            <a:ext cx="3703422" cy="28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E3BF62-DF6C-4742-9895-C3EEB2B7F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5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7739" y="699542"/>
            <a:ext cx="898626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OV/5-1 </a:t>
            </a:r>
            <a:r>
              <a:rPr lang="en-US" altLang="zh-CN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Overview of HL-2A recent experiment</a:t>
            </a: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EX/P5-20 Chen</a:t>
            </a: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+mn-ea"/>
              </a:rPr>
              <a:t>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Suppression and destabilization of ion fishbone activities on HL-2A</a:t>
            </a: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EX/P5-28 Liu: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Development of the q=1 Advanced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tokamak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 Scenarios in HL-2A </a:t>
            </a: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EX/P5-6 Cheng: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Pedestal dynamics in inter-ELM phase on HL-2A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tokamak</a:t>
            </a:r>
            <a:endParaRPr lang="en-US" altLang="zh-C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EX/P5-4 Jiang: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Localized modulation of turbulence by magnetic islands on HL-2A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tokamak</a:t>
            </a:r>
            <a:endParaRPr lang="en-US" altLang="zh-C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EX/P5-19 Shi: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Energetic-ion Driven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Toroidal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 and Global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Alfvén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Eigenmodes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 on HL-2A</a:t>
            </a: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EX/P5-3 </a:t>
            </a:r>
            <a:r>
              <a:rPr lang="en-US" altLang="zh-CN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Zhong</a:t>
            </a: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Plasma confinement and pedestal dynamics responses to impurity seeding in HL-2A H-mode plasmas</a:t>
            </a: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EX/P5-8 Zhang: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Effect of LBO-seeded Impurity on ELMs in the HL-2A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tokamak</a:t>
            </a:r>
            <a:endParaRPr lang="en-US" altLang="zh-C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EX/P5-12 </a:t>
            </a:r>
            <a:r>
              <a:rPr lang="en-US" altLang="zh-CN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Experimental evaluation of electron energy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probility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 function and sheath potential coefficient of HL-2A</a:t>
            </a:r>
          </a:p>
          <a:p>
            <a:pPr marL="285750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EX/7-4 Xiao: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ELM Control Physics with Impurity Seeding and LHCD in the HL-2A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Tokamak</a:t>
            </a:r>
            <a:endParaRPr lang="en-US" altLang="zh-CN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4155926"/>
            <a:ext cx="8280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Welcome to the poster session for further discussions! </a:t>
            </a:r>
            <a:endParaRPr lang="en-US" altLang="zh-CN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-20538"/>
            <a:ext cx="4864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HL-2A Contributions</a:t>
            </a:r>
            <a:endParaRPr lang="zh-CN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BC88A0-20AD-4AB6-AD7D-E82317299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1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6626" y="-3572"/>
            <a:ext cx="7235825" cy="4321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8" tIns="45709" rIns="91418" bIns="45709" anchor="ctr"/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矩形 3"/>
          <p:cNvSpPr/>
          <p:nvPr/>
        </p:nvSpPr>
        <p:spPr>
          <a:xfrm>
            <a:off x="353573" y="546279"/>
            <a:ext cx="8603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Present status of the HL-2A </a:t>
            </a:r>
            <a:r>
              <a:rPr lang="en-US" altLang="zh-CN" sz="2000" dirty="0" err="1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Tokamak</a:t>
            </a:r>
            <a:endParaRPr lang="en-US" altLang="zh-CN" sz="2000" dirty="0">
              <a:solidFill>
                <a:srgbClr val="0000FF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Progress of physics study in H-mode plasma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Techniques and physics of ELM control 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Pedestal dynamics &amp; L-H transitions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ITB in H-mode plasma  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Energetic particle physics and modulation of turbulence by MHD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Control of fishbone by ECRH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Fishbone-like mode destabilized by fast ions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Interaction between TM and turbulence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Summary &amp; Outlook</a:t>
            </a:r>
            <a:endParaRPr lang="en-US" altLang="zh-CN" sz="2000" b="1" dirty="0">
              <a:solidFill>
                <a:schemeClr val="bg2">
                  <a:lumMod val="40000"/>
                  <a:lumOff val="60000"/>
                </a:schemeClr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423413-4932-4E18-92F9-0D5BC3CCC1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94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-20538"/>
            <a:ext cx="472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SWIP Contributions</a:t>
            </a:r>
            <a:endParaRPr lang="zh-CN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91556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800" dirty="0"/>
          </a:p>
        </p:txBody>
      </p:sp>
      <p:sp>
        <p:nvSpPr>
          <p:cNvPr id="6" name="文本框 4"/>
          <p:cNvSpPr txBox="1"/>
          <p:nvPr/>
        </p:nvSpPr>
        <p:spPr>
          <a:xfrm>
            <a:off x="323528" y="572651"/>
            <a:ext cx="8496944" cy="44473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sz="1100" dirty="0">
                <a:solidFill>
                  <a:srgbClr val="0254DC"/>
                </a:solidFill>
              </a:rPr>
              <a:t>OV/5-1 </a:t>
            </a:r>
            <a:r>
              <a:rPr lang="en-US" sz="1100" dirty="0" err="1">
                <a:solidFill>
                  <a:srgbClr val="0254DC"/>
                </a:solidFill>
              </a:rPr>
              <a:t>M.Xu</a:t>
            </a:r>
            <a:r>
              <a:rPr lang="en-US" sz="1100" dirty="0">
                <a:solidFill>
                  <a:srgbClr val="0254DC"/>
                </a:solidFill>
              </a:rPr>
              <a:t> : </a:t>
            </a:r>
            <a:r>
              <a:rPr lang="en-US" sz="1100" dirty="0"/>
              <a:t>Overview of HL-2A recent experiments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  <a:sym typeface="+mn-ea"/>
              </a:rPr>
              <a:t>FIP/2-1 J. Chen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</a:t>
            </a:r>
            <a:r>
              <a:rPr lang="zh-CN" altLang="en-US" sz="1100" dirty="0">
                <a:sym typeface="+mn-ea"/>
              </a:rPr>
              <a:t>Progress in Developing ITER and DEMO First Wall Technologies at SWIP</a:t>
            </a:r>
            <a:endParaRPr lang="zh-CN" altLang="en-US" sz="1100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FIP/1-6 X. Wang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</a:t>
            </a:r>
            <a:r>
              <a:rPr lang="en-US" altLang="zh-CN" sz="1100" dirty="0">
                <a:sym typeface="+mn-ea"/>
              </a:rPr>
              <a:t> </a:t>
            </a:r>
            <a:r>
              <a:rPr lang="en-US" altLang="zh-CN" sz="1100" dirty="0"/>
              <a:t>Current Design and R&amp;D Progress of CN HCCB TBS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EX/7-4 G. L. Xiao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</a:t>
            </a:r>
            <a:r>
              <a:rPr lang="zh-CN" altLang="en-US" sz="1100" dirty="0"/>
              <a:t>ELM Control Physics with Impurity Seeding and LHCD in the HL-2A Tokamak</a:t>
            </a:r>
            <a:endParaRPr lang="en-US" altLang="zh-CN" sz="1100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sz="1100" dirty="0">
                <a:solidFill>
                  <a:srgbClr val="0254DC"/>
                </a:solidFill>
              </a:rPr>
              <a:t>EX/P5-20 W. Chen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</a:t>
            </a:r>
            <a:r>
              <a:rPr lang="zh-CN" altLang="en-US" sz="1100" dirty="0">
                <a:sym typeface="+mn-ea"/>
              </a:rPr>
              <a:t> </a:t>
            </a:r>
            <a:r>
              <a:rPr lang="zh-CN" altLang="en-US" sz="1100" dirty="0"/>
              <a:t>Suppression and destabilization of ion fishbone activities on HL-2A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EX/P5-28 Y. Liu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</a:t>
            </a:r>
            <a:r>
              <a:rPr lang="zh-CN" altLang="en-US" sz="1100" dirty="0"/>
              <a:t>Development of the q=1 Advanced tokamak Scenarios in HL-2A 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EX/P5-6 J. Cheng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</a:t>
            </a:r>
            <a:r>
              <a:rPr lang="zh-CN" altLang="en-US" sz="1100" dirty="0"/>
              <a:t>Pedestal dynamics in inter-ELM phase on HL-2A tokamak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EX/P5-4 M. Jiang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</a:t>
            </a:r>
            <a:r>
              <a:rPr lang="zh-CN" altLang="en-US" sz="1100" dirty="0"/>
              <a:t>Localized modulation of turbulence by magnetic islands on HL-2A tokamak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EX/P5-19 P. W. Shi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</a:t>
            </a:r>
            <a:r>
              <a:rPr lang="zh-CN" altLang="en-US" sz="1100" dirty="0"/>
              <a:t>Energetic-ion Driven Toroidal and Global Alfvén Eigenmodes on HL-2A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EX/P5-3 W. Z. Zhong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</a:t>
            </a:r>
            <a:r>
              <a:rPr lang="zh-CN" altLang="en-US" sz="1100" dirty="0"/>
              <a:t>Plasma confinement and pedestal dynamics responses to impurity seeding in HL-2A H-mode plasmas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EX/P5-8 Y. P. Zhang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Effect of LBO-seeded Impurity on ELMs in the HL-2A tokamak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</a:rPr>
              <a:t>EX/P5-12 M. Xu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Experimental evaluation of electron energy probility function and sheath potential coefficient of HL-2A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FIP/P1-38 L. </a:t>
            </a:r>
            <a:r>
              <a:rPr lang="en-US" altLang="zh-CN" sz="1100" dirty="0" err="1">
                <a:solidFill>
                  <a:srgbClr val="0254DC"/>
                </a:solidFill>
              </a:rPr>
              <a:t>Cai</a:t>
            </a:r>
            <a:r>
              <a:rPr lang="en-US" altLang="zh-CN" sz="1100" dirty="0"/>
              <a:t>: Preliminary development on a conceptual first wall for DEMO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TH/P2-3 H. He:</a:t>
            </a:r>
            <a:r>
              <a:rPr lang="en-US" altLang="zh-CN" sz="1100" dirty="0"/>
              <a:t> Simulation of </a:t>
            </a:r>
            <a:r>
              <a:rPr lang="en-US" altLang="zh-CN" sz="1100" dirty="0" err="1"/>
              <a:t>Toroidicity</a:t>
            </a:r>
            <a:r>
              <a:rPr lang="en-US" altLang="zh-CN" sz="1100" dirty="0"/>
              <a:t>-Induced Alfven </a:t>
            </a:r>
            <a:r>
              <a:rPr lang="en-US" altLang="zh-CN" sz="1100" dirty="0" err="1"/>
              <a:t>Eignenmode</a:t>
            </a:r>
            <a:r>
              <a:rPr lang="en-US" altLang="zh-CN" sz="1100" dirty="0"/>
              <a:t> Excited by Energetic Ions in HL-2A </a:t>
            </a:r>
            <a:r>
              <a:rPr lang="en-US" altLang="zh-CN" sz="1100" dirty="0" err="1"/>
              <a:t>Tokamak</a:t>
            </a:r>
            <a:r>
              <a:rPr lang="en-US" altLang="zh-CN" sz="1100" dirty="0"/>
              <a:t> Plasmas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FIP/P3-22 H. Liao:</a:t>
            </a:r>
            <a:r>
              <a:rPr lang="en-US" altLang="zh-CN" sz="1100" dirty="0"/>
              <a:t> Recent progress of R&amp;D activities on Chinese reduced activation </a:t>
            </a:r>
            <a:r>
              <a:rPr lang="en-US" altLang="zh-CN" sz="1100" dirty="0" err="1"/>
              <a:t>ferritic</a:t>
            </a:r>
            <a:r>
              <a:rPr lang="en-US" altLang="zh-CN" sz="1100" dirty="0"/>
              <a:t>/martensitic steel (CLF-1)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FIP/P3-11 Z. </a:t>
            </a:r>
            <a:r>
              <a:rPr lang="en-US" altLang="zh-CN" sz="1100" dirty="0" err="1">
                <a:solidFill>
                  <a:srgbClr val="0254DC"/>
                </a:solidFill>
              </a:rPr>
              <a:t>Xu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Splashing Effect of Liquid Metal </a:t>
            </a:r>
            <a:r>
              <a:rPr lang="en-US" altLang="zh-CN" sz="1100" dirty="0" err="1"/>
              <a:t>Divertor</a:t>
            </a:r>
            <a:r>
              <a:rPr lang="en-US" altLang="zh-CN" sz="1100" dirty="0"/>
              <a:t> Due to ELMs Crashing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EX/P5-15 X. Q. </a:t>
            </a:r>
            <a:r>
              <a:rPr lang="en-US" altLang="zh-CN" sz="1100" dirty="0" err="1">
                <a:solidFill>
                  <a:srgbClr val="0254DC"/>
                </a:solidFill>
              </a:rPr>
              <a:t>Ji</a:t>
            </a:r>
            <a:r>
              <a:rPr lang="en-US" altLang="zh-CN" sz="1100" dirty="0">
                <a:solidFill>
                  <a:srgbClr val="0254DC"/>
                </a:solidFill>
              </a:rPr>
              <a:t>:</a:t>
            </a:r>
            <a:r>
              <a:rPr lang="en-US" altLang="zh-CN" sz="1100" dirty="0"/>
              <a:t> Nonlinear evolution of multi-</a:t>
            </a:r>
            <a:r>
              <a:rPr lang="en-US" altLang="zh-CN" sz="1100" dirty="0" err="1"/>
              <a:t>helicity</a:t>
            </a:r>
            <a:r>
              <a:rPr lang="en-US" altLang="zh-CN" sz="1100" dirty="0"/>
              <a:t> neoclassical tearing modes in HL-2A low rotation plasmas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EX/P5-29 Y. B. Dong:</a:t>
            </a:r>
            <a:r>
              <a:rPr lang="en-US" altLang="zh-CN" sz="1100" dirty="0"/>
              <a:t> Study of disruption and runaway electrons mitigation using </a:t>
            </a:r>
            <a:r>
              <a:rPr lang="en-US" altLang="zh-CN" sz="1100" dirty="0" err="1"/>
              <a:t>multipulse</a:t>
            </a:r>
            <a:r>
              <a:rPr lang="en-US" altLang="zh-CN" sz="1100" dirty="0"/>
              <a:t> supersonic molecular beam injection on HL-2A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100" dirty="0">
                <a:solidFill>
                  <a:srgbClr val="0254DC"/>
                </a:solidFill>
              </a:rPr>
              <a:t>EX/P5-30 X. M. Song:</a:t>
            </a:r>
            <a:r>
              <a:rPr lang="en-US" altLang="zh-CN" sz="1100" dirty="0"/>
              <a:t> First Plasma Scenario Development for HL-2M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  <a:sym typeface="+mn-ea"/>
              </a:rPr>
              <a:t>EX/P5-27 L. W. Yan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</a:t>
            </a:r>
            <a:r>
              <a:rPr lang="en-US" altLang="zh-CN" sz="1100" dirty="0">
                <a:sym typeface="+mn-ea"/>
              </a:rPr>
              <a:t> </a:t>
            </a:r>
            <a:r>
              <a:rPr lang="zh-CN" altLang="en-US" sz="1100" dirty="0">
                <a:sym typeface="+mn-ea"/>
              </a:rPr>
              <a:t>Real-time control system of neoclassical tearing modes in the HL-2A tokamak</a:t>
            </a:r>
            <a:endParaRPr lang="zh-CN" altLang="en-US" sz="1100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  <a:sym typeface="+mn-ea"/>
              </a:rPr>
              <a:t>TH/P5-13 G. Z. Hao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</a:t>
            </a:r>
            <a:r>
              <a:rPr lang="en-US" altLang="zh-CN" sz="1100" dirty="0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1100" dirty="0">
                <a:sym typeface="+mn-ea"/>
              </a:rPr>
              <a:t>Centrifugal force driven low frequency modes in spherical tokamak</a:t>
            </a:r>
            <a:endParaRPr lang="zh-CN" altLang="en-US" sz="1100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  <a:sym typeface="+mn-ea"/>
              </a:rPr>
              <a:t>TH/P6-22 Z. H. Wang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 </a:t>
            </a:r>
            <a:r>
              <a:rPr lang="zh-CN" altLang="en-US" sz="1100" dirty="0">
                <a:sym typeface="+mn-ea"/>
              </a:rPr>
              <a:t>Physics of fast component of deuterium gas jet injection in magnetized plasmas</a:t>
            </a:r>
            <a:endParaRPr lang="zh-CN" altLang="en-US" sz="1100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  <a:sym typeface="+mn-ea"/>
              </a:rPr>
              <a:t>TH/P8-13 Y. Li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</a:t>
            </a:r>
            <a:r>
              <a:rPr lang="en-US" altLang="zh-CN" sz="1100" dirty="0">
                <a:sym typeface="+mn-ea"/>
              </a:rPr>
              <a:t> </a:t>
            </a:r>
            <a:r>
              <a:rPr lang="zh-CN" altLang="en-US" sz="1100" dirty="0">
                <a:sym typeface="+mn-ea"/>
              </a:rPr>
              <a:t>Nonlinear turbulent parallel momentum transport due to blobs</a:t>
            </a:r>
            <a:endParaRPr lang="zh-CN" altLang="en-US" sz="1100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100" dirty="0">
                <a:solidFill>
                  <a:srgbClr val="0254DC"/>
                </a:solidFill>
                <a:sym typeface="+mn-ea"/>
              </a:rPr>
              <a:t>FIP/P8-13 P. Y. Li</a:t>
            </a:r>
            <a:r>
              <a:rPr lang="en-US" altLang="zh-CN" sz="1100" dirty="0">
                <a:solidFill>
                  <a:srgbClr val="0254DC"/>
                </a:solidFill>
                <a:sym typeface="+mn-ea"/>
              </a:rPr>
              <a:t>:</a:t>
            </a:r>
            <a:r>
              <a:rPr lang="en-US" altLang="zh-CN" sz="1100" dirty="0">
                <a:sym typeface="+mn-ea"/>
              </a:rPr>
              <a:t> </a:t>
            </a:r>
            <a:r>
              <a:rPr lang="zh-CN" altLang="en-US" sz="1100" dirty="0">
                <a:sym typeface="+mn-ea"/>
              </a:rPr>
              <a:t>Recent Progress of ITER Magnet Supports Package in SWIP</a:t>
            </a:r>
            <a:endParaRPr lang="zh-CN" altLang="en-US" sz="1100" dirty="0"/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06991C-8E89-40B3-9E8B-B6A9D2828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60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681540"/>
            <a:ext cx="6870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Thanks for your attentions!</a:t>
            </a:r>
            <a:endParaRPr lang="zh-CN" altLang="en-US" sz="4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2227" y="1599642"/>
            <a:ext cx="8034322" cy="2757389"/>
            <a:chOff x="182972" y="2606898"/>
            <a:chExt cx="8034322" cy="3676518"/>
          </a:xfrm>
        </p:grpSpPr>
        <p:sp>
          <p:nvSpPr>
            <p:cNvPr id="4" name="矩形 2"/>
            <p:cNvSpPr>
              <a:spLocks noChangeArrowheads="1"/>
            </p:cNvSpPr>
            <p:nvPr/>
          </p:nvSpPr>
          <p:spPr bwMode="auto">
            <a:xfrm>
              <a:off x="4211946" y="2606898"/>
              <a:ext cx="3544066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HL-2M (</a:t>
              </a: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under construction</a:t>
              </a: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)</a:t>
              </a:r>
              <a:endParaRPr lang="zh-CN" altLang="en-US" sz="2000" dirty="0">
                <a:solidFill>
                  <a:srgbClr val="FF0000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09215" y="3062429"/>
              <a:ext cx="4108079" cy="322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3" descr="_DSC077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972" y="3328907"/>
              <a:ext cx="3696589" cy="2809734"/>
            </a:xfrm>
            <a:prstGeom prst="rect">
              <a:avLst/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</p:spPr>
        </p:pic>
        <p:sp>
          <p:nvSpPr>
            <p:cNvPr id="7" name="矩形 2"/>
            <p:cNvSpPr>
              <a:spLocks noChangeArrowheads="1"/>
            </p:cNvSpPr>
            <p:nvPr/>
          </p:nvSpPr>
          <p:spPr bwMode="auto">
            <a:xfrm>
              <a:off x="335495" y="2662319"/>
              <a:ext cx="3544066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HL-2A</a:t>
              </a:r>
              <a:endParaRPr lang="zh-CN" altLang="en-US" sz="2000" dirty="0">
                <a:solidFill>
                  <a:srgbClr val="FF0000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B35A21-1A8A-4DDF-A2CC-FCF1227EB6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84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796898"/>
            <a:ext cx="84969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Back-up slides</a:t>
            </a:r>
          </a:p>
          <a:p>
            <a:endParaRPr lang="en-US" altLang="zh-CN" sz="4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marL="571500" indent="-571500">
              <a:buFont typeface="Wingdings" pitchFamily="2" charset="2"/>
              <a:buChar char="u"/>
            </a:pPr>
            <a:r>
              <a:rPr lang="en-US" altLang="zh-CN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Highlights of recently upgraded/developed diagnostics on the HL-2A</a:t>
            </a:r>
          </a:p>
          <a:p>
            <a:pPr marL="571500" indent="-571500">
              <a:buFont typeface="Wingdings" pitchFamily="2" charset="2"/>
              <a:buChar char="u"/>
            </a:pPr>
            <a:endParaRPr lang="en-US" altLang="zh-CN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marL="571500" indent="-571500">
              <a:buFont typeface="Wingdings" pitchFamily="2" charset="2"/>
              <a:buChar char="u"/>
            </a:pPr>
            <a:r>
              <a:rPr lang="en-US" altLang="zh-CN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Introduction of HL-2M</a:t>
            </a:r>
            <a:endParaRPr lang="zh-CN" altLang="en-US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4EDD44-C5EE-4558-9FAC-68AA98A33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3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11269" descr="F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68003"/>
            <a:ext cx="684053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4031259" y="883465"/>
            <a:ext cx="4032448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FF0000"/>
              </a:buClr>
              <a:buFont typeface="Wingdings" pitchFamily="2" charset="2"/>
              <a:buChar char="l"/>
            </a:pPr>
            <a:r>
              <a:rPr lang="en-US" altLang="zh-CN" sz="1000" b="0" dirty="0">
                <a:solidFill>
                  <a:srgbClr val="0000FF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Laser source: HCOOH laser (</a:t>
            </a:r>
            <a:r>
              <a:rPr lang="el-GR" altLang="zh-CN" sz="1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n-US" altLang="zh-CN" sz="1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=432.5um</a:t>
            </a:r>
            <a:r>
              <a:rPr lang="en-US" altLang="zh-CN" sz="1000" b="0" dirty="0">
                <a:solidFill>
                  <a:srgbClr val="0000FF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)</a:t>
            </a:r>
          </a:p>
          <a:p>
            <a:pPr>
              <a:lnSpc>
                <a:spcPts val="2200"/>
              </a:lnSpc>
              <a:buClr>
                <a:srgbClr val="FF0000"/>
              </a:buClr>
              <a:buFont typeface="Wingdings" pitchFamily="2" charset="2"/>
              <a:buChar char="l"/>
            </a:pPr>
            <a:r>
              <a:rPr lang="en-US" altLang="zh-CN" sz="1000" b="0" dirty="0">
                <a:solidFill>
                  <a:srgbClr val="0000FF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Composition: 4-chord </a:t>
            </a:r>
            <a:r>
              <a:rPr lang="en-US" altLang="zh-CN" sz="1000" b="0" dirty="0" err="1">
                <a:solidFill>
                  <a:srgbClr val="0000FF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Polarimeter</a:t>
            </a:r>
            <a:r>
              <a:rPr lang="en-US" altLang="zh-CN" sz="1000" b="0" dirty="0">
                <a:solidFill>
                  <a:srgbClr val="0000FF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 + 4-chord Interferometer </a:t>
            </a:r>
          </a:p>
          <a:p>
            <a:pPr>
              <a:lnSpc>
                <a:spcPts val="2200"/>
              </a:lnSpc>
              <a:buClr>
                <a:srgbClr val="FF0000"/>
              </a:buClr>
              <a:buFont typeface="Wingdings" pitchFamily="2" charset="2"/>
              <a:buChar char="l"/>
            </a:pPr>
            <a:r>
              <a:rPr lang="en-US" altLang="zh-CN" sz="1000" b="0" dirty="0">
                <a:solidFill>
                  <a:srgbClr val="0000FF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Time resolution: 1.0us, spatial resolution: 7.0cm</a:t>
            </a:r>
          </a:p>
        </p:txBody>
      </p:sp>
      <p:grpSp>
        <p:nvGrpSpPr>
          <p:cNvPr id="2" name="组合 11270"/>
          <p:cNvGrpSpPr>
            <a:grpSpLocks/>
          </p:cNvGrpSpPr>
          <p:nvPr/>
        </p:nvGrpSpPr>
        <p:grpSpPr bwMode="auto">
          <a:xfrm>
            <a:off x="539750" y="3219450"/>
            <a:ext cx="2087563" cy="1026319"/>
            <a:chOff x="158" y="3158"/>
            <a:chExt cx="1134" cy="789"/>
          </a:xfrm>
        </p:grpSpPr>
        <p:pic>
          <p:nvPicPr>
            <p:cNvPr id="13318" name="图片 381957" descr="IMG_01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3158"/>
              <a:ext cx="1134" cy="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图片 3819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3158"/>
              <a:ext cx="292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20" name="Rectangle 3"/>
          <p:cNvSpPr>
            <a:spLocks noChangeArrowheads="1"/>
          </p:cNvSpPr>
          <p:nvPr/>
        </p:nvSpPr>
        <p:spPr bwMode="auto">
          <a:xfrm>
            <a:off x="0" y="4286262"/>
            <a:ext cx="4499992" cy="74635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en-US" altLang="zh-CN" sz="1600" b="1" i="1" dirty="0">
                <a:solidFill>
                  <a:srgbClr val="CC000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1). Y.G. Li, et al., RSI. 88, 083508 (2017)</a:t>
            </a:r>
          </a:p>
          <a:p>
            <a:pPr>
              <a:lnSpc>
                <a:spcPts val="17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en-US" altLang="zh-CN" sz="1600" b="1" i="1" dirty="0">
                <a:solidFill>
                  <a:srgbClr val="CC000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2). Y.G. Li, et al., JINST. 12, C11004 (2017)</a:t>
            </a:r>
          </a:p>
          <a:p>
            <a:pPr>
              <a:lnSpc>
                <a:spcPts val="17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en-US" altLang="zh-CN" sz="1600" b="1" i="1" dirty="0">
                <a:solidFill>
                  <a:srgbClr val="CC000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3). Y.G. Li, et al., FED 137, 137 (2018) </a:t>
            </a:r>
            <a:endParaRPr lang="zh-CN" altLang="en-US" sz="1600" b="1" i="1" dirty="0">
              <a:solidFill>
                <a:srgbClr val="CC0000"/>
              </a:solidFill>
              <a:latin typeface="Arial" pitchFamily="34" charset="0"/>
              <a:ea typeface="华文中宋" pitchFamily="2" charset="-122"/>
              <a:cs typeface="Arial" pitchFamily="34" charset="0"/>
            </a:endParaRPr>
          </a:p>
        </p:txBody>
      </p:sp>
      <p:sp>
        <p:nvSpPr>
          <p:cNvPr id="13321" name="Rectangle 3"/>
          <p:cNvSpPr>
            <a:spLocks noChangeArrowheads="1"/>
          </p:cNvSpPr>
          <p:nvPr/>
        </p:nvSpPr>
        <p:spPr bwMode="auto">
          <a:xfrm>
            <a:off x="7235826" y="2571751"/>
            <a:ext cx="1655763" cy="1185389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2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Figure: </a:t>
            </a:r>
          </a:p>
          <a:p>
            <a:pPr>
              <a:lnSpc>
                <a:spcPts val="22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en-US" altLang="zh-CN" sz="1200" b="0" dirty="0">
                <a:solidFill>
                  <a:schemeClr val="tx1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Schematic layout of HL-2A </a:t>
            </a:r>
            <a:r>
              <a:rPr lang="en-US" altLang="zh-CN" sz="1200" b="0" dirty="0" err="1">
                <a:solidFill>
                  <a:schemeClr val="tx1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Polarimeter</a:t>
            </a:r>
            <a:r>
              <a:rPr lang="en-US" altLang="zh-CN" sz="1200" b="0" dirty="0">
                <a:solidFill>
                  <a:schemeClr val="tx1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 and Interferometer.</a:t>
            </a:r>
            <a:endParaRPr lang="zh-CN" altLang="en-US" sz="1200" b="0" dirty="0">
              <a:solidFill>
                <a:schemeClr val="tx1"/>
              </a:solidFill>
              <a:latin typeface="Arial" pitchFamily="34" charset="0"/>
              <a:ea typeface="华文中宋" pitchFamily="2" charset="-122"/>
              <a:cs typeface="Arial" pitchFamily="34" charset="0"/>
            </a:endParaRPr>
          </a:p>
        </p:txBody>
      </p:sp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1403350" y="3112294"/>
            <a:ext cx="1728788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2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en-US" altLang="zh-CN" sz="1400">
                <a:solidFill>
                  <a:srgbClr val="FF33CC"/>
                </a:solidFill>
                <a:latin typeface="Times New Roman" pitchFamily="18" charset="0"/>
                <a:ea typeface="华文中宋" pitchFamily="2" charset="-122"/>
              </a:rPr>
              <a:t>HCOOH laser</a:t>
            </a:r>
            <a:endParaRPr lang="zh-CN" altLang="en-US" sz="1400">
              <a:solidFill>
                <a:srgbClr val="FF33CC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3323" name="Text Box 6"/>
          <p:cNvSpPr txBox="1">
            <a:spLocks noChangeArrowheads="1"/>
          </p:cNvSpPr>
          <p:nvPr/>
        </p:nvSpPr>
        <p:spPr bwMode="auto">
          <a:xfrm>
            <a:off x="250826" y="470297"/>
            <a:ext cx="8786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0" dirty="0">
                <a:latin typeface="Century" pitchFamily="18" charset="0"/>
                <a:ea typeface="华文中宋" pitchFamily="2" charset="-122"/>
              </a:rPr>
              <a:t> </a:t>
            </a:r>
            <a:r>
              <a:rPr lang="en-US" altLang="zh-CN" sz="1800" b="0" dirty="0">
                <a:latin typeface="Arial" pitchFamily="34" charset="0"/>
                <a:ea typeface="华文中宋" pitchFamily="2" charset="-122"/>
                <a:cs typeface="Arial" pitchFamily="34" charset="0"/>
              </a:rPr>
              <a:t>Multi-channel FIR laser </a:t>
            </a:r>
            <a:r>
              <a:rPr lang="en-US" altLang="zh-CN" sz="1800" b="0" dirty="0" err="1">
                <a:latin typeface="Arial" pitchFamily="34" charset="0"/>
                <a:ea typeface="华文中宋" pitchFamily="2" charset="-122"/>
                <a:cs typeface="Arial" pitchFamily="34" charset="0"/>
              </a:rPr>
              <a:t>Polarimeter</a:t>
            </a:r>
            <a:r>
              <a:rPr lang="en-US" altLang="zh-CN" sz="1800" b="0" dirty="0">
                <a:latin typeface="Arial" pitchFamily="34" charset="0"/>
                <a:ea typeface="华文中宋" pitchFamily="2" charset="-122"/>
                <a:cs typeface="Arial" pitchFamily="34" charset="0"/>
              </a:rPr>
              <a:t>-Interferometer has been commissioned on HL-2A for electron density and Faraday rotation angle measurements.</a:t>
            </a:r>
          </a:p>
        </p:txBody>
      </p:sp>
      <p:sp>
        <p:nvSpPr>
          <p:cNvPr id="13325" name="TextBox 3"/>
          <p:cNvSpPr txBox="1">
            <a:spLocks noChangeArrowheads="1"/>
          </p:cNvSpPr>
          <p:nvPr/>
        </p:nvSpPr>
        <p:spPr bwMode="auto">
          <a:xfrm>
            <a:off x="68264" y="50006"/>
            <a:ext cx="8967787" cy="41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FIR laser </a:t>
            </a:r>
            <a:r>
              <a:rPr lang="en-US" altLang="zh-CN" sz="2400" b="1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cs typeface="Arial" pitchFamily="34" charset="0"/>
                <a:sym typeface="宋体" pitchFamily="2" charset="-122"/>
              </a:rPr>
              <a:t>Interferometer and </a:t>
            </a:r>
            <a:r>
              <a:rPr lang="en-US" altLang="zh-CN" sz="2400" b="1" dirty="0" err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Polarimter</a:t>
            </a:r>
            <a:r>
              <a:rPr lang="en-US" altLang="zh-CN" sz="2400" b="1" dirty="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on the HL-2A</a:t>
            </a:r>
            <a:endParaRPr lang="zh-CN" altLang="en-US" sz="2400" b="1" dirty="0">
              <a:solidFill>
                <a:srgbClr val="FFFFFF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D2AEA8F-8D19-43C3-8449-26D4B4226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4560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ECEI\ECEI 实验室调试\实验室图片\IMG_6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72573"/>
            <a:ext cx="2952328" cy="1660685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66" y="810721"/>
            <a:ext cx="4435814" cy="1668084"/>
          </a:xfrm>
          <a:prstGeom prst="rect">
            <a:avLst/>
          </a:prstGeom>
        </p:spPr>
      </p:pic>
      <p:pic>
        <p:nvPicPr>
          <p:cNvPr id="6" name="Picture 2" descr="E:\jm\my paper\pop\figure\figure 7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58" y="2746246"/>
            <a:ext cx="3681181" cy="2323686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3929058" y="4286262"/>
            <a:ext cx="50720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 Jiang, NF 2018; </a:t>
            </a:r>
            <a:r>
              <a:rPr lang="en-US" altLang="zh-CN" sz="1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PoP</a:t>
            </a:r>
            <a:r>
              <a:rPr lang="en-US" altLang="zh-CN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2017; RSI 2013&amp;2015; </a:t>
            </a:r>
          </a:p>
          <a:p>
            <a:r>
              <a:rPr lang="en-US" altLang="zh-CN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Z. B. Shi, RSI 2014; PST2018</a:t>
            </a:r>
          </a:p>
          <a:p>
            <a:r>
              <a:rPr lang="en-US" altLang="zh-CN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P.W. Shi, POP2017&amp;2018.   W. Chen, NF2018;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7919" y="2446096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Double e-fishbone images</a:t>
            </a:r>
            <a:endParaRPr lang="zh-CN" altLang="en-US" sz="18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8956" y="458562"/>
            <a:ext cx="244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Tearing mode images</a:t>
            </a:r>
            <a:endParaRPr lang="zh-CN" altLang="en-US" sz="18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544" y="41151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Optics of ECEI system</a:t>
            </a:r>
            <a:endParaRPr lang="zh-CN" altLang="en-US" sz="18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3851921" y="2517744"/>
            <a:ext cx="5329017" cy="16866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Clr>
                <a:srgbClr val="FF0000"/>
              </a:buClr>
              <a:buFont typeface="Calibri" pitchFamily="34" charset="0"/>
              <a:buChar char="—"/>
            </a:pPr>
            <a:r>
              <a:rPr lang="en-US" altLang="zh-CN" dirty="0">
                <a:solidFill>
                  <a:srgbClr val="3333FF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24(vertical)× 16(radial)=384 channel, with a coverage of 53 cm (vertical) × 30 cm (radial).</a:t>
            </a:r>
          </a:p>
          <a:p>
            <a:pPr>
              <a:lnSpc>
                <a:spcPct val="140000"/>
              </a:lnSpc>
              <a:buClr>
                <a:srgbClr val="FF0000"/>
              </a:buClr>
              <a:buFont typeface="Calibri" pitchFamily="34" charset="0"/>
              <a:buChar char="—"/>
            </a:pPr>
            <a:r>
              <a:rPr lang="en-US" altLang="zh-CN" sz="1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Tempo-spatial resolution: 2</a:t>
            </a:r>
            <a:r>
              <a:rPr lang="el-GR" altLang="zh-CN" sz="1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altLang="zh-CN" sz="1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s, 1-3 cm.</a:t>
            </a:r>
          </a:p>
          <a:p>
            <a:pPr>
              <a:lnSpc>
                <a:spcPct val="140000"/>
              </a:lnSpc>
              <a:buClr>
                <a:srgbClr val="FF0000"/>
              </a:buClr>
              <a:buFont typeface="Calibri" pitchFamily="34" charset="0"/>
              <a:buChar char="—"/>
            </a:pPr>
            <a:r>
              <a:rPr lang="en-US" altLang="zh-CN" sz="1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Abundant physics have been captured, such as TM, fishbone, ELM crash and multi-scale physics.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1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2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24</a:t>
            </a:r>
            <a:r>
              <a:rPr lang="en-US" altLang="zh-CN" sz="2200" dirty="0">
                <a:solidFill>
                  <a:schemeClr val="bg1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×</a:t>
            </a:r>
            <a:r>
              <a:rPr lang="en-US" altLang="zh-CN" sz="2200" b="1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16 Electron Cyclotron Emission Imaging (ECEI) on the HL-2A</a:t>
            </a:r>
            <a:endParaRPr lang="zh-CN" altLang="en-US" sz="2200" b="1" dirty="0">
              <a:solidFill>
                <a:schemeClr val="bg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03CE4EF-E3CD-4859-8B7B-2693998E3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3464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-92546"/>
            <a:ext cx="7056784" cy="5193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process of BES on the HL-2A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86629" y="502030"/>
            <a:ext cx="8433843" cy="150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32-channel 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 array has been installed on the outer mid-plane of HL-2A tokamak, focusing on the edge and SOL region. </a:t>
            </a:r>
            <a:endParaRPr lang="zh-CN" alt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Spatial resolution: </a:t>
            </a:r>
            <a:r>
              <a:rPr lang="el-GR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Δ</a:t>
            </a:r>
            <a:r>
              <a:rPr lang="en-US" altLang="zh-CN" sz="1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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0.8 cm</a:t>
            </a:r>
            <a:r>
              <a:rPr lang="zh-CN" alt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；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l-GR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Δ</a:t>
            </a:r>
            <a:r>
              <a:rPr lang="en-US" altLang="zh-CN" sz="1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Z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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1.2 cm, covering </a:t>
            </a:r>
            <a:r>
              <a:rPr lang="en-US" altLang="zh-CN" sz="18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</a:t>
            </a: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= 34.5 ~ 40.5 cm. </a:t>
            </a:r>
          </a:p>
          <a:p>
            <a:pPr marL="285750" lvl="1" indent="-285750" algn="just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SNR has been achieved in the experiments last year.</a:t>
            </a:r>
            <a:endParaRPr lang="en-US" altLang="zh-CN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7141" y="1653540"/>
            <a:ext cx="2790825" cy="283178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859203" y="2071018"/>
            <a:ext cx="2459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b="0" dirty="0">
                <a:latin typeface="Arial" panose="020B0604020202020204" pitchFamily="34" charset="0"/>
                <a:cs typeface="Arial" panose="020B0604020202020204" pitchFamily="34" charset="0"/>
              </a:rPr>
              <a:t>shot # 33103, 640 ms</a:t>
            </a:r>
          </a:p>
        </p:txBody>
      </p:sp>
      <p:pic>
        <p:nvPicPr>
          <p:cNvPr id="9218" name="Picture 2" descr="G:\DEVICES\HL2A\BES_FIDA\Figure2(1)_35212_HL2A_cross_section_1104ms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131"/>
            <a:ext cx="2879726" cy="21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DEVICES\HL2A\BES_FIDA\Figure2(2)_35212_HL2A_cross_section_1104ms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r="8243" b="4891"/>
          <a:stretch>
            <a:fillRect/>
          </a:stretch>
        </p:blipFill>
        <p:spPr bwMode="auto">
          <a:xfrm>
            <a:off x="3317240" y="2285048"/>
            <a:ext cx="2907030" cy="20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箭头连接符 3"/>
          <p:cNvCxnSpPr/>
          <p:nvPr/>
        </p:nvCxnSpPr>
        <p:spPr bwMode="auto">
          <a:xfrm flipV="1">
            <a:off x="2124076" y="2546509"/>
            <a:ext cx="1515745" cy="619125"/>
          </a:xfrm>
          <a:prstGeom prst="straightConnector1">
            <a:avLst/>
          </a:prstGeom>
          <a:solidFill>
            <a:srgbClr val="00008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2" name="直接箭头连接符 11"/>
          <p:cNvCxnSpPr/>
          <p:nvPr/>
        </p:nvCxnSpPr>
        <p:spPr bwMode="auto">
          <a:xfrm>
            <a:off x="2055496" y="3219450"/>
            <a:ext cx="1580515" cy="648653"/>
          </a:xfrm>
          <a:prstGeom prst="straightConnector1">
            <a:avLst/>
          </a:prstGeom>
          <a:solidFill>
            <a:srgbClr val="00008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4CC4C91-5344-4AC4-8024-3FEBAA85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F8B34-7BFB-44E5-A773-2B7A6F3F9D80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9263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52" y="3173458"/>
            <a:ext cx="2352081" cy="16093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1" y="1384440"/>
            <a:ext cx="2683529" cy="160655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8223" y="-92546"/>
            <a:ext cx="6984776" cy="40790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 applied on turbulence studies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45002" y="581999"/>
            <a:ext cx="827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density spectrum is broadened when ECRH is applied.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 velocity and shear increased with ECRH. </a:t>
            </a:r>
            <a:endParaRPr lang="zh-CN" alt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6096" y="1194357"/>
            <a:ext cx="20950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spectrum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08104" y="3031743"/>
            <a:ext cx="21250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 velocity profiles</a:t>
            </a:r>
          </a:p>
        </p:txBody>
      </p:sp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07" y="1083467"/>
            <a:ext cx="3933545" cy="3683796"/>
          </a:xfrm>
        </p:spPr>
      </p:pic>
      <p:pic>
        <p:nvPicPr>
          <p:cNvPr id="12" name="内容占位符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07" y="1197767"/>
            <a:ext cx="3933545" cy="368379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2" y="1289885"/>
            <a:ext cx="3733274" cy="349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本框 30"/>
          <p:cNvSpPr txBox="1"/>
          <p:nvPr/>
        </p:nvSpPr>
        <p:spPr>
          <a:xfrm>
            <a:off x="288444" y="1197767"/>
            <a:ext cx="21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HL-2A # 33103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4DD4AD-5B66-4A60-9CFA-246156C1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F8B34-7BFB-44E5-A773-2B7A6F3F9D80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2933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4819359" y="428625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algn="ctr" eaLnBrk="0" hangingPunct="0">
              <a:spcBef>
                <a:spcPct val="50000"/>
              </a:spcBef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endParaRPr lang="zh-CN" altLang="zh-CN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179512" y="-18"/>
                <a:ext cx="9289032" cy="5165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9193" tIns="44596" rIns="89193" bIns="44596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zh-CN" sz="2400" dirty="0">
                    <a:solidFill>
                      <a:schemeClr val="bg1"/>
                    </a:solidFill>
                    <a:latin typeface="Calibri" pitchFamily="34" charset="0"/>
                    <a:ea typeface="华文中宋" pitchFamily="2" charset="-122"/>
                    <a:cs typeface="Calibri" pitchFamily="34" charset="0"/>
                  </a:rPr>
                  <a:t>Preliminary results from Phase Contrast Imaging: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zh-CN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zh-CN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zh-CN" alt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zh-CN" sz="24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nary>
                  </m:oMath>
                </a14:m>
                <a:endParaRPr lang="zh-CN" altLang="en-US" sz="2400" dirty="0">
                  <a:solidFill>
                    <a:schemeClr val="bg1"/>
                  </a:solidFill>
                  <a:latin typeface="Calibri" pitchFamily="34" charset="0"/>
                  <a:ea typeface="华文中宋" pitchFamily="2" charset="-122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-18"/>
                <a:ext cx="9289032" cy="516526"/>
              </a:xfrm>
              <a:prstGeom prst="rect">
                <a:avLst/>
              </a:prstGeom>
              <a:blipFill>
                <a:blip r:embed="rId2"/>
                <a:stretch>
                  <a:fillRect t="-142353" b="-2035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8" descr="E:\PCI Design\PCI设计文档\RSI\figure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925116"/>
            <a:ext cx="3463925" cy="143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16781"/>
            <a:ext cx="1960562" cy="14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1115617" y="2421399"/>
            <a:ext cx="14411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design</a:t>
            </a:r>
          </a:p>
        </p:txBody>
      </p:sp>
      <p:sp>
        <p:nvSpPr>
          <p:cNvPr id="16" name="文本框 25"/>
          <p:cNvSpPr txBox="1">
            <a:spLocks noChangeArrowheads="1"/>
          </p:cNvSpPr>
          <p:nvPr/>
        </p:nvSpPr>
        <p:spPr bwMode="auto">
          <a:xfrm>
            <a:off x="4257795" y="2486550"/>
            <a:ext cx="1811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platform</a:t>
            </a:r>
          </a:p>
        </p:txBody>
      </p:sp>
      <p:sp>
        <p:nvSpPr>
          <p:cNvPr id="17" name="文本框 26"/>
          <p:cNvSpPr txBox="1">
            <a:spLocks noChangeArrowheads="1"/>
          </p:cNvSpPr>
          <p:nvPr/>
        </p:nvSpPr>
        <p:spPr bwMode="auto">
          <a:xfrm>
            <a:off x="7361715" y="2466552"/>
            <a:ext cx="1348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platform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65232"/>
            <a:ext cx="3312368" cy="1498821"/>
          </a:xfrm>
          <a:prstGeom prst="rect">
            <a:avLst/>
          </a:prstGeom>
        </p:spPr>
      </p:pic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5496" y="2694299"/>
            <a:ext cx="3935759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285750" indent="-285750">
              <a:spcBef>
                <a:spcPct val="35000"/>
              </a:spcBef>
              <a:buClr>
                <a:srgbClr val="3333FF"/>
              </a:buClr>
              <a:buSzPct val="105000"/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Parameters</a:t>
            </a:r>
          </a:p>
          <a:p>
            <a:pPr marL="285750">
              <a:lnSpc>
                <a:spcPts val="1000"/>
              </a:lnSpc>
              <a:spcBef>
                <a:spcPct val="35000"/>
              </a:spcBef>
              <a:buClr>
                <a:srgbClr val="3333FF"/>
              </a:buClr>
              <a:buSzPct val="105000"/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resolution: 1 us</a:t>
            </a:r>
          </a:p>
          <a:p>
            <a:pPr marL="285750">
              <a:lnSpc>
                <a:spcPts val="1000"/>
              </a:lnSpc>
              <a:spcBef>
                <a:spcPct val="35000"/>
              </a:spcBef>
              <a:buClr>
                <a:srgbClr val="3333FF"/>
              </a:buClr>
              <a:buSzPct val="105000"/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resolution: ~1mm</a:t>
            </a:r>
          </a:p>
          <a:p>
            <a:pPr marL="285750">
              <a:lnSpc>
                <a:spcPts val="1000"/>
              </a:lnSpc>
              <a:spcBef>
                <a:spcPct val="35000"/>
              </a:spcBef>
              <a:buClr>
                <a:srgbClr val="3333FF"/>
              </a:buClr>
              <a:buSzPct val="105000"/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array: 32 channels</a:t>
            </a:r>
          </a:p>
          <a:p>
            <a:pPr marL="285750">
              <a:lnSpc>
                <a:spcPts val="1000"/>
              </a:lnSpc>
              <a:spcBef>
                <a:spcPct val="35000"/>
              </a:spcBef>
              <a:buClr>
                <a:srgbClr val="3333FF"/>
              </a:buClr>
              <a:buSzPct val="105000"/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Wavenumber: 2~15cm</a:t>
            </a:r>
            <a:r>
              <a:rPr lang="en-US" altLang="zh-CN" sz="1400" b="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altLang="zh-CN" sz="1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35000"/>
              </a:spcBef>
              <a:buClr>
                <a:srgbClr val="3333FF"/>
              </a:buClr>
              <a:buSzPct val="105000"/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consistent experimental results obtained from magnetic probe and PCI data confirm the reliability of this diagnostic. </a:t>
            </a:r>
            <a:endParaRPr lang="en-US" altLang="zh-CN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5496" y="519522"/>
            <a:ext cx="3574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285750" indent="-285750">
              <a:spcBef>
                <a:spcPct val="35000"/>
              </a:spcBef>
              <a:buClr>
                <a:srgbClr val="3333FF"/>
              </a:buClr>
              <a:buSzPct val="105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90" y="2694298"/>
            <a:ext cx="2281311" cy="151177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945800" y="2821539"/>
            <a:ext cx="2766936" cy="1709924"/>
            <a:chOff x="2506713" y="2844648"/>
            <a:chExt cx="4901545" cy="40387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06713" y="2844648"/>
              <a:ext cx="4901545" cy="3464671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 bwMode="auto">
            <a:xfrm>
              <a:off x="3345830" y="4941168"/>
              <a:ext cx="578098" cy="1942251"/>
            </a:xfrm>
            <a:prstGeom prst="ellipse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7" name="文本框 3"/>
          <p:cNvSpPr txBox="1">
            <a:spLocks noChangeArrowheads="1"/>
          </p:cNvSpPr>
          <p:nvPr/>
        </p:nvSpPr>
        <p:spPr bwMode="auto">
          <a:xfrm>
            <a:off x="4235520" y="4261953"/>
            <a:ext cx="23839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by Sound Wave</a:t>
            </a:r>
          </a:p>
        </p:txBody>
      </p:sp>
      <p:sp>
        <p:nvSpPr>
          <p:cNvPr id="38" name="文本框 3"/>
          <p:cNvSpPr txBox="1">
            <a:spLocks noChangeArrowheads="1"/>
          </p:cNvSpPr>
          <p:nvPr/>
        </p:nvSpPr>
        <p:spPr bwMode="auto">
          <a:xfrm>
            <a:off x="6948264" y="4246066"/>
            <a:ext cx="2120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of MHD instabilities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D17117E-5569-48E1-8589-72FCDDA5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6096" y="4731990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4819360" y="4286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zh-CN" altLang="zh-CN" b="0">
              <a:solidFill>
                <a:schemeClr val="bg1"/>
              </a:solidFill>
              <a:latin typeface="Impact" pitchFamily="34" charset="0"/>
              <a:ea typeface="黑体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272" y="1402821"/>
            <a:ext cx="3830649" cy="3146567"/>
            <a:chOff x="21272" y="2156795"/>
            <a:chExt cx="3830649" cy="3692669"/>
          </a:xfrm>
        </p:grpSpPr>
        <p:sp>
          <p:nvSpPr>
            <p:cNvPr id="17411" name="Rectangle 13"/>
            <p:cNvSpPr>
              <a:spLocks noChangeArrowheads="1"/>
            </p:cNvSpPr>
            <p:nvPr/>
          </p:nvSpPr>
          <p:spPr bwMode="auto">
            <a:xfrm>
              <a:off x="214313" y="2608286"/>
              <a:ext cx="3637608" cy="324117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 Narrow" pitchFamily="34" charset="0"/>
                  <a:ea typeface="黑体" pitchFamily="49" charset="-122"/>
                  <a:cs typeface="Arial" pitchFamily="34" charset="0"/>
                </a:rPr>
                <a:t> </a:t>
              </a: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Plasma current     </a:t>
              </a:r>
              <a:r>
                <a:rPr lang="en-US" altLang="zh-CN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	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I</a:t>
              </a:r>
              <a:r>
                <a:rPr lang="zh-CN" altLang="en-US" sz="1500" b="1" baseline="-250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p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= 2.5 (3) MA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Major radius          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R = 1.78 m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Min</a:t>
              </a:r>
              <a:r>
                <a:rPr lang="en-US" altLang="zh-CN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o</a:t>
              </a: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r radius          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a = 0.65 m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Aspect ratio           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R/a = 2.8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Elongation             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Κ  = 1.8-2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Triangularity          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δ &gt; 0.5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Toroidal field          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B</a:t>
              </a:r>
              <a:r>
                <a:rPr lang="zh-CN" altLang="en-US" sz="1500" b="1" baseline="-250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T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= 2.2 (3) T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zh-CN" altLang="en-US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Flux  swing             </a:t>
              </a:r>
              <a:r>
                <a:rPr lang="zh-CN" altLang="en-US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ΔΦ= 14Vs</a:t>
              </a:r>
              <a:endParaRPr lang="en-US" altLang="zh-CN" sz="1500" b="1" dirty="0">
                <a:latin typeface="Arial" pitchFamily="34" charset="0"/>
                <a:ea typeface="黑体" pitchFamily="49" charset="-122"/>
                <a:cs typeface="Arial" pitchFamily="34" charset="0"/>
              </a:endParaRPr>
            </a:p>
            <a:p>
              <a:pPr eaLnBrk="0" hangingPunct="0">
                <a:lnSpc>
                  <a:spcPct val="130000"/>
                </a:lnSpc>
              </a:pPr>
              <a:r>
                <a:rPr lang="en-US" altLang="zh-CN" sz="1500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 Heating power	</a:t>
              </a:r>
              <a:r>
                <a:rPr lang="en-US" altLang="zh-CN" sz="1500" b="1" dirty="0">
                  <a:latin typeface="Arial" pitchFamily="34" charset="0"/>
                  <a:ea typeface="黑体" pitchFamily="49" charset="-122"/>
                  <a:cs typeface="Arial" pitchFamily="34" charset="0"/>
                </a:rPr>
                <a:t>25 MW</a:t>
              </a:r>
              <a:endParaRPr lang="zh-CN" altLang="en-US" sz="1500" b="1" dirty="0"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17412" name="TextBox 7"/>
            <p:cNvSpPr txBox="1">
              <a:spLocks noChangeArrowheads="1"/>
            </p:cNvSpPr>
            <p:nvPr/>
          </p:nvSpPr>
          <p:spPr bwMode="auto">
            <a:xfrm>
              <a:off x="21272" y="2156795"/>
              <a:ext cx="3495675" cy="451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1900" b="1" dirty="0">
                  <a:solidFill>
                    <a:srgbClr val="0000FF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Main parameters</a:t>
              </a:r>
              <a:endParaRPr lang="zh-CN" altLang="en-US" sz="1900" b="1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</p:grp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214313" y="537008"/>
            <a:ext cx="85010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SzPct val="90000"/>
            </a:pPr>
            <a:r>
              <a:rPr lang="en-US" altLang="zh-CN" sz="2000" b="1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  <a:sym typeface="Symbol" pitchFamily="18" charset="2"/>
              </a:rPr>
              <a:t>Mission: </a:t>
            </a:r>
            <a:r>
              <a:rPr lang="en-US" altLang="zh-CN" sz="2000" b="1" dirty="0">
                <a:latin typeface="Arial" pitchFamily="34" charset="0"/>
                <a:ea typeface="Arial Unicode MS" pitchFamily="34" charset="-122"/>
                <a:cs typeface="Arial" pitchFamily="34" charset="0"/>
                <a:sym typeface="Symbol" pitchFamily="18" charset="2"/>
              </a:rPr>
              <a:t>In support of ITER &amp; CFETR: high performance, high beta, and high bootstrap current plasma; advanced </a:t>
            </a:r>
            <a:r>
              <a:rPr lang="en-US" altLang="zh-CN" sz="2000" b="1" dirty="0" err="1">
                <a:latin typeface="Arial" pitchFamily="34" charset="0"/>
                <a:ea typeface="Arial Unicode MS" pitchFamily="34" charset="-122"/>
                <a:cs typeface="Arial" pitchFamily="34" charset="0"/>
                <a:sym typeface="Symbol" pitchFamily="18" charset="2"/>
              </a:rPr>
              <a:t>divertor</a:t>
            </a:r>
            <a:r>
              <a:rPr lang="en-US" altLang="zh-CN" sz="2000" b="1" dirty="0">
                <a:latin typeface="Arial" pitchFamily="34" charset="0"/>
                <a:ea typeface="Arial Unicode MS" pitchFamily="34" charset="-122"/>
                <a:cs typeface="Arial" pitchFamily="34" charset="0"/>
                <a:sym typeface="Symbol" pitchFamily="18" charset="2"/>
              </a:rPr>
              <a:t> configuration (snowflake, tripod), PWI at high heat </a:t>
            </a:r>
            <a:r>
              <a:rPr lang="en-US" altLang="zh-CN" sz="2000" b="1" dirty="0" err="1">
                <a:latin typeface="Arial" pitchFamily="34" charset="0"/>
                <a:ea typeface="Arial Unicode MS" pitchFamily="34" charset="-122"/>
                <a:cs typeface="Arial" pitchFamily="34" charset="0"/>
                <a:sym typeface="Symbol" pitchFamily="18" charset="2"/>
              </a:rPr>
              <a:t>flux,etc</a:t>
            </a:r>
            <a:r>
              <a:rPr lang="en-US" altLang="zh-CN" sz="2000" b="1" dirty="0">
                <a:latin typeface="Arial" pitchFamily="34" charset="0"/>
                <a:ea typeface="Arial Unicode MS" pitchFamily="34" charset="-122"/>
                <a:cs typeface="Arial" pitchFamily="34" charset="0"/>
                <a:sym typeface="Symbol" pitchFamily="18" charset="2"/>
              </a:rPr>
              <a:t>.</a:t>
            </a:r>
          </a:p>
        </p:txBody>
      </p:sp>
      <p:pic>
        <p:nvPicPr>
          <p:cNvPr id="17417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0480" y="1695957"/>
            <a:ext cx="4058040" cy="285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8"/>
          <p:cNvSpPr txBox="1">
            <a:spLocks noChangeArrowheads="1"/>
          </p:cNvSpPr>
          <p:nvPr/>
        </p:nvSpPr>
        <p:spPr bwMode="auto">
          <a:xfrm>
            <a:off x="1214438" y="-95431"/>
            <a:ext cx="7200900" cy="58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193" tIns="44596" rIns="89193" bIns="4459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>
                <a:solidFill>
                  <a:schemeClr val="bg1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Introduction of HL-2M </a:t>
            </a:r>
            <a:endParaRPr lang="zh-CN" altLang="en-US" sz="3200" dirty="0">
              <a:solidFill>
                <a:schemeClr val="bg1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EEA873-4CB3-4307-9AB5-9E7E19BA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4088" y="4731990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664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448711" y="497810"/>
            <a:ext cx="2965733" cy="1862048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</a:ln>
        </p:spPr>
        <p:txBody>
          <a:bodyPr wrap="square">
            <a:spAutoFit/>
          </a:bodyPr>
          <a:lstStyle/>
          <a:p>
            <a:pPr marL="100330" indent="-100330">
              <a:lnSpc>
                <a:spcPts val="1760"/>
              </a:lnSpc>
              <a:spcBef>
                <a:spcPts val="200"/>
              </a:spcBef>
              <a:buClr>
                <a:srgbClr val="CC0000"/>
              </a:buClr>
              <a:buFontTx/>
              <a:buChar char="•"/>
            </a:pP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R:	</a:t>
            </a:r>
            <a:r>
              <a:rPr kumimoji="1" lang="en-US" altLang="zh-CN" sz="17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1.65 m</a:t>
            </a:r>
          </a:p>
          <a:p>
            <a:pPr marL="100330" indent="-100330">
              <a:lnSpc>
                <a:spcPts val="1760"/>
              </a:lnSpc>
              <a:spcBef>
                <a:spcPts val="200"/>
              </a:spcBef>
              <a:buClr>
                <a:srgbClr val="CC0000"/>
              </a:buClr>
              <a:buFontTx/>
              <a:buChar char="•"/>
            </a:pP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:	</a:t>
            </a:r>
            <a:r>
              <a:rPr kumimoji="1" lang="en-US" altLang="zh-CN" sz="17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0.40 m</a:t>
            </a:r>
          </a:p>
          <a:p>
            <a:pPr marL="100330" indent="-100330">
              <a:lnSpc>
                <a:spcPts val="1760"/>
              </a:lnSpc>
              <a:spcBef>
                <a:spcPts val="200"/>
              </a:spcBef>
              <a:buClr>
                <a:srgbClr val="CC0000"/>
              </a:buClr>
              <a:buFontTx/>
              <a:buChar char="•"/>
            </a:pP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B</a:t>
            </a:r>
            <a:r>
              <a:rPr kumimoji="1" lang="en-US" altLang="zh-CN" sz="1700" i="1" baseline="-250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t</a:t>
            </a: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:</a:t>
            </a:r>
            <a:r>
              <a:rPr kumimoji="1" lang="en-US" altLang="zh-CN" sz="1700" i="1" dirty="0">
                <a:solidFill>
                  <a:srgbClr val="000066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	</a:t>
            </a:r>
            <a:r>
              <a:rPr kumimoji="1" lang="en-US" altLang="zh-CN" sz="1700" dirty="0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1.2~2.7 T</a:t>
            </a:r>
          </a:p>
          <a:p>
            <a:pPr marL="100330" indent="-100330">
              <a:lnSpc>
                <a:spcPts val="1760"/>
              </a:lnSpc>
              <a:spcBef>
                <a:spcPts val="200"/>
              </a:spcBef>
              <a:buClr>
                <a:srgbClr val="CC0000"/>
              </a:buClr>
              <a:buFontTx/>
              <a:buChar char="•"/>
            </a:pPr>
            <a:r>
              <a:rPr kumimoji="1" lang="en-US" altLang="zh-CN" sz="1700" i="1" dirty="0" err="1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I</a:t>
            </a:r>
            <a:r>
              <a:rPr kumimoji="1" lang="en-US" altLang="zh-CN" sz="1700" i="1" baseline="-25000" dirty="0" err="1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p</a:t>
            </a: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:</a:t>
            </a:r>
            <a:r>
              <a:rPr kumimoji="1" lang="en-US" altLang="zh-CN" sz="17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	150 ~</a:t>
            </a:r>
            <a:r>
              <a:rPr kumimoji="1" lang="en-US" altLang="zh-CN" sz="1700" dirty="0">
                <a:solidFill>
                  <a:srgbClr val="000066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 </a:t>
            </a:r>
            <a:r>
              <a:rPr kumimoji="1" lang="en-US" altLang="zh-CN" sz="1700" dirty="0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480 kA</a:t>
            </a:r>
          </a:p>
          <a:p>
            <a:pPr marL="100330" indent="-100330">
              <a:lnSpc>
                <a:spcPts val="1760"/>
              </a:lnSpc>
              <a:spcBef>
                <a:spcPts val="200"/>
              </a:spcBef>
              <a:buClr>
                <a:srgbClr val="CC0000"/>
              </a:buClr>
              <a:buFontTx/>
              <a:buChar char="•"/>
            </a:pP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n</a:t>
            </a:r>
            <a:r>
              <a:rPr kumimoji="1" lang="en-US" altLang="zh-CN" sz="1700" i="1" baseline="-250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e</a:t>
            </a: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:</a:t>
            </a:r>
            <a:r>
              <a:rPr kumimoji="1" lang="en-US" altLang="zh-CN" sz="17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	1.0 ~ 6.0 x 10</a:t>
            </a:r>
            <a:r>
              <a:rPr kumimoji="1" lang="en-US" altLang="zh-CN" sz="1700" baseline="300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19 </a:t>
            </a:r>
            <a:r>
              <a:rPr kumimoji="1" lang="en-US" altLang="zh-CN" sz="17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m</a:t>
            </a:r>
            <a:r>
              <a:rPr kumimoji="1" lang="en-US" altLang="zh-CN" sz="1700" baseline="300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-3</a:t>
            </a:r>
          </a:p>
          <a:p>
            <a:pPr marL="100330" indent="-100330">
              <a:lnSpc>
                <a:spcPts val="1760"/>
              </a:lnSpc>
              <a:spcBef>
                <a:spcPts val="200"/>
              </a:spcBef>
              <a:buClr>
                <a:srgbClr val="CC0000"/>
              </a:buClr>
              <a:buFontTx/>
              <a:buChar char="•"/>
            </a:pP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T</a:t>
            </a:r>
            <a:r>
              <a:rPr kumimoji="1" lang="en-US" altLang="zh-CN" sz="1700" i="1" baseline="-250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e</a:t>
            </a: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:</a:t>
            </a:r>
            <a:r>
              <a:rPr kumimoji="1" lang="en-US" altLang="zh-CN" sz="17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	1.5</a:t>
            </a:r>
            <a:r>
              <a:rPr kumimoji="1" lang="en-US" altLang="zh-CN" sz="1700" dirty="0">
                <a:solidFill>
                  <a:srgbClr val="000099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 </a:t>
            </a:r>
            <a:r>
              <a:rPr kumimoji="1" lang="en-US" altLang="zh-CN" sz="1700" dirty="0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~ 5.0 </a:t>
            </a:r>
            <a:r>
              <a:rPr kumimoji="1" lang="en-US" altLang="zh-CN" sz="1700" dirty="0" err="1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keV</a:t>
            </a:r>
            <a:endParaRPr kumimoji="1" lang="en-US" altLang="zh-CN" sz="1700" dirty="0">
              <a:solidFill>
                <a:srgbClr val="FF0000"/>
              </a:solidFill>
              <a:latin typeface="Arial" panose="020B0604020202020204" pitchFamily="34" charset="0"/>
              <a:ea typeface="仿宋_GB2312" pitchFamily="49" charset="-122"/>
              <a:cs typeface="Arial" panose="020B0604020202020204" pitchFamily="34" charset="0"/>
            </a:endParaRPr>
          </a:p>
          <a:p>
            <a:pPr marL="100330" indent="-100330">
              <a:lnSpc>
                <a:spcPts val="1760"/>
              </a:lnSpc>
              <a:spcBef>
                <a:spcPts val="200"/>
              </a:spcBef>
              <a:buClr>
                <a:srgbClr val="CC0000"/>
              </a:buClr>
              <a:buFontTx/>
              <a:buChar char="•"/>
            </a:pP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T</a:t>
            </a:r>
            <a:r>
              <a:rPr kumimoji="1" lang="en-US" altLang="zh-CN" sz="1700" i="1" baseline="-250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i</a:t>
            </a:r>
            <a:r>
              <a:rPr kumimoji="1" lang="en-US" altLang="zh-CN" sz="1700" i="1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:</a:t>
            </a:r>
            <a:r>
              <a:rPr kumimoji="1" lang="en-US" altLang="zh-CN" sz="1700" dirty="0">
                <a:solidFill>
                  <a:srgbClr val="0000FF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	0.5</a:t>
            </a:r>
            <a:r>
              <a:rPr kumimoji="1" lang="en-US" altLang="zh-CN" sz="1700" dirty="0">
                <a:solidFill>
                  <a:srgbClr val="000099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 </a:t>
            </a:r>
            <a:r>
              <a:rPr kumimoji="1" lang="en-US" altLang="zh-CN" sz="1700" dirty="0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~ 3.5 </a:t>
            </a:r>
            <a:r>
              <a:rPr kumimoji="1" lang="en-US" altLang="zh-CN" sz="1700" dirty="0" err="1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  <a:cs typeface="Arial" panose="020B0604020202020204" pitchFamily="34" charset="0"/>
              </a:rPr>
              <a:t>keV</a:t>
            </a:r>
            <a:endParaRPr kumimoji="1" lang="en-US" altLang="zh-CN" sz="1700" dirty="0">
              <a:solidFill>
                <a:srgbClr val="FF0000"/>
              </a:solidFill>
              <a:latin typeface="Arial" panose="020B0604020202020204" pitchFamily="34" charset="0"/>
              <a:ea typeface="仿宋_GB2312" pitchFamily="49" charset="-122"/>
              <a:cs typeface="Arial" panose="020B0604020202020204" pitchFamily="34" charset="0"/>
            </a:endParaRPr>
          </a:p>
        </p:txBody>
      </p:sp>
      <p:pic>
        <p:nvPicPr>
          <p:cNvPr id="5" name="Picture 23" descr="_DSC07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16" y="448336"/>
            <a:ext cx="2755316" cy="2081705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260714" y="2549037"/>
            <a:ext cx="2836518" cy="2253416"/>
            <a:chOff x="539750" y="1726258"/>
            <a:chExt cx="4679950" cy="3987800"/>
          </a:xfrm>
        </p:grpSpPr>
        <p:grpSp>
          <p:nvGrpSpPr>
            <p:cNvPr id="12" name="Group 108"/>
            <p:cNvGrpSpPr/>
            <p:nvPr/>
          </p:nvGrpSpPr>
          <p:grpSpPr bwMode="auto">
            <a:xfrm>
              <a:off x="539750" y="1726258"/>
              <a:ext cx="4679950" cy="3987800"/>
              <a:chOff x="340" y="1541"/>
              <a:chExt cx="2948" cy="2512"/>
            </a:xfrm>
          </p:grpSpPr>
          <p:pic>
            <p:nvPicPr>
              <p:cNvPr id="15" name="Picture 6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" y="1541"/>
                <a:ext cx="2903" cy="2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63"/>
              <p:cNvSpPr txBox="1">
                <a:spLocks noChangeArrowheads="1"/>
              </p:cNvSpPr>
              <p:nvPr/>
            </p:nvSpPr>
            <p:spPr bwMode="auto">
              <a:xfrm>
                <a:off x="340" y="2874"/>
                <a:ext cx="733" cy="31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FF"/>
                </a:solidFill>
                <a:miter lim="800000"/>
              </a:ln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zh-CN" sz="1800" b="1" dirty="0">
                    <a:solidFill>
                      <a:schemeClr val="folHlin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NBI1</a:t>
                </a:r>
              </a:p>
            </p:txBody>
          </p:sp>
          <p:sp>
            <p:nvSpPr>
              <p:cNvPr id="19" name="Line 64"/>
              <p:cNvSpPr>
                <a:spLocks noChangeShapeType="1"/>
              </p:cNvSpPr>
              <p:nvPr/>
            </p:nvSpPr>
            <p:spPr bwMode="auto">
              <a:xfrm>
                <a:off x="481" y="3147"/>
                <a:ext cx="554" cy="3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0" name="Text Box 65"/>
              <p:cNvSpPr txBox="1">
                <a:spLocks noChangeArrowheads="1"/>
              </p:cNvSpPr>
              <p:nvPr/>
            </p:nvSpPr>
            <p:spPr bwMode="auto">
              <a:xfrm>
                <a:off x="2471" y="2258"/>
                <a:ext cx="772" cy="31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FF"/>
                </a:solidFill>
                <a:miter lim="800000"/>
              </a:ln>
            </p:spPr>
            <p:txBody>
              <a:bodyPr lIns="0" tIns="0" rIns="0" bIns="0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zh-CN" sz="1800" b="1" dirty="0">
                    <a:solidFill>
                      <a:schemeClr val="folHlin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NBI2</a:t>
                </a:r>
              </a:p>
            </p:txBody>
          </p:sp>
          <p:sp>
            <p:nvSpPr>
              <p:cNvPr id="21" name="Line 66"/>
              <p:cNvSpPr>
                <a:spLocks noChangeShapeType="1"/>
              </p:cNvSpPr>
              <p:nvPr/>
            </p:nvSpPr>
            <p:spPr bwMode="auto">
              <a:xfrm flipH="1" flipV="1">
                <a:off x="2781" y="2090"/>
                <a:ext cx="84" cy="16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915444" y="5045720"/>
              <a:ext cx="1620044" cy="653595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SOUTH</a:t>
              </a:r>
              <a:endParaRPr lang="en-US" altLang="zh-CN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73617" y="1759593"/>
              <a:ext cx="1449097" cy="66391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NORTH</a:t>
              </a:r>
              <a:endParaRPr lang="en-US" altLang="zh-CN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563888" y="2525318"/>
            <a:ext cx="4860182" cy="22159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Newly developed  diagnostics</a:t>
            </a:r>
          </a:p>
          <a:p>
            <a:pPr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Emission Spectroscopy (BES) </a:t>
            </a:r>
          </a:p>
          <a:p>
            <a:pPr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Contrast Imaging (PCI) </a:t>
            </a:r>
          </a:p>
          <a:p>
            <a:pPr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Gas-Puss-Imaging (He-GPI)</a:t>
            </a:r>
          </a:p>
          <a:p>
            <a:pPr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Coherence Imaging Spectroscopy (CIS) </a:t>
            </a:r>
            <a:endParaRPr lang="en-US" altLang="zh-CN" sz="160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CO2 laser collective Thomson scattering system </a:t>
            </a:r>
            <a:endParaRPr lang="en-US" altLang="zh-CN" sz="1600" i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012" y="254903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itchFamily="34" charset="0"/>
                <a:cs typeface="Arial" pitchFamily="34" charset="0"/>
              </a:rPr>
              <a:t>Plan view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32029" y="497810"/>
            <a:ext cx="2664296" cy="1844095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Heating  systems: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ECRH/ECCD: 5 MW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NBI (tangential):  3 MW</a:t>
            </a:r>
          </a:p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LHCD: 2 MW (PAM, 2 s)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6BF24D-C772-407C-A6F8-003272FC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104" y="4731990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4AE75856-E7E8-42F9-9931-79771B59E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95" y="-56263"/>
            <a:ext cx="7130955" cy="432182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 Status of HL-2A Tokamak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496" y="483659"/>
                <a:ext cx="8928992" cy="5040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u"/>
                </a:pPr>
                <a:r>
                  <a:rPr lang="en-US" altLang="zh-CN" sz="2400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Mission: key physics for advanced </a:t>
                </a:r>
                <a:r>
                  <a:rPr lang="en-US" altLang="zh-CN" sz="2000" b="1" dirty="0" err="1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tokamaks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(e.g. ITER) </a:t>
                </a:r>
              </a:p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Present stage:</a:t>
                </a:r>
              </a:p>
              <a:p>
                <a:pPr marL="1371600" lvl="2" indent="-457200">
                  <a:buFont typeface="Arial" pitchFamily="34" charset="0"/>
                  <a:buChar char="–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H-mode physics: L-H transition, edge turbulence &amp; transport</a:t>
                </a:r>
              </a:p>
              <a:p>
                <a:pPr marL="1371600" lvl="2" indent="-457200">
                  <a:buFont typeface="Arial" pitchFamily="34" charset="0"/>
                  <a:buChar char="–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MHD control: ELM, EPM, Disruption control</a:t>
                </a:r>
              </a:p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Next plan: </a:t>
                </a:r>
              </a:p>
              <a:p>
                <a:pPr marL="1371600" lvl="2" indent="-457200">
                  <a:buFont typeface="Arial" pitchFamily="34" charset="0"/>
                  <a:buChar char="–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real time control of MHD (NTM, Disruption,…) </a:t>
                </a:r>
              </a:p>
              <a:p>
                <a:pPr marL="1371600" lvl="2" indent="-457200">
                  <a:buFont typeface="Arial" pitchFamily="34" charset="0"/>
                  <a:buChar char="–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development of advanced ELM control techniques</a:t>
                </a:r>
              </a:p>
              <a:p>
                <a:pPr marL="1371600" lvl="2" indent="-457200">
                  <a:buFont typeface="Arial" pitchFamily="34" charset="0"/>
                  <a:buChar char="–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multi-scale physics</a:t>
                </a:r>
              </a:p>
              <a:p>
                <a:pPr marL="457200" indent="-457200">
                  <a:buFont typeface="Wingdings" pitchFamily="2" charset="2"/>
                  <a:buChar char="u"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Current operation regime </a:t>
                </a:r>
              </a:p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High beta</a:t>
                </a:r>
                <a:r>
                  <a:rPr lang="zh-CN" altLang="en-US" sz="2000" dirty="0">
                    <a:latin typeface="Arial" pitchFamily="34" charset="0"/>
                    <a:cs typeface="Arial" pitchFamily="34" charset="0"/>
                  </a:rPr>
                  <a:t>：</a:t>
                </a: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𝑁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≥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2.5, 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𝑝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/>
                        <a:cs typeface="Arial" pitchFamily="34" charset="0"/>
                      </a:rPr>
                      <m:t>~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2.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0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Good confinement: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n-US" altLang="zh-CN" sz="2000" baseline="-25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98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~ 1.2</a:t>
                </a:r>
              </a:p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Bootstrap current fraction: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&gt;30%</a:t>
                </a:r>
              </a:p>
              <a:p>
                <a:pPr marL="914400" lvl="1" indent="-457200">
                  <a:buFont typeface="Arial" pitchFamily="34" charset="0"/>
                  <a:buChar char="•"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Full  non-inductive operation: 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altLang="zh-CN" sz="2000" baseline="-25000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loop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~ 0</a:t>
                </a:r>
                <a:endParaRPr lang="en-US" altLang="zh-CN" sz="20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en-US" altLang="zh-CN" sz="2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zh-CN" altLang="en-US" sz="2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83659"/>
                <a:ext cx="8928992" cy="5040419"/>
              </a:xfrm>
              <a:prstGeom prst="rect">
                <a:avLst/>
              </a:prstGeom>
              <a:blipFill>
                <a:blip r:embed="rId3"/>
                <a:stretch>
                  <a:fillRect l="-956" t="-3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25041" y="-27400"/>
            <a:ext cx="40126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Mission of the HL-2A</a:t>
            </a:r>
            <a:endParaRPr lang="zh-CN" alt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F9E126-8D21-4D27-98E7-92DF815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62736" y="4746178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905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1"/>
          <p:cNvSpPr>
            <a:spLocks noGrp="1" noChangeArrowheads="1"/>
          </p:cNvSpPr>
          <p:nvPr>
            <p:ph type="title"/>
          </p:nvPr>
        </p:nvSpPr>
        <p:spPr bwMode="auto">
          <a:xfrm>
            <a:off x="1029429" y="-58990"/>
            <a:ext cx="7239000" cy="571500"/>
          </a:xfr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Fuelling and MHD Control Systems</a:t>
            </a:r>
            <a:endParaRPr lang="zh-CN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7" name="内容占位符 2"/>
          <p:cNvSpPr>
            <a:spLocks noGrp="1" noChangeArrowheads="1"/>
          </p:cNvSpPr>
          <p:nvPr>
            <p:ph idx="1"/>
          </p:nvPr>
        </p:nvSpPr>
        <p:spPr bwMode="auto">
          <a:xfrm>
            <a:off x="0" y="588735"/>
            <a:ext cx="5724128" cy="4176464"/>
          </a:xfr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Supersonic molecular beam injection (SMBI):  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new skimmer, 1kHz,Max throughput :10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He,Ar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…,with pressure: 0.1-5 MPa </a:t>
            </a:r>
          </a:p>
          <a:p>
            <a:r>
              <a:rPr lang="en-US" altLang="zh-CN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Laser blow-off (LBO): 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Al, Fe, Ti, W,… 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multi-pulses frequency: 30 Hz</a:t>
            </a:r>
          </a:p>
          <a:p>
            <a:r>
              <a:rPr lang="en-US" altLang="zh-CN" sz="18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  <a:sym typeface="Symbol" panose="05050102010706020507" pitchFamily="18" charset="2"/>
              </a:rPr>
              <a:t>Shattered pellet injection(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SPI)</a:t>
            </a:r>
            <a:r>
              <a:rPr lang="zh-CN" alt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spcBef>
                <a:spcPct val="0"/>
              </a:spcBef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diameter: 3.5 mm, length: ~4.5 mm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Velocity: 0.2 to 0.5 km/s</a:t>
            </a:r>
          </a:p>
          <a:p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 injection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diameter: 1-1.2 mm; 0.1-0.5 km/s</a:t>
            </a:r>
          </a:p>
          <a:p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Puffing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~0.18 MPa</a:t>
            </a:r>
          </a:p>
          <a:p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gas injection (MGI):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max throughput :10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  <a:spcBef>
                <a:spcPct val="0"/>
              </a:spcBef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48064" y="528441"/>
            <a:ext cx="3916254" cy="4095853"/>
            <a:chOff x="4754636" y="564128"/>
            <a:chExt cx="3916254" cy="4095853"/>
          </a:xfrm>
        </p:grpSpPr>
        <p:grpSp>
          <p:nvGrpSpPr>
            <p:cNvPr id="2" name="组合 13"/>
            <p:cNvGrpSpPr/>
            <p:nvPr/>
          </p:nvGrpSpPr>
          <p:grpSpPr bwMode="auto">
            <a:xfrm>
              <a:off x="4892112" y="564128"/>
              <a:ext cx="3778778" cy="1362254"/>
              <a:chOff x="4643438" y="833854"/>
              <a:chExt cx="4967053" cy="1445351"/>
            </a:xfrm>
          </p:grpSpPr>
          <p:pic>
            <p:nvPicPr>
              <p:cNvPr id="25608" name="图片 16"/>
              <p:cNvPicPr>
                <a:picLocks noChangeAspect="1" noChangeArrowheads="1"/>
              </p:cNvPicPr>
              <p:nvPr/>
            </p:nvPicPr>
            <p:blipFill>
              <a:blip r:embed="rId3"/>
              <a:srcRect b="13234"/>
              <a:stretch>
                <a:fillRect/>
              </a:stretch>
            </p:blipFill>
            <p:spPr bwMode="auto">
              <a:xfrm>
                <a:off x="6477000" y="1160406"/>
                <a:ext cx="2479661" cy="1118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609" name="Picture 10" descr="IMG_2307"/>
              <p:cNvPicPr>
                <a:picLocks noChangeAspect="1" noChangeArrowheads="1"/>
              </p:cNvPicPr>
              <p:nvPr/>
            </p:nvPicPr>
            <p:blipFill>
              <a:blip r:embed="rId4"/>
              <a:srcRect l="17180" t="19078" r="11453" b="22894"/>
              <a:stretch>
                <a:fillRect/>
              </a:stretch>
            </p:blipFill>
            <p:spPr bwMode="auto">
              <a:xfrm>
                <a:off x="4714876" y="1160406"/>
                <a:ext cx="1795689" cy="1095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10" name="TextBox 9"/>
              <p:cNvSpPr txBox="1">
                <a:spLocks noChangeArrowheads="1"/>
              </p:cNvSpPr>
              <p:nvPr/>
            </p:nvSpPr>
            <p:spPr bwMode="auto">
              <a:xfrm>
                <a:off x="4643438" y="833854"/>
                <a:ext cx="4967053" cy="65310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SMBI injector with higher fueling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efficiency</a:t>
                </a:r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754636" y="3217130"/>
              <a:ext cx="3459793" cy="1442851"/>
              <a:chOff x="4059337" y="4324439"/>
              <a:chExt cx="4276023" cy="1749075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4355975" y="4699822"/>
                <a:ext cx="3979385" cy="1373692"/>
                <a:chOff x="4307845" y="3759294"/>
                <a:chExt cx="4657997" cy="1613921"/>
              </a:xfrm>
            </p:grpSpPr>
            <p:pic>
              <p:nvPicPr>
                <p:cNvPr id="9" name="图片 8"/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9016" y="3759294"/>
                  <a:ext cx="1726826" cy="1557747"/>
                </a:xfrm>
                <a:prstGeom prst="rect">
                  <a:avLst/>
                </a:prstGeom>
              </p:spPr>
            </p:pic>
            <p:pic>
              <p:nvPicPr>
                <p:cNvPr id="10" name="图片 9" descr="G:\SPI照片\IMG_3308.JPG"/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169" b="1510"/>
                <a:stretch/>
              </p:blipFill>
              <p:spPr bwMode="auto">
                <a:xfrm>
                  <a:off x="4307845" y="3789040"/>
                  <a:ext cx="2142509" cy="1584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4" name="矩形 3"/>
              <p:cNvSpPr/>
              <p:nvPr/>
            </p:nvSpPr>
            <p:spPr>
              <a:xfrm>
                <a:off x="4059337" y="4324439"/>
                <a:ext cx="1662607" cy="447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Arial" pitchFamily="34" charset="0"/>
                    <a:ea typeface="Arial Unicode MS" pitchFamily="34" charset="-122"/>
                    <a:cs typeface="Arial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Arial" pitchFamily="34" charset="0"/>
                    <a:ea typeface="Arial Unicode MS" pitchFamily="34" charset="-122"/>
                    <a:cs typeface="Arial" pitchFamily="34" charset="0"/>
                    <a:sym typeface="Symbol" panose="05050102010706020507" pitchFamily="18" charset="2"/>
                  </a:rPr>
                  <a:t>SPI system </a:t>
                </a:r>
                <a:endParaRPr lang="zh-CN" altLang="en-US" sz="1600" dirty="0">
                  <a:solidFill>
                    <a:srgbClr val="0000FF"/>
                  </a:solidFill>
                  <a:latin typeface="Arial" pitchFamily="34" charset="0"/>
                  <a:ea typeface="Arial Unicode MS" pitchFamily="34" charset="-122"/>
                  <a:cs typeface="Arial" pitchFamily="34" charset="0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836762" y="1926384"/>
              <a:ext cx="3313407" cy="1262753"/>
              <a:chOff x="4273337" y="1870882"/>
              <a:chExt cx="4095898" cy="1290745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3133" y="2187537"/>
                <a:ext cx="1396102" cy="9740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矩形 4"/>
              <p:cNvSpPr/>
              <p:nvPr/>
            </p:nvSpPr>
            <p:spPr>
              <a:xfrm>
                <a:off x="4273337" y="1870882"/>
                <a:ext cx="1682746" cy="346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LBO system </a:t>
                </a:r>
                <a:endParaRPr lang="zh-CN" altLang="en-US" sz="16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651" y="2264938"/>
              <a:ext cx="1480981" cy="1035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EC0D5464-D417-4CEB-B1E4-F341F595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F8B34-7BFB-44E5-A773-2B7A6F3F9D80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417210" y="-51288"/>
            <a:ext cx="8784976" cy="43815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kumimoji="1"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 diagnostics on the HL-2A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617374"/>
                <a:ext cx="8856984" cy="546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u"/>
                </a:pPr>
                <a:r>
                  <a:rPr kumimoji="1" lang="en-US" altLang="zh-CN" sz="2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Diagnostics for transport study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altLang="zh-CN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altLang="zh-CN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profil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altLang="zh-CN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 Thomson Scattering, ECE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altLang="zh-CN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T</a:t>
                </a:r>
                <a:r>
                  <a:rPr lang="en-US" altLang="zh-CN" b="1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i</a:t>
                </a:r>
                <a:r>
                  <a:rPr lang="en-US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profile:  </a:t>
                </a:r>
                <a:r>
                  <a:rPr lang="en-US" altLang="zh-CN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CXRS, CP-NPA</a:t>
                </a:r>
              </a:p>
              <a:p>
                <a:pPr marL="742950" lvl="1" indent="-285750" algn="just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n</a:t>
                </a:r>
                <a:r>
                  <a:rPr lang="en-US" altLang="zh-CN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profile: </a:t>
                </a:r>
                <a:r>
                  <a:rPr lang="en-US" altLang="zh-CN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Thomson Scattering, Interferometer, Reflectometer</a:t>
                </a:r>
                <a:endParaRPr lang="en-US" altLang="zh-CN" dirty="0"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endParaRPr>
              </a:p>
              <a:p>
                <a:pPr marL="742950" lvl="1" indent="-285750" fontAlgn="base">
                  <a:spcBef>
                    <a:spcPct val="0"/>
                  </a:spcBef>
                  <a:buFont typeface="Arial" pitchFamily="34" charset="0"/>
                  <a:buChar char="•"/>
                </a:pPr>
                <a:r>
                  <a:rPr lang="en-US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rotation :  </a:t>
                </a:r>
                <a:r>
                  <a:rPr lang="en-US" altLang="zh-CN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CXRS, Doppler </a:t>
                </a:r>
                <a:r>
                  <a:rPr lang="en-US" altLang="zh-CN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reflectometer</a:t>
                </a:r>
                <a:r>
                  <a:rPr lang="en-US" altLang="zh-CN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, Probe array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ts val="1000"/>
                  </a:spcAft>
                  <a:buFont typeface="Arial" pitchFamily="34" charset="0"/>
                  <a:buChar char="•"/>
                </a:pPr>
                <a:r>
                  <a:rPr kumimoji="1" lang="en-US" altLang="zh-CN" b="1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q profile:  </a:t>
                </a:r>
                <a:r>
                  <a:rPr lang="en-US" altLang="zh-CN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MSE, </a:t>
                </a:r>
                <a:r>
                  <a:rPr lang="en-US" altLang="zh-CN" dirty="0" err="1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Polarimeter</a:t>
                </a:r>
                <a:endParaRPr lang="en-US" altLang="zh-CN" dirty="0"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u"/>
                </a:pPr>
                <a:r>
                  <a:rPr kumimoji="1" lang="en-US" altLang="zh-CN" sz="2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Diagnostics for plasma fluctuations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1900" b="1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900" b="1" i="0" kern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𝐧</m:t>
                            </m:r>
                          </m:e>
                        </m:acc>
                      </m:e>
                      <m:sub>
                        <m:r>
                          <a:rPr lang="en-US" altLang="zh-CN" sz="1900" b="1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zh-CN" sz="1900" b="1" i="1" ker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19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:</a:t>
                </a:r>
                <a:r>
                  <a:rPr lang="en-US" altLang="zh-CN" sz="19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9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Interferometers, Doppler reflectometers, </a:t>
                </a:r>
                <a:r>
                  <a:rPr lang="en-US" altLang="zh-CN" sz="1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Reflectometer</a:t>
                </a:r>
                <a:r>
                  <a:rPr lang="en-US" altLang="zh-CN" sz="19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, BES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1900" b="1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900" b="1" i="0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𝐓</m:t>
                            </m:r>
                          </m:e>
                        </m:acc>
                      </m:e>
                      <m:sub>
                        <m:r>
                          <a:rPr lang="en-US" altLang="zh-CN" sz="1900" b="1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zh-CN" sz="1900" b="1" i="1" ker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19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:</a:t>
                </a:r>
                <a:r>
                  <a:rPr lang="en-US" altLang="zh-CN" sz="19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9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ECE, ECEI, Soft-x-array, Electrostatic probe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ts val="1000"/>
                  </a:spcAft>
                  <a:buFont typeface="Arial" pitchFamily="34" charset="0"/>
                  <a:buChar char="•"/>
                </a:pPr>
                <a:r>
                  <a:rPr lang="en-US" altLang="zh-CN" sz="19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    : </a:t>
                </a:r>
                <a:r>
                  <a:rPr lang="en-US" altLang="zh-CN" sz="1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Mirnov</a:t>
                </a:r>
                <a:r>
                  <a:rPr lang="en-US" altLang="zh-CN" sz="19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coils</a:t>
                </a:r>
                <a:endParaRPr kumimoji="1" lang="en-US" altLang="zh-CN" sz="19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u"/>
                </a:pPr>
                <a:r>
                  <a:rPr kumimoji="1" lang="en-US" altLang="zh-CN" sz="2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Diagnostics for fast ions</a:t>
                </a: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altLang="zh-CN" sz="19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Fast ion distribution: </a:t>
                </a:r>
                <a:r>
                  <a:rPr lang="en-US" altLang="zh-CN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FIDA, CP-NPA ,CXRS </a:t>
                </a:r>
                <a:endParaRPr kumimoji="1" lang="en-US" altLang="zh-CN" sz="1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altLang="zh-CN" sz="19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Fast ion loss: </a:t>
                </a:r>
                <a:r>
                  <a:rPr lang="en-US" altLang="zh-CN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Fast ion loss probe, Fission chamber, neutron rate</a:t>
                </a: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kern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</a:pPr>
                <a:endParaRPr lang="zh-CN" altLang="zh-CN" kern="1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</a:pPr>
                <a:endParaRPr lang="zh-CN" altLang="zh-CN" kern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</a:pPr>
                <a:endParaRPr lang="zh-CN" altLang="zh-CN" kern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</a:pPr>
                <a:endParaRPr kumimoji="1"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17374"/>
                <a:ext cx="8856984" cy="5465214"/>
              </a:xfrm>
              <a:prstGeom prst="rect">
                <a:avLst/>
              </a:prstGeom>
              <a:blipFill>
                <a:blip r:embed="rId3"/>
                <a:stretch>
                  <a:fillRect l="-619" t="-4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754953"/>
              </p:ext>
            </p:extLst>
          </p:nvPr>
        </p:nvGraphicFramePr>
        <p:xfrm>
          <a:off x="971600" y="3360141"/>
          <a:ext cx="230426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MathType 6.0 Equation" r:id="rId4" imgW="152334" imgH="190417" progId="Equation.DSMT4">
                  <p:embed/>
                </p:oleObj>
              </mc:Choice>
              <mc:Fallback>
                <p:oleObj name="MathType 6.0 Equation" r:id="rId4" imgW="152334" imgH="19041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360141"/>
                        <a:ext cx="230426" cy="288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66578B-4B0B-4D15-BFB6-4970DC7E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104" y="4731990"/>
            <a:ext cx="2133600" cy="273844"/>
          </a:xfrm>
        </p:spPr>
        <p:txBody>
          <a:bodyPr/>
          <a:lstStyle/>
          <a:p>
            <a:fld id="{217C9D74-A821-4D5D-A134-3E8F2985BE54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6626" y="-3572"/>
            <a:ext cx="7235825" cy="4321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8" tIns="45709" rIns="91418" bIns="45709" anchor="ctr"/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矩形 3"/>
          <p:cNvSpPr/>
          <p:nvPr/>
        </p:nvSpPr>
        <p:spPr>
          <a:xfrm>
            <a:off x="353573" y="434519"/>
            <a:ext cx="8603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Present status of the HL-2A </a:t>
            </a:r>
            <a:r>
              <a:rPr lang="en-US" altLang="zh-CN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Tokamak</a:t>
            </a:r>
            <a:endParaRPr lang="en-US" altLang="zh-CN" sz="2000" dirty="0">
              <a:solidFill>
                <a:schemeClr val="bg2">
                  <a:lumMod val="40000"/>
                  <a:lumOff val="60000"/>
                </a:schemeClr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00FF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Progress of physics study in H-mode plasma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Techniques and physics of ELM control 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Pedestal dynamics &amp; L-H transitions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ITB in H-mode plasma  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Energetic particle physics and modulation of turbulence by MHD 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Control of fishbone by ECRH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Fishbone-like mode destabilized by fast ions</a:t>
            </a:r>
          </a:p>
          <a:p>
            <a:pPr marL="800100" lvl="1" indent="-342900"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Interaction between TM and turbulence</a:t>
            </a:r>
          </a:p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Summary &amp; Outlook</a:t>
            </a:r>
            <a:endParaRPr lang="en-US" altLang="zh-CN" sz="2000" b="1" dirty="0">
              <a:solidFill>
                <a:schemeClr val="bg2">
                  <a:lumMod val="40000"/>
                  <a:lumOff val="60000"/>
                </a:schemeClr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C3E5D64-8B6F-40F3-AC0F-5AA72325A0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4304B-E840-427C-BF90-D252A1B826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0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-34184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 Mitigation by LHCD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544" y="570316"/>
            <a:ext cx="9951147" cy="4205519"/>
            <a:chOff x="46544" y="570316"/>
            <a:chExt cx="9951147" cy="4205519"/>
          </a:xfrm>
        </p:grpSpPr>
        <p:sp>
          <p:nvSpPr>
            <p:cNvPr id="8" name="TextBox 7"/>
            <p:cNvSpPr txBox="1"/>
            <p:nvPr/>
          </p:nvSpPr>
          <p:spPr>
            <a:xfrm>
              <a:off x="402121" y="3867894"/>
              <a:ext cx="8613756" cy="90794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ELM mitigation with LHCD and significantly reduction of the </a:t>
              </a:r>
              <a:r>
                <a:rPr lang="en-US" altLang="zh-C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divertor</a:t>
              </a: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heat load.</a:t>
              </a:r>
            </a:p>
            <a:p>
              <a:pPr marL="285750" indent="-285750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A plausible mechanism : LHCD → Edge velocity shear decrease → Turbulence radial spectral shift → Turbulence amplitude →  ELM mitigation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5940152" y="3507854"/>
              <a:ext cx="3153427" cy="307777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Arial" pitchFamily="34" charset="0"/>
                  <a:cs typeface="Arial" pitchFamily="34" charset="0"/>
                </a:rPr>
                <a:t>Xiao(SWIP), Zou(CEA), et al., EX/7-4</a:t>
              </a:r>
              <a:endParaRPr lang="zh-CN" altLang="en-US" sz="1400" dirty="0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矩形 3"/>
                <p:cNvSpPr/>
                <p:nvPr/>
              </p:nvSpPr>
              <p:spPr>
                <a:xfrm>
                  <a:off x="46544" y="570316"/>
                  <a:ext cx="995114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Mechanism: LHCD → </a:t>
                  </a:r>
                  <a:r>
                    <a:rPr lang="en-US" altLang="zh-CN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ExB</a:t>
                  </a:r>
                  <a:r>
                    <a:rPr lang="en-US" altLang="zh-CN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shear decrease →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</m:sSub>
                    </m:oMath>
                  </a14:m>
                  <a:r>
                    <a:rPr lang="en-US" altLang="zh-CN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shift →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b="1" i="1" ker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kern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b="1" i="1" ker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altLang="zh-CN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increase →  ELM mitigation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矩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44" y="570316"/>
                  <a:ext cx="9951147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551" t="-10000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组合 6"/>
            <p:cNvGrpSpPr/>
            <p:nvPr/>
          </p:nvGrpSpPr>
          <p:grpSpPr>
            <a:xfrm>
              <a:off x="1641365" y="1054529"/>
              <a:ext cx="4259548" cy="2797148"/>
              <a:chOff x="1743538" y="1128712"/>
              <a:chExt cx="4152404" cy="2499498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3538" y="1128712"/>
                <a:ext cx="4152404" cy="2499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294936" y="3210499"/>
                <a:ext cx="16161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b="1" dirty="0">
                    <a:latin typeface="Arial" pitchFamily="34" charset="0"/>
                    <a:cs typeface="Arial" pitchFamily="34" charset="0"/>
                  </a:rPr>
                  <a:t>Pedestal turbulence intensity</a:t>
                </a:r>
                <a:endParaRPr lang="zh-CN" altLang="en-US" sz="8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B05C75-972F-426C-B07E-3B61FE4A6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385585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 status">
  <a:themeElements>
    <a:clrScheme name="present status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E2CA"/>
      </a:accent5>
      <a:accent6>
        <a:srgbClr val="B90000"/>
      </a:accent6>
      <a:hlink>
        <a:srgbClr val="0000FF"/>
      </a:hlink>
      <a:folHlink>
        <a:srgbClr val="0000FF"/>
      </a:folHlink>
    </a:clrScheme>
    <a:fontScheme name="present status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zh-CN" altLang="en-US" sz="3200" b="1" i="0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黑体" panose="02010609060101010101" pitchFamily="49" charset="-122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8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zh-CN" altLang="en-US" sz="3200" b="1" i="0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黑体" panose="02010609060101010101" pitchFamily="49" charset="-122"/>
            <a:ea typeface="黑体" panose="02010609060101010101" pitchFamily="49" charset="-122"/>
          </a:defRPr>
        </a:defPPr>
      </a:lstStyle>
    </a:lnDef>
  </a:objectDefaults>
  <a:extraClrSchemeLst>
    <a:extraClrScheme>
      <a:clrScheme name="present stat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 statu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 statu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 statu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 stat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 stat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 stat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 status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B90000"/>
        </a:accent6>
        <a:hlink>
          <a:srgbClr val="000066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 statu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B90000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esent status 9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CC0000"/>
    </a:accent2>
    <a:accent3>
      <a:srgbClr val="FFFFFF"/>
    </a:accent3>
    <a:accent4>
      <a:srgbClr val="000000"/>
    </a:accent4>
    <a:accent5>
      <a:srgbClr val="AAE2CA"/>
    </a:accent5>
    <a:accent6>
      <a:srgbClr val="B90000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4500</TotalTime>
  <Words>3518</Words>
  <Application>Microsoft Office PowerPoint</Application>
  <PresentationFormat>全屏显示(16:9)</PresentationFormat>
  <Paragraphs>475</Paragraphs>
  <Slides>38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9" baseType="lpstr">
      <vt:lpstr>Arial Unicode MS</vt:lpstr>
      <vt:lpstr>Gulim</vt:lpstr>
      <vt:lpstr>TimesNewRomanPS-BoldMT</vt:lpstr>
      <vt:lpstr>仿宋_GB2312</vt:lpstr>
      <vt:lpstr>黑体</vt:lpstr>
      <vt:lpstr>华文中宋</vt:lpstr>
      <vt:lpstr>宋体</vt:lpstr>
      <vt:lpstr>微软雅黑</vt:lpstr>
      <vt:lpstr>微软雅黑</vt:lpstr>
      <vt:lpstr>Arial</vt:lpstr>
      <vt:lpstr>Arial Narrow</vt:lpstr>
      <vt:lpstr>Calibri</vt:lpstr>
      <vt:lpstr>Cambria Math</vt:lpstr>
      <vt:lpstr>Century</vt:lpstr>
      <vt:lpstr>Impact</vt:lpstr>
      <vt:lpstr>Rockwell Extra Bold</vt:lpstr>
      <vt:lpstr>Symbol</vt:lpstr>
      <vt:lpstr>Times New Roman</vt:lpstr>
      <vt:lpstr>Wingdings</vt:lpstr>
      <vt:lpstr>present status</vt:lpstr>
      <vt:lpstr>MathType 6.0 Equation</vt:lpstr>
      <vt:lpstr>Min Xu on behalf of HL-2A team &amp; collaborators  Southwestern Institute of Physics, Chengdu , China </vt:lpstr>
      <vt:lpstr>PowerPoint 演示文稿</vt:lpstr>
      <vt:lpstr>PowerPoint 演示文稿</vt:lpstr>
      <vt:lpstr>PowerPoint 演示文稿</vt:lpstr>
      <vt:lpstr>PowerPoint 演示文稿</vt:lpstr>
      <vt:lpstr>Fuelling and MHD Control Systems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Recent process of BES on the HL-2A</vt:lpstr>
      <vt:lpstr>BES applied on turbulence studies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zhongwl</dc:creator>
  <cp:lastModifiedBy>shipw</cp:lastModifiedBy>
  <cp:revision>1637</cp:revision>
  <dcterms:created xsi:type="dcterms:W3CDTF">2016-05-31T05:38:00Z</dcterms:created>
  <dcterms:modified xsi:type="dcterms:W3CDTF">2018-10-22T10:51:37Z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