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1" r:id="rId2"/>
  </p:sldMasterIdLst>
  <p:notesMasterIdLst>
    <p:notesMasterId r:id="rId18"/>
  </p:notesMasterIdLst>
  <p:sldIdLst>
    <p:sldId id="256" r:id="rId3"/>
    <p:sldId id="705" r:id="rId4"/>
    <p:sldId id="703" r:id="rId5"/>
    <p:sldId id="353" r:id="rId6"/>
    <p:sldId id="352" r:id="rId7"/>
    <p:sldId id="297" r:id="rId8"/>
    <p:sldId id="287" r:id="rId9"/>
    <p:sldId id="280" r:id="rId10"/>
    <p:sldId id="708" r:id="rId11"/>
    <p:sldId id="707" r:id="rId12"/>
    <p:sldId id="303" r:id="rId13"/>
    <p:sldId id="306" r:id="rId14"/>
    <p:sldId id="330" r:id="rId15"/>
    <p:sldId id="559" r:id="rId16"/>
    <p:sldId id="713" r:id="rId17"/>
  </p:sldIdLst>
  <p:sldSz cx="12192000" cy="6858000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7E79"/>
    <a:srgbClr val="F2C9D3"/>
    <a:srgbClr val="CDF2D0"/>
    <a:srgbClr val="FFFFFF"/>
    <a:srgbClr val="FFFD78"/>
    <a:srgbClr val="00FA00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847"/>
    <p:restoredTop sz="92582"/>
  </p:normalViewPr>
  <p:slideViewPr>
    <p:cSldViewPr snapToGrid="0" snapToObjects="1">
      <p:cViewPr varScale="1">
        <p:scale>
          <a:sx n="97" d="100"/>
          <a:sy n="97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13D540-02AA-8842-B851-76C9649F35F6}" type="datetimeFigureOut">
              <a:rPr kumimoji="1" lang="ja-JP" altLang="en-US" smtClean="0"/>
              <a:t>2018/10/23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C079E-5260-5F4A-9736-EEA26C3D93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138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C079E-5260-5F4A-9736-EEA26C3D930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891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C079E-5260-5F4A-9736-EEA26C3D930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389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C079E-5260-5F4A-9736-EEA26C3D930D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120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C079E-5260-5F4A-9736-EEA26C3D930D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3514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C079E-5260-5F4A-9736-EEA26C3D930D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842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C079E-5260-5F4A-9736-EEA26C3D930D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398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C079E-5260-5F4A-9736-EEA26C3D930D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6676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C079E-5260-5F4A-9736-EEA26C3D930D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4213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5811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601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7344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F4BCEF0E-5A7D-DA44-A880-5C579C778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94334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6370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br>
              <a:rPr kumimoji="1" lang="en-US" altLang="ja-JP" dirty="0"/>
            </a:br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9247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5960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3361"/>
            <a:ext cx="121920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2771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3361"/>
            <a:ext cx="121920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8201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3361"/>
            <a:ext cx="121920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9537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F4BCEF0E-5A7D-DA44-A880-5C579C778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150537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 algn="l">
              <a:defRPr/>
            </a:lvl1pPr>
          </a:lstStyle>
          <a:p>
            <a:br>
              <a:rPr kumimoji="1" lang="en-US" altLang="ja-JP" dirty="0"/>
            </a:br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089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77E7F168-142A-0D42-9EEE-D3F5FFD83EC5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2200" b="1" kern="1200" baseline="0">
                <a:solidFill>
                  <a:schemeClr val="tx1"/>
                </a:solidFill>
                <a:latin typeface="Helvetica" charset="0"/>
                <a:ea typeface="ヒラギノ角ゴ Pro W3" charset="-128"/>
                <a:cs typeface="+mj-cs"/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008422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526A2A64-DF3F-7A4A-8DD1-FF2F8B64CC3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2200" b="1" kern="1200" baseline="0">
                <a:solidFill>
                  <a:schemeClr val="tx1"/>
                </a:solidFill>
                <a:latin typeface="Helvetica" charset="0"/>
                <a:ea typeface="ヒラギノ角ゴ Pro W3" charset="-128"/>
                <a:cs typeface="+mj-cs"/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685537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3361"/>
            <a:ext cx="121920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3714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42B7DFC1-059C-2449-BAAB-F3872F6738A1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2200" b="1" kern="1200" baseline="0">
                <a:solidFill>
                  <a:schemeClr val="tx1"/>
                </a:solidFill>
                <a:latin typeface="Helvetica" charset="0"/>
                <a:ea typeface="ヒラギノ角ゴ Pro W3" charset="-128"/>
                <a:cs typeface="+mj-cs"/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861694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629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792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9276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3787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11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8322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3747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IFE/1-2 S. Fujioka et al., Magnetized Fast Heating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9288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660588" y="6492877"/>
            <a:ext cx="4870824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aseline="0">
                <a:solidFill>
                  <a:schemeClr val="tx1">
                    <a:tint val="75000"/>
                  </a:schemeClr>
                </a:solidFill>
                <a:latin typeface="Helvetica" charset="0"/>
                <a:ea typeface="ヒラギノ角ゴ Pro W3" charset="-128"/>
              </a:defRPr>
            </a:lvl1pPr>
          </a:lstStyle>
          <a:p>
            <a:r>
              <a:rPr lang="en-US" altLang="ja-JP"/>
              <a:t>IFE/1-2 S. Fujioka et al., Magnetized Fast Heating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baseline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A66BE61C-F54C-C94D-A52F-51D25D723197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18FFB5C-819E-BC47-AF7E-1238BE1B1738}"/>
              </a:ext>
            </a:extLst>
          </p:cNvPr>
          <p:cNvGrpSpPr/>
          <p:nvPr userDrawn="1"/>
        </p:nvGrpSpPr>
        <p:grpSpPr>
          <a:xfrm>
            <a:off x="10562438" y="117683"/>
            <a:ext cx="1660379" cy="625843"/>
            <a:chOff x="10562438" y="61397"/>
            <a:chExt cx="1660379" cy="625843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E0CC5CDF-BB44-8947-8834-DEA344BA3C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11070529" y="61397"/>
              <a:ext cx="1152288" cy="625843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7656CEA-4548-ED46-B2B4-FBDC2B7163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 flipH="1">
              <a:off x="10562438" y="116234"/>
              <a:ext cx="549656" cy="54000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93578B9-8EE0-0742-B6D5-E5BCD338456F}"/>
              </a:ext>
            </a:extLst>
          </p:cNvPr>
          <p:cNvSpPr txBox="1"/>
          <p:nvPr userDrawn="1"/>
        </p:nvSpPr>
        <p:spPr>
          <a:xfrm>
            <a:off x="10698751" y="713640"/>
            <a:ext cx="1387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ILE, Osaka</a:t>
            </a:r>
            <a:endParaRPr kumimoji="1" lang="ja-JP" altLang="en-US" b="1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27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kumimoji="1" sz="2200" b="1" kern="1200" baseline="0">
          <a:solidFill>
            <a:schemeClr val="tx1"/>
          </a:solidFill>
          <a:latin typeface="Helvetica" charset="0"/>
          <a:ea typeface="ヒラギノ角ゴ Pro W3" charset="-128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1800" kern="1200" baseline="0">
          <a:solidFill>
            <a:schemeClr val="tx1"/>
          </a:solidFill>
          <a:latin typeface="Helvetica" charset="0"/>
          <a:ea typeface="ヒラギノ角ゴ Pro W3" charset="-128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1800" kern="1200" baseline="0">
          <a:solidFill>
            <a:schemeClr val="tx1"/>
          </a:solidFill>
          <a:latin typeface="Helvetica" charset="0"/>
          <a:ea typeface="ヒラギノ角ゴ Pro W3" charset="-128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1800" kern="1200" baseline="0">
          <a:solidFill>
            <a:schemeClr val="tx1"/>
          </a:solidFill>
          <a:latin typeface="Helvetica" charset="0"/>
          <a:ea typeface="ヒラギノ角ゴ Pro W3" charset="-128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1800" kern="1200" baseline="0">
          <a:solidFill>
            <a:schemeClr val="tx1"/>
          </a:solidFill>
          <a:latin typeface="Helvetica" charset="0"/>
          <a:ea typeface="ヒラギノ角ゴ Pro W3" charset="-128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1800" kern="1200" baseline="0">
          <a:solidFill>
            <a:schemeClr val="tx1"/>
          </a:solidFill>
          <a:latin typeface="Helvetica" charset="0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660588" y="6492877"/>
            <a:ext cx="4870824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aseline="0">
                <a:solidFill>
                  <a:schemeClr val="tx1">
                    <a:tint val="75000"/>
                  </a:schemeClr>
                </a:solidFill>
                <a:latin typeface="Helvetica" charset="0"/>
                <a:ea typeface="ヒラギノ角ゴ Pro W3" charset="-128"/>
              </a:defRPr>
            </a:lvl1pPr>
          </a:lstStyle>
          <a:p>
            <a:r>
              <a:rPr lang="en-US" altLang="ja-JP"/>
              <a:t>IFE/1-2 S. Fujioka et al., Magnetized Fast Heating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baseline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A66BE61C-F54C-C94D-A52F-51D25D723197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18FFB5C-819E-BC47-AF7E-1238BE1B1738}"/>
              </a:ext>
            </a:extLst>
          </p:cNvPr>
          <p:cNvGrpSpPr/>
          <p:nvPr userDrawn="1"/>
        </p:nvGrpSpPr>
        <p:grpSpPr>
          <a:xfrm>
            <a:off x="10562438" y="117683"/>
            <a:ext cx="1660379" cy="625843"/>
            <a:chOff x="10562438" y="61397"/>
            <a:chExt cx="1660379" cy="625843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E0CC5CDF-BB44-8947-8834-DEA344BA3C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11070529" y="61397"/>
              <a:ext cx="1152288" cy="625843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7656CEA-4548-ED46-B2B4-FBDC2B7163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 flipH="1">
              <a:off x="10562438" y="116234"/>
              <a:ext cx="549656" cy="54000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93578B9-8EE0-0742-B6D5-E5BCD338456F}"/>
              </a:ext>
            </a:extLst>
          </p:cNvPr>
          <p:cNvSpPr txBox="1"/>
          <p:nvPr userDrawn="1"/>
        </p:nvSpPr>
        <p:spPr>
          <a:xfrm>
            <a:off x="10698751" y="713640"/>
            <a:ext cx="1387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ILE, Osaka</a:t>
            </a:r>
            <a:endParaRPr kumimoji="1" lang="ja-JP" altLang="en-US" b="1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11440E6-2101-B740-BC24-EB7CDEADA6A0}"/>
              </a:ext>
            </a:extLst>
          </p:cNvPr>
          <p:cNvSpPr/>
          <p:nvPr userDrawn="1"/>
        </p:nvSpPr>
        <p:spPr>
          <a:xfrm>
            <a:off x="0" y="0"/>
            <a:ext cx="12192000" cy="108297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101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kumimoji="1" sz="2200" b="1" kern="1200" baseline="0">
          <a:solidFill>
            <a:schemeClr val="tx1"/>
          </a:solidFill>
          <a:latin typeface="Helvetica" charset="0"/>
          <a:ea typeface="ヒラギノ角ゴ Pro W3" charset="-128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1800" kern="1200" baseline="0">
          <a:solidFill>
            <a:schemeClr val="tx1"/>
          </a:solidFill>
          <a:latin typeface="Helvetica" charset="0"/>
          <a:ea typeface="ヒラギノ角ゴ Pro W3" charset="-128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1800" kern="1200" baseline="0">
          <a:solidFill>
            <a:schemeClr val="tx1"/>
          </a:solidFill>
          <a:latin typeface="Helvetica" charset="0"/>
          <a:ea typeface="ヒラギノ角ゴ Pro W3" charset="-128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1800" kern="1200" baseline="0">
          <a:solidFill>
            <a:schemeClr val="tx1"/>
          </a:solidFill>
          <a:latin typeface="Helvetica" charset="0"/>
          <a:ea typeface="ヒラギノ角ゴ Pro W3" charset="-128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1800" kern="1200" baseline="0">
          <a:solidFill>
            <a:schemeClr val="tx1"/>
          </a:solidFill>
          <a:latin typeface="Helvetica" charset="0"/>
          <a:ea typeface="ヒラギノ角ゴ Pro W3" charset="-128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1800" kern="1200" baseline="0">
          <a:solidFill>
            <a:schemeClr val="tx1"/>
          </a:solidFill>
          <a:latin typeface="Helvetica" charset="0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Relationship Id="rId9" Type="http://schemas.openxmlformats.org/officeDocument/2006/relationships/image" Target="../media/image3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tiff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11" Type="http://schemas.openxmlformats.org/officeDocument/2006/relationships/image" Target="../media/image65.tiff"/><Relationship Id="rId5" Type="http://schemas.openxmlformats.org/officeDocument/2006/relationships/image" Target="../media/image4.png"/><Relationship Id="rId10" Type="http://schemas.openxmlformats.org/officeDocument/2006/relationships/image" Target="../media/image64.tiff"/><Relationship Id="rId4" Type="http://schemas.openxmlformats.org/officeDocument/2006/relationships/image" Target="../media/image59.png"/><Relationship Id="rId9" Type="http://schemas.openxmlformats.org/officeDocument/2006/relationships/image" Target="../media/image63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.emf"/><Relationship Id="rId7" Type="http://schemas.openxmlformats.org/officeDocument/2006/relationships/image" Target="../media/image11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24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983792" y="2566654"/>
            <a:ext cx="103669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Production of </a:t>
            </a:r>
            <a:r>
              <a:rPr lang="en-US" altLang="ja-JP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keV</a:t>
            </a:r>
            <a:r>
              <a:rPr lang="en-US" altLang="ja-JP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-Temperature Plasma Core</a:t>
            </a:r>
          </a:p>
          <a:p>
            <a:pPr algn="ctr"/>
            <a:r>
              <a:rPr lang="en-US" altLang="ja-JP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with Magnetized Fast Isochoric Heating</a:t>
            </a:r>
            <a:endParaRPr lang="ja-JP" alt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00588" y="4476404"/>
            <a:ext cx="9733348" cy="417286"/>
          </a:xfrm>
        </p:spPr>
        <p:txBody>
          <a:bodyPr>
            <a:noAutofit/>
          </a:bodyPr>
          <a:lstStyle/>
          <a:p>
            <a:r>
              <a:rPr kumimoji="1" lang="en-US" altLang="ja-JP" sz="2400" b="1" dirty="0">
                <a:solidFill>
                  <a:schemeClr val="tx1"/>
                </a:solidFill>
                <a:latin typeface="+mj-lt"/>
                <a:ea typeface="Hiragino Kaku Gothic Pro W6" charset="-128"/>
                <a:cs typeface="Hiragino Kaku Gothic Pro W6" charset="-128"/>
              </a:rPr>
              <a:t>Shinsuke FUJIOKA (</a:t>
            </a:r>
            <a:r>
              <a:rPr lang="en-US" altLang="ja-JP" sz="2400" b="1" dirty="0">
                <a:solidFill>
                  <a:schemeClr val="tx1"/>
                </a:solidFill>
                <a:latin typeface="+mj-lt"/>
                <a:ea typeface="Hiragino Kaku Gothic Pro W6" charset="-128"/>
                <a:cs typeface="Hiragino Kaku Gothic Pro W6" charset="-128"/>
              </a:rPr>
              <a:t>Institute of Laser Engineering, Osaka Univ.)</a:t>
            </a:r>
          </a:p>
          <a:p>
            <a:endParaRPr lang="en-US" altLang="ja-JP" sz="2400" b="1" dirty="0">
              <a:solidFill>
                <a:schemeClr val="tx1"/>
              </a:solidFill>
              <a:latin typeface="+mj-lt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28800"/>
          </a:xfrm>
          <a:prstGeom prst="rect">
            <a:avLst/>
          </a:prstGeom>
        </p:spPr>
      </p:pic>
      <p:sp>
        <p:nvSpPr>
          <p:cNvPr id="13" name="サブタイトル 2">
            <a:extLst>
              <a:ext uri="{FF2B5EF4-FFF2-40B4-BE49-F238E27FC236}">
                <a16:creationId xmlns:a16="http://schemas.microsoft.com/office/drawing/2014/main" id="{A453B727-13F1-5643-93D1-48D628300EE1}"/>
              </a:ext>
            </a:extLst>
          </p:cNvPr>
          <p:cNvSpPr txBox="1">
            <a:spLocks/>
          </p:cNvSpPr>
          <p:nvPr/>
        </p:nvSpPr>
        <p:spPr>
          <a:xfrm>
            <a:off x="0" y="5897288"/>
            <a:ext cx="9775371" cy="1009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1800" kern="1200" baseline="0">
                <a:solidFill>
                  <a:schemeClr val="tx1">
                    <a:tint val="75000"/>
                  </a:schemeClr>
                </a:solidFill>
                <a:latin typeface="Helvetica" charset="0"/>
                <a:ea typeface="ヒラギノ角ゴ Pro W3" charset="-128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1800" kern="1200" baseline="0">
                <a:solidFill>
                  <a:schemeClr val="tx1">
                    <a:tint val="75000"/>
                  </a:schemeClr>
                </a:solidFill>
                <a:latin typeface="Helvetica" charset="0"/>
                <a:ea typeface="ヒラギノ角ゴ Pro W3" charset="-128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1800" kern="1200" baseline="0">
                <a:solidFill>
                  <a:schemeClr val="tx1">
                    <a:tint val="75000"/>
                  </a:schemeClr>
                </a:solidFill>
                <a:latin typeface="Helvetica" charset="0"/>
                <a:ea typeface="ヒラギノ角ゴ Pro W3" charset="-128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1800" kern="1200" baseline="0">
                <a:solidFill>
                  <a:schemeClr val="tx1">
                    <a:tint val="75000"/>
                  </a:schemeClr>
                </a:solidFill>
                <a:latin typeface="Helvetica" charset="0"/>
                <a:ea typeface="ヒラギノ角ゴ Pro W3" charset="-128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1800" kern="1200" baseline="0">
                <a:solidFill>
                  <a:schemeClr val="tx1">
                    <a:tint val="75000"/>
                  </a:schemeClr>
                </a:solidFill>
                <a:latin typeface="Helvetica" charset="0"/>
                <a:ea typeface="ヒラギノ角ゴ Pro W3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ja-JP" b="1" dirty="0"/>
              <a:t>This work was supported by the Collaboration Research Program between the NIFS and ILE at Osaka University, the ILE Collaboration Research Program, and by the Japanese MEXT through Grants-in-Aid for Scientific Research (KAKENHI).</a:t>
            </a:r>
            <a:endParaRPr lang="en-US" altLang="ja-JP" sz="1600" b="1" dirty="0"/>
          </a:p>
          <a:p>
            <a:pPr algn="l"/>
            <a:endParaRPr lang="en-US" altLang="ja-JP" sz="1600" b="1" dirty="0">
              <a:solidFill>
                <a:schemeClr val="bg1">
                  <a:lumMod val="65000"/>
                </a:schemeClr>
              </a:solidFill>
              <a:latin typeface="+mj-lt"/>
              <a:ea typeface="Hiragino Kaku Gothic Pro W6" charset="-128"/>
              <a:cs typeface="Hiragino Kaku Gothic Pro W6" charset="-128"/>
            </a:endParaRPr>
          </a:p>
        </p:txBody>
      </p:sp>
      <p:pic>
        <p:nvPicPr>
          <p:cNvPr id="14" name="図 6" descr="nifs_logo.gif">
            <a:extLst>
              <a:ext uri="{FF2B5EF4-FFF2-40B4-BE49-F238E27FC236}">
                <a16:creationId xmlns:a16="http://schemas.microsoft.com/office/drawing/2014/main" id="{50CCED32-1985-0344-BEF2-A170E3993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569" y="6169185"/>
            <a:ext cx="605920" cy="46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A7A6D67-3681-D745-8CDD-4D2D97BC1C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3070" y="5977851"/>
            <a:ext cx="375557" cy="84875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A2646D0-F4B2-4948-9E7E-08C22FE9F8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0208" y="6148285"/>
            <a:ext cx="1200150" cy="50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7272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746CFB0-12ED-C342-AC9F-B55031F60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50" y="2310255"/>
            <a:ext cx="4300490" cy="4022041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3219D1C-19F5-514C-81FE-FBCF16CCF33F}"/>
              </a:ext>
            </a:extLst>
          </p:cNvPr>
          <p:cNvSpPr/>
          <p:nvPr/>
        </p:nvSpPr>
        <p:spPr>
          <a:xfrm>
            <a:off x="7746993" y="1097184"/>
            <a:ext cx="4456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kern="0" noProof="0" dirty="0">
                <a:solidFill>
                  <a:prstClr val="black"/>
                </a:solidFill>
                <a:latin typeface="+mj-lt"/>
                <a:ea typeface="Hiragino Kaku Gothic Pro W6" charset="-128"/>
                <a:cs typeface="Calibri" panose="020F0502020204030204" pitchFamily="34" charset="0"/>
              </a:rPr>
              <a:t>* H. Morita </a:t>
            </a:r>
            <a:r>
              <a:rPr kumimoji="0" lang="en-US" altLang="ja-JP" b="1" i="1" kern="0" noProof="0" dirty="0">
                <a:solidFill>
                  <a:prstClr val="black"/>
                </a:solidFill>
                <a:latin typeface="+mj-lt"/>
                <a:ea typeface="Hiragino Kaku Gothic Pro W6" charset="-128"/>
                <a:cs typeface="Calibri" panose="020F0502020204030204" pitchFamily="34" charset="0"/>
              </a:rPr>
              <a:t>et al., </a:t>
            </a:r>
            <a:r>
              <a:rPr kumimoji="0" lang="en-US" altLang="ja-JP" b="1" kern="0" noProof="0" dirty="0">
                <a:solidFill>
                  <a:prstClr val="black"/>
                </a:solidFill>
                <a:latin typeface="+mj-lt"/>
                <a:ea typeface="Hiragino Kaku Gothic Pro W6" charset="-128"/>
                <a:cs typeface="Calibri" panose="020F0502020204030204" pitchFamily="34" charset="0"/>
              </a:rPr>
              <a:t>Phys. Plasmas (2018).</a:t>
            </a:r>
            <a:endParaRPr kumimoji="0" lang="en-US" altLang="ja-JP" sz="1800" b="1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Helvetica" charset="0"/>
              <a:cs typeface="Calibri" panose="020F050202020403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E1A80FD-ADCD-F743-B5AF-96014F0F409F}"/>
              </a:ext>
            </a:extLst>
          </p:cNvPr>
          <p:cNvSpPr txBox="1"/>
          <p:nvPr/>
        </p:nvSpPr>
        <p:spPr>
          <a:xfrm>
            <a:off x="550680" y="1143000"/>
            <a:ext cx="4320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u="sng" dirty="0">
                <a:latin typeface="+mj-lt"/>
                <a:cs typeface="Arial" panose="020B0604020202020204" pitchFamily="34" charset="0"/>
              </a:rPr>
              <a:t>Temperature dependence Au conductivity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A7C9CB4-B82E-0C43-83DB-52FE6582A5C3}"/>
              </a:ext>
            </a:extLst>
          </p:cNvPr>
          <p:cNvSpPr txBox="1"/>
          <p:nvPr/>
        </p:nvSpPr>
        <p:spPr>
          <a:xfrm>
            <a:off x="2490591" y="4796728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Modified</a:t>
            </a:r>
          </a:p>
          <a:p>
            <a:r>
              <a:rPr lang="en-US" altLang="ja-JP" dirty="0"/>
              <a:t>Spitzer model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50E5DDA-1FFE-8C45-A1AC-0796F5476DE7}"/>
              </a:ext>
            </a:extLst>
          </p:cNvPr>
          <p:cNvSpPr txBox="1"/>
          <p:nvPr/>
        </p:nvSpPr>
        <p:spPr>
          <a:xfrm>
            <a:off x="1815664" y="3148873"/>
            <a:ext cx="2001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Bloch-</a:t>
            </a:r>
            <a:r>
              <a:rPr lang="en-US" altLang="ja-JP" dirty="0" err="1"/>
              <a:t>Gruneisen</a:t>
            </a:r>
            <a:r>
              <a:rPr lang="en-US" altLang="ja-JP" dirty="0"/>
              <a:t> </a:t>
            </a:r>
            <a:r>
              <a:rPr kumimoji="1" lang="en-US" altLang="ja-JP" dirty="0"/>
              <a:t>model</a:t>
            </a:r>
            <a:endParaRPr kumimoji="1" lang="ja-JP" altLang="en-US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2E7166CA-C0AB-A541-87B2-596A1859F5AF}"/>
              </a:ext>
            </a:extLst>
          </p:cNvPr>
          <p:cNvGrpSpPr/>
          <p:nvPr/>
        </p:nvGrpSpPr>
        <p:grpSpPr>
          <a:xfrm>
            <a:off x="4310346" y="1468258"/>
            <a:ext cx="7800885" cy="5024617"/>
            <a:chOff x="1436914" y="334016"/>
            <a:chExt cx="9723092" cy="6262727"/>
          </a:xfrm>
        </p:grpSpPr>
        <p:grpSp>
          <p:nvGrpSpPr>
            <p:cNvPr id="15" name="図形グループ 47">
              <a:extLst>
                <a:ext uri="{FF2B5EF4-FFF2-40B4-BE49-F238E27FC236}">
                  <a16:creationId xmlns:a16="http://schemas.microsoft.com/office/drawing/2014/main" id="{0E209996-5EA4-E548-A2F1-C073932086C2}"/>
                </a:ext>
              </a:extLst>
            </p:cNvPr>
            <p:cNvGrpSpPr/>
            <p:nvPr/>
          </p:nvGrpSpPr>
          <p:grpSpPr>
            <a:xfrm>
              <a:off x="1513656" y="4626637"/>
              <a:ext cx="9646350" cy="1970106"/>
              <a:chOff x="514347" y="10036500"/>
              <a:chExt cx="24063716" cy="4914612"/>
            </a:xfrm>
          </p:grpSpPr>
          <p:grpSp>
            <p:nvGrpSpPr>
              <p:cNvPr id="52" name="グループ">
                <a:extLst>
                  <a:ext uri="{FF2B5EF4-FFF2-40B4-BE49-F238E27FC236}">
                    <a16:creationId xmlns:a16="http://schemas.microsoft.com/office/drawing/2014/main" id="{DEDA6141-4819-0B45-93C6-C82909B64DA3}"/>
                  </a:ext>
                </a:extLst>
              </p:cNvPr>
              <p:cNvGrpSpPr/>
              <p:nvPr/>
            </p:nvGrpSpPr>
            <p:grpSpPr>
              <a:xfrm>
                <a:off x="8750956" y="10039079"/>
                <a:ext cx="7093400" cy="4909455"/>
                <a:chOff x="0" y="0"/>
                <a:chExt cx="7093398" cy="4909454"/>
              </a:xfrm>
            </p:grpSpPr>
            <p:pic>
              <p:nvPicPr>
                <p:cNvPr id="63" name="スクリーンショット 2018-06-20 13.13.10.png" descr="スクリーンショット 2018-06-20 13.13.10.png">
                  <a:extLst>
                    <a:ext uri="{FF2B5EF4-FFF2-40B4-BE49-F238E27FC236}">
                      <a16:creationId xmlns:a16="http://schemas.microsoft.com/office/drawing/2014/main" id="{22ADA5A9-8736-E64A-A8FA-55A5E68EFA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14171" r="13235"/>
                <a:stretch>
                  <a:fillRect/>
                </a:stretch>
              </p:blipFill>
              <p:spPr>
                <a:xfrm>
                  <a:off x="73135" y="78059"/>
                  <a:ext cx="6896287" cy="48313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4" name="スクリーンショット 2018-06-20 13.43.28.png" descr="スクリーンショット 2018-06-20 13.43.28.png">
                  <a:extLst>
                    <a:ext uri="{FF2B5EF4-FFF2-40B4-BE49-F238E27FC236}">
                      <a16:creationId xmlns:a16="http://schemas.microsoft.com/office/drawing/2014/main" id="{D7137C8E-45E8-044D-BA38-01BF98FA73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rcRect l="16081" t="28390" r="22577" b="32497"/>
                <a:stretch>
                  <a:fillRect/>
                </a:stretch>
              </p:blipFill>
              <p:spPr>
                <a:xfrm flipH="1">
                  <a:off x="187484" y="449040"/>
                  <a:ext cx="6730196" cy="337828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5" name="coneball.pdf" descr="coneball.pdf">
                  <a:extLst>
                    <a:ext uri="{FF2B5EF4-FFF2-40B4-BE49-F238E27FC236}">
                      <a16:creationId xmlns:a16="http://schemas.microsoft.com/office/drawing/2014/main" id="{BB75B7F9-2463-4045-8D6B-E47D8B7F9C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 flipH="1">
                  <a:off x="0" y="0"/>
                  <a:ext cx="7093399" cy="42560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53" name="グループ">
                <a:extLst>
                  <a:ext uri="{FF2B5EF4-FFF2-40B4-BE49-F238E27FC236}">
                    <a16:creationId xmlns:a16="http://schemas.microsoft.com/office/drawing/2014/main" id="{6AAF5851-930B-4143-B874-F65141A84CF4}"/>
                  </a:ext>
                </a:extLst>
              </p:cNvPr>
              <p:cNvGrpSpPr/>
              <p:nvPr/>
            </p:nvGrpSpPr>
            <p:grpSpPr>
              <a:xfrm>
                <a:off x="15756808" y="10036500"/>
                <a:ext cx="8276682" cy="4914612"/>
                <a:chOff x="0" y="0"/>
                <a:chExt cx="8276681" cy="4914611"/>
              </a:xfrm>
            </p:grpSpPr>
            <p:pic>
              <p:nvPicPr>
                <p:cNvPr id="60" name="スクリーンショット 2018-06-20 13.13.10.png" descr="スクリーンショット 2018-06-20 13.13.10.png">
                  <a:extLst>
                    <a:ext uri="{FF2B5EF4-FFF2-40B4-BE49-F238E27FC236}">
                      <a16:creationId xmlns:a16="http://schemas.microsoft.com/office/drawing/2014/main" id="{521EF949-F309-724B-A1DC-66769B5E11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14091"/>
                <a:stretch>
                  <a:fillRect/>
                </a:stretch>
              </p:blipFill>
              <p:spPr>
                <a:xfrm>
                  <a:off x="115475" y="83216"/>
                  <a:ext cx="8161207" cy="48313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1" name="スクリーンショット 2018-06-20 13.45.03.png" descr="スクリーンショット 2018-06-20 13.45.03.png">
                  <a:extLst>
                    <a:ext uri="{FF2B5EF4-FFF2-40B4-BE49-F238E27FC236}">
                      <a16:creationId xmlns:a16="http://schemas.microsoft.com/office/drawing/2014/main" id="{FA493920-5BEC-AC48-83B2-9D4C5EFC7E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15975" t="28274" r="22657" b="32523"/>
                <a:stretch>
                  <a:fillRect/>
                </a:stretch>
              </p:blipFill>
              <p:spPr>
                <a:xfrm flipH="1">
                  <a:off x="183866" y="427303"/>
                  <a:ext cx="6757100" cy="339807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2" name="coneball.pdf" descr="coneball.pdf">
                  <a:extLst>
                    <a:ext uri="{FF2B5EF4-FFF2-40B4-BE49-F238E27FC236}">
                      <a16:creationId xmlns:a16="http://schemas.microsoft.com/office/drawing/2014/main" id="{42C13C9D-A5E1-3045-A80F-653E13D62E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 flipH="1">
                  <a:off x="0" y="0"/>
                  <a:ext cx="7093399" cy="42560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54" name="グループ">
                <a:extLst>
                  <a:ext uri="{FF2B5EF4-FFF2-40B4-BE49-F238E27FC236}">
                    <a16:creationId xmlns:a16="http://schemas.microsoft.com/office/drawing/2014/main" id="{797FE3D4-5EF4-9942-8653-6A60CE19DAB0}"/>
                  </a:ext>
                </a:extLst>
              </p:cNvPr>
              <p:cNvGrpSpPr/>
              <p:nvPr/>
            </p:nvGrpSpPr>
            <p:grpSpPr>
              <a:xfrm>
                <a:off x="514347" y="10042075"/>
                <a:ext cx="8405882" cy="4903462"/>
                <a:chOff x="0" y="0"/>
                <a:chExt cx="8405880" cy="4903461"/>
              </a:xfrm>
            </p:grpSpPr>
            <p:pic>
              <p:nvPicPr>
                <p:cNvPr id="56" name="スクリーンショット 2018-06-20 13.13.10.png" descr="スクリーンショット 2018-06-20 13.13.10.png">
                  <a:extLst>
                    <a:ext uri="{FF2B5EF4-FFF2-40B4-BE49-F238E27FC236}">
                      <a16:creationId xmlns:a16="http://schemas.microsoft.com/office/drawing/2014/main" id="{5E3F8092-65BD-1245-B9AA-C4FE263135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r="13235"/>
                <a:stretch>
                  <a:fillRect/>
                </a:stretch>
              </p:blipFill>
              <p:spPr>
                <a:xfrm>
                  <a:off x="0" y="72065"/>
                  <a:ext cx="8242580" cy="48313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7" name="スクリーンショット 2018-06-20 13.41.08.png" descr="スクリーンショット 2018-06-20 13.41.08.png">
                  <a:extLst>
                    <a:ext uri="{FF2B5EF4-FFF2-40B4-BE49-F238E27FC236}">
                      <a16:creationId xmlns:a16="http://schemas.microsoft.com/office/drawing/2014/main" id="{3DD5D416-79F0-0C48-958D-B8228A6A87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16129" t="28399" r="22655" b="32482"/>
                <a:stretch>
                  <a:fillRect/>
                </a:stretch>
              </p:blipFill>
              <p:spPr>
                <a:xfrm flipH="1">
                  <a:off x="1400693" y="442491"/>
                  <a:ext cx="6751537" cy="339641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8" name="coneball.pdf" descr="coneball.pdf">
                  <a:extLst>
                    <a:ext uri="{FF2B5EF4-FFF2-40B4-BE49-F238E27FC236}">
                      <a16:creationId xmlns:a16="http://schemas.microsoft.com/office/drawing/2014/main" id="{4C215068-CA71-FE49-8CDC-EFC79A280A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 flipH="1">
                  <a:off x="1217112" y="0"/>
                  <a:ext cx="7093400" cy="42560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9" name="Temperature…">
                  <a:extLst>
                    <a:ext uri="{FF2B5EF4-FFF2-40B4-BE49-F238E27FC236}">
                      <a16:creationId xmlns:a16="http://schemas.microsoft.com/office/drawing/2014/main" id="{6D428AD3-808F-D54A-B5E1-9A28B21F1113}"/>
                    </a:ext>
                  </a:extLst>
                </p:cNvPr>
                <p:cNvSpPr txBox="1"/>
                <p:nvPr/>
              </p:nvSpPr>
              <p:spPr>
                <a:xfrm>
                  <a:off x="2941489" y="477998"/>
                  <a:ext cx="5464391" cy="155179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marL="0" marR="0" lvl="0" indent="0" algn="ctr" defTabSz="8255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b="1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kumimoji="0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/>
                      <a:ea typeface="Helvetica"/>
                      <a:cs typeface="Helvetica"/>
                      <a:sym typeface="Helvetica"/>
                    </a:rPr>
                    <a:t>Temperature </a:t>
                  </a:r>
                </a:p>
                <a:p>
                  <a:pPr marL="0" marR="0" lvl="0" indent="0" algn="ctr" defTabSz="8255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b="1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r>
                    <a:rPr kumimoji="0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/>
                      <a:ea typeface="Helvetica"/>
                      <a:cs typeface="Helvetica"/>
                      <a:sym typeface="Helvetica"/>
                    </a:rPr>
                    <a:t>dependent σ</a:t>
                  </a:r>
                </a:p>
              </p:txBody>
            </p:sp>
          </p:grpSp>
          <p:sp>
            <p:nvSpPr>
              <p:cNvPr id="55" name="|B|">
                <a:extLst>
                  <a:ext uri="{FF2B5EF4-FFF2-40B4-BE49-F238E27FC236}">
                    <a16:creationId xmlns:a16="http://schemas.microsoft.com/office/drawing/2014/main" id="{43197AAB-427C-D541-A1ED-2E5F9B402062}"/>
                  </a:ext>
                </a:extLst>
              </p:cNvPr>
              <p:cNvSpPr txBox="1"/>
              <p:nvPr/>
            </p:nvSpPr>
            <p:spPr>
              <a:xfrm rot="5400000">
                <a:off x="23608744" y="11709331"/>
                <a:ext cx="991713" cy="94692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cs typeface="Helvetica"/>
                    <a:sym typeface="Helvetica"/>
                  </a:rPr>
                  <a:t>|B|</a:t>
                </a:r>
              </a:p>
            </p:txBody>
          </p:sp>
        </p:grpSp>
        <p:grpSp>
          <p:nvGrpSpPr>
            <p:cNvPr id="16" name="図形グループ 48">
              <a:extLst>
                <a:ext uri="{FF2B5EF4-FFF2-40B4-BE49-F238E27FC236}">
                  <a16:creationId xmlns:a16="http://schemas.microsoft.com/office/drawing/2014/main" id="{87322EE7-A1B9-2F41-B8ED-0717BD835914}"/>
                </a:ext>
              </a:extLst>
            </p:cNvPr>
            <p:cNvGrpSpPr/>
            <p:nvPr/>
          </p:nvGrpSpPr>
          <p:grpSpPr>
            <a:xfrm>
              <a:off x="1513656" y="2660642"/>
              <a:ext cx="9646350" cy="1970106"/>
              <a:chOff x="539308" y="4647145"/>
              <a:chExt cx="24063716" cy="4914612"/>
            </a:xfrm>
          </p:grpSpPr>
          <p:grpSp>
            <p:nvGrpSpPr>
              <p:cNvPr id="37" name="グループ">
                <a:extLst>
                  <a:ext uri="{FF2B5EF4-FFF2-40B4-BE49-F238E27FC236}">
                    <a16:creationId xmlns:a16="http://schemas.microsoft.com/office/drawing/2014/main" id="{5851944A-2E67-1141-B6AB-E99CC7E454CE}"/>
                  </a:ext>
                </a:extLst>
              </p:cNvPr>
              <p:cNvGrpSpPr/>
              <p:nvPr/>
            </p:nvGrpSpPr>
            <p:grpSpPr>
              <a:xfrm>
                <a:off x="15781768" y="4647145"/>
                <a:ext cx="8276683" cy="4914612"/>
                <a:chOff x="1223251" y="0"/>
                <a:chExt cx="8276682" cy="4914611"/>
              </a:xfrm>
            </p:grpSpPr>
            <p:pic>
              <p:nvPicPr>
                <p:cNvPr id="49" name="スクリーンショット 2018-06-20 13.13.10.png" descr="スクリーンショット 2018-06-20 13.13.10.png">
                  <a:extLst>
                    <a:ext uri="{FF2B5EF4-FFF2-40B4-BE49-F238E27FC236}">
                      <a16:creationId xmlns:a16="http://schemas.microsoft.com/office/drawing/2014/main" id="{E0EC8FBE-1108-CD4A-99F8-A1A8759970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14091"/>
                <a:stretch>
                  <a:fillRect/>
                </a:stretch>
              </p:blipFill>
              <p:spPr>
                <a:xfrm>
                  <a:off x="1338727" y="83216"/>
                  <a:ext cx="8161207" cy="48313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0" name="スクリーンショット 2018-06-20 13.14.18.png" descr="スクリーンショット 2018-06-20 13.14.18.png">
                  <a:extLst>
                    <a:ext uri="{FF2B5EF4-FFF2-40B4-BE49-F238E27FC236}">
                      <a16:creationId xmlns:a16="http://schemas.microsoft.com/office/drawing/2014/main" id="{39E7F37A-192E-E741-9AC7-A96CC8B3F4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rcRect l="14236" t="28290" r="21348" b="30142"/>
                <a:stretch>
                  <a:fillRect/>
                </a:stretch>
              </p:blipFill>
              <p:spPr>
                <a:xfrm flipH="1">
                  <a:off x="1417228" y="436691"/>
                  <a:ext cx="6748780" cy="338257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1" name="coneball.pdf" descr="coneball.pdf">
                  <a:extLst>
                    <a:ext uri="{FF2B5EF4-FFF2-40B4-BE49-F238E27FC236}">
                      <a16:creationId xmlns:a16="http://schemas.microsoft.com/office/drawing/2014/main" id="{822A7FFD-B725-F343-9CD1-0CDB77AEDC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 flipH="1">
                  <a:off x="1223251" y="0"/>
                  <a:ext cx="7093400" cy="42560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8" name="グループ">
                <a:extLst>
                  <a:ext uri="{FF2B5EF4-FFF2-40B4-BE49-F238E27FC236}">
                    <a16:creationId xmlns:a16="http://schemas.microsoft.com/office/drawing/2014/main" id="{3FB73E1A-2B01-7D4A-85CF-85C6C1B0214F}"/>
                  </a:ext>
                </a:extLst>
              </p:cNvPr>
              <p:cNvGrpSpPr/>
              <p:nvPr/>
            </p:nvGrpSpPr>
            <p:grpSpPr>
              <a:xfrm>
                <a:off x="8775917" y="4649723"/>
                <a:ext cx="7093400" cy="4909456"/>
                <a:chOff x="1273157" y="0"/>
                <a:chExt cx="7093398" cy="4909454"/>
              </a:xfrm>
            </p:grpSpPr>
            <p:grpSp>
              <p:nvGrpSpPr>
                <p:cNvPr id="45" name="グループ">
                  <a:extLst>
                    <a:ext uri="{FF2B5EF4-FFF2-40B4-BE49-F238E27FC236}">
                      <a16:creationId xmlns:a16="http://schemas.microsoft.com/office/drawing/2014/main" id="{45109A96-4875-E141-89B1-56E2EF88A68F}"/>
                    </a:ext>
                  </a:extLst>
                </p:cNvPr>
                <p:cNvGrpSpPr/>
                <p:nvPr/>
              </p:nvGrpSpPr>
              <p:grpSpPr>
                <a:xfrm>
                  <a:off x="1346293" y="78059"/>
                  <a:ext cx="6896286" cy="4831396"/>
                  <a:chOff x="1346293" y="0"/>
                  <a:chExt cx="6896285" cy="4831394"/>
                </a:xfrm>
              </p:grpSpPr>
              <p:pic>
                <p:nvPicPr>
                  <p:cNvPr id="47" name="スクリーンショット 2018-06-20 13.13.10.png" descr="スクリーンショット 2018-06-20 13.13.10.png">
                    <a:extLst>
                      <a:ext uri="{FF2B5EF4-FFF2-40B4-BE49-F238E27FC236}">
                        <a16:creationId xmlns:a16="http://schemas.microsoft.com/office/drawing/2014/main" id="{542AB04B-8D6F-684F-B17B-9E3383604E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rcRect l="14171" r="13235"/>
                  <a:stretch>
                    <a:fillRect/>
                  </a:stretch>
                </p:blipFill>
                <p:spPr>
                  <a:xfrm>
                    <a:off x="1346293" y="0"/>
                    <a:ext cx="6896286" cy="483139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48" name="スクリーンショット 2018-06-20 13.16.50.png" descr="スクリーンショット 2018-06-20 13.16.50.png">
                    <a:extLst>
                      <a:ext uri="{FF2B5EF4-FFF2-40B4-BE49-F238E27FC236}">
                        <a16:creationId xmlns:a16="http://schemas.microsoft.com/office/drawing/2014/main" id="{FEFC42CA-4BC6-844F-99D3-7FFCF0B152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/>
                  </a:blip>
                  <a:srcRect l="14351" t="28196" r="21455" b="29987"/>
                  <a:stretch>
                    <a:fillRect/>
                  </a:stretch>
                </p:blipFill>
                <p:spPr>
                  <a:xfrm flipH="1">
                    <a:off x="1472402" y="337529"/>
                    <a:ext cx="6748635" cy="341453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46" name="coneball.pdf" descr="coneball.pdf">
                  <a:extLst>
                    <a:ext uri="{FF2B5EF4-FFF2-40B4-BE49-F238E27FC236}">
                      <a16:creationId xmlns:a16="http://schemas.microsoft.com/office/drawing/2014/main" id="{793F51F0-8044-7C4E-8FF5-1760853E55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 flipH="1">
                  <a:off x="1273157" y="0"/>
                  <a:ext cx="7093400" cy="42560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9" name="グループ">
                <a:extLst>
                  <a:ext uri="{FF2B5EF4-FFF2-40B4-BE49-F238E27FC236}">
                    <a16:creationId xmlns:a16="http://schemas.microsoft.com/office/drawing/2014/main" id="{F1949B73-5EE9-A640-9A99-1F6B7CE677F6}"/>
                  </a:ext>
                </a:extLst>
              </p:cNvPr>
              <p:cNvGrpSpPr/>
              <p:nvPr/>
            </p:nvGrpSpPr>
            <p:grpSpPr>
              <a:xfrm>
                <a:off x="539308" y="4652721"/>
                <a:ext cx="8310511" cy="4903461"/>
                <a:chOff x="0" y="0"/>
                <a:chExt cx="8310510" cy="4903460"/>
              </a:xfrm>
            </p:grpSpPr>
            <p:pic>
              <p:nvPicPr>
                <p:cNvPr id="42" name="スクリーンショット 2018-06-20 13.13.10.png" descr="スクリーンショット 2018-06-20 13.13.10.png">
                  <a:extLst>
                    <a:ext uri="{FF2B5EF4-FFF2-40B4-BE49-F238E27FC236}">
                      <a16:creationId xmlns:a16="http://schemas.microsoft.com/office/drawing/2014/main" id="{6BF18B7C-657F-714E-B0D7-576928169A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r="13235"/>
                <a:stretch>
                  <a:fillRect/>
                </a:stretch>
              </p:blipFill>
              <p:spPr>
                <a:xfrm>
                  <a:off x="0" y="72065"/>
                  <a:ext cx="8242580" cy="483139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3" name="スクリーンショット 2018-06-20 13.34.13.png" descr="スクリーンショット 2018-06-20 13.34.13.png">
                  <a:extLst>
                    <a:ext uri="{FF2B5EF4-FFF2-40B4-BE49-F238E27FC236}">
                      <a16:creationId xmlns:a16="http://schemas.microsoft.com/office/drawing/2014/main" id="{C8D26D15-F87D-A444-B4EA-9FADD784F0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rcRect l="16020" t="28421" r="22617" b="32472"/>
                <a:stretch>
                  <a:fillRect/>
                </a:stretch>
              </p:blipFill>
              <p:spPr>
                <a:xfrm flipH="1">
                  <a:off x="1407028" y="433977"/>
                  <a:ext cx="6742517" cy="338280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4" name="coneball.pdf" descr="coneball.pdf">
                  <a:extLst>
                    <a:ext uri="{FF2B5EF4-FFF2-40B4-BE49-F238E27FC236}">
                      <a16:creationId xmlns:a16="http://schemas.microsoft.com/office/drawing/2014/main" id="{3703CB76-0F94-C547-9433-791F9C6D6D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 flipH="1">
                  <a:off x="1217110" y="0"/>
                  <a:ext cx="7093400" cy="425604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40" name="σ = 2×106 S/m…">
                <a:extLst>
                  <a:ext uri="{FF2B5EF4-FFF2-40B4-BE49-F238E27FC236}">
                    <a16:creationId xmlns:a16="http://schemas.microsoft.com/office/drawing/2014/main" id="{7859EDFF-545A-6244-8DBE-B60AFFCED913}"/>
                  </a:ext>
                </a:extLst>
              </p:cNvPr>
              <p:cNvSpPr txBox="1"/>
              <p:nvPr/>
            </p:nvSpPr>
            <p:spPr>
              <a:xfrm>
                <a:off x="3788550" y="5148284"/>
                <a:ext cx="5420101" cy="153711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50800" tIns="50800" rIns="50800" bIns="50800" anchor="ctr"/>
              <a:lstStyle/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b="1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Helvetica"/>
                    <a:cs typeface="Helvetica"/>
                    <a:sym typeface="Helvetica"/>
                  </a:rPr>
                  <a:t>σ = 2×10</a:t>
                </a:r>
                <a:r>
                  <a:rPr kumimoji="0" sz="1600" b="1" i="0" u="none" strike="noStrike" kern="0" cap="none" spc="0" normalizeH="0" baseline="31999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Helvetica"/>
                    <a:cs typeface="Helvetica"/>
                    <a:sym typeface="Helvetica"/>
                  </a:rPr>
                  <a:t>6</a:t>
                </a:r>
                <a:r>
                  <a: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Helvetica"/>
                    <a:cs typeface="Helvetica"/>
                    <a:sym typeface="Helvetica"/>
                  </a:rPr>
                  <a:t> S/m</a:t>
                </a:r>
              </a:p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b="1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Helvetica"/>
                    <a:cs typeface="Helvetica"/>
                    <a:sym typeface="Helvetica"/>
                  </a:rPr>
                  <a:t>(constant)</a:t>
                </a:r>
              </a:p>
            </p:txBody>
          </p:sp>
          <p:sp>
            <p:nvSpPr>
              <p:cNvPr id="41" name="|B|">
                <a:extLst>
                  <a:ext uri="{FF2B5EF4-FFF2-40B4-BE49-F238E27FC236}">
                    <a16:creationId xmlns:a16="http://schemas.microsoft.com/office/drawing/2014/main" id="{43DB2150-F4CA-2346-B7B3-9210FB9E2354}"/>
                  </a:ext>
                </a:extLst>
              </p:cNvPr>
              <p:cNvSpPr txBox="1"/>
              <p:nvPr/>
            </p:nvSpPr>
            <p:spPr>
              <a:xfrm rot="5400000">
                <a:off x="23633705" y="6286494"/>
                <a:ext cx="991713" cy="94692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cs typeface="Helvetica"/>
                    <a:sym typeface="Helvetica"/>
                  </a:rPr>
                  <a:t>|B|</a:t>
                </a:r>
              </a:p>
            </p:txBody>
          </p:sp>
        </p:grpSp>
        <p:sp>
          <p:nvSpPr>
            <p:cNvPr id="17" name="-500 ps">
              <a:extLst>
                <a:ext uri="{FF2B5EF4-FFF2-40B4-BE49-F238E27FC236}">
                  <a16:creationId xmlns:a16="http://schemas.microsoft.com/office/drawing/2014/main" id="{3E392C91-0826-2149-99DC-89BE3405C84B}"/>
                </a:ext>
              </a:extLst>
            </p:cNvPr>
            <p:cNvSpPr txBox="1"/>
            <p:nvPr/>
          </p:nvSpPr>
          <p:spPr>
            <a:xfrm>
              <a:off x="5646829" y="335441"/>
              <a:ext cx="1182171" cy="4731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>
                <a:defRPr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rPr>
                <a:t>-</a:t>
              </a:r>
              <a:r>
                <a:rPr kumimoji="0" lang="en-US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rPr>
                <a:t>0.5</a:t>
              </a:r>
              <a:r>
                <a:rPr kumimoji="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rPr>
                <a:t> </a:t>
              </a:r>
              <a:r>
                <a:rPr kumimoji="0" lang="en-US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rPr>
                <a:t>n</a:t>
              </a:r>
              <a:r>
                <a:rPr kumimoji="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rPr>
                <a:t>s</a:t>
              </a:r>
            </a:p>
          </p:txBody>
        </p:sp>
        <p:sp>
          <p:nvSpPr>
            <p:cNvPr id="18" name="-1 ns">
              <a:extLst>
                <a:ext uri="{FF2B5EF4-FFF2-40B4-BE49-F238E27FC236}">
                  <a16:creationId xmlns:a16="http://schemas.microsoft.com/office/drawing/2014/main" id="{AD1E5373-E555-794E-BC53-918B54302784}"/>
                </a:ext>
              </a:extLst>
            </p:cNvPr>
            <p:cNvSpPr txBox="1"/>
            <p:nvPr/>
          </p:nvSpPr>
          <p:spPr>
            <a:xfrm>
              <a:off x="2937261" y="354888"/>
              <a:ext cx="641201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rPr>
                <a:t>-1 ns</a:t>
              </a:r>
            </a:p>
          </p:txBody>
        </p:sp>
        <p:sp>
          <p:nvSpPr>
            <p:cNvPr id="19" name="@ peak">
              <a:extLst>
                <a:ext uri="{FF2B5EF4-FFF2-40B4-BE49-F238E27FC236}">
                  <a16:creationId xmlns:a16="http://schemas.microsoft.com/office/drawing/2014/main" id="{FAAD138C-3DA4-2649-8F56-6C906B3012C4}"/>
                </a:ext>
              </a:extLst>
            </p:cNvPr>
            <p:cNvSpPr txBox="1"/>
            <p:nvPr/>
          </p:nvSpPr>
          <p:spPr>
            <a:xfrm>
              <a:off x="8587151" y="334016"/>
              <a:ext cx="916918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rPr>
                <a:t>@ peak</a:t>
              </a:r>
            </a:p>
          </p:txBody>
        </p:sp>
        <p:grpSp>
          <p:nvGrpSpPr>
            <p:cNvPr id="20" name="図形グループ 62">
              <a:extLst>
                <a:ext uri="{FF2B5EF4-FFF2-40B4-BE49-F238E27FC236}">
                  <a16:creationId xmlns:a16="http://schemas.microsoft.com/office/drawing/2014/main" id="{2FCDC2FF-9220-E147-AB7C-20EE75E8AA43}"/>
                </a:ext>
              </a:extLst>
            </p:cNvPr>
            <p:cNvGrpSpPr/>
            <p:nvPr/>
          </p:nvGrpSpPr>
          <p:grpSpPr>
            <a:xfrm>
              <a:off x="1513656" y="646479"/>
              <a:ext cx="9646350" cy="1989168"/>
              <a:chOff x="1980395" y="1021383"/>
              <a:chExt cx="20281162" cy="4182165"/>
            </a:xfrm>
          </p:grpSpPr>
          <p:pic>
            <p:nvPicPr>
              <p:cNvPr id="24" name="グループ" descr="グループ">
                <a:extLst>
                  <a:ext uri="{FF2B5EF4-FFF2-40B4-BE49-F238E27FC236}">
                    <a16:creationId xmlns:a16="http://schemas.microsoft.com/office/drawing/2014/main" id="{CD4486CF-D6BC-F346-B325-0314FB1A46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14171" r="13235"/>
              <a:stretch>
                <a:fillRect/>
              </a:stretch>
            </p:blipFill>
            <p:spPr>
              <a:xfrm>
                <a:off x="8983939" y="1129421"/>
                <a:ext cx="5812266" cy="407195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5" name="グループ" descr="グループ">
                <a:extLst>
                  <a:ext uri="{FF2B5EF4-FFF2-40B4-BE49-F238E27FC236}">
                    <a16:creationId xmlns:a16="http://schemas.microsoft.com/office/drawing/2014/main" id="{F03884FC-471F-7B44-BDBA-FEAAD0C56C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14091"/>
              <a:stretch>
                <a:fillRect/>
              </a:stretch>
            </p:blipFill>
            <p:spPr>
              <a:xfrm>
                <a:off x="14924232" y="1131594"/>
                <a:ext cx="6878354" cy="4071954"/>
              </a:xfrm>
              <a:prstGeom prst="rect">
                <a:avLst/>
              </a:prstGeom>
              <a:ln w="12700">
                <a:miter lim="400000"/>
              </a:ln>
            </p:spPr>
          </p:pic>
          <p:grpSp>
            <p:nvGrpSpPr>
              <p:cNvPr id="26" name="グループ">
                <a:extLst>
                  <a:ext uri="{FF2B5EF4-FFF2-40B4-BE49-F238E27FC236}">
                    <a16:creationId xmlns:a16="http://schemas.microsoft.com/office/drawing/2014/main" id="{8455DF86-FFF7-C648-B43F-BFA22202FE1B}"/>
                  </a:ext>
                </a:extLst>
              </p:cNvPr>
              <p:cNvGrpSpPr/>
              <p:nvPr/>
            </p:nvGrpSpPr>
            <p:grpSpPr>
              <a:xfrm>
                <a:off x="1980395" y="1066159"/>
                <a:ext cx="7004191" cy="4132690"/>
                <a:chOff x="0" y="0"/>
                <a:chExt cx="8310511" cy="4903459"/>
              </a:xfrm>
            </p:grpSpPr>
            <p:pic>
              <p:nvPicPr>
                <p:cNvPr id="34" name="スクリーンショット 2018-06-20 13.13.10.png" descr="スクリーンショット 2018-06-20 13.13.10.png">
                  <a:extLst>
                    <a:ext uri="{FF2B5EF4-FFF2-40B4-BE49-F238E27FC236}">
                      <a16:creationId xmlns:a16="http://schemas.microsoft.com/office/drawing/2014/main" id="{6EC1A26F-909B-4048-A7A3-AE99FBA446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r="13235"/>
                <a:stretch>
                  <a:fillRect/>
                </a:stretch>
              </p:blipFill>
              <p:spPr>
                <a:xfrm>
                  <a:off x="0" y="72065"/>
                  <a:ext cx="8242580" cy="483139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5" name="coneball.pdf" descr="coneball.pdf">
                  <a:extLst>
                    <a:ext uri="{FF2B5EF4-FFF2-40B4-BE49-F238E27FC236}">
                      <a16:creationId xmlns:a16="http://schemas.microsoft.com/office/drawing/2014/main" id="{B30B1CEF-7109-F745-A88E-F793A926E3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/>
                <a:stretch>
                  <a:fillRect/>
                </a:stretch>
              </p:blipFill>
              <p:spPr>
                <a:xfrm flipH="1">
                  <a:off x="1217112" y="0"/>
                  <a:ext cx="7093400" cy="42560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" name="スクリーンショット 2018-07-17 17.11.31.png" descr="スクリーンショット 2018-07-17 17.11.31.png">
                  <a:extLst>
                    <a:ext uri="{FF2B5EF4-FFF2-40B4-BE49-F238E27FC236}">
                      <a16:creationId xmlns:a16="http://schemas.microsoft.com/office/drawing/2014/main" id="{F92C6414-5F94-224F-85A9-A92BDD14A3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rcRect l="15935" t="28335" r="22681" b="32239"/>
                <a:stretch>
                  <a:fillRect/>
                </a:stretch>
              </p:blipFill>
              <p:spPr>
                <a:xfrm flipH="1">
                  <a:off x="1421626" y="441275"/>
                  <a:ext cx="6726800" cy="34012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7" name="|B|">
                <a:extLst>
                  <a:ext uri="{FF2B5EF4-FFF2-40B4-BE49-F238E27FC236}">
                    <a16:creationId xmlns:a16="http://schemas.microsoft.com/office/drawing/2014/main" id="{DBF7BAB1-6231-2B44-8F17-965C8B3B2D8C}"/>
                  </a:ext>
                </a:extLst>
              </p:cNvPr>
              <p:cNvSpPr txBox="1"/>
              <p:nvPr/>
            </p:nvSpPr>
            <p:spPr>
              <a:xfrm rot="5400000">
                <a:off x="21444605" y="2443121"/>
                <a:ext cx="835826" cy="79807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cs typeface="Helvetica"/>
                    <a:sym typeface="Helvetica"/>
                  </a:rPr>
                  <a:t>|B|</a:t>
                </a:r>
              </a:p>
            </p:txBody>
          </p:sp>
          <p:pic>
            <p:nvPicPr>
              <p:cNvPr id="28" name="スクリーンショット 2018-07-17 17.11.25.png" descr="スクリーンショット 2018-07-17 17.11.25.png">
                <a:extLst>
                  <a:ext uri="{FF2B5EF4-FFF2-40B4-BE49-F238E27FC236}">
                    <a16:creationId xmlns:a16="http://schemas.microsoft.com/office/drawing/2014/main" id="{F2040795-29F2-7940-A6A9-AC3DC06EAE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15913" t="28336" r="22901" b="32345"/>
              <a:stretch>
                <a:fillRect/>
              </a:stretch>
            </p:blipFill>
            <p:spPr>
              <a:xfrm flipH="1">
                <a:off x="9115505" y="1439261"/>
                <a:ext cx="5642640" cy="285451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9" name="coneball.pdf" descr="coneball.pdf">
                <a:extLst>
                  <a:ext uri="{FF2B5EF4-FFF2-40B4-BE49-F238E27FC236}">
                    <a16:creationId xmlns:a16="http://schemas.microsoft.com/office/drawing/2014/main" id="{03702BE4-3F8D-A842-B873-39BFEFEDB8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r="179"/>
              <a:stretch>
                <a:fillRect/>
              </a:stretch>
            </p:blipFill>
            <p:spPr>
              <a:xfrm flipH="1">
                <a:off x="8911596" y="1063632"/>
                <a:ext cx="5967690" cy="3587037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0" name="スクリーンショット 2018-07-17 17.11.17.png" descr="スクリーンショット 2018-07-17 17.11.17.png">
                <a:extLst>
                  <a:ext uri="{FF2B5EF4-FFF2-40B4-BE49-F238E27FC236}">
                    <a16:creationId xmlns:a16="http://schemas.microsoft.com/office/drawing/2014/main" id="{8E25F6D7-4105-2D48-AAA7-CF4E4EDD5A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6123" t="28401" r="23028" b="32461"/>
              <a:stretch>
                <a:fillRect/>
              </a:stretch>
            </p:blipFill>
            <p:spPr>
              <a:xfrm flipH="1">
                <a:off x="15033505" y="1439261"/>
                <a:ext cx="5670938" cy="2871443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1" name="coneball.pdf" descr="coneball.pdf">
                <a:extLst>
                  <a:ext uri="{FF2B5EF4-FFF2-40B4-BE49-F238E27FC236}">
                    <a16:creationId xmlns:a16="http://schemas.microsoft.com/office/drawing/2014/main" id="{40495225-2215-584D-8FB9-34F4BCA88A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r="179"/>
              <a:stretch>
                <a:fillRect/>
              </a:stretch>
            </p:blipFill>
            <p:spPr>
              <a:xfrm flipH="1">
                <a:off x="14874396" y="1085039"/>
                <a:ext cx="5967691" cy="3587037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32" name="coneball.pdf" descr="coneball.pdf">
                <a:extLst>
                  <a:ext uri="{FF2B5EF4-FFF2-40B4-BE49-F238E27FC236}">
                    <a16:creationId xmlns:a16="http://schemas.microsoft.com/office/drawing/2014/main" id="{42952EE8-9818-2946-AFDB-BD1FC24EC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flipH="1">
                <a:off x="3006190" y="1021383"/>
                <a:ext cx="5978395" cy="370719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3" name="σ = 4×107 S/m…">
                <a:extLst>
                  <a:ext uri="{FF2B5EF4-FFF2-40B4-BE49-F238E27FC236}">
                    <a16:creationId xmlns:a16="http://schemas.microsoft.com/office/drawing/2014/main" id="{6C20549C-C8CB-AC43-8951-FE25D0DA1F79}"/>
                  </a:ext>
                </a:extLst>
              </p:cNvPr>
              <p:cNvSpPr txBox="1"/>
              <p:nvPr/>
            </p:nvSpPr>
            <p:spPr>
              <a:xfrm>
                <a:off x="4408276" y="1386557"/>
                <a:ext cx="4829752" cy="149311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50800" tIns="50800" rIns="50800" bIns="50800" anchor="ctr"/>
              <a:lstStyle/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b="1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Helvetica"/>
                    <a:cs typeface="Helvetica"/>
                    <a:sym typeface="Helvetica"/>
                  </a:rPr>
                  <a:t>σ = 4×10</a:t>
                </a:r>
                <a:r>
                  <a:rPr kumimoji="0" sz="1600" b="1" i="0" u="none" strike="noStrike" kern="0" cap="none" spc="0" normalizeH="0" baseline="31999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Helvetica"/>
                    <a:cs typeface="Helvetica"/>
                    <a:sym typeface="Helvetica"/>
                  </a:rPr>
                  <a:t>7</a:t>
                </a:r>
                <a:r>
                  <a: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Helvetica"/>
                    <a:cs typeface="Helvetica"/>
                    <a:sym typeface="Helvetica"/>
                  </a:rPr>
                  <a:t> S</a:t>
                </a: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Helvetica"/>
                    <a:cs typeface="Helvetica"/>
                    <a:sym typeface="Helvetica"/>
                  </a:rPr>
                  <a:t>/</a:t>
                </a:r>
                <a:r>
                  <a: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Helvetica"/>
                    <a:cs typeface="Helvetica"/>
                    <a:sym typeface="Helvetica"/>
                  </a:rPr>
                  <a:t>m</a:t>
                </a:r>
                <a:endParaRPr kumimoji="0" sz="1600" b="1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endParaRPr>
              </a:p>
              <a:p>
                <a:pPr marL="0" marR="0" lvl="0" indent="0" algn="ctr" defTabSz="8255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b="1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ea typeface="Helvetica"/>
                    <a:cs typeface="Helvetica"/>
                    <a:sym typeface="Helvetica"/>
                  </a:rPr>
                  <a:t>(constant)</a:t>
                </a:r>
              </a:p>
            </p:txBody>
          </p:sp>
        </p:grp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1EED026E-EC09-2946-986E-880033B5B41E}"/>
                </a:ext>
              </a:extLst>
            </p:cNvPr>
            <p:cNvSpPr/>
            <p:nvPr/>
          </p:nvSpPr>
          <p:spPr>
            <a:xfrm>
              <a:off x="1436914" y="770060"/>
              <a:ext cx="9666514" cy="1849254"/>
            </a:xfrm>
            <a:prstGeom prst="rect">
              <a:avLst/>
            </a:prstGeom>
            <a:noFill/>
            <a:ln w="12700" cap="flat">
              <a:solidFill>
                <a:srgbClr val="00A2FF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ヒラギノ角ゴ ProN W3"/>
                <a:sym typeface="ヒラギノ角ゴ ProN W3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F49A88A4-6807-C043-B44D-E56BC4058E20}"/>
                </a:ext>
              </a:extLst>
            </p:cNvPr>
            <p:cNvSpPr/>
            <p:nvPr/>
          </p:nvSpPr>
          <p:spPr>
            <a:xfrm>
              <a:off x="1436914" y="2761383"/>
              <a:ext cx="9666514" cy="1849254"/>
            </a:xfrm>
            <a:prstGeom prst="rect">
              <a:avLst/>
            </a:prstGeom>
            <a:noFill/>
            <a:ln w="12700" cap="flat">
              <a:solidFill>
                <a:srgbClr val="00A2FF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ヒラギノ角ゴ ProN W3"/>
                <a:sym typeface="ヒラギノ角ゴ ProN W3"/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30B5833D-A33E-754B-A5C0-AD709645F14D}"/>
                </a:ext>
              </a:extLst>
            </p:cNvPr>
            <p:cNvSpPr/>
            <p:nvPr/>
          </p:nvSpPr>
          <p:spPr>
            <a:xfrm>
              <a:off x="1436914" y="4727019"/>
              <a:ext cx="9666514" cy="1849254"/>
            </a:xfrm>
            <a:prstGeom prst="rect">
              <a:avLst/>
            </a:prstGeom>
            <a:noFill/>
            <a:ln w="12700" cap="flat">
              <a:solidFill>
                <a:srgbClr val="00A2FF"/>
              </a:solidFill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lvl="0" indent="0" algn="ctr" defTabSz="8255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ヒラギノ角ゴ ProN W3"/>
                <a:sym typeface="ヒラギノ角ゴ ProN W3"/>
              </a:endParaRPr>
            </a:p>
          </p:txBody>
        </p:sp>
      </p:grpSp>
      <p:sp>
        <p:nvSpPr>
          <p:cNvPr id="66" name="スライド番号プレースホルダー 65">
            <a:extLst>
              <a:ext uri="{FF2B5EF4-FFF2-40B4-BE49-F238E27FC236}">
                <a16:creationId xmlns:a16="http://schemas.microsoft.com/office/drawing/2014/main" id="{9B2E705D-87C9-7742-A80A-76E9C0AC2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67" name="タイトル 1">
            <a:extLst>
              <a:ext uri="{FF2B5EF4-FFF2-40B4-BE49-F238E27FC236}">
                <a16:creationId xmlns:a16="http://schemas.microsoft.com/office/drawing/2014/main" id="{F0B39301-A65B-9941-8770-A5F1D974D3C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2200" b="1" kern="1200" baseline="0">
                <a:solidFill>
                  <a:schemeClr val="tx1"/>
                </a:solidFill>
                <a:latin typeface="Helvetica" charset="0"/>
                <a:ea typeface="ヒラギノ角ゴ Pro W3" charset="-128"/>
                <a:cs typeface="+mj-cs"/>
              </a:defRPr>
            </a:lvl1pPr>
          </a:lstStyle>
          <a:p>
            <a:pPr lvl="0" algn="l">
              <a:spcBef>
                <a:spcPts val="0"/>
              </a:spcBef>
            </a:pPr>
            <a:r>
              <a:rPr lang="en-US" altLang="ja-JP" b="0" u="sng" dirty="0">
                <a:latin typeface="Helvetica"/>
                <a:ea typeface="ヒラギノ角ゴシック W3"/>
              </a:rPr>
              <a:t>Integrated experiments of MFI scheme</a:t>
            </a:r>
            <a:br>
              <a:rPr lang="en-US" altLang="ja-JP" sz="1800" u="sng" dirty="0">
                <a:solidFill>
                  <a:srgbClr val="0432FF"/>
                </a:solidFill>
                <a:latin typeface="Helvetica"/>
                <a:ea typeface="ヒラギノ角ゴシック W3"/>
              </a:rPr>
            </a:br>
            <a:r>
              <a:rPr lang="en-US" altLang="ja-JP" sz="2400" dirty="0">
                <a:solidFill>
                  <a:srgbClr val="002060"/>
                </a:solidFill>
              </a:rPr>
              <a:t>Magnetic field diffusion was calculated with considerations of</a:t>
            </a:r>
          </a:p>
          <a:p>
            <a:pPr lvl="0" algn="l">
              <a:spcBef>
                <a:spcPts val="0"/>
              </a:spcBef>
            </a:pPr>
            <a:r>
              <a:rPr lang="en-US" altLang="ja-JP" sz="2400" dirty="0">
                <a:solidFill>
                  <a:srgbClr val="FF0000"/>
                </a:solidFill>
                <a:latin typeface="Helvetica"/>
                <a:ea typeface="Hiragino Kaku Gothic Pro W6" charset="-128"/>
                <a:cs typeface="Hiragino Kaku Gothic Pro W6" charset="-128"/>
              </a:rPr>
              <a:t>inductive heating and dependence of conductivity on temperature.</a:t>
            </a:r>
          </a:p>
        </p:txBody>
      </p:sp>
      <p:sp>
        <p:nvSpPr>
          <p:cNvPr id="69" name="フッター プレースホルダー 3">
            <a:extLst>
              <a:ext uri="{FF2B5EF4-FFF2-40B4-BE49-F238E27FC236}">
                <a16:creationId xmlns:a16="http://schemas.microsoft.com/office/drawing/2014/main" id="{E0CA3837-C491-804D-982A-65B4D3DCC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4708" y="6504775"/>
            <a:ext cx="5368487" cy="365124"/>
          </a:xfrm>
        </p:spPr>
        <p:txBody>
          <a:bodyPr/>
          <a:lstStyle/>
          <a:p>
            <a:r>
              <a:rPr kumimoji="1" lang="en-US" altLang="ja-JP" dirty="0"/>
              <a:t>IFE/1-2 S. Fujioka et al., Magnetized Fast Heating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2303640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BE035AE2-B61F-BF46-8D97-57E755D6F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861" y="4082187"/>
            <a:ext cx="3600000" cy="2700003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B9E790A0-F53A-9E4B-9AEE-4B9AAE841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933" y="1315874"/>
            <a:ext cx="3600000" cy="2699999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949CA27-D26F-D345-BB50-959F9A9D8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9506" y="1319559"/>
            <a:ext cx="3600000" cy="2699999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8DB9F45B-B9A5-7246-913C-1C6D0221D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580" y="1366208"/>
            <a:ext cx="3600000" cy="2699999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DFCD3D0-75AB-A547-860B-8861EDFFCEDA}"/>
              </a:ext>
            </a:extLst>
          </p:cNvPr>
          <p:cNvSpPr txBox="1"/>
          <p:nvPr/>
        </p:nvSpPr>
        <p:spPr>
          <a:xfrm>
            <a:off x="9195002" y="5599007"/>
            <a:ext cx="1906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2000 – 2200 eV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E93D12EE-097A-534C-B0DF-33D97D6796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627" y="4082186"/>
            <a:ext cx="3600000" cy="270000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FD3F8C5C-466D-2F48-AE0B-611343BB53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272" y="4082188"/>
            <a:ext cx="3600000" cy="27000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2BF67FEF-E51F-504B-80DE-CA072CE577C4}"/>
                  </a:ext>
                </a:extLst>
              </p:cNvPr>
              <p:cNvSpPr txBox="1"/>
              <p:nvPr/>
            </p:nvSpPr>
            <p:spPr>
              <a:xfrm rot="5400000">
                <a:off x="11213504" y="5069709"/>
                <a:ext cx="1208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Helvetica" pitchFamily="2" charset="0"/>
                    <a:cs typeface="Arial" panose="020B0604020202020204" pitchFamily="34" charset="0"/>
                  </a:rPr>
                  <a:t>Log</a:t>
                </a:r>
                <a:r>
                  <a:rPr kumimoji="1" lang="en-US" altLang="ja-JP" baseline="-25000" dirty="0">
                    <a:latin typeface="Helvetica" pitchFamily="2" charset="0"/>
                    <a:cs typeface="Arial" panose="020B0604020202020204" pitchFamily="34" charset="0"/>
                  </a:rPr>
                  <a:t>10</a:t>
                </a:r>
                <a:r>
                  <a:rPr kumimoji="1" lang="en-US" altLang="ja-JP" dirty="0">
                    <a:latin typeface="Helvetica" pitchFamily="2" charset="0"/>
                    <a:cs typeface="Arial" panose="020B0604020202020204" pitchFamily="34" charset="0"/>
                  </a:rPr>
                  <a:t>(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ja-JP" dirty="0">
                    <a:latin typeface="Helvetica" pitchFamily="2" charset="0"/>
                    <a:cs typeface="Arial" panose="020B0604020202020204" pitchFamily="34" charset="0"/>
                  </a:rPr>
                  <a:t>)</a:t>
                </a:r>
                <a:endParaRPr kumimoji="1" lang="ja-JP" altLang="en-US">
                  <a:latin typeface="Helvetica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2BF67FEF-E51F-504B-80DE-CA072CE57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11213504" y="5069709"/>
                <a:ext cx="1208857" cy="369332"/>
              </a:xfrm>
              <a:prstGeom prst="rect">
                <a:avLst/>
              </a:prstGeom>
              <a:blipFill>
                <a:blip r:embed="rId9"/>
                <a:stretch>
                  <a:fillRect l="-23333" t="-4167" r="-6667" b="-31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BA71C56-7269-994C-B64B-F1D8A7E24C43}"/>
              </a:ext>
            </a:extLst>
          </p:cNvPr>
          <p:cNvSpPr txBox="1"/>
          <p:nvPr/>
        </p:nvSpPr>
        <p:spPr>
          <a:xfrm>
            <a:off x="5400948" y="5599007"/>
            <a:ext cx="1906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1800 – 2000 eV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816A625-6A4F-F047-8AAD-276864958722}"/>
              </a:ext>
            </a:extLst>
          </p:cNvPr>
          <p:cNvSpPr txBox="1"/>
          <p:nvPr/>
        </p:nvSpPr>
        <p:spPr>
          <a:xfrm>
            <a:off x="1200066" y="5599007"/>
            <a:ext cx="1906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1400 – 1600 eV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3E47C86-B09D-7444-8B83-DED9319A7515}"/>
              </a:ext>
            </a:extLst>
          </p:cNvPr>
          <p:cNvSpPr txBox="1"/>
          <p:nvPr/>
        </p:nvSpPr>
        <p:spPr>
          <a:xfrm>
            <a:off x="1541840" y="1143000"/>
            <a:ext cx="1388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u="sng" dirty="0">
                <a:solidFill>
                  <a:srgbClr val="0432FF"/>
                </a:solidFill>
              </a:rPr>
              <a:t>E</a:t>
            </a:r>
            <a:r>
              <a:rPr kumimoji="1" lang="en-US" altLang="ja-JP" sz="2000" b="1" u="sng" baseline="-25000" dirty="0">
                <a:solidFill>
                  <a:srgbClr val="0432FF"/>
                </a:solidFill>
              </a:rPr>
              <a:t>L</a:t>
            </a:r>
            <a:r>
              <a:rPr kumimoji="1" lang="en-US" altLang="ja-JP" sz="2000" b="1" u="sng" dirty="0">
                <a:solidFill>
                  <a:srgbClr val="0432FF"/>
                </a:solidFill>
              </a:rPr>
              <a:t> = 670 J</a:t>
            </a:r>
            <a:endParaRPr kumimoji="1" lang="ja-JP" altLang="en-US" sz="2000" b="1" u="sng">
              <a:solidFill>
                <a:srgbClr val="0432FF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E1286DC-B7C0-344C-BF63-E5909D4CAC05}"/>
              </a:ext>
            </a:extLst>
          </p:cNvPr>
          <p:cNvSpPr txBox="1"/>
          <p:nvPr/>
        </p:nvSpPr>
        <p:spPr>
          <a:xfrm>
            <a:off x="5456496" y="1110792"/>
            <a:ext cx="1517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u="sng" dirty="0">
                <a:solidFill>
                  <a:srgbClr val="FF0000"/>
                </a:solidFill>
              </a:rPr>
              <a:t>E</a:t>
            </a:r>
            <a:r>
              <a:rPr kumimoji="1" lang="en-US" altLang="ja-JP" sz="2000" b="1" u="sng" baseline="-25000" dirty="0">
                <a:solidFill>
                  <a:srgbClr val="FF0000"/>
                </a:solidFill>
              </a:rPr>
              <a:t>L</a:t>
            </a:r>
            <a:r>
              <a:rPr kumimoji="1" lang="en-US" altLang="ja-JP" sz="2000" b="1" u="sng" dirty="0">
                <a:solidFill>
                  <a:srgbClr val="FF0000"/>
                </a:solidFill>
              </a:rPr>
              <a:t> = 1100 J</a:t>
            </a:r>
            <a:endParaRPr kumimoji="1" lang="ja-JP" altLang="en-US" sz="2000" b="1" u="sng">
              <a:solidFill>
                <a:srgbClr val="FF000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9C3C825-E96F-5A4F-A7EC-42B60A1D2AA5}"/>
              </a:ext>
            </a:extLst>
          </p:cNvPr>
          <p:cNvSpPr txBox="1"/>
          <p:nvPr/>
        </p:nvSpPr>
        <p:spPr>
          <a:xfrm>
            <a:off x="9378762" y="1090704"/>
            <a:ext cx="1531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u="sng" dirty="0">
                <a:solidFill>
                  <a:srgbClr val="00B050"/>
                </a:solidFill>
              </a:rPr>
              <a:t>E</a:t>
            </a:r>
            <a:r>
              <a:rPr kumimoji="1" lang="en-US" altLang="ja-JP" sz="2000" b="1" u="sng" baseline="-25000" dirty="0">
                <a:solidFill>
                  <a:srgbClr val="00B050"/>
                </a:solidFill>
              </a:rPr>
              <a:t>L</a:t>
            </a:r>
            <a:r>
              <a:rPr kumimoji="1" lang="en-US" altLang="ja-JP" sz="2000" b="1" u="sng" dirty="0">
                <a:solidFill>
                  <a:srgbClr val="00B050"/>
                </a:solidFill>
              </a:rPr>
              <a:t> = 1500 J</a:t>
            </a:r>
            <a:endParaRPr kumimoji="1" lang="ja-JP" altLang="en-US" sz="2000" b="1" u="sng">
              <a:solidFill>
                <a:srgbClr val="00B050"/>
              </a:solidFill>
            </a:endParaRPr>
          </a:p>
        </p:txBody>
      </p:sp>
      <p:sp>
        <p:nvSpPr>
          <p:cNvPr id="5" name="星 5 4">
            <a:extLst>
              <a:ext uri="{FF2B5EF4-FFF2-40B4-BE49-F238E27FC236}">
                <a16:creationId xmlns:a16="http://schemas.microsoft.com/office/drawing/2014/main" id="{30E1F5DC-0CAD-3E42-A774-D4C1588BBD43}"/>
              </a:ext>
            </a:extLst>
          </p:cNvPr>
          <p:cNvSpPr/>
          <p:nvPr/>
        </p:nvSpPr>
        <p:spPr>
          <a:xfrm>
            <a:off x="1824580" y="6004757"/>
            <a:ext cx="360000" cy="360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星 5 39">
            <a:extLst>
              <a:ext uri="{FF2B5EF4-FFF2-40B4-BE49-F238E27FC236}">
                <a16:creationId xmlns:a16="http://schemas.microsoft.com/office/drawing/2014/main" id="{36C49DAD-BDF7-7B40-A358-B29630AFD291}"/>
              </a:ext>
            </a:extLst>
          </p:cNvPr>
          <p:cNvSpPr/>
          <p:nvPr/>
        </p:nvSpPr>
        <p:spPr>
          <a:xfrm>
            <a:off x="6062378" y="6004757"/>
            <a:ext cx="360000" cy="360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星 5 40">
            <a:extLst>
              <a:ext uri="{FF2B5EF4-FFF2-40B4-BE49-F238E27FC236}">
                <a16:creationId xmlns:a16="http://schemas.microsoft.com/office/drawing/2014/main" id="{C848F5A0-ADDB-134E-B2ED-EC0BFE30BF38}"/>
              </a:ext>
            </a:extLst>
          </p:cNvPr>
          <p:cNvSpPr/>
          <p:nvPr/>
        </p:nvSpPr>
        <p:spPr>
          <a:xfrm>
            <a:off x="10044924" y="6004757"/>
            <a:ext cx="360000" cy="360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ッター プレースホルダー 3">
            <a:extLst>
              <a:ext uri="{FF2B5EF4-FFF2-40B4-BE49-F238E27FC236}">
                <a16:creationId xmlns:a16="http://schemas.microsoft.com/office/drawing/2014/main" id="{F70B9011-8D68-7748-9711-39C4B8083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4708" y="6504775"/>
            <a:ext cx="5368487" cy="365124"/>
          </a:xfrm>
        </p:spPr>
        <p:txBody>
          <a:bodyPr/>
          <a:lstStyle/>
          <a:p>
            <a:r>
              <a:rPr kumimoji="1" lang="en-US" altLang="ja-JP" dirty="0"/>
              <a:t>IFE/1-2 S. Fujioka et al., Magnetized Fast Heating</a:t>
            </a:r>
            <a:endParaRPr kumimoji="1" lang="ja-JP" altLang="en-US"/>
          </a:p>
        </p:txBody>
      </p:sp>
      <p:sp>
        <p:nvSpPr>
          <p:cNvPr id="23" name="タイトル 1">
            <a:extLst>
              <a:ext uri="{FF2B5EF4-FFF2-40B4-BE49-F238E27FC236}">
                <a16:creationId xmlns:a16="http://schemas.microsoft.com/office/drawing/2014/main" id="{FD7CB5D9-69CE-5B49-BEF6-6D8B7C1CFAA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2200" b="1" kern="1200" baseline="0">
                <a:solidFill>
                  <a:schemeClr val="tx1"/>
                </a:solidFill>
                <a:latin typeface="Helvetica" charset="0"/>
                <a:ea typeface="ヒラギノ角ゴ Pro W3" charset="-128"/>
                <a:cs typeface="+mj-cs"/>
              </a:defRPr>
            </a:lvl1pPr>
          </a:lstStyle>
          <a:p>
            <a:pPr algn="l"/>
            <a:r>
              <a:rPr lang="en-US" altLang="ja-JP" sz="2000" b="0" u="sng" dirty="0"/>
              <a:t>Integrated experiments of MFI scheme</a:t>
            </a:r>
            <a:br>
              <a:rPr lang="en-US" altLang="ja-JP" b="0" u="sng" dirty="0"/>
            </a:br>
            <a:r>
              <a:rPr lang="en-US" altLang="ja-JP" sz="2400" dirty="0">
                <a:solidFill>
                  <a:srgbClr val="002060"/>
                </a:solidFill>
                <a:latin typeface="+mj-lt"/>
                <a:ea typeface="Hiragino Kaku Gothic Pro W6" charset="-128"/>
                <a:cs typeface="Hiragino Kaku Gothic Pro W6" charset="-128"/>
              </a:rPr>
              <a:t>X-ray spectra emitted from heated cores indicate</a:t>
            </a:r>
          </a:p>
          <a:p>
            <a:pPr algn="l"/>
            <a:r>
              <a:rPr lang="en-US" altLang="ja-JP" sz="2400" dirty="0">
                <a:solidFill>
                  <a:srgbClr val="FF0000"/>
                </a:solidFill>
                <a:latin typeface="+mj-lt"/>
                <a:ea typeface="Hiragino Kaku Gothic Pro W6" charset="-128"/>
                <a:cs typeface="Hiragino Kaku Gothic Pro W6" charset="-128"/>
              </a:rPr>
              <a:t>production of 1.5 – 2.1 </a:t>
            </a:r>
            <a:r>
              <a:rPr lang="en-US" altLang="ja-JP" sz="2400" dirty="0" err="1">
                <a:solidFill>
                  <a:srgbClr val="FF0000"/>
                </a:solidFill>
                <a:latin typeface="+mj-lt"/>
                <a:ea typeface="Hiragino Kaku Gothic Pro W6" charset="-128"/>
                <a:cs typeface="Hiragino Kaku Gothic Pro W6" charset="-128"/>
              </a:rPr>
              <a:t>keV</a:t>
            </a:r>
            <a:r>
              <a:rPr lang="en-US" altLang="ja-JP" sz="2400" dirty="0">
                <a:solidFill>
                  <a:srgbClr val="FF0000"/>
                </a:solidFill>
                <a:latin typeface="+mj-lt"/>
                <a:ea typeface="Hiragino Kaku Gothic Pro W6" charset="-128"/>
                <a:cs typeface="Hiragino Kaku Gothic Pro W6" charset="-128"/>
              </a:rPr>
              <a:t> plasmas with the MFI scheme. </a:t>
            </a:r>
          </a:p>
        </p:txBody>
      </p:sp>
    </p:spTree>
    <p:extLst>
      <p:ext uri="{BB962C8B-B14F-4D97-AF65-F5344CB8AC3E}">
        <p14:creationId xmlns:p14="http://schemas.microsoft.com/office/powerpoint/2010/main" val="3865480198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44B39228-F188-6D44-8618-F1BFB622B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85" y="2086701"/>
            <a:ext cx="5206340" cy="390475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FE851A7-D8BA-D843-A667-4EEC40571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477" y="2086701"/>
            <a:ext cx="5206340" cy="3904755"/>
          </a:xfrm>
          <a:prstGeom prst="rect">
            <a:avLst/>
          </a:prstGeom>
        </p:spPr>
      </p:pic>
      <p:sp>
        <p:nvSpPr>
          <p:cNvPr id="31" name="下矢印 30">
            <a:extLst>
              <a:ext uri="{FF2B5EF4-FFF2-40B4-BE49-F238E27FC236}">
                <a16:creationId xmlns:a16="http://schemas.microsoft.com/office/drawing/2014/main" id="{B71ABC65-7F3C-D547-8119-0AE04B174F5B}"/>
              </a:ext>
            </a:extLst>
          </p:cNvPr>
          <p:cNvSpPr/>
          <p:nvPr/>
        </p:nvSpPr>
        <p:spPr>
          <a:xfrm rot="5400000">
            <a:off x="4238598" y="3545750"/>
            <a:ext cx="586406" cy="88946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075E184-FA45-E54E-9577-83ECEF8DD6AE}"/>
              </a:ext>
            </a:extLst>
          </p:cNvPr>
          <p:cNvSpPr txBox="1"/>
          <p:nvPr/>
        </p:nvSpPr>
        <p:spPr>
          <a:xfrm>
            <a:off x="4178150" y="3823135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A7F9A64-4C86-B34C-BD61-BBF2E0812F10}"/>
              </a:ext>
            </a:extLst>
          </p:cNvPr>
          <p:cNvSpPr txBox="1"/>
          <p:nvPr/>
        </p:nvSpPr>
        <p:spPr>
          <a:xfrm>
            <a:off x="4366782" y="5291927"/>
            <a:ext cx="69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#41392</a:t>
            </a:r>
            <a:endParaRPr kumimoji="1" lang="ja-JP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E56CC1A-D07A-E84C-A221-FF8CEDD03950}"/>
              </a:ext>
            </a:extLst>
          </p:cNvPr>
          <p:cNvSpPr txBox="1"/>
          <p:nvPr/>
        </p:nvSpPr>
        <p:spPr>
          <a:xfrm>
            <a:off x="9666719" y="5273150"/>
            <a:ext cx="69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#41394</a:t>
            </a:r>
            <a:endParaRPr kumimoji="1" lang="ja-JP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円/楕円 34">
            <a:extLst>
              <a:ext uri="{FF2B5EF4-FFF2-40B4-BE49-F238E27FC236}">
                <a16:creationId xmlns:a16="http://schemas.microsoft.com/office/drawing/2014/main" id="{1E9949E6-BBA4-F14B-8319-85638327D102}"/>
              </a:ext>
            </a:extLst>
          </p:cNvPr>
          <p:cNvSpPr/>
          <p:nvPr/>
        </p:nvSpPr>
        <p:spPr>
          <a:xfrm>
            <a:off x="2400978" y="3178455"/>
            <a:ext cx="1620000" cy="1620000"/>
          </a:xfrm>
          <a:prstGeom prst="ellipse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円/楕円 35">
            <a:extLst>
              <a:ext uri="{FF2B5EF4-FFF2-40B4-BE49-F238E27FC236}">
                <a16:creationId xmlns:a16="http://schemas.microsoft.com/office/drawing/2014/main" id="{5A33FD5A-F0E7-F043-87BC-B7F298618A43}"/>
              </a:ext>
            </a:extLst>
          </p:cNvPr>
          <p:cNvSpPr/>
          <p:nvPr/>
        </p:nvSpPr>
        <p:spPr>
          <a:xfrm>
            <a:off x="7752090" y="3209195"/>
            <a:ext cx="1620000" cy="1620000"/>
          </a:xfrm>
          <a:prstGeom prst="ellipse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下矢印 36">
            <a:extLst>
              <a:ext uri="{FF2B5EF4-FFF2-40B4-BE49-F238E27FC236}">
                <a16:creationId xmlns:a16="http://schemas.microsoft.com/office/drawing/2014/main" id="{4D6DCD30-6CB7-0948-B501-51BB6F14B389}"/>
              </a:ext>
            </a:extLst>
          </p:cNvPr>
          <p:cNvSpPr/>
          <p:nvPr/>
        </p:nvSpPr>
        <p:spPr>
          <a:xfrm rot="5400000">
            <a:off x="9548775" y="3530817"/>
            <a:ext cx="586406" cy="889463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57F8F49-F197-CC49-903E-C6D76A70CDA3}"/>
              </a:ext>
            </a:extLst>
          </p:cNvPr>
          <p:cNvSpPr txBox="1"/>
          <p:nvPr/>
        </p:nvSpPr>
        <p:spPr>
          <a:xfrm>
            <a:off x="9488911" y="3811185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endParaRPr kumimoji="1" lang="ja-JP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ACEDEFF-A3F0-0743-A5BC-DCEBA8865040}"/>
              </a:ext>
            </a:extLst>
          </p:cNvPr>
          <p:cNvSpPr txBox="1"/>
          <p:nvPr/>
        </p:nvSpPr>
        <p:spPr>
          <a:xfrm>
            <a:off x="2494908" y="5812830"/>
            <a:ext cx="15488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Position (µm)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EA5570B-572D-014E-A2FF-936F5DF7D1A5}"/>
              </a:ext>
            </a:extLst>
          </p:cNvPr>
          <p:cNvSpPr txBox="1"/>
          <p:nvPr/>
        </p:nvSpPr>
        <p:spPr>
          <a:xfrm rot="16200000">
            <a:off x="19635" y="3804068"/>
            <a:ext cx="15488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Position (µm)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9147822-1CB2-7844-8E21-F9212F3EB52B}"/>
              </a:ext>
            </a:extLst>
          </p:cNvPr>
          <p:cNvSpPr txBox="1"/>
          <p:nvPr/>
        </p:nvSpPr>
        <p:spPr>
          <a:xfrm rot="16200000">
            <a:off x="5312843" y="3790512"/>
            <a:ext cx="15488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Position (µm)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2C1D4F9-6B45-8040-AF89-4EA6CB3C8309}"/>
              </a:ext>
            </a:extLst>
          </p:cNvPr>
          <p:cNvSpPr txBox="1"/>
          <p:nvPr/>
        </p:nvSpPr>
        <p:spPr>
          <a:xfrm>
            <a:off x="7783655" y="5793513"/>
            <a:ext cx="15488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Position (µm)</a:t>
            </a:r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73B8B03-0551-F844-AF3D-745B07CDD3AC}"/>
              </a:ext>
            </a:extLst>
          </p:cNvPr>
          <p:cNvSpPr txBox="1"/>
          <p:nvPr/>
        </p:nvSpPr>
        <p:spPr>
          <a:xfrm rot="5400000">
            <a:off x="11004980" y="3860439"/>
            <a:ext cx="6206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PSL</a:t>
            </a:r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D83C1F7-6587-3C44-8E8E-FB9664DD70C1}"/>
              </a:ext>
            </a:extLst>
          </p:cNvPr>
          <p:cNvSpPr txBox="1"/>
          <p:nvPr/>
        </p:nvSpPr>
        <p:spPr>
          <a:xfrm>
            <a:off x="1034068" y="1441816"/>
            <a:ext cx="4470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u="sng" dirty="0" err="1">
                <a:latin typeface="Helvetica" pitchFamily="2" charset="0"/>
                <a:ea typeface="Hiragino Kaku Gothic ProN W6" panose="020B0300000000000000" pitchFamily="34" charset="-128"/>
              </a:rPr>
              <a:t>Ti</a:t>
            </a:r>
            <a:r>
              <a:rPr lang="en-US" altLang="ja-JP" sz="2000" b="1" u="sng" dirty="0">
                <a:latin typeface="Helvetica" pitchFamily="2" charset="0"/>
                <a:ea typeface="Hiragino Kaku Gothic ProN W6" panose="020B0300000000000000" pitchFamily="34" charset="-128"/>
              </a:rPr>
              <a:t>-</a:t>
            </a:r>
            <a:r>
              <a:rPr lang="en-US" altLang="ja-JP" sz="2000" b="1" i="1" u="sng" dirty="0">
                <a:latin typeface="Helvetica" pitchFamily="2" charset="0"/>
                <a:ea typeface="Hiragino Kaku Gothic ProN W6" panose="020B0300000000000000" pitchFamily="34" charset="-128"/>
              </a:rPr>
              <a:t>K</a:t>
            </a:r>
            <a:r>
              <a:rPr lang="en-US" altLang="ja-JP" sz="2000" b="1" u="sng" dirty="0">
                <a:latin typeface="Helvetica" pitchFamily="2" charset="0"/>
                <a:ea typeface="Hiragino Kaku Gothic ProN W6" panose="020B0300000000000000" pitchFamily="34" charset="-128"/>
              </a:rPr>
              <a:t>a quasi-monochromatic image</a:t>
            </a:r>
          </a:p>
          <a:p>
            <a:pPr algn="ctr"/>
            <a:r>
              <a:rPr lang="en-US" altLang="ja-JP" sz="2000" b="1" dirty="0">
                <a:latin typeface="Helvetica" pitchFamily="2" charset="0"/>
                <a:ea typeface="Hiragino Kaku Gothic ProN W6" panose="020B0300000000000000" pitchFamily="34" charset="-128"/>
              </a:rPr>
              <a:t>= corresponding </a:t>
            </a:r>
            <a:r>
              <a:rPr lang="en-US" altLang="ja-JP" sz="2000" b="1" dirty="0">
                <a:solidFill>
                  <a:srgbClr val="0432FF"/>
                </a:solidFill>
                <a:latin typeface="Helvetica" pitchFamily="2" charset="0"/>
                <a:ea typeface="Hiragino Kaku Gothic ProN W6" panose="020B0300000000000000" pitchFamily="34" charset="-128"/>
              </a:rPr>
              <a:t>to a cold region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1785095-838F-C14D-B60F-4A99C2F0C404}"/>
              </a:ext>
            </a:extLst>
          </p:cNvPr>
          <p:cNvSpPr txBox="1"/>
          <p:nvPr/>
        </p:nvSpPr>
        <p:spPr>
          <a:xfrm>
            <a:off x="6257052" y="1445117"/>
            <a:ext cx="4831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u="sng" dirty="0" err="1">
                <a:latin typeface="Helvetica" pitchFamily="2" charset="0"/>
                <a:ea typeface="Hiragino Kaku Gothic ProN W6" panose="020B0300000000000000" pitchFamily="34" charset="-128"/>
              </a:rPr>
              <a:t>Ti-He</a:t>
            </a:r>
            <a:r>
              <a:rPr lang="en-US" altLang="ja-JP" sz="2000" b="1" u="sng" dirty="0" err="1">
                <a:latin typeface="Symbol" pitchFamily="2" charset="2"/>
                <a:ea typeface="Hiragino Kaku Gothic ProN W6" panose="020B0300000000000000" pitchFamily="34" charset="-128"/>
              </a:rPr>
              <a:t>a</a:t>
            </a:r>
            <a:r>
              <a:rPr lang="en-US" altLang="ja-JP" sz="2000" b="1" u="sng" dirty="0">
                <a:latin typeface="Helvetica" pitchFamily="2" charset="0"/>
                <a:ea typeface="Hiragino Kaku Gothic ProN W6" panose="020B0300000000000000" pitchFamily="34" charset="-128"/>
              </a:rPr>
              <a:t> quasi-monochromatic image</a:t>
            </a:r>
          </a:p>
          <a:p>
            <a:pPr algn="ctr"/>
            <a:r>
              <a:rPr lang="en-US" altLang="ja-JP" sz="2000" b="1" dirty="0">
                <a:latin typeface="Helvetica" pitchFamily="2" charset="0"/>
                <a:ea typeface="Hiragino Kaku Gothic ProN W6" panose="020B0300000000000000" pitchFamily="34" charset="-128"/>
              </a:rPr>
              <a:t>= corresponding to </a:t>
            </a:r>
            <a:r>
              <a:rPr lang="en-US" altLang="ja-JP" sz="2000" b="1" dirty="0">
                <a:solidFill>
                  <a:srgbClr val="FF0000"/>
                </a:solidFill>
                <a:latin typeface="Helvetica" pitchFamily="2" charset="0"/>
                <a:ea typeface="Hiragino Kaku Gothic ProN W6" panose="020B0300000000000000" pitchFamily="34" charset="-128"/>
              </a:rPr>
              <a:t>a heated region</a:t>
            </a:r>
          </a:p>
        </p:txBody>
      </p:sp>
      <p:sp>
        <p:nvSpPr>
          <p:cNvPr id="24" name="円/楕円 23">
            <a:extLst>
              <a:ext uri="{FF2B5EF4-FFF2-40B4-BE49-F238E27FC236}">
                <a16:creationId xmlns:a16="http://schemas.microsoft.com/office/drawing/2014/main" id="{1545B19D-F5EC-474F-9A6A-8412DF952B99}"/>
              </a:ext>
            </a:extLst>
          </p:cNvPr>
          <p:cNvSpPr/>
          <p:nvPr/>
        </p:nvSpPr>
        <p:spPr>
          <a:xfrm>
            <a:off x="4087069" y="2519911"/>
            <a:ext cx="423589" cy="980239"/>
          </a:xfrm>
          <a:prstGeom prst="ellipse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>
            <a:extLst>
              <a:ext uri="{FF2B5EF4-FFF2-40B4-BE49-F238E27FC236}">
                <a16:creationId xmlns:a16="http://schemas.microsoft.com/office/drawing/2014/main" id="{C035D79A-C336-5344-B745-C5C932193AE2}"/>
              </a:ext>
            </a:extLst>
          </p:cNvPr>
          <p:cNvSpPr/>
          <p:nvPr/>
        </p:nvSpPr>
        <p:spPr>
          <a:xfrm>
            <a:off x="9492682" y="2467314"/>
            <a:ext cx="423589" cy="980239"/>
          </a:xfrm>
          <a:prstGeom prst="ellipse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ッター プレースホルダー 3">
            <a:extLst>
              <a:ext uri="{FF2B5EF4-FFF2-40B4-BE49-F238E27FC236}">
                <a16:creationId xmlns:a16="http://schemas.microsoft.com/office/drawing/2014/main" id="{A802638E-8106-6945-957E-C283ED1FA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4708" y="6504775"/>
            <a:ext cx="5368487" cy="365124"/>
          </a:xfrm>
        </p:spPr>
        <p:txBody>
          <a:bodyPr/>
          <a:lstStyle/>
          <a:p>
            <a:r>
              <a:rPr kumimoji="1" lang="en-US" altLang="ja-JP" dirty="0"/>
              <a:t>IFE/1-2 S. Fujioka et al., Magnetized Fast Heating</a:t>
            </a:r>
            <a:endParaRPr kumimoji="1" lang="ja-JP" altLang="en-US"/>
          </a:p>
        </p:txBody>
      </p:sp>
      <p:sp>
        <p:nvSpPr>
          <p:cNvPr id="28" name="タイトル 1">
            <a:extLst>
              <a:ext uri="{FF2B5EF4-FFF2-40B4-BE49-F238E27FC236}">
                <a16:creationId xmlns:a16="http://schemas.microsoft.com/office/drawing/2014/main" id="{82F0EB4A-2313-5E4F-BDFD-02C1781D97D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2200" b="1" kern="1200" baseline="0">
                <a:solidFill>
                  <a:schemeClr val="tx1"/>
                </a:solidFill>
                <a:latin typeface="Helvetica" charset="0"/>
                <a:ea typeface="ヒラギノ角ゴ Pro W3" charset="-128"/>
                <a:cs typeface="+mj-cs"/>
              </a:defRPr>
            </a:lvl1pPr>
          </a:lstStyle>
          <a:p>
            <a:pPr algn="l"/>
            <a:r>
              <a:rPr lang="en-US" altLang="ja-JP" sz="2000" b="0" u="sng" dirty="0"/>
              <a:t>Integrated experiments of MFI scheme</a:t>
            </a:r>
            <a:br>
              <a:rPr lang="en-US" altLang="ja-JP" b="0" u="sng" dirty="0"/>
            </a:br>
            <a:r>
              <a:rPr lang="en-US" altLang="ja-JP" sz="2400" dirty="0">
                <a:solidFill>
                  <a:srgbClr val="002060"/>
                </a:solidFill>
                <a:latin typeface="+mj-lt"/>
                <a:ea typeface="Hiragino Kaku Gothic Pro W6" charset="-128"/>
                <a:cs typeface="Hiragino Kaku Gothic Pro W6" charset="-128"/>
              </a:rPr>
              <a:t>Quasi-monochromatic X-ray images show </a:t>
            </a:r>
          </a:p>
          <a:p>
            <a:pPr algn="l"/>
            <a:r>
              <a:rPr lang="en-US" altLang="ja-JP" sz="2400" dirty="0">
                <a:solidFill>
                  <a:srgbClr val="FF0000"/>
                </a:solidFill>
                <a:latin typeface="+mj-lt"/>
                <a:ea typeface="Hiragino Kaku Gothic Pro W6" charset="-128"/>
                <a:cs typeface="Hiragino Kaku Gothic Pro W6" charset="-128"/>
              </a:rPr>
              <a:t>the extension of the heated region along the heating laser axis.</a:t>
            </a:r>
          </a:p>
        </p:txBody>
      </p:sp>
    </p:spTree>
    <p:extLst>
      <p:ext uri="{BB962C8B-B14F-4D97-AF65-F5344CB8AC3E}">
        <p14:creationId xmlns:p14="http://schemas.microsoft.com/office/powerpoint/2010/main" val="3482974692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図 52">
            <a:extLst>
              <a:ext uri="{FF2B5EF4-FFF2-40B4-BE49-F238E27FC236}">
                <a16:creationId xmlns:a16="http://schemas.microsoft.com/office/drawing/2014/main" id="{DEDCB1E2-552D-6D45-AA71-E7C108CEA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741" y="1611160"/>
            <a:ext cx="7593259" cy="4722309"/>
          </a:xfrm>
          <a:prstGeom prst="rect">
            <a:avLst/>
          </a:prstGeom>
        </p:spPr>
      </p:pic>
      <p:sp>
        <p:nvSpPr>
          <p:cNvPr id="92" name="タイトル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2200" b="1" kern="1200" baseline="0">
                <a:solidFill>
                  <a:schemeClr val="tx1"/>
                </a:solidFill>
                <a:latin typeface="Helvetica" charset="0"/>
                <a:ea typeface="ヒラギノ角ゴ Pro W3" charset="-128"/>
                <a:cs typeface="+mj-cs"/>
              </a:defRPr>
            </a:lvl1pPr>
          </a:lstStyle>
          <a:p>
            <a:pPr lvl="0" algn="l">
              <a:spcBef>
                <a:spcPts val="0"/>
              </a:spcBef>
            </a:pPr>
            <a:r>
              <a:rPr lang="en-US" altLang="ja-JP" sz="2000" b="0" u="sng" dirty="0">
                <a:solidFill>
                  <a:prstClr val="black"/>
                </a:solidFill>
                <a:latin typeface="Helvetica"/>
                <a:ea typeface="ヒラギノ角ゴシック W3"/>
              </a:rPr>
              <a:t>Integrated experiments of MFI scheme</a:t>
            </a:r>
            <a:br>
              <a:rPr lang="en-US" altLang="ja-JP" sz="1800" u="sng" dirty="0">
                <a:solidFill>
                  <a:prstClr val="black"/>
                </a:solidFill>
                <a:latin typeface="Helvetica"/>
                <a:ea typeface="ヒラギノ角ゴシック W3"/>
              </a:rPr>
            </a:br>
            <a:r>
              <a:rPr lang="en-US" altLang="ja-JP" sz="2400" dirty="0">
                <a:solidFill>
                  <a:srgbClr val="FF0000"/>
                </a:solidFill>
              </a:rPr>
              <a:t>Efficient laser-to-core coupling (~8%) </a:t>
            </a:r>
            <a:r>
              <a:rPr lang="en-US" altLang="ja-JP" sz="2400" dirty="0">
                <a:solidFill>
                  <a:srgbClr val="002060"/>
                </a:solidFill>
              </a:rPr>
              <a:t>was achieved even with </a:t>
            </a:r>
            <a:br>
              <a:rPr lang="en-US" altLang="ja-JP" sz="2400" dirty="0">
                <a:solidFill>
                  <a:srgbClr val="002060"/>
                </a:solidFill>
              </a:rPr>
            </a:br>
            <a:r>
              <a:rPr lang="en-US" altLang="ja-JP" sz="2400" dirty="0">
                <a:solidFill>
                  <a:srgbClr val="002060"/>
                </a:solidFill>
              </a:rPr>
              <a:t>a relatively small </a:t>
            </a:r>
            <a:r>
              <a:rPr lang="en-US" altLang="ja-JP" sz="2400" i="1" dirty="0" err="1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altLang="ja-JP" sz="2400" i="1" dirty="0" err="1">
                <a:solidFill>
                  <a:srgbClr val="002060"/>
                </a:solidFill>
              </a:rPr>
              <a:t>R</a:t>
            </a:r>
            <a:r>
              <a:rPr lang="en-US" altLang="ja-JP" sz="2400" dirty="0">
                <a:solidFill>
                  <a:srgbClr val="002060"/>
                </a:solidFill>
              </a:rPr>
              <a:t> core (~ 0.1 g/cm</a:t>
            </a:r>
            <a:r>
              <a:rPr lang="en-US" altLang="ja-JP" sz="2400" baseline="30000" dirty="0">
                <a:solidFill>
                  <a:srgbClr val="002060"/>
                </a:solidFill>
              </a:rPr>
              <a:t>2</a:t>
            </a:r>
            <a:r>
              <a:rPr lang="en-US" altLang="ja-JP" sz="2400" dirty="0">
                <a:solidFill>
                  <a:srgbClr val="002060"/>
                </a:solidFill>
              </a:rPr>
              <a:t>) by application of external </a:t>
            </a:r>
            <a:r>
              <a:rPr lang="en-US" altLang="ja-JP" sz="2400" i="1" dirty="0">
                <a:solidFill>
                  <a:srgbClr val="002060"/>
                </a:solidFill>
              </a:rPr>
              <a:t>B</a:t>
            </a:r>
            <a:r>
              <a:rPr lang="en-US" altLang="ja-JP" sz="2400" dirty="0">
                <a:solidFill>
                  <a:srgbClr val="002060"/>
                </a:solidFill>
              </a:rPr>
              <a:t>-field.</a:t>
            </a:r>
            <a:br>
              <a:rPr lang="en-US" altLang="ja-JP" sz="2400" dirty="0">
                <a:solidFill>
                  <a:srgbClr val="002060"/>
                </a:solidFill>
              </a:rPr>
            </a:br>
            <a:endParaRPr lang="en-US" altLang="ja-JP" sz="2400" dirty="0">
              <a:solidFill>
                <a:srgbClr val="002060"/>
              </a:solidFill>
              <a:latin typeface="Helvetica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5874740" y="1119128"/>
            <a:ext cx="47868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u="sng" dirty="0"/>
              <a:t>Dependence of laser-to-core coupling</a:t>
            </a:r>
          </a:p>
        </p:txBody>
      </p:sp>
      <p:sp>
        <p:nvSpPr>
          <p:cNvPr id="36" name="正方形/長方形 35"/>
          <p:cNvSpPr/>
          <p:nvPr/>
        </p:nvSpPr>
        <p:spPr>
          <a:xfrm>
            <a:off x="1717427" y="1119128"/>
            <a:ext cx="1943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u="sng" dirty="0"/>
              <a:t>Cu-</a:t>
            </a:r>
            <a:r>
              <a:rPr lang="en-US" altLang="ja-JP" sz="2000" b="1" i="1" u="sng" dirty="0" err="1"/>
              <a:t>K</a:t>
            </a:r>
            <a:r>
              <a:rPr lang="en-US" altLang="ja-JP" sz="2000" b="1" u="sng" dirty="0" err="1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altLang="ja-JP" sz="2000" b="1" u="sng" dirty="0"/>
              <a:t> spectra</a:t>
            </a:r>
          </a:p>
        </p:txBody>
      </p:sp>
      <p:sp>
        <p:nvSpPr>
          <p:cNvPr id="38" name="角丸四角形 37"/>
          <p:cNvSpPr/>
          <p:nvPr/>
        </p:nvSpPr>
        <p:spPr>
          <a:xfrm>
            <a:off x="6341261" y="2262128"/>
            <a:ext cx="1524000" cy="944210"/>
          </a:xfrm>
          <a:prstGeom prst="roundRect">
            <a:avLst/>
          </a:prstGeom>
          <a:solidFill>
            <a:srgbClr val="F2C9D3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図形グループ 38"/>
          <p:cNvGrpSpPr/>
          <p:nvPr/>
        </p:nvGrpSpPr>
        <p:grpSpPr>
          <a:xfrm>
            <a:off x="6432217" y="2317114"/>
            <a:ext cx="1304058" cy="857623"/>
            <a:chOff x="4995350" y="2075478"/>
            <a:chExt cx="1304058" cy="857623"/>
          </a:xfrm>
        </p:grpSpPr>
        <p:sp>
          <p:nvSpPr>
            <p:cNvPr id="40" name="円/楕円 39"/>
            <p:cNvSpPr/>
            <p:nvPr/>
          </p:nvSpPr>
          <p:spPr>
            <a:xfrm>
              <a:off x="5734000" y="2258950"/>
              <a:ext cx="467295" cy="46729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1" name="直線コネクタ 40"/>
            <p:cNvCxnSpPr/>
            <p:nvPr/>
          </p:nvCxnSpPr>
          <p:spPr bwMode="auto">
            <a:xfrm rot="10800000" flipH="1" flipV="1">
              <a:off x="5001843" y="2090825"/>
              <a:ext cx="751005" cy="307458"/>
            </a:xfrm>
            <a:prstGeom prst="line">
              <a:avLst/>
            </a:prstGeom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 bwMode="auto">
            <a:xfrm rot="10800000" flipH="1">
              <a:off x="4995350" y="2578213"/>
              <a:ext cx="751005" cy="307459"/>
            </a:xfrm>
            <a:prstGeom prst="line">
              <a:avLst/>
            </a:prstGeom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図形グループ 42"/>
            <p:cNvGrpSpPr/>
            <p:nvPr/>
          </p:nvGrpSpPr>
          <p:grpSpPr>
            <a:xfrm>
              <a:off x="5001842" y="2075478"/>
              <a:ext cx="1297566" cy="857623"/>
              <a:chOff x="864129" y="1241776"/>
              <a:chExt cx="7136871" cy="4717094"/>
            </a:xfrm>
          </p:grpSpPr>
          <p:cxnSp>
            <p:nvCxnSpPr>
              <p:cNvPr id="44" name="直線矢印コネクタ 43"/>
              <p:cNvCxnSpPr/>
              <p:nvPr/>
            </p:nvCxnSpPr>
            <p:spPr>
              <a:xfrm flipV="1">
                <a:off x="864129" y="3586480"/>
                <a:ext cx="7136871" cy="14112"/>
              </a:xfrm>
              <a:prstGeom prst="straightConnector1">
                <a:avLst/>
              </a:prstGeom>
              <a:noFill/>
              <a:ln w="3175" cap="flat" cmpd="sng" algn="ctr">
                <a:solidFill>
                  <a:srgbClr val="0000FF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45" name="フリーフォーム 44"/>
              <p:cNvSpPr/>
              <p:nvPr/>
            </p:nvSpPr>
            <p:spPr>
              <a:xfrm>
                <a:off x="864129" y="1241776"/>
                <a:ext cx="7126111" cy="2159602"/>
              </a:xfrm>
              <a:custGeom>
                <a:avLst/>
                <a:gdLst>
                  <a:gd name="connsiteX0" fmla="*/ 0 w 7126111"/>
                  <a:gd name="connsiteY0" fmla="*/ 1580444 h 2159602"/>
                  <a:gd name="connsiteX1" fmla="*/ 2046111 w 7126111"/>
                  <a:gd name="connsiteY1" fmla="*/ 2159000 h 2159602"/>
                  <a:gd name="connsiteX2" fmla="*/ 4191000 w 7126111"/>
                  <a:gd name="connsiteY2" fmla="*/ 1651000 h 2159602"/>
                  <a:gd name="connsiteX3" fmla="*/ 7126111 w 7126111"/>
                  <a:gd name="connsiteY3" fmla="*/ 0 h 215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6111" h="2159602">
                    <a:moveTo>
                      <a:pt x="0" y="1580444"/>
                    </a:moveTo>
                    <a:cubicBezTo>
                      <a:pt x="673805" y="1863842"/>
                      <a:pt x="1347611" y="2147241"/>
                      <a:pt x="2046111" y="2159000"/>
                    </a:cubicBezTo>
                    <a:cubicBezTo>
                      <a:pt x="2744611" y="2170759"/>
                      <a:pt x="3344333" y="2010833"/>
                      <a:pt x="4191000" y="1651000"/>
                    </a:cubicBezTo>
                    <a:cubicBezTo>
                      <a:pt x="5037667" y="1291167"/>
                      <a:pt x="7126111" y="0"/>
                      <a:pt x="7126111" y="0"/>
                    </a:cubicBezTo>
                  </a:path>
                </a:pathLst>
              </a:custGeom>
              <a:noFill/>
              <a:ln w="3175" cap="flat" cmpd="sng" algn="ctr">
                <a:solidFill>
                  <a:srgbClr val="0000FF"/>
                </a:solidFill>
                <a:prstDash val="solid"/>
                <a:headEnd type="none"/>
                <a:tailEnd type="arrow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6" name="フリーフォーム 45"/>
              <p:cNvSpPr/>
              <p:nvPr/>
            </p:nvSpPr>
            <p:spPr>
              <a:xfrm>
                <a:off x="864129" y="2395970"/>
                <a:ext cx="7126111" cy="1101366"/>
              </a:xfrm>
              <a:custGeom>
                <a:avLst/>
                <a:gdLst>
                  <a:gd name="connsiteX0" fmla="*/ 0 w 7126111"/>
                  <a:gd name="connsiteY0" fmla="*/ 1580444 h 2159602"/>
                  <a:gd name="connsiteX1" fmla="*/ 2046111 w 7126111"/>
                  <a:gd name="connsiteY1" fmla="*/ 2159000 h 2159602"/>
                  <a:gd name="connsiteX2" fmla="*/ 4191000 w 7126111"/>
                  <a:gd name="connsiteY2" fmla="*/ 1651000 h 2159602"/>
                  <a:gd name="connsiteX3" fmla="*/ 7126111 w 7126111"/>
                  <a:gd name="connsiteY3" fmla="*/ 0 h 215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6111" h="2159602">
                    <a:moveTo>
                      <a:pt x="0" y="1580444"/>
                    </a:moveTo>
                    <a:cubicBezTo>
                      <a:pt x="673805" y="1863842"/>
                      <a:pt x="1347611" y="2147241"/>
                      <a:pt x="2046111" y="2159000"/>
                    </a:cubicBezTo>
                    <a:cubicBezTo>
                      <a:pt x="2744611" y="2170759"/>
                      <a:pt x="3344333" y="2010833"/>
                      <a:pt x="4191000" y="1651000"/>
                    </a:cubicBezTo>
                    <a:cubicBezTo>
                      <a:pt x="5037667" y="1291167"/>
                      <a:pt x="7126111" y="0"/>
                      <a:pt x="7126111" y="0"/>
                    </a:cubicBezTo>
                  </a:path>
                </a:pathLst>
              </a:custGeom>
              <a:noFill/>
              <a:ln w="3175" cap="flat" cmpd="sng" algn="ctr">
                <a:solidFill>
                  <a:srgbClr val="0000FF"/>
                </a:solidFill>
                <a:prstDash val="solid"/>
                <a:headEnd type="none"/>
                <a:tailEnd type="arrow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7" name="フリーフォーム 46"/>
              <p:cNvSpPr/>
              <p:nvPr/>
            </p:nvSpPr>
            <p:spPr>
              <a:xfrm flipV="1">
                <a:off x="864129" y="3709353"/>
                <a:ext cx="7126111" cy="1101366"/>
              </a:xfrm>
              <a:custGeom>
                <a:avLst/>
                <a:gdLst>
                  <a:gd name="connsiteX0" fmla="*/ 0 w 7126111"/>
                  <a:gd name="connsiteY0" fmla="*/ 1580444 h 2159602"/>
                  <a:gd name="connsiteX1" fmla="*/ 2046111 w 7126111"/>
                  <a:gd name="connsiteY1" fmla="*/ 2159000 h 2159602"/>
                  <a:gd name="connsiteX2" fmla="*/ 4191000 w 7126111"/>
                  <a:gd name="connsiteY2" fmla="*/ 1651000 h 2159602"/>
                  <a:gd name="connsiteX3" fmla="*/ 7126111 w 7126111"/>
                  <a:gd name="connsiteY3" fmla="*/ 0 h 215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6111" h="2159602">
                    <a:moveTo>
                      <a:pt x="0" y="1580444"/>
                    </a:moveTo>
                    <a:cubicBezTo>
                      <a:pt x="673805" y="1863842"/>
                      <a:pt x="1347611" y="2147241"/>
                      <a:pt x="2046111" y="2159000"/>
                    </a:cubicBezTo>
                    <a:cubicBezTo>
                      <a:pt x="2744611" y="2170759"/>
                      <a:pt x="3344333" y="2010833"/>
                      <a:pt x="4191000" y="1651000"/>
                    </a:cubicBezTo>
                    <a:cubicBezTo>
                      <a:pt x="5037667" y="1291167"/>
                      <a:pt x="7126111" y="0"/>
                      <a:pt x="7126111" y="0"/>
                    </a:cubicBezTo>
                  </a:path>
                </a:pathLst>
              </a:custGeom>
              <a:noFill/>
              <a:ln w="3175" cap="flat" cmpd="sng" algn="ctr">
                <a:solidFill>
                  <a:srgbClr val="0000FF"/>
                </a:solidFill>
                <a:prstDash val="solid"/>
                <a:headEnd type="none"/>
                <a:tailEnd type="arrow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48" name="フリーフォーム 47"/>
              <p:cNvSpPr/>
              <p:nvPr/>
            </p:nvSpPr>
            <p:spPr>
              <a:xfrm flipV="1">
                <a:off x="864129" y="3799268"/>
                <a:ext cx="7126111" cy="2159602"/>
              </a:xfrm>
              <a:custGeom>
                <a:avLst/>
                <a:gdLst>
                  <a:gd name="connsiteX0" fmla="*/ 0 w 7126111"/>
                  <a:gd name="connsiteY0" fmla="*/ 1580444 h 2159602"/>
                  <a:gd name="connsiteX1" fmla="*/ 2046111 w 7126111"/>
                  <a:gd name="connsiteY1" fmla="*/ 2159000 h 2159602"/>
                  <a:gd name="connsiteX2" fmla="*/ 4191000 w 7126111"/>
                  <a:gd name="connsiteY2" fmla="*/ 1651000 h 2159602"/>
                  <a:gd name="connsiteX3" fmla="*/ 7126111 w 7126111"/>
                  <a:gd name="connsiteY3" fmla="*/ 0 h 215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6111" h="2159602">
                    <a:moveTo>
                      <a:pt x="0" y="1580444"/>
                    </a:moveTo>
                    <a:cubicBezTo>
                      <a:pt x="673805" y="1863842"/>
                      <a:pt x="1347611" y="2147241"/>
                      <a:pt x="2046111" y="2159000"/>
                    </a:cubicBezTo>
                    <a:cubicBezTo>
                      <a:pt x="2744611" y="2170759"/>
                      <a:pt x="3344333" y="2010833"/>
                      <a:pt x="4191000" y="1651000"/>
                    </a:cubicBezTo>
                    <a:cubicBezTo>
                      <a:pt x="5037667" y="1291167"/>
                      <a:pt x="7126111" y="0"/>
                      <a:pt x="7126111" y="0"/>
                    </a:cubicBezTo>
                  </a:path>
                </a:pathLst>
              </a:custGeom>
              <a:noFill/>
              <a:ln w="3175" cap="flat" cmpd="sng" algn="ctr">
                <a:solidFill>
                  <a:srgbClr val="0000FF"/>
                </a:solidFill>
                <a:prstDash val="solid"/>
                <a:headEnd type="none"/>
                <a:tailEnd type="arrow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</p:grpSp>
      <p:sp>
        <p:nvSpPr>
          <p:cNvPr id="49" name="角丸四角形 48"/>
          <p:cNvSpPr/>
          <p:nvPr/>
        </p:nvSpPr>
        <p:spPr>
          <a:xfrm>
            <a:off x="5300892" y="4723331"/>
            <a:ext cx="1524000" cy="9442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0" name="図形グループ 49"/>
          <p:cNvGrpSpPr/>
          <p:nvPr/>
        </p:nvGrpSpPr>
        <p:grpSpPr>
          <a:xfrm>
            <a:off x="5459920" y="4798013"/>
            <a:ext cx="1205945" cy="794847"/>
            <a:chOff x="2985263" y="4550510"/>
            <a:chExt cx="1205945" cy="794847"/>
          </a:xfrm>
        </p:grpSpPr>
        <p:sp>
          <p:nvSpPr>
            <p:cNvPr id="51" name="円/楕円 50"/>
            <p:cNvSpPr/>
            <p:nvPr/>
          </p:nvSpPr>
          <p:spPr>
            <a:xfrm>
              <a:off x="3723913" y="4718635"/>
              <a:ext cx="467295" cy="46729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2" name="直線コネクタ 51"/>
            <p:cNvCxnSpPr/>
            <p:nvPr/>
          </p:nvCxnSpPr>
          <p:spPr bwMode="auto">
            <a:xfrm rot="10800000" flipH="1" flipV="1">
              <a:off x="2991756" y="4550510"/>
              <a:ext cx="751005" cy="307458"/>
            </a:xfrm>
            <a:prstGeom prst="line">
              <a:avLst/>
            </a:prstGeom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 bwMode="auto">
            <a:xfrm rot="10800000" flipH="1">
              <a:off x="2985263" y="5037898"/>
              <a:ext cx="751005" cy="307459"/>
            </a:xfrm>
            <a:prstGeom prst="line">
              <a:avLst/>
            </a:prstGeom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角丸四角形 63"/>
          <p:cNvSpPr/>
          <p:nvPr/>
        </p:nvSpPr>
        <p:spPr>
          <a:xfrm>
            <a:off x="8142649" y="4412345"/>
            <a:ext cx="1524000" cy="944210"/>
          </a:xfrm>
          <a:prstGeom prst="roundRect">
            <a:avLst/>
          </a:prstGeom>
          <a:solidFill>
            <a:srgbClr val="CDF2D0"/>
          </a:solidFill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6" name="図形グループ 65"/>
          <p:cNvGrpSpPr/>
          <p:nvPr/>
        </p:nvGrpSpPr>
        <p:grpSpPr>
          <a:xfrm>
            <a:off x="8253670" y="4458155"/>
            <a:ext cx="1297566" cy="857623"/>
            <a:chOff x="9520694" y="4793288"/>
            <a:chExt cx="1297566" cy="857623"/>
          </a:xfrm>
        </p:grpSpPr>
        <p:sp>
          <p:nvSpPr>
            <p:cNvPr id="78" name="円/楕円 77"/>
            <p:cNvSpPr/>
            <p:nvPr/>
          </p:nvSpPr>
          <p:spPr>
            <a:xfrm>
              <a:off x="10259344" y="4991825"/>
              <a:ext cx="467295" cy="46729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9" name="直線コネクタ 78"/>
            <p:cNvCxnSpPr/>
            <p:nvPr/>
          </p:nvCxnSpPr>
          <p:spPr bwMode="auto">
            <a:xfrm rot="10800000" flipH="1" flipV="1">
              <a:off x="9527187" y="4823700"/>
              <a:ext cx="751005" cy="307458"/>
            </a:xfrm>
            <a:prstGeom prst="line">
              <a:avLst/>
            </a:prstGeom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 bwMode="auto">
            <a:xfrm rot="10800000" flipH="1">
              <a:off x="9535208" y="5296574"/>
              <a:ext cx="751005" cy="307459"/>
            </a:xfrm>
            <a:prstGeom prst="line">
              <a:avLst/>
            </a:prstGeom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図形グループ 80"/>
            <p:cNvGrpSpPr/>
            <p:nvPr/>
          </p:nvGrpSpPr>
          <p:grpSpPr>
            <a:xfrm>
              <a:off x="9520694" y="4793288"/>
              <a:ext cx="1297566" cy="857623"/>
              <a:chOff x="864129" y="1241776"/>
              <a:chExt cx="7136871" cy="4717094"/>
            </a:xfrm>
          </p:grpSpPr>
          <p:cxnSp>
            <p:nvCxnSpPr>
              <p:cNvPr id="83" name="直線矢印コネクタ 82"/>
              <p:cNvCxnSpPr/>
              <p:nvPr/>
            </p:nvCxnSpPr>
            <p:spPr>
              <a:xfrm flipV="1">
                <a:off x="864129" y="3586480"/>
                <a:ext cx="7136871" cy="14112"/>
              </a:xfrm>
              <a:prstGeom prst="straightConnector1">
                <a:avLst/>
              </a:prstGeom>
              <a:noFill/>
              <a:ln w="3175" cap="flat" cmpd="sng" algn="ctr">
                <a:solidFill>
                  <a:srgbClr val="0000FF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85" name="フリーフォーム 84"/>
              <p:cNvSpPr/>
              <p:nvPr/>
            </p:nvSpPr>
            <p:spPr>
              <a:xfrm>
                <a:off x="864129" y="1241776"/>
                <a:ext cx="7126111" cy="2159602"/>
              </a:xfrm>
              <a:custGeom>
                <a:avLst/>
                <a:gdLst>
                  <a:gd name="connsiteX0" fmla="*/ 0 w 7126111"/>
                  <a:gd name="connsiteY0" fmla="*/ 1580444 h 2159602"/>
                  <a:gd name="connsiteX1" fmla="*/ 2046111 w 7126111"/>
                  <a:gd name="connsiteY1" fmla="*/ 2159000 h 2159602"/>
                  <a:gd name="connsiteX2" fmla="*/ 4191000 w 7126111"/>
                  <a:gd name="connsiteY2" fmla="*/ 1651000 h 2159602"/>
                  <a:gd name="connsiteX3" fmla="*/ 7126111 w 7126111"/>
                  <a:gd name="connsiteY3" fmla="*/ 0 h 215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6111" h="2159602">
                    <a:moveTo>
                      <a:pt x="0" y="1580444"/>
                    </a:moveTo>
                    <a:cubicBezTo>
                      <a:pt x="673805" y="1863842"/>
                      <a:pt x="1347611" y="2147241"/>
                      <a:pt x="2046111" y="2159000"/>
                    </a:cubicBezTo>
                    <a:cubicBezTo>
                      <a:pt x="2744611" y="2170759"/>
                      <a:pt x="3344333" y="2010833"/>
                      <a:pt x="4191000" y="1651000"/>
                    </a:cubicBezTo>
                    <a:cubicBezTo>
                      <a:pt x="5037667" y="1291167"/>
                      <a:pt x="7126111" y="0"/>
                      <a:pt x="7126111" y="0"/>
                    </a:cubicBezTo>
                  </a:path>
                </a:pathLst>
              </a:custGeom>
              <a:noFill/>
              <a:ln w="3175" cap="flat" cmpd="sng" algn="ctr">
                <a:solidFill>
                  <a:srgbClr val="0000FF"/>
                </a:solidFill>
                <a:prstDash val="solid"/>
                <a:headEnd type="none"/>
                <a:tailEnd type="arrow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86" name="フリーフォーム 85"/>
              <p:cNvSpPr/>
              <p:nvPr/>
            </p:nvSpPr>
            <p:spPr>
              <a:xfrm>
                <a:off x="864129" y="2395970"/>
                <a:ext cx="7126111" cy="1101366"/>
              </a:xfrm>
              <a:custGeom>
                <a:avLst/>
                <a:gdLst>
                  <a:gd name="connsiteX0" fmla="*/ 0 w 7126111"/>
                  <a:gd name="connsiteY0" fmla="*/ 1580444 h 2159602"/>
                  <a:gd name="connsiteX1" fmla="*/ 2046111 w 7126111"/>
                  <a:gd name="connsiteY1" fmla="*/ 2159000 h 2159602"/>
                  <a:gd name="connsiteX2" fmla="*/ 4191000 w 7126111"/>
                  <a:gd name="connsiteY2" fmla="*/ 1651000 h 2159602"/>
                  <a:gd name="connsiteX3" fmla="*/ 7126111 w 7126111"/>
                  <a:gd name="connsiteY3" fmla="*/ 0 h 215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6111" h="2159602">
                    <a:moveTo>
                      <a:pt x="0" y="1580444"/>
                    </a:moveTo>
                    <a:cubicBezTo>
                      <a:pt x="673805" y="1863842"/>
                      <a:pt x="1347611" y="2147241"/>
                      <a:pt x="2046111" y="2159000"/>
                    </a:cubicBezTo>
                    <a:cubicBezTo>
                      <a:pt x="2744611" y="2170759"/>
                      <a:pt x="3344333" y="2010833"/>
                      <a:pt x="4191000" y="1651000"/>
                    </a:cubicBezTo>
                    <a:cubicBezTo>
                      <a:pt x="5037667" y="1291167"/>
                      <a:pt x="7126111" y="0"/>
                      <a:pt x="7126111" y="0"/>
                    </a:cubicBezTo>
                  </a:path>
                </a:pathLst>
              </a:custGeom>
              <a:noFill/>
              <a:ln w="3175" cap="flat" cmpd="sng" algn="ctr">
                <a:solidFill>
                  <a:srgbClr val="0000FF"/>
                </a:solidFill>
                <a:prstDash val="solid"/>
                <a:headEnd type="none"/>
                <a:tailEnd type="arrow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87" name="フリーフォーム 86"/>
              <p:cNvSpPr/>
              <p:nvPr/>
            </p:nvSpPr>
            <p:spPr>
              <a:xfrm flipV="1">
                <a:off x="864129" y="3709353"/>
                <a:ext cx="7126111" cy="1101366"/>
              </a:xfrm>
              <a:custGeom>
                <a:avLst/>
                <a:gdLst>
                  <a:gd name="connsiteX0" fmla="*/ 0 w 7126111"/>
                  <a:gd name="connsiteY0" fmla="*/ 1580444 h 2159602"/>
                  <a:gd name="connsiteX1" fmla="*/ 2046111 w 7126111"/>
                  <a:gd name="connsiteY1" fmla="*/ 2159000 h 2159602"/>
                  <a:gd name="connsiteX2" fmla="*/ 4191000 w 7126111"/>
                  <a:gd name="connsiteY2" fmla="*/ 1651000 h 2159602"/>
                  <a:gd name="connsiteX3" fmla="*/ 7126111 w 7126111"/>
                  <a:gd name="connsiteY3" fmla="*/ 0 h 215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6111" h="2159602">
                    <a:moveTo>
                      <a:pt x="0" y="1580444"/>
                    </a:moveTo>
                    <a:cubicBezTo>
                      <a:pt x="673805" y="1863842"/>
                      <a:pt x="1347611" y="2147241"/>
                      <a:pt x="2046111" y="2159000"/>
                    </a:cubicBezTo>
                    <a:cubicBezTo>
                      <a:pt x="2744611" y="2170759"/>
                      <a:pt x="3344333" y="2010833"/>
                      <a:pt x="4191000" y="1651000"/>
                    </a:cubicBezTo>
                    <a:cubicBezTo>
                      <a:pt x="5037667" y="1291167"/>
                      <a:pt x="7126111" y="0"/>
                      <a:pt x="7126111" y="0"/>
                    </a:cubicBezTo>
                  </a:path>
                </a:pathLst>
              </a:custGeom>
              <a:noFill/>
              <a:ln w="3175" cap="flat" cmpd="sng" algn="ctr">
                <a:solidFill>
                  <a:srgbClr val="0000FF"/>
                </a:solidFill>
                <a:prstDash val="solid"/>
                <a:headEnd type="none"/>
                <a:tailEnd type="arrow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88" name="フリーフォーム 87"/>
              <p:cNvSpPr/>
              <p:nvPr/>
            </p:nvSpPr>
            <p:spPr>
              <a:xfrm flipV="1">
                <a:off x="864129" y="3799268"/>
                <a:ext cx="7126111" cy="2159602"/>
              </a:xfrm>
              <a:custGeom>
                <a:avLst/>
                <a:gdLst>
                  <a:gd name="connsiteX0" fmla="*/ 0 w 7126111"/>
                  <a:gd name="connsiteY0" fmla="*/ 1580444 h 2159602"/>
                  <a:gd name="connsiteX1" fmla="*/ 2046111 w 7126111"/>
                  <a:gd name="connsiteY1" fmla="*/ 2159000 h 2159602"/>
                  <a:gd name="connsiteX2" fmla="*/ 4191000 w 7126111"/>
                  <a:gd name="connsiteY2" fmla="*/ 1651000 h 2159602"/>
                  <a:gd name="connsiteX3" fmla="*/ 7126111 w 7126111"/>
                  <a:gd name="connsiteY3" fmla="*/ 0 h 215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6111" h="2159602">
                    <a:moveTo>
                      <a:pt x="0" y="1580444"/>
                    </a:moveTo>
                    <a:cubicBezTo>
                      <a:pt x="673805" y="1863842"/>
                      <a:pt x="1347611" y="2147241"/>
                      <a:pt x="2046111" y="2159000"/>
                    </a:cubicBezTo>
                    <a:cubicBezTo>
                      <a:pt x="2744611" y="2170759"/>
                      <a:pt x="3344333" y="2010833"/>
                      <a:pt x="4191000" y="1651000"/>
                    </a:cubicBezTo>
                    <a:cubicBezTo>
                      <a:pt x="5037667" y="1291167"/>
                      <a:pt x="7126111" y="0"/>
                      <a:pt x="7126111" y="0"/>
                    </a:cubicBezTo>
                  </a:path>
                </a:pathLst>
              </a:custGeom>
              <a:noFill/>
              <a:ln w="3175" cap="flat" cmpd="sng" algn="ctr">
                <a:solidFill>
                  <a:srgbClr val="0000FF"/>
                </a:solidFill>
                <a:prstDash val="solid"/>
                <a:headEnd type="none"/>
                <a:tailEnd type="arrow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3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  <p:cxnSp>
          <p:nvCxnSpPr>
            <p:cNvPr id="82" name="直線コネクタ 81"/>
            <p:cNvCxnSpPr/>
            <p:nvPr/>
          </p:nvCxnSpPr>
          <p:spPr bwMode="auto">
            <a:xfrm>
              <a:off x="10259344" y="5122460"/>
              <a:ext cx="0" cy="197326"/>
            </a:xfrm>
            <a:prstGeom prst="line">
              <a:avLst/>
            </a:prstGeom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80" y="1611160"/>
            <a:ext cx="4527601" cy="4489101"/>
          </a:xfrm>
          <a:prstGeom prst="rect">
            <a:avLst/>
          </a:prstGeom>
        </p:spPr>
      </p:pic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2469FEB1-654E-3347-845F-89208FF423E3}"/>
              </a:ext>
            </a:extLst>
          </p:cNvPr>
          <p:cNvSpPr txBox="1"/>
          <p:nvPr/>
        </p:nvSpPr>
        <p:spPr>
          <a:xfrm>
            <a:off x="7983298" y="2324653"/>
            <a:ext cx="376256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latin typeface="Helvetica" pitchFamily="2" charset="0"/>
              </a:rPr>
              <a:t>Solid marks </a:t>
            </a:r>
            <a:r>
              <a:rPr kumimoji="1" lang="en-US" altLang="ja-JP" sz="2000" b="1" i="1" dirty="0">
                <a:latin typeface="Helvetica" pitchFamily="2" charset="0"/>
              </a:rPr>
              <a:t>t</a:t>
            </a:r>
            <a:r>
              <a:rPr kumimoji="1" lang="en-US" altLang="ja-JP" sz="2000" b="1" dirty="0">
                <a:latin typeface="Helvetica" pitchFamily="2" charset="0"/>
              </a:rPr>
              <a:t> = 0.61 – 0.72 ns</a:t>
            </a:r>
          </a:p>
          <a:p>
            <a:r>
              <a:rPr lang="en-US" altLang="ja-JP" sz="2000" b="1" dirty="0">
                <a:latin typeface="Helvetica" pitchFamily="2" charset="0"/>
              </a:rPr>
              <a:t>Open marks</a:t>
            </a:r>
            <a:r>
              <a:rPr kumimoji="1" lang="en-US" altLang="ja-JP" sz="2000" b="1" dirty="0">
                <a:latin typeface="Helvetica" pitchFamily="2" charset="0"/>
              </a:rPr>
              <a:t> </a:t>
            </a:r>
            <a:r>
              <a:rPr kumimoji="1" lang="en-US" altLang="ja-JP" sz="2000" b="1" i="1" dirty="0">
                <a:latin typeface="Helvetica" pitchFamily="2" charset="0"/>
              </a:rPr>
              <a:t>t</a:t>
            </a:r>
            <a:r>
              <a:rPr kumimoji="1" lang="en-US" altLang="ja-JP" sz="2000" b="1" dirty="0">
                <a:latin typeface="Helvetica" pitchFamily="2" charset="0"/>
              </a:rPr>
              <a:t> = 0.37 – 0.42 ns</a:t>
            </a:r>
            <a:endParaRPr kumimoji="1" lang="ja-JP" altLang="en-US" sz="2000" b="1">
              <a:latin typeface="Helvetica" pitchFamily="2" charset="0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63A3C2F-9D84-D14D-897C-62B5E4EB5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56" name="フッター プレースホルダー 3">
            <a:extLst>
              <a:ext uri="{FF2B5EF4-FFF2-40B4-BE49-F238E27FC236}">
                <a16:creationId xmlns:a16="http://schemas.microsoft.com/office/drawing/2014/main" id="{39B3C96E-B3ED-4B45-A331-18DCD5393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4708" y="6504775"/>
            <a:ext cx="5368487" cy="365124"/>
          </a:xfrm>
        </p:spPr>
        <p:txBody>
          <a:bodyPr/>
          <a:lstStyle/>
          <a:p>
            <a:r>
              <a:rPr kumimoji="1" lang="en-US" altLang="ja-JP" dirty="0"/>
              <a:t>IFE/1-2 S. Fujioka et al., Magnetized Fast Heating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8785529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スライド番号プレースホルダー 46">
            <a:extLst>
              <a:ext uri="{FF2B5EF4-FFF2-40B4-BE49-F238E27FC236}">
                <a16:creationId xmlns:a16="http://schemas.microsoft.com/office/drawing/2014/main" id="{AA4B519E-9260-B641-8315-2FEDEB76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5CA9634-BADC-3D4C-B894-8CD4C7DDBEFE}"/>
              </a:ext>
            </a:extLst>
          </p:cNvPr>
          <p:cNvSpPr txBox="1"/>
          <p:nvPr/>
        </p:nvSpPr>
        <p:spPr>
          <a:xfrm>
            <a:off x="63885" y="0"/>
            <a:ext cx="10297821" cy="6986524"/>
          </a:xfrm>
          <a:prstGeom prst="rect">
            <a:avLst/>
          </a:prstGeom>
          <a:noFill/>
        </p:spPr>
        <p:txBody>
          <a:bodyPr wrap="square" lIns="91438" tIns="45718" rIns="91438" bIns="45718" rtlCol="0">
            <a:spAutoFit/>
          </a:bodyPr>
          <a:lstStyle/>
          <a:p>
            <a:r>
              <a:rPr lang="en-US" altLang="ja-JP" sz="1400" b="1" dirty="0">
                <a:solidFill>
                  <a:srgbClr val="000000"/>
                </a:solidFill>
                <a:latin typeface="Helvetica"/>
                <a:cs typeface="Helvetica"/>
              </a:rPr>
              <a:t>Y. </a:t>
            </a:r>
            <a:r>
              <a:rPr lang="en-US" altLang="ja-JP" sz="1400" b="1" dirty="0" err="1">
                <a:solidFill>
                  <a:srgbClr val="000000"/>
                </a:solidFill>
                <a:latin typeface="Helvetica"/>
                <a:cs typeface="Helvetica"/>
              </a:rPr>
              <a:t>Arikawa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cs typeface="Helvetica"/>
              </a:rPr>
              <a:t>, 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S. Sakata, H. Lee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cs typeface="Helvetica"/>
              </a:rPr>
              <a:t>, K. Law, K. Matsuo, Y. </a:t>
            </a:r>
            <a:r>
              <a:rPr lang="en-US" altLang="ja-JP" sz="1400" b="1" dirty="0" err="1">
                <a:solidFill>
                  <a:srgbClr val="000000"/>
                </a:solidFill>
                <a:latin typeface="Helvetica"/>
                <a:cs typeface="Helvetica"/>
              </a:rPr>
              <a:t>Ochiai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cs typeface="Helvetica"/>
              </a:rPr>
              <a:t>, C. Liu, H. Li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, J. </a:t>
            </a:r>
            <a:r>
              <a:rPr lang="en-US" altLang="ja-JP" sz="1400" b="1" dirty="0" err="1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Nishibata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, M. </a:t>
            </a:r>
            <a:r>
              <a:rPr lang="en-US" altLang="ja-JP" sz="1400" b="1" dirty="0" err="1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Hata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, N. Iwata</a:t>
            </a:r>
            <a:r>
              <a:rPr lang="en-US" altLang="ja-JP" sz="1400" b="1" dirty="0">
                <a:solidFill>
                  <a:srgbClr val="000000"/>
                </a:solidFill>
                <a:ea typeface="ヒラギノ角ゴ ProN W6"/>
                <a:cs typeface="Helvetica"/>
              </a:rPr>
              <a:t>, Y. Abe, 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Y. </a:t>
            </a:r>
            <a:r>
              <a:rPr lang="en-US" altLang="ja-JP" sz="1400" b="1" dirty="0" err="1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Hironaka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, </a:t>
            </a:r>
            <a:r>
              <a:rPr lang="en-US" altLang="ja-JP" sz="1400" b="1" dirty="0">
                <a:solidFill>
                  <a:srgbClr val="000000"/>
                </a:solidFill>
                <a:ea typeface="ヒラギノ角ゴ ProN W6"/>
                <a:cs typeface="Helvetica"/>
              </a:rPr>
              <a:t>T. </a:t>
            </a:r>
            <a:r>
              <a:rPr lang="en-US" altLang="ja-JP" sz="1400" b="1" dirty="0" err="1">
                <a:solidFill>
                  <a:srgbClr val="000000"/>
                </a:solidFill>
                <a:ea typeface="ヒラギノ角ゴ ProN W6"/>
                <a:cs typeface="Helvetica"/>
              </a:rPr>
              <a:t>Jitsuno</a:t>
            </a:r>
            <a:r>
              <a:rPr lang="en-US" altLang="ja-JP" sz="1400" b="1" dirty="0">
                <a:solidFill>
                  <a:srgbClr val="000000"/>
                </a:solidFill>
                <a:ea typeface="ヒラギノ角ゴ ProN W6"/>
                <a:cs typeface="Helvetica"/>
              </a:rPr>
              <a:t>, </a:t>
            </a:r>
            <a:r>
              <a:rPr lang="en-US" altLang="ja-JP" sz="1400" b="1" dirty="0">
                <a:solidFill>
                  <a:srgbClr val="000000"/>
                </a:solidFill>
                <a:cs typeface="Helvetica"/>
              </a:rPr>
              <a:t>A. </a:t>
            </a:r>
            <a:r>
              <a:rPr lang="en-US" altLang="ja-JP" sz="1400" b="1" dirty="0" err="1">
                <a:solidFill>
                  <a:srgbClr val="000000"/>
                </a:solidFill>
                <a:cs typeface="Helvetica"/>
              </a:rPr>
              <a:t>Morace</a:t>
            </a:r>
            <a:r>
              <a:rPr lang="en-US" altLang="ja-JP" sz="1400" b="1" dirty="0">
                <a:solidFill>
                  <a:srgbClr val="000000"/>
                </a:solidFill>
                <a:ea typeface="ヒラギノ角ゴ ProN W6"/>
                <a:cs typeface="Helvetica"/>
              </a:rPr>
              <a:t>, K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. </a:t>
            </a:r>
            <a:r>
              <a:rPr lang="en-US" altLang="ja-JP" sz="1400" b="1" dirty="0" err="1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Mima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, M. Murakami, N. </a:t>
            </a:r>
            <a:r>
              <a:rPr lang="en-US" altLang="ja-JP" sz="1400" b="1" dirty="0" err="1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Miyanaga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, H. </a:t>
            </a:r>
            <a:r>
              <a:rPr lang="en-US" altLang="ja-JP" sz="1400" b="1" dirty="0" err="1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Nagatomo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, M. </a:t>
            </a:r>
            <a:r>
              <a:rPr lang="en-US" altLang="ja-JP" sz="1400" b="1" dirty="0" err="1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Nakai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, Y. Nakata, K. Nishihara, H. Nishimura, T. </a:t>
            </a:r>
            <a:r>
              <a:rPr lang="en-US" altLang="ja-JP" sz="1400" b="1" dirty="0" err="1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Norimatsu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, T. Sano, Y. </a:t>
            </a:r>
            <a:r>
              <a:rPr lang="en-US" altLang="ja-JP" sz="1400" b="1" dirty="0" err="1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Sakawa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, K. </a:t>
            </a:r>
            <a:r>
              <a:rPr lang="en-US" altLang="ja-JP" sz="1400" b="1" dirty="0" err="1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Shigemori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, </a:t>
            </a:r>
            <a:r>
              <a:rPr lang="en-US" altLang="ja-JP" sz="1400" b="1" dirty="0">
                <a:cs typeface="Helvetica"/>
              </a:rPr>
              <a:t>T. </a:t>
            </a:r>
            <a:r>
              <a:rPr lang="en-US" altLang="ja-JP" sz="1400" b="1" dirty="0" err="1">
                <a:cs typeface="Helvetica"/>
              </a:rPr>
              <a:t>Shirato</a:t>
            </a:r>
            <a:r>
              <a:rPr lang="en-US" altLang="ja-JP" sz="1400" b="1" dirty="0">
                <a:cs typeface="Helvetica"/>
              </a:rPr>
              <a:t>, 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K. Tsubakimoto, </a:t>
            </a:r>
            <a:r>
              <a:rPr lang="en-US" altLang="ja-JP" sz="1400" b="1" dirty="0">
                <a:solidFill>
                  <a:srgbClr val="000000"/>
                </a:solidFill>
                <a:ea typeface="ヒラギノ角ゴ ProN W6"/>
                <a:cs typeface="Helvetica"/>
              </a:rPr>
              <a:t>A. </a:t>
            </a:r>
            <a:r>
              <a:rPr lang="en-US" altLang="ja-JP" sz="1400" b="1" dirty="0" err="1">
                <a:solidFill>
                  <a:srgbClr val="000000"/>
                </a:solidFill>
                <a:ea typeface="ヒラギノ角ゴ ProN W6"/>
                <a:cs typeface="Helvetica"/>
              </a:rPr>
              <a:t>Yogo</a:t>
            </a:r>
            <a:r>
              <a:rPr lang="en-US" altLang="ja-JP" sz="1400" b="1" dirty="0">
                <a:solidFill>
                  <a:srgbClr val="000000"/>
                </a:solidFill>
                <a:ea typeface="ヒラギノ角ゴ ProN W6"/>
                <a:cs typeface="Helvetica"/>
              </a:rPr>
              <a:t>, 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H. </a:t>
            </a:r>
            <a:r>
              <a:rPr lang="en-US" altLang="ja-JP" sz="1400" b="1" dirty="0" err="1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Shiraga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, H. </a:t>
            </a:r>
            <a:r>
              <a:rPr lang="en-US" altLang="ja-JP" sz="1400" b="1" dirty="0" err="1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Azechi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, Y. </a:t>
            </a:r>
            <a:r>
              <a:rPr lang="en-US" altLang="ja-JP" sz="1400" b="1" dirty="0" err="1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Sentoku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, R. Kodama</a:t>
            </a:r>
          </a:p>
          <a:p>
            <a:r>
              <a:rPr lang="en-US" altLang="ja-JP" sz="1400" b="1" i="1" dirty="0">
                <a:solidFill>
                  <a:srgbClr val="333399">
                    <a:lumMod val="60000"/>
                    <a:lumOff val="40000"/>
                  </a:srgbClr>
                </a:solidFill>
                <a:latin typeface="Helvetica"/>
                <a:ea typeface="ヒラギノ角ゴ ProN W6"/>
                <a:cs typeface="Helvetica"/>
              </a:rPr>
              <a:t>Institute of Laser Engineering, Osaka University, Japan</a:t>
            </a:r>
          </a:p>
          <a:p>
            <a:endParaRPr lang="en-US" altLang="ja-JP" sz="1400" b="1" i="1" dirty="0">
              <a:solidFill>
                <a:srgbClr val="333399">
                  <a:lumMod val="60000"/>
                  <a:lumOff val="40000"/>
                </a:srgbClr>
              </a:solidFill>
              <a:latin typeface="Helvetica"/>
              <a:ea typeface="ヒラギノ角ゴ ProN W6"/>
              <a:cs typeface="Helvetica"/>
            </a:endParaRPr>
          </a:p>
          <a:p>
            <a:r>
              <a:rPr lang="en-US" altLang="ja-JP" sz="1400" b="1" dirty="0">
                <a:solidFill>
                  <a:srgbClr val="000000"/>
                </a:solidFill>
                <a:ea typeface="ヒラギノ角ゴ ProN W6"/>
                <a:cs typeface="Helvetica"/>
              </a:rPr>
              <a:t>S. Kojima</a:t>
            </a:r>
          </a:p>
          <a:p>
            <a:r>
              <a:rPr lang="en-US" altLang="ja-JP" sz="1400" b="1" i="1" dirty="0">
                <a:solidFill>
                  <a:srgbClr val="333399">
                    <a:lumMod val="60000"/>
                    <a:lumOff val="40000"/>
                  </a:srgbClr>
                </a:solidFill>
                <a:ea typeface="ヒラギノ角ゴ ProN W6"/>
                <a:cs typeface="Helvetica"/>
              </a:rPr>
              <a:t>Institute for Chemical Research, Kyoto University, Japan</a:t>
            </a:r>
          </a:p>
          <a:p>
            <a:endParaRPr lang="en-US" altLang="ja-JP" sz="1400" b="1" dirty="0">
              <a:solidFill>
                <a:srgbClr val="333399">
                  <a:lumMod val="60000"/>
                  <a:lumOff val="40000"/>
                </a:srgbClr>
              </a:solidFill>
              <a:latin typeface="Helvetica"/>
              <a:ea typeface="ヒラギノ角ゴ ProN W6"/>
              <a:cs typeface="Helvetica"/>
            </a:endParaRPr>
          </a:p>
          <a:p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T. </a:t>
            </a:r>
            <a:r>
              <a:rPr lang="en-US" altLang="ja-JP" sz="1400" b="1" dirty="0" err="1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Johzaki</a:t>
            </a:r>
            <a:endParaRPr lang="en-US" altLang="ja-JP" sz="1400" b="1" dirty="0">
              <a:solidFill>
                <a:srgbClr val="000000"/>
              </a:solidFill>
              <a:latin typeface="Helvetica"/>
              <a:ea typeface="ヒラギノ角ゴ ProN W6"/>
              <a:cs typeface="Helvetica"/>
            </a:endParaRPr>
          </a:p>
          <a:p>
            <a:r>
              <a:rPr lang="en-US" altLang="ja-JP" sz="1400" b="1" i="1" dirty="0">
                <a:solidFill>
                  <a:srgbClr val="7575D1"/>
                </a:solidFill>
                <a:latin typeface="Helvetica"/>
                <a:ea typeface="ヒラギノ角ゴ ProN W6"/>
                <a:cs typeface="Helvetica"/>
              </a:rPr>
              <a:t>Hiroshima University, Japan</a:t>
            </a:r>
          </a:p>
          <a:p>
            <a:endParaRPr lang="en-US" altLang="ja-JP" sz="1400" b="1" i="1" dirty="0">
              <a:solidFill>
                <a:srgbClr val="7575D1"/>
              </a:solidFill>
              <a:latin typeface="Helvetica"/>
              <a:ea typeface="ヒラギノ角ゴ ProN W6"/>
              <a:cs typeface="Helvetica"/>
            </a:endParaRPr>
          </a:p>
          <a:p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A. Iwamoto, T. Ozaki, T. Watanabe, H. </a:t>
            </a:r>
            <a:r>
              <a:rPr lang="en-US" altLang="ja-JP" sz="1400" b="1" dirty="0" err="1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Sakagami</a:t>
            </a:r>
            <a:endParaRPr lang="en-US" altLang="ja-JP" sz="1400" b="1" dirty="0">
              <a:solidFill>
                <a:srgbClr val="000000"/>
              </a:solidFill>
              <a:latin typeface="Helvetica"/>
              <a:ea typeface="ヒラギノ角ゴ ProN W6"/>
              <a:cs typeface="Helvetica"/>
            </a:endParaRPr>
          </a:p>
          <a:p>
            <a:r>
              <a:rPr lang="en-US" altLang="ja-JP" sz="1400" b="1" i="1" dirty="0">
                <a:solidFill>
                  <a:srgbClr val="7575D1"/>
                </a:solidFill>
                <a:latin typeface="Helvetica"/>
                <a:ea typeface="ヒラギノ角ゴ ProN W6"/>
                <a:cs typeface="Helvetica"/>
              </a:rPr>
              <a:t>National Institute for Fusion Science, Japan</a:t>
            </a:r>
          </a:p>
          <a:p>
            <a:endParaRPr lang="en-US" altLang="ja-JP" sz="1400" b="1" i="1" dirty="0">
              <a:solidFill>
                <a:srgbClr val="7575D1"/>
              </a:solidFill>
              <a:latin typeface="Helvetica"/>
              <a:cs typeface="Helvetica"/>
            </a:endParaRPr>
          </a:p>
          <a:p>
            <a:r>
              <a:rPr lang="en-US" altLang="ja-JP" sz="1400" b="1" dirty="0">
                <a:solidFill>
                  <a:srgbClr val="000000"/>
                </a:solidFill>
                <a:ea typeface="ヒラギノ角ゴ ProN W6"/>
                <a:cs typeface="Helvetica"/>
              </a:rPr>
              <a:t>T. Taguchi</a:t>
            </a:r>
          </a:p>
          <a:p>
            <a:r>
              <a:rPr lang="en-US" altLang="ja-JP" sz="1400" b="1" i="1" dirty="0" err="1">
                <a:solidFill>
                  <a:srgbClr val="7575D1"/>
                </a:solidFill>
                <a:ea typeface="ヒラギノ角ゴ ProN W6"/>
                <a:cs typeface="Helvetica"/>
              </a:rPr>
              <a:t>Setsunan</a:t>
            </a:r>
            <a:r>
              <a:rPr lang="en-US" altLang="ja-JP" sz="1400" b="1" i="1" dirty="0">
                <a:solidFill>
                  <a:srgbClr val="7575D1"/>
                </a:solidFill>
                <a:ea typeface="ヒラギノ角ゴ ProN W6"/>
                <a:cs typeface="Helvetica"/>
              </a:rPr>
              <a:t> University, Japan</a:t>
            </a:r>
          </a:p>
          <a:p>
            <a:endParaRPr lang="en-US" altLang="ja-JP" sz="1400" b="1" i="1" dirty="0">
              <a:solidFill>
                <a:srgbClr val="7575D1"/>
              </a:solidFill>
              <a:latin typeface="Helvetica"/>
              <a:ea typeface="ヒラギノ角ゴ ProN W6"/>
              <a:cs typeface="Helvetica"/>
            </a:endParaRPr>
          </a:p>
          <a:p>
            <a:r>
              <a:rPr lang="en-US" altLang="ja-JP" sz="1400" b="1" dirty="0">
                <a:solidFill>
                  <a:srgbClr val="000000"/>
                </a:solidFill>
                <a:latin typeface="Helvetica"/>
                <a:cs typeface="Helvetica"/>
              </a:rPr>
              <a:t>H. Sawada</a:t>
            </a:r>
          </a:p>
          <a:p>
            <a:r>
              <a:rPr lang="en-US" altLang="ja-JP" sz="1400" b="1" i="1" dirty="0">
                <a:solidFill>
                  <a:srgbClr val="7575D1"/>
                </a:solidFill>
                <a:latin typeface="Helvetica"/>
                <a:cs typeface="Helvetica"/>
              </a:rPr>
              <a:t>University of Nevada, Reno, USA</a:t>
            </a:r>
          </a:p>
          <a:p>
            <a:endParaRPr lang="en-US" altLang="ja-JP" sz="1400" b="1" i="1" dirty="0">
              <a:solidFill>
                <a:srgbClr val="7575D1"/>
              </a:solidFill>
              <a:latin typeface="Helvetica"/>
              <a:ea typeface="ヒラギノ角ゴ ProN W6"/>
              <a:cs typeface="Helvetica"/>
            </a:endParaRPr>
          </a:p>
          <a:p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Z. Zhang</a:t>
            </a:r>
          </a:p>
          <a:p>
            <a:r>
              <a:rPr lang="en-US" altLang="ja-JP" sz="1400" b="1" i="1" dirty="0">
                <a:solidFill>
                  <a:srgbClr val="7575D1"/>
                </a:solidFill>
                <a:latin typeface="Helvetica"/>
                <a:ea typeface="ヒラギノ角ゴ ProN W6"/>
                <a:cs typeface="Helvetica"/>
              </a:rPr>
              <a:t>Institute of Physics, China</a:t>
            </a:r>
          </a:p>
          <a:p>
            <a:endParaRPr lang="en-US" altLang="ja-JP" sz="1400" b="1" i="1" dirty="0">
              <a:solidFill>
                <a:srgbClr val="7575D1"/>
              </a:solidFill>
              <a:latin typeface="Helvetica"/>
              <a:ea typeface="ヒラギノ角ゴ ProN W6"/>
              <a:cs typeface="Helvetica"/>
            </a:endParaRPr>
          </a:p>
          <a:p>
            <a:pPr algn="just"/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J. Santos, </a:t>
            </a:r>
            <a:r>
              <a:rPr lang="fr-FR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M. Bailly-</a:t>
            </a:r>
            <a:r>
              <a:rPr lang="fr-FR" altLang="ja-JP" sz="1400" b="1" dirty="0" err="1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Grandvaux</a:t>
            </a:r>
            <a:r>
              <a:rPr lang="fr-FR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, 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D. </a:t>
            </a:r>
            <a:r>
              <a:rPr lang="en-US" altLang="ja-JP" sz="1400" b="1" dirty="0" err="1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Batani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, Ph. </a:t>
            </a:r>
            <a:r>
              <a:rPr lang="it-IT" altLang="ja-JP" sz="1400" b="1" dirty="0" err="1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Nicolaï</a:t>
            </a:r>
            <a:r>
              <a:rPr lang="it-IT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, </a:t>
            </a:r>
            <a:r>
              <a:rPr lang="en-US" altLang="ja-JP" sz="1400" b="1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V. </a:t>
            </a:r>
            <a:r>
              <a:rPr lang="en-US" altLang="ja-JP" sz="1400" b="1" dirty="0" err="1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Tikhonchuk</a:t>
            </a:r>
            <a:endParaRPr lang="en-US" altLang="ja-JP" sz="1400" b="1" dirty="0">
              <a:solidFill>
                <a:srgbClr val="000000"/>
              </a:solidFill>
              <a:latin typeface="Helvetica"/>
              <a:ea typeface="ヒラギノ角ゴ ProN W6"/>
              <a:cs typeface="Helvetica"/>
            </a:endParaRPr>
          </a:p>
          <a:p>
            <a:r>
              <a:rPr lang="en-US" altLang="ja-JP" sz="1400" b="1" i="1" dirty="0">
                <a:solidFill>
                  <a:srgbClr val="7575D1"/>
                </a:solidFill>
                <a:latin typeface="Helvetica"/>
                <a:ea typeface="ヒラギノ角ゴ ProN W6"/>
                <a:cs typeface="Helvetica"/>
              </a:rPr>
              <a:t>CELIA, Univ. Bordeaux, France</a:t>
            </a:r>
          </a:p>
          <a:p>
            <a:endParaRPr lang="en-US" altLang="ja-JP" sz="1400" b="1" i="1" dirty="0">
              <a:solidFill>
                <a:srgbClr val="7575D1"/>
              </a:solidFill>
              <a:latin typeface="Helvetica"/>
              <a:ea typeface="ヒラギノ角ゴ ProN W6"/>
              <a:cs typeface="Helvetica"/>
            </a:endParaRPr>
          </a:p>
          <a:p>
            <a:r>
              <a:rPr lang="en-US" altLang="ja-JP" sz="1400" b="1" dirty="0">
                <a:solidFill>
                  <a:srgbClr val="000000"/>
                </a:solidFill>
                <a:ea typeface="ヒラギノ角ゴ ProN W6"/>
                <a:cs typeface="Helvetica"/>
              </a:rPr>
              <a:t>B. Pollock, J. Moody</a:t>
            </a:r>
          </a:p>
          <a:p>
            <a:r>
              <a:rPr lang="en-US" altLang="ja-JP" sz="1400" b="1" i="1" dirty="0">
                <a:solidFill>
                  <a:srgbClr val="7575D1"/>
                </a:solidFill>
                <a:ea typeface="ヒラギノ角ゴ ProN W6"/>
                <a:cs typeface="Helvetica"/>
              </a:rPr>
              <a:t>Lawrence Livermore National Laboratory, USA</a:t>
            </a:r>
          </a:p>
          <a:p>
            <a:endParaRPr lang="en-US" altLang="ja-JP" sz="1400" b="1" i="1" dirty="0">
              <a:solidFill>
                <a:srgbClr val="7575D1"/>
              </a:solidFill>
              <a:latin typeface="Helvetica"/>
              <a:ea typeface="ヒラギノ角ゴ ProN W6"/>
              <a:cs typeface="Helvetica"/>
            </a:endParaRPr>
          </a:p>
          <a:p>
            <a:r>
              <a:rPr lang="en-US" altLang="ja-JP" sz="1400" b="1" dirty="0">
                <a:solidFill>
                  <a:srgbClr val="000000"/>
                </a:solidFill>
                <a:ea typeface="ヒラギノ角ゴ ProN W6"/>
                <a:cs typeface="Helvetica"/>
              </a:rPr>
              <a:t>A. </a:t>
            </a:r>
            <a:r>
              <a:rPr lang="en-US" altLang="ja-JP" sz="1400" b="1" dirty="0" err="1">
                <a:solidFill>
                  <a:srgbClr val="000000"/>
                </a:solidFill>
                <a:ea typeface="ヒラギノ角ゴ ProN W6"/>
                <a:cs typeface="Helvetica"/>
              </a:rPr>
              <a:t>Sunahara</a:t>
            </a:r>
            <a:endParaRPr lang="en-US" altLang="ja-JP" sz="1400" b="1" dirty="0">
              <a:solidFill>
                <a:srgbClr val="000000"/>
              </a:solidFill>
              <a:ea typeface="ヒラギノ角ゴ ProN W6"/>
              <a:cs typeface="Helvetica"/>
            </a:endParaRPr>
          </a:p>
          <a:p>
            <a:r>
              <a:rPr lang="en-US" altLang="ja-JP" sz="1400" b="1" i="1" dirty="0">
                <a:solidFill>
                  <a:srgbClr val="7575D1"/>
                </a:solidFill>
                <a:ea typeface="ヒラギノ角ゴ ProN W6"/>
                <a:cs typeface="Helvetica"/>
              </a:rPr>
              <a:t>Perdue University, USA</a:t>
            </a:r>
            <a:endParaRPr lang="en-US" altLang="ja-JP" sz="1400" b="1" dirty="0">
              <a:solidFill>
                <a:srgbClr val="000000"/>
              </a:solidFill>
              <a:ea typeface="ヒラギノ角ゴ ProN W6"/>
              <a:cs typeface="Helvetic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3404BDB-E82F-5A46-B381-8B10F69D8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319" y="1176216"/>
            <a:ext cx="714717" cy="714717"/>
          </a:xfrm>
          <a:prstGeom prst="rect">
            <a:avLst/>
          </a:prstGeom>
        </p:spPr>
      </p:pic>
      <p:pic>
        <p:nvPicPr>
          <p:cNvPr id="9" name="図 8" descr="1334211364.png">
            <a:extLst>
              <a:ext uri="{FF2B5EF4-FFF2-40B4-BE49-F238E27FC236}">
                <a16:creationId xmlns:a16="http://schemas.microsoft.com/office/drawing/2014/main" id="{FABEEC0F-B361-A844-BE8C-D25206607D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99"/>
          <a:stretch/>
        </p:blipFill>
        <p:spPr>
          <a:xfrm>
            <a:off x="11496266" y="1890933"/>
            <a:ext cx="574289" cy="540021"/>
          </a:xfrm>
          <a:prstGeom prst="rect">
            <a:avLst/>
          </a:prstGeom>
        </p:spPr>
      </p:pic>
      <p:pic>
        <p:nvPicPr>
          <p:cNvPr id="10" name="図 6" descr="nifs_logo.gif">
            <a:extLst>
              <a:ext uri="{FF2B5EF4-FFF2-40B4-BE49-F238E27FC236}">
                <a16:creationId xmlns:a16="http://schemas.microsoft.com/office/drawing/2014/main" id="{BE3D3C93-604D-6945-9C92-C78E14B14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677" y="2477980"/>
            <a:ext cx="720001" cy="55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Nevada_Master_stack_slogan_4c large">
            <a:extLst>
              <a:ext uri="{FF2B5EF4-FFF2-40B4-BE49-F238E27FC236}">
                <a16:creationId xmlns:a16="http://schemas.microsoft.com/office/drawing/2014/main" id="{AE2A7A9C-C914-864C-AD63-414985671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706" y="3618872"/>
            <a:ext cx="951942" cy="70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AAD3EAC-7683-1142-9479-453AC1BE9D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5334" y="4321887"/>
            <a:ext cx="696153" cy="689191"/>
          </a:xfrm>
          <a:prstGeom prst="rect">
            <a:avLst/>
          </a:prstGeom>
        </p:spPr>
      </p:pic>
      <p:pic>
        <p:nvPicPr>
          <p:cNvPr id="14" name="図 13" descr="logo_celia.png">
            <a:extLst>
              <a:ext uri="{FF2B5EF4-FFF2-40B4-BE49-F238E27FC236}">
                <a16:creationId xmlns:a16="http://schemas.microsoft.com/office/drawing/2014/main" id="{A946E71D-BD0A-3C49-A43F-9BA674E1D7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634" y="5084989"/>
            <a:ext cx="834087" cy="62437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C00DB3F-E38A-564E-B394-84E653A212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97247" y="5706914"/>
            <a:ext cx="572326" cy="58377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55261F0-D6C1-C74B-BB9D-D975473038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00292" y="6183230"/>
            <a:ext cx="674771" cy="67477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CBE0CCF-908A-FE4F-81CA-A4568FFCB8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47600" y="3044726"/>
            <a:ext cx="871621" cy="503163"/>
          </a:xfrm>
          <a:prstGeom prst="rect">
            <a:avLst/>
          </a:prstGeom>
        </p:spPr>
      </p:pic>
      <p:sp>
        <p:nvSpPr>
          <p:cNvPr id="15" name="フッター プレースホルダー 3">
            <a:extLst>
              <a:ext uri="{FF2B5EF4-FFF2-40B4-BE49-F238E27FC236}">
                <a16:creationId xmlns:a16="http://schemas.microsoft.com/office/drawing/2014/main" id="{1CCA0C5C-0452-9442-B165-750166642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4708" y="6504775"/>
            <a:ext cx="5368487" cy="365124"/>
          </a:xfrm>
        </p:spPr>
        <p:txBody>
          <a:bodyPr/>
          <a:lstStyle/>
          <a:p>
            <a:r>
              <a:rPr kumimoji="1" lang="en-US" altLang="ja-JP" dirty="0"/>
              <a:t>IFE/1-2 S. Fujioka et al., Magnetized Fast Heating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4526303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スライド番号プレースホルダー 46">
            <a:extLst>
              <a:ext uri="{FF2B5EF4-FFF2-40B4-BE49-F238E27FC236}">
                <a16:creationId xmlns:a16="http://schemas.microsoft.com/office/drawing/2014/main" id="{AA4B519E-9260-B641-8315-2FEDEB76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95CE1D6-FD19-014D-AFA6-41D7B8DCC382}"/>
              </a:ext>
            </a:extLst>
          </p:cNvPr>
          <p:cNvSpPr txBox="1"/>
          <p:nvPr/>
        </p:nvSpPr>
        <p:spPr>
          <a:xfrm>
            <a:off x="273132" y="1011088"/>
            <a:ext cx="11756572" cy="4985972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pPr marL="18">
              <a:spcAft>
                <a:spcPts val="600"/>
              </a:spcAft>
            </a:pPr>
            <a:r>
              <a:rPr lang="en-US" altLang="ja-JP" sz="2400" b="1" u="sng" dirty="0">
                <a:solidFill>
                  <a:srgbClr val="000090"/>
                </a:solidFill>
                <a:latin typeface="+mj-lt"/>
                <a:ea typeface="Hiragino Kaku Gothic Pro W3" panose="020B0300000000000000" pitchFamily="34" charset="-128"/>
                <a:cs typeface="Helvetica"/>
              </a:rPr>
              <a:t>Summary</a:t>
            </a:r>
          </a:p>
          <a:p>
            <a:pPr marL="18">
              <a:spcAft>
                <a:spcPts val="600"/>
              </a:spcAft>
            </a:pPr>
            <a:endParaRPr lang="en-US" altLang="ja-JP" sz="2400" dirty="0">
              <a:latin typeface="Helvetica" pitchFamily="2" charset="0"/>
              <a:ea typeface="+mj-ea"/>
              <a:cs typeface="Helvetica"/>
            </a:endParaRPr>
          </a:p>
          <a:p>
            <a:pPr marL="457218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ja-JP" sz="2400" dirty="0">
                <a:latin typeface="Helvetica" pitchFamily="2" charset="0"/>
                <a:ea typeface="+mj-ea"/>
                <a:cs typeface="Helvetica"/>
              </a:rPr>
              <a:t>Short-pulse energetic electron beam accelerated by an intense laser pulse is used to heat instantaneously a compressed fuel core in the MFI.</a:t>
            </a:r>
          </a:p>
          <a:p>
            <a:pPr marL="457218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ja-JP" sz="2400" dirty="0">
                <a:latin typeface="Helvetica" pitchFamily="2" charset="0"/>
                <a:ea typeface="+mj-ea"/>
                <a:cs typeface="Helvetica"/>
              </a:rPr>
              <a:t>The laser accelerated electron beam has a large divergence relative to a fuel core radius.</a:t>
            </a:r>
          </a:p>
          <a:p>
            <a:pPr marL="457218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ja-JP" sz="2400" dirty="0">
                <a:latin typeface="Helvetica" pitchFamily="2" charset="0"/>
                <a:ea typeface="+mj-ea"/>
                <a:cs typeface="Helvetica"/>
              </a:rPr>
              <a:t>The diverging electron beam is guided to a small fuel core along the externally applied kilo-tesla magnetic field.</a:t>
            </a:r>
          </a:p>
          <a:p>
            <a:pPr marL="457218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ja-JP" sz="2400" dirty="0">
                <a:latin typeface="Helvetica" pitchFamily="2" charset="0"/>
                <a:ea typeface="+mj-ea"/>
                <a:cs typeface="Helvetica"/>
              </a:rPr>
              <a:t>An over-solid-density core was heated up to &gt; 2 </a:t>
            </a:r>
            <a:r>
              <a:rPr lang="en-US" altLang="ja-JP" sz="2400" dirty="0" err="1">
                <a:latin typeface="Helvetica" pitchFamily="2" charset="0"/>
                <a:ea typeface="+mj-ea"/>
                <a:cs typeface="Helvetica"/>
              </a:rPr>
              <a:t>keV</a:t>
            </a:r>
            <a:r>
              <a:rPr lang="en-US" altLang="ja-JP" sz="2400" dirty="0">
                <a:latin typeface="Helvetica" pitchFamily="2" charset="0"/>
                <a:ea typeface="+mj-ea"/>
                <a:cs typeface="Helvetica"/>
              </a:rPr>
              <a:t> with &gt; 8% of the energy coupling by the MFI scheme.</a:t>
            </a:r>
          </a:p>
          <a:p>
            <a:pPr marL="457218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ja-JP" sz="2400" dirty="0">
                <a:latin typeface="Helvetica" pitchFamily="2" charset="0"/>
                <a:ea typeface="+mj-ea"/>
                <a:cs typeface="Helvetica"/>
              </a:rPr>
              <a:t>We are trying to increase the heating laser energy to achieve the ignition temperature with the MFI scheme.</a:t>
            </a:r>
          </a:p>
        </p:txBody>
      </p:sp>
      <p:sp>
        <p:nvSpPr>
          <p:cNvPr id="6" name="フッター プレースホルダー 3">
            <a:extLst>
              <a:ext uri="{FF2B5EF4-FFF2-40B4-BE49-F238E27FC236}">
                <a16:creationId xmlns:a16="http://schemas.microsoft.com/office/drawing/2014/main" id="{29294162-CCCD-5541-8A75-9539248CB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4708" y="6504775"/>
            <a:ext cx="5368487" cy="365124"/>
          </a:xfrm>
        </p:spPr>
        <p:txBody>
          <a:bodyPr/>
          <a:lstStyle/>
          <a:p>
            <a:r>
              <a:rPr kumimoji="1" lang="en-US" altLang="ja-JP" dirty="0"/>
              <a:t>IFE/1-2 S. Fujioka et al., Magnetized Fast Heating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0228162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スライド番号プレースホルダー 46">
            <a:extLst>
              <a:ext uri="{FF2B5EF4-FFF2-40B4-BE49-F238E27FC236}">
                <a16:creationId xmlns:a16="http://schemas.microsoft.com/office/drawing/2014/main" id="{AA4B519E-9260-B641-8315-2FEDEB76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95CE1D6-FD19-014D-AFA6-41D7B8DCC382}"/>
              </a:ext>
            </a:extLst>
          </p:cNvPr>
          <p:cNvSpPr txBox="1"/>
          <p:nvPr/>
        </p:nvSpPr>
        <p:spPr>
          <a:xfrm>
            <a:off x="273132" y="1011088"/>
            <a:ext cx="11756572" cy="4985972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pPr marL="18">
              <a:spcAft>
                <a:spcPts val="600"/>
              </a:spcAft>
            </a:pPr>
            <a:r>
              <a:rPr lang="en-US" altLang="ja-JP" sz="2400" b="1" u="sng" dirty="0">
                <a:solidFill>
                  <a:srgbClr val="000090"/>
                </a:solidFill>
                <a:latin typeface="+mj-lt"/>
                <a:ea typeface="Hiragino Kaku Gothic Pro W3" panose="020B0300000000000000" pitchFamily="34" charset="-128"/>
                <a:cs typeface="Helvetica"/>
              </a:rPr>
              <a:t>Summary</a:t>
            </a:r>
          </a:p>
          <a:p>
            <a:pPr marL="18">
              <a:spcAft>
                <a:spcPts val="600"/>
              </a:spcAft>
            </a:pPr>
            <a:endParaRPr lang="en-US" altLang="ja-JP" sz="2400" dirty="0">
              <a:latin typeface="Helvetica" pitchFamily="2" charset="0"/>
              <a:ea typeface="+mj-ea"/>
              <a:cs typeface="Helvetica"/>
            </a:endParaRPr>
          </a:p>
          <a:p>
            <a:pPr marL="457218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ja-JP" sz="2400" dirty="0">
                <a:latin typeface="Helvetica" pitchFamily="2" charset="0"/>
                <a:ea typeface="+mj-ea"/>
                <a:cs typeface="Helvetica"/>
              </a:rPr>
              <a:t>Short-pulse energetic electron beam accelerated by an intense laser pulse is used to heat instantaneously a compressed fuel core in the MFI.</a:t>
            </a:r>
          </a:p>
          <a:p>
            <a:pPr marL="457218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ja-JP" sz="2400" dirty="0">
                <a:latin typeface="Helvetica" pitchFamily="2" charset="0"/>
                <a:ea typeface="+mj-ea"/>
                <a:cs typeface="Helvetica"/>
              </a:rPr>
              <a:t>The laser accelerated electron beam has a large divergence relative to a fuel core radius.</a:t>
            </a:r>
          </a:p>
          <a:p>
            <a:pPr marL="457218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ja-JP" sz="2400" dirty="0">
                <a:latin typeface="Helvetica" pitchFamily="2" charset="0"/>
                <a:ea typeface="+mj-ea"/>
                <a:cs typeface="Helvetica"/>
              </a:rPr>
              <a:t>The diverging electron beam is guided to a small fuel core along the externally applied kilo-tesla magnetic field.</a:t>
            </a:r>
          </a:p>
          <a:p>
            <a:pPr marL="457218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ja-JP" sz="2400" dirty="0">
                <a:latin typeface="Helvetica" pitchFamily="2" charset="0"/>
                <a:ea typeface="+mj-ea"/>
                <a:cs typeface="Helvetica"/>
              </a:rPr>
              <a:t>An over-solid-density core was heated up to &gt; 2 </a:t>
            </a:r>
            <a:r>
              <a:rPr lang="en-US" altLang="ja-JP" sz="2400" dirty="0" err="1">
                <a:latin typeface="Helvetica" pitchFamily="2" charset="0"/>
                <a:ea typeface="+mj-ea"/>
                <a:cs typeface="Helvetica"/>
              </a:rPr>
              <a:t>keV</a:t>
            </a:r>
            <a:r>
              <a:rPr lang="en-US" altLang="ja-JP" sz="2400" dirty="0">
                <a:latin typeface="Helvetica" pitchFamily="2" charset="0"/>
                <a:ea typeface="+mj-ea"/>
                <a:cs typeface="Helvetica"/>
              </a:rPr>
              <a:t> with &gt; 8% of the energy coupling by the MFI scheme.</a:t>
            </a:r>
          </a:p>
          <a:p>
            <a:pPr marL="457218" indent="-457200">
              <a:spcAft>
                <a:spcPts val="600"/>
              </a:spcAft>
              <a:buFont typeface="+mj-lt"/>
              <a:buAutoNum type="arabicPeriod"/>
            </a:pPr>
            <a:r>
              <a:rPr lang="en-US" altLang="ja-JP" sz="2400" dirty="0">
                <a:latin typeface="Helvetica" pitchFamily="2" charset="0"/>
                <a:ea typeface="+mj-ea"/>
                <a:cs typeface="Helvetica"/>
              </a:rPr>
              <a:t>We are trying to increase the heating laser energy to achieve the ignition temperature with the MFI scheme.</a:t>
            </a:r>
          </a:p>
        </p:txBody>
      </p:sp>
      <p:sp>
        <p:nvSpPr>
          <p:cNvPr id="6" name="フッター プレースホルダー 3">
            <a:extLst>
              <a:ext uri="{FF2B5EF4-FFF2-40B4-BE49-F238E27FC236}">
                <a16:creationId xmlns:a16="http://schemas.microsoft.com/office/drawing/2014/main" id="{29294162-CCCD-5541-8A75-9539248CB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4708" y="6504775"/>
            <a:ext cx="5368487" cy="365124"/>
          </a:xfrm>
        </p:spPr>
        <p:txBody>
          <a:bodyPr/>
          <a:lstStyle/>
          <a:p>
            <a:r>
              <a:rPr kumimoji="1" lang="en-US" altLang="ja-JP" dirty="0"/>
              <a:t>IFE/1-2 S. Fujioka et al., Magnetized Fast Heating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4860436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タイトル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2200" b="1" kern="1200" baseline="0">
                <a:solidFill>
                  <a:schemeClr val="tx1"/>
                </a:solidFill>
                <a:latin typeface="Helvetica" charset="0"/>
                <a:ea typeface="ヒラギノ角ゴ Pro W3" charset="-128"/>
                <a:cs typeface="+mj-cs"/>
              </a:defRPr>
            </a:lvl1pPr>
          </a:lstStyle>
          <a:p>
            <a:pPr algn="l"/>
            <a:r>
              <a:rPr lang="en-US" altLang="ja-JP" sz="2000" b="0" u="sng" dirty="0"/>
              <a:t>Critical problems in FI</a:t>
            </a:r>
            <a:br>
              <a:rPr lang="en-US" altLang="ja-JP" b="0" u="sng" dirty="0"/>
            </a:br>
            <a:r>
              <a:rPr lang="en-US" altLang="ja-JP" sz="2400" dirty="0">
                <a:solidFill>
                  <a:srgbClr val="002060"/>
                </a:solidFill>
                <a:latin typeface="Helvetica"/>
                <a:ea typeface="ヒラギノ角ゴ Pro W3"/>
                <a:cs typeface="Helvetica"/>
              </a:rPr>
              <a:t>Laser-accelerated relativistic electron beam (REB) has </a:t>
            </a:r>
            <a:r>
              <a:rPr lang="en-US" altLang="ja-JP" sz="2400" dirty="0">
                <a:solidFill>
                  <a:srgbClr val="FF0000"/>
                </a:solidFill>
                <a:latin typeface="Helvetica"/>
                <a:ea typeface="ヒラギノ角ゴ Pro W3"/>
                <a:cs typeface="Helvetica"/>
              </a:rPr>
              <a:t>large divergence</a:t>
            </a:r>
            <a:r>
              <a:rPr lang="en-US" altLang="ja-JP" sz="2400" dirty="0">
                <a:solidFill>
                  <a:srgbClr val="002060"/>
                </a:solidFill>
                <a:latin typeface="Helvetica"/>
                <a:ea typeface="ヒラギノ角ゴ Pro W3"/>
                <a:cs typeface="Helvetica"/>
              </a:rPr>
              <a:t>.</a:t>
            </a:r>
          </a:p>
          <a:p>
            <a:pPr algn="l"/>
            <a:r>
              <a:rPr lang="en-US" altLang="ja-JP" sz="2400" dirty="0">
                <a:solidFill>
                  <a:srgbClr val="002060"/>
                </a:solidFill>
                <a:latin typeface="+mj-lt"/>
                <a:ea typeface="Hiragino Kaku Gothic Pro W6" charset="-128"/>
                <a:cs typeface="Hiragino Kaku Gothic Pro W6" charset="-128"/>
              </a:rPr>
              <a:t>Only a small portion of REB collides with the small core.</a:t>
            </a:r>
          </a:p>
        </p:txBody>
      </p:sp>
      <p:pic>
        <p:nvPicPr>
          <p:cNvPr id="109" name="Picture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039" y="5443181"/>
            <a:ext cx="1735137" cy="13096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0" name="Picture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 flipV="1">
            <a:off x="723607" y="1895110"/>
            <a:ext cx="1778000" cy="13065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11" name="Rectangle 22"/>
          <p:cNvSpPr>
            <a:spLocks noChangeArrowheads="1"/>
          </p:cNvSpPr>
          <p:nvPr/>
        </p:nvSpPr>
        <p:spPr bwMode="auto">
          <a:xfrm>
            <a:off x="156940" y="1202859"/>
            <a:ext cx="29113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Helvetica" pitchFamily="-29" charset="0"/>
                <a:ea typeface="ヒラギノ角ゴ Pro W3" pitchFamily="-29" charset="-128"/>
                <a:cs typeface="ヒラギノ角ゴ Pro W3" pitchFamily="-29" charset="-128"/>
              </a:rPr>
              <a:t>Fuel compression by</a:t>
            </a:r>
            <a:endParaRPr lang="en-US" altLang="ja-JP" sz="2000" b="1" dirty="0">
              <a:solidFill>
                <a:srgbClr val="008040"/>
              </a:solidFill>
              <a:latin typeface="Helvetica" pitchFamily="-29" charset="0"/>
              <a:ea typeface="ヒラギノ角ゴ Pro W3" pitchFamily="-29" charset="-128"/>
              <a:cs typeface="ヒラギノ角ゴ Pro W3" pitchFamily="-29" charset="-128"/>
            </a:endParaRP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8040"/>
                </a:solidFill>
                <a:latin typeface="Helvetica" pitchFamily="-29" charset="0"/>
                <a:ea typeface="ヒラギノ角ゴ Pro W3" pitchFamily="-29" charset="-128"/>
                <a:cs typeface="ヒラギノ角ゴ Pro W3" pitchFamily="-29" charset="-128"/>
              </a:rPr>
              <a:t>multiple ns beams</a:t>
            </a:r>
          </a:p>
        </p:txBody>
      </p:sp>
      <p:sp>
        <p:nvSpPr>
          <p:cNvPr id="112" name="Rectangle 23"/>
          <p:cNvSpPr>
            <a:spLocks noChangeArrowheads="1"/>
          </p:cNvSpPr>
          <p:nvPr/>
        </p:nvSpPr>
        <p:spPr bwMode="auto">
          <a:xfrm>
            <a:off x="199186" y="3247543"/>
            <a:ext cx="28268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>
                <a:latin typeface="Helvetica" pitchFamily="-29" charset="0"/>
                <a:ea typeface="ヒラギノ角ゴ Pro W3" pitchFamily="-29" charset="-128"/>
                <a:cs typeface="ヒラギノ角ゴ Pro W3" pitchFamily="-29" charset="-128"/>
              </a:rPr>
              <a:t>Heating by </a:t>
            </a:r>
            <a:r>
              <a:rPr lang="en-US" altLang="ja-JP" sz="2000" b="1" dirty="0" err="1">
                <a:solidFill>
                  <a:srgbClr val="FF0000"/>
                </a:solidFill>
                <a:latin typeface="Helvetica" pitchFamily="-29" charset="0"/>
                <a:ea typeface="ヒラギノ角ゴ Pro W3" pitchFamily="-29" charset="-128"/>
                <a:cs typeface="ヒラギノ角ゴ Pro W3" pitchFamily="-29" charset="-128"/>
              </a:rPr>
              <a:t>ps</a:t>
            </a:r>
            <a:r>
              <a:rPr lang="en-US" altLang="ja-JP" sz="2000" b="1" dirty="0">
                <a:solidFill>
                  <a:srgbClr val="FF0000"/>
                </a:solidFill>
                <a:latin typeface="Helvetica" pitchFamily="-29" charset="0"/>
                <a:ea typeface="ヒラギノ角ゴ Pro W3" pitchFamily="-29" charset="-128"/>
                <a:cs typeface="ヒラギノ角ゴ Pro W3" pitchFamily="-29" charset="-128"/>
              </a:rPr>
              <a:t> beams</a:t>
            </a:r>
          </a:p>
        </p:txBody>
      </p:sp>
      <p:sp>
        <p:nvSpPr>
          <p:cNvPr id="113" name="Rectangle 24"/>
          <p:cNvSpPr>
            <a:spLocks noChangeArrowheads="1"/>
          </p:cNvSpPr>
          <p:nvPr/>
        </p:nvSpPr>
        <p:spPr bwMode="auto">
          <a:xfrm>
            <a:off x="240035" y="5027928"/>
            <a:ext cx="27451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000000"/>
                </a:solidFill>
                <a:latin typeface="Helvetica" pitchFamily="-29" charset="0"/>
                <a:ea typeface="ヒラギノ角ゴ Pro W3" pitchFamily="-29" charset="-128"/>
                <a:cs typeface="ヒラギノ角ゴ Pro W3" pitchFamily="-29" charset="-128"/>
              </a:rPr>
              <a:t>Ignition &amp; </a:t>
            </a:r>
            <a:r>
              <a:rPr lang="en-US" altLang="ja-JP" sz="2000" b="1" dirty="0">
                <a:solidFill>
                  <a:srgbClr val="000000"/>
                </a:solidFill>
                <a:latin typeface="Helvetica" pitchFamily="-29" charset="0"/>
                <a:ea typeface="ヒラギノ角ゴ Pro W3" pitchFamily="-29" charset="-128"/>
                <a:cs typeface="ヒラギノ角ゴ Pro W3" pitchFamily="-29" charset="-128"/>
              </a:rPr>
              <a:t>burn</a:t>
            </a:r>
          </a:p>
        </p:txBody>
      </p:sp>
      <p:pic>
        <p:nvPicPr>
          <p:cNvPr id="117" name="Picture 2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 flipV="1">
            <a:off x="755357" y="3662795"/>
            <a:ext cx="1714500" cy="13192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27" name="テキスト ボックス 198"/>
          <p:cNvSpPr txBox="1">
            <a:spLocks noChangeArrowheads="1"/>
          </p:cNvSpPr>
          <p:nvPr/>
        </p:nvSpPr>
        <p:spPr bwMode="auto">
          <a:xfrm>
            <a:off x="7315265" y="1168157"/>
            <a:ext cx="4831940" cy="36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2" tIns="41148" rIns="82292" bIns="41148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defTabSz="822911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S. Fujioka </a:t>
            </a:r>
            <a:r>
              <a:rPr kumimoji="0" lang="en-US" altLang="ja-JP" sz="1800" b="1" i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et al</a:t>
            </a:r>
            <a:r>
              <a:rPr kumimoji="0" lang="en-US" altLang="ja-JP" sz="18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., Phys. Plasma (2016).</a:t>
            </a:r>
          </a:p>
        </p:txBody>
      </p:sp>
      <p:grpSp>
        <p:nvGrpSpPr>
          <p:cNvPr id="228" name="グループ化 227">
            <a:extLst>
              <a:ext uri="{FF2B5EF4-FFF2-40B4-BE49-F238E27FC236}">
                <a16:creationId xmlns:a16="http://schemas.microsoft.com/office/drawing/2014/main" id="{753927F3-DF45-9E46-8925-CE1EFE6C464B}"/>
              </a:ext>
            </a:extLst>
          </p:cNvPr>
          <p:cNvGrpSpPr/>
          <p:nvPr/>
        </p:nvGrpSpPr>
        <p:grpSpPr>
          <a:xfrm>
            <a:off x="3467377" y="2665223"/>
            <a:ext cx="7914497" cy="3507372"/>
            <a:chOff x="2500317" y="2014861"/>
            <a:chExt cx="7302895" cy="3236335"/>
          </a:xfrm>
        </p:grpSpPr>
        <p:pic>
          <p:nvPicPr>
            <p:cNvPr id="229" name="Picture 9">
              <a:extLst>
                <a:ext uri="{FF2B5EF4-FFF2-40B4-BE49-F238E27FC236}">
                  <a16:creationId xmlns:a16="http://schemas.microsoft.com/office/drawing/2014/main" id="{71D3A5E7-7671-0D43-A894-1D2EAC8DEC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30" r="-6000"/>
            <a:stretch/>
          </p:blipFill>
          <p:spPr bwMode="auto">
            <a:xfrm>
              <a:off x="8155298" y="2019450"/>
              <a:ext cx="1518431" cy="3231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0" name="Picture 5">
              <a:extLst>
                <a:ext uri="{FF2B5EF4-FFF2-40B4-BE49-F238E27FC236}">
                  <a16:creationId xmlns:a16="http://schemas.microsoft.com/office/drawing/2014/main" id="{C05373C0-2126-8944-A599-AC3707690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415" y="2014861"/>
              <a:ext cx="3189781" cy="32317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31" name="グループ化 235">
              <a:extLst>
                <a:ext uri="{FF2B5EF4-FFF2-40B4-BE49-F238E27FC236}">
                  <a16:creationId xmlns:a16="http://schemas.microsoft.com/office/drawing/2014/main" id="{858EC814-B69F-934E-BF67-A462CF276FC4}"/>
                </a:ext>
              </a:extLst>
            </p:cNvPr>
            <p:cNvGrpSpPr/>
            <p:nvPr/>
          </p:nvGrpSpPr>
          <p:grpSpPr>
            <a:xfrm>
              <a:off x="3581178" y="2841720"/>
              <a:ext cx="1939577" cy="1646364"/>
              <a:chOff x="4730137" y="1499229"/>
              <a:chExt cx="1347950" cy="1144176"/>
            </a:xfrm>
          </p:grpSpPr>
          <p:grpSp>
            <p:nvGrpSpPr>
              <p:cNvPr id="380" name="グループ化 234">
                <a:extLst>
                  <a:ext uri="{FF2B5EF4-FFF2-40B4-BE49-F238E27FC236}">
                    <a16:creationId xmlns:a16="http://schemas.microsoft.com/office/drawing/2014/main" id="{373536C3-2FA9-734A-86B1-BD576C0B0ACB}"/>
                  </a:ext>
                </a:extLst>
              </p:cNvPr>
              <p:cNvGrpSpPr/>
              <p:nvPr/>
            </p:nvGrpSpPr>
            <p:grpSpPr>
              <a:xfrm>
                <a:off x="4905428" y="1557041"/>
                <a:ext cx="1172659" cy="953543"/>
                <a:chOff x="4905428" y="1557041"/>
                <a:chExt cx="1172659" cy="953543"/>
              </a:xfrm>
            </p:grpSpPr>
            <p:sp>
              <p:nvSpPr>
                <p:cNvPr id="382" name="台形 381">
                  <a:extLst>
                    <a:ext uri="{FF2B5EF4-FFF2-40B4-BE49-F238E27FC236}">
                      <a16:creationId xmlns:a16="http://schemas.microsoft.com/office/drawing/2014/main" id="{EA1CFF51-1C6B-A148-9AD6-64F35B4076B2}"/>
                    </a:ext>
                  </a:extLst>
                </p:cNvPr>
                <p:cNvSpPr/>
                <p:nvPr/>
              </p:nvSpPr>
              <p:spPr>
                <a:xfrm rot="5400000">
                  <a:off x="5036702" y="1469200"/>
                  <a:ext cx="953543" cy="1129226"/>
                </a:xfrm>
                <a:prstGeom prst="trapezoid">
                  <a:avLst>
                    <a:gd name="adj" fmla="val 40014"/>
                  </a:avLst>
                </a:prstGeom>
                <a:solidFill>
                  <a:srgbClr val="FFC000"/>
                </a:solidFill>
                <a:ln w="12700" cap="flat" cmpd="sng" algn="ctr">
                  <a:solidFill>
                    <a:srgbClr val="1F497D">
                      <a:alpha val="59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lvl1pPr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  <a:lvl2pPr indent="228129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2pPr>
                  <a:lvl3pPr indent="456258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3pPr>
                  <a:lvl4pPr indent="684385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4pPr>
                  <a:lvl5pPr indent="912286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5pPr>
                  <a:lvl6pPr indent="1140614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6pPr>
                  <a:lvl7pPr indent="1368772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7pPr>
                  <a:lvl8pPr indent="1596808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8pPr>
                  <a:lvl9pPr indent="1824914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9pPr>
                </a:lstStyle>
                <a:p>
                  <a:pPr marL="0" marR="0" lvl="0" indent="0" algn="ctr" defTabSz="45625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ヒラギノ角ゴシック W3"/>
                    <a:cs typeface=""/>
                    <a:sym typeface="Helvetica"/>
                  </a:endParaRPr>
                </a:p>
              </p:txBody>
            </p:sp>
            <p:sp>
              <p:nvSpPr>
                <p:cNvPr id="383" name="台形 382">
                  <a:extLst>
                    <a:ext uri="{FF2B5EF4-FFF2-40B4-BE49-F238E27FC236}">
                      <a16:creationId xmlns:a16="http://schemas.microsoft.com/office/drawing/2014/main" id="{7DBA6BC3-7E70-224E-8C28-BCCA73FA05B8}"/>
                    </a:ext>
                  </a:extLst>
                </p:cNvPr>
                <p:cNvSpPr/>
                <p:nvPr/>
              </p:nvSpPr>
              <p:spPr>
                <a:xfrm rot="5400000">
                  <a:off x="5051610" y="1469198"/>
                  <a:ext cx="836862" cy="1129226"/>
                </a:xfrm>
                <a:prstGeom prst="trapezoid">
                  <a:avLst>
                    <a:gd name="adj" fmla="val 43091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1F497D">
                      <a:alpha val="59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lvl1pPr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  <a:lvl2pPr indent="228129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2pPr>
                  <a:lvl3pPr indent="456258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3pPr>
                  <a:lvl4pPr indent="684385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4pPr>
                  <a:lvl5pPr indent="912286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5pPr>
                  <a:lvl6pPr indent="1140614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6pPr>
                  <a:lvl7pPr indent="1368772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7pPr>
                  <a:lvl8pPr indent="1596808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8pPr>
                  <a:lvl9pPr indent="1824914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9pPr>
                </a:lstStyle>
                <a:p>
                  <a:pPr marL="0" marR="0" lvl="0" indent="0" algn="ctr" defTabSz="45625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ヒラギノ角ゴシック W3"/>
                    <a:cs typeface=""/>
                    <a:sym typeface="Helvetica"/>
                  </a:endParaRPr>
                </a:p>
              </p:txBody>
            </p:sp>
          </p:grpSp>
          <p:sp>
            <p:nvSpPr>
              <p:cNvPr id="381" name="正方形/長方形 380">
                <a:extLst>
                  <a:ext uri="{FF2B5EF4-FFF2-40B4-BE49-F238E27FC236}">
                    <a16:creationId xmlns:a16="http://schemas.microsoft.com/office/drawing/2014/main" id="{5102DC00-934F-4041-9E5D-4835F5B18C34}"/>
                  </a:ext>
                </a:extLst>
              </p:cNvPr>
              <p:cNvSpPr/>
              <p:nvPr/>
            </p:nvSpPr>
            <p:spPr>
              <a:xfrm>
                <a:off x="4730137" y="1499229"/>
                <a:ext cx="229403" cy="1144176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lvl1pPr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indent="228129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indent="456258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indent="684385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indent="912286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indent="1140614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6pPr>
                <a:lvl7pPr indent="1368772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7pPr>
                <a:lvl8pPr indent="1596808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8pPr>
                <a:lvl9pPr indent="1824914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marL="0" marR="0" lvl="0" indent="0" algn="ctr" defTabSz="456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ヒラギノ角ゴシック W3"/>
                  <a:cs typeface=""/>
                  <a:sym typeface="Helvetica"/>
                </a:endParaRPr>
              </a:p>
            </p:txBody>
          </p:sp>
        </p:grpSp>
        <p:pic>
          <p:nvPicPr>
            <p:cNvPr id="232" name="Picture 2">
              <a:extLst>
                <a:ext uri="{FF2B5EF4-FFF2-40B4-BE49-F238E27FC236}">
                  <a16:creationId xmlns:a16="http://schemas.microsoft.com/office/drawing/2014/main" id="{4EA9F01C-A53A-2241-973F-03A28621B4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35"/>
            <a:stretch/>
          </p:blipFill>
          <p:spPr bwMode="auto">
            <a:xfrm>
              <a:off x="3466328" y="3098924"/>
              <a:ext cx="1982532" cy="1034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3" name="正方形/長方形 232">
              <a:extLst>
                <a:ext uri="{FF2B5EF4-FFF2-40B4-BE49-F238E27FC236}">
                  <a16:creationId xmlns:a16="http://schemas.microsoft.com/office/drawing/2014/main" id="{5B260621-FC7B-D447-B14F-CB25A73C41BD}"/>
                </a:ext>
              </a:extLst>
            </p:cNvPr>
            <p:cNvSpPr/>
            <p:nvPr/>
          </p:nvSpPr>
          <p:spPr>
            <a:xfrm>
              <a:off x="5628182" y="2067152"/>
              <a:ext cx="1864244" cy="38356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>
              <a:lvl1pPr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  <a:lvl2pPr indent="228129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2pPr>
              <a:lvl3pPr indent="45625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3pPr>
              <a:lvl4pPr indent="684385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4pPr>
              <a:lvl5pPr indent="912286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5pPr>
              <a:lvl6pPr indent="11406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6pPr>
              <a:lvl7pPr indent="1368772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7pPr>
              <a:lvl8pPr indent="159680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8pPr>
              <a:lvl9pPr indent="18249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algn="ctr">
                <a:lnSpc>
                  <a:spcPts val="2500"/>
                </a:lnSpc>
              </a:pPr>
              <a:r>
                <a:rPr lang="en-US" altLang="ja-JP" sz="2000" b="1" dirty="0">
                  <a:solidFill>
                    <a:srgbClr val="7030A0"/>
                  </a:solidFill>
                  <a:ea typeface="Hiragino Kaku Gothic Pro W6" charset="-128"/>
                  <a:cs typeface="Hiragino Kaku Gothic Pro W6" charset="-128"/>
                </a:rPr>
                <a:t>Electron beam</a:t>
              </a:r>
            </a:p>
          </p:txBody>
        </p:sp>
        <p:grpSp>
          <p:nvGrpSpPr>
            <p:cNvPr id="234" name="グループ化 237">
              <a:extLst>
                <a:ext uri="{FF2B5EF4-FFF2-40B4-BE49-F238E27FC236}">
                  <a16:creationId xmlns:a16="http://schemas.microsoft.com/office/drawing/2014/main" id="{D198CFB1-0935-A147-BCDB-D15E01F8F3CF}"/>
                </a:ext>
              </a:extLst>
            </p:cNvPr>
            <p:cNvGrpSpPr/>
            <p:nvPr/>
          </p:nvGrpSpPr>
          <p:grpSpPr>
            <a:xfrm>
              <a:off x="5158008" y="2134539"/>
              <a:ext cx="4645204" cy="2952788"/>
              <a:chOff x="7348354" y="1007171"/>
              <a:chExt cx="3228284" cy="2052103"/>
            </a:xfrm>
          </p:grpSpPr>
          <p:cxnSp>
            <p:nvCxnSpPr>
              <p:cNvPr id="238" name="直線矢印コネクタ 237">
                <a:extLst>
                  <a:ext uri="{FF2B5EF4-FFF2-40B4-BE49-F238E27FC236}">
                    <a16:creationId xmlns:a16="http://schemas.microsoft.com/office/drawing/2014/main" id="{21426CFF-43B3-CE46-BC4E-92B940B83140}"/>
                  </a:ext>
                </a:extLst>
              </p:cNvPr>
              <p:cNvCxnSpPr/>
              <p:nvPr/>
            </p:nvCxnSpPr>
            <p:spPr>
              <a:xfrm flipV="1">
                <a:off x="8210952" y="1134496"/>
                <a:ext cx="1614682" cy="687420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239" name="直線矢印コネクタ 238">
                <a:extLst>
                  <a:ext uri="{FF2B5EF4-FFF2-40B4-BE49-F238E27FC236}">
                    <a16:creationId xmlns:a16="http://schemas.microsoft.com/office/drawing/2014/main" id="{F44D6A21-0297-8C4C-8302-A00763227A23}"/>
                  </a:ext>
                </a:extLst>
              </p:cNvPr>
              <p:cNvCxnSpPr/>
              <p:nvPr/>
            </p:nvCxnSpPr>
            <p:spPr>
              <a:xfrm>
                <a:off x="8008626" y="2033791"/>
                <a:ext cx="1949334" cy="220124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240" name="直線矢印コネクタ 239">
                <a:extLst>
                  <a:ext uri="{FF2B5EF4-FFF2-40B4-BE49-F238E27FC236}">
                    <a16:creationId xmlns:a16="http://schemas.microsoft.com/office/drawing/2014/main" id="{CDADF634-7B4B-4048-8DBC-520CFDEF47C9}"/>
                  </a:ext>
                </a:extLst>
              </p:cNvPr>
              <p:cNvCxnSpPr/>
              <p:nvPr/>
            </p:nvCxnSpPr>
            <p:spPr>
              <a:xfrm flipV="1">
                <a:off x="8173258" y="1772137"/>
                <a:ext cx="1844961" cy="230894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241" name="直線矢印コネクタ 240">
                <a:extLst>
                  <a:ext uri="{FF2B5EF4-FFF2-40B4-BE49-F238E27FC236}">
                    <a16:creationId xmlns:a16="http://schemas.microsoft.com/office/drawing/2014/main" id="{CBCE0F2D-1E28-D047-97DC-B1429E9BB98A}"/>
                  </a:ext>
                </a:extLst>
              </p:cNvPr>
              <p:cNvCxnSpPr/>
              <p:nvPr/>
            </p:nvCxnSpPr>
            <p:spPr>
              <a:xfrm>
                <a:off x="7981683" y="2253915"/>
                <a:ext cx="749955" cy="168338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242" name="直線矢印コネクタ 241">
                <a:extLst>
                  <a:ext uri="{FF2B5EF4-FFF2-40B4-BE49-F238E27FC236}">
                    <a16:creationId xmlns:a16="http://schemas.microsoft.com/office/drawing/2014/main" id="{07BB99DE-D1AE-9A4D-9394-3955F3926841}"/>
                  </a:ext>
                </a:extLst>
              </p:cNvPr>
              <p:cNvCxnSpPr/>
              <p:nvPr/>
            </p:nvCxnSpPr>
            <p:spPr>
              <a:xfrm>
                <a:off x="7640628" y="2065408"/>
                <a:ext cx="2804512" cy="490546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243" name="直線矢印コネクタ 242">
                <a:extLst>
                  <a:ext uri="{FF2B5EF4-FFF2-40B4-BE49-F238E27FC236}">
                    <a16:creationId xmlns:a16="http://schemas.microsoft.com/office/drawing/2014/main" id="{6B7CA69B-EDD2-C143-AD6F-A7FD3797220A}"/>
                  </a:ext>
                </a:extLst>
              </p:cNvPr>
              <p:cNvCxnSpPr/>
              <p:nvPr/>
            </p:nvCxnSpPr>
            <p:spPr>
              <a:xfrm flipV="1">
                <a:off x="7664205" y="1542072"/>
                <a:ext cx="2688226" cy="404501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244" name="直線矢印コネクタ 243">
                <a:extLst>
                  <a:ext uri="{FF2B5EF4-FFF2-40B4-BE49-F238E27FC236}">
                    <a16:creationId xmlns:a16="http://schemas.microsoft.com/office/drawing/2014/main" id="{9C26710C-600D-9A43-8989-BC405D7D297D}"/>
                  </a:ext>
                </a:extLst>
              </p:cNvPr>
              <p:cNvCxnSpPr/>
              <p:nvPr/>
            </p:nvCxnSpPr>
            <p:spPr>
              <a:xfrm flipV="1">
                <a:off x="7664205" y="2033791"/>
                <a:ext cx="2912433" cy="1861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245" name="直線矢印コネクタ 244">
                <a:extLst>
                  <a:ext uri="{FF2B5EF4-FFF2-40B4-BE49-F238E27FC236}">
                    <a16:creationId xmlns:a16="http://schemas.microsoft.com/office/drawing/2014/main" id="{B08EC5CB-7563-2C46-BD23-9FC98652A4AC}"/>
                  </a:ext>
                </a:extLst>
              </p:cNvPr>
              <p:cNvCxnSpPr/>
              <p:nvPr/>
            </p:nvCxnSpPr>
            <p:spPr>
              <a:xfrm flipV="1">
                <a:off x="7600830" y="1255187"/>
                <a:ext cx="837507" cy="647966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246" name="直線矢印コネクタ 245">
                <a:extLst>
                  <a:ext uri="{FF2B5EF4-FFF2-40B4-BE49-F238E27FC236}">
                    <a16:creationId xmlns:a16="http://schemas.microsoft.com/office/drawing/2014/main" id="{041C6777-67BA-594A-AEDE-AF067254BA6E}"/>
                  </a:ext>
                </a:extLst>
              </p:cNvPr>
              <p:cNvCxnSpPr/>
              <p:nvPr/>
            </p:nvCxnSpPr>
            <p:spPr>
              <a:xfrm>
                <a:off x="7523111" y="2175296"/>
                <a:ext cx="1111408" cy="670536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247" name="直線矢印コネクタ 246">
                <a:extLst>
                  <a:ext uri="{FF2B5EF4-FFF2-40B4-BE49-F238E27FC236}">
                    <a16:creationId xmlns:a16="http://schemas.microsoft.com/office/drawing/2014/main" id="{2672577D-A528-794D-BA2B-92823781AFDD}"/>
                  </a:ext>
                </a:extLst>
              </p:cNvPr>
              <p:cNvCxnSpPr/>
              <p:nvPr/>
            </p:nvCxnSpPr>
            <p:spPr>
              <a:xfrm flipV="1">
                <a:off x="7866009" y="1117347"/>
                <a:ext cx="1437580" cy="804759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248" name="直線矢印コネクタ 247">
                <a:extLst>
                  <a:ext uri="{FF2B5EF4-FFF2-40B4-BE49-F238E27FC236}">
                    <a16:creationId xmlns:a16="http://schemas.microsoft.com/office/drawing/2014/main" id="{4E61140C-C685-D24B-B90B-B8D4FEE0B01E}"/>
                  </a:ext>
                </a:extLst>
              </p:cNvPr>
              <p:cNvCxnSpPr/>
              <p:nvPr/>
            </p:nvCxnSpPr>
            <p:spPr>
              <a:xfrm flipV="1">
                <a:off x="7544477" y="1349217"/>
                <a:ext cx="437205" cy="538674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249" name="直線矢印コネクタ 248">
                <a:extLst>
                  <a:ext uri="{FF2B5EF4-FFF2-40B4-BE49-F238E27FC236}">
                    <a16:creationId xmlns:a16="http://schemas.microsoft.com/office/drawing/2014/main" id="{1BA8BE14-0C9C-4E4F-BF63-D65101742CDC}"/>
                  </a:ext>
                </a:extLst>
              </p:cNvPr>
              <p:cNvCxnSpPr/>
              <p:nvPr/>
            </p:nvCxnSpPr>
            <p:spPr>
              <a:xfrm>
                <a:off x="7579473" y="2169339"/>
                <a:ext cx="2027014" cy="688130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pic>
            <p:nvPicPr>
              <p:cNvPr id="250" name="Picture 3">
                <a:extLst>
                  <a:ext uri="{FF2B5EF4-FFF2-40B4-BE49-F238E27FC236}">
                    <a16:creationId xmlns:a16="http://schemas.microsoft.com/office/drawing/2014/main" id="{2FAE9696-3267-7D4E-AEC6-CBC0B4EBF0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7361" y="198412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1" name="Picture 3">
                <a:extLst>
                  <a:ext uri="{FF2B5EF4-FFF2-40B4-BE49-F238E27FC236}">
                    <a16:creationId xmlns:a16="http://schemas.microsoft.com/office/drawing/2014/main" id="{C128AAD5-E32F-5A4E-9D43-1713C63FEB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3258" y="161569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2" name="Picture 3">
                <a:extLst>
                  <a:ext uri="{FF2B5EF4-FFF2-40B4-BE49-F238E27FC236}">
                    <a16:creationId xmlns:a16="http://schemas.microsoft.com/office/drawing/2014/main" id="{C0917FED-D5D0-6342-A1E0-3CE294BF9D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13957" y="1672307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3" name="Picture 3">
                <a:extLst>
                  <a:ext uri="{FF2B5EF4-FFF2-40B4-BE49-F238E27FC236}">
                    <a16:creationId xmlns:a16="http://schemas.microsoft.com/office/drawing/2014/main" id="{42F29A7C-5F87-D540-B39A-85A1FD0C45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98317" y="182366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4" name="Picture 3">
                <a:extLst>
                  <a:ext uri="{FF2B5EF4-FFF2-40B4-BE49-F238E27FC236}">
                    <a16:creationId xmlns:a16="http://schemas.microsoft.com/office/drawing/2014/main" id="{7093C7AD-4A0D-A041-A41C-44B22DD28A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4205" y="2126368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5" name="Picture 3">
                <a:extLst>
                  <a:ext uri="{FF2B5EF4-FFF2-40B4-BE49-F238E27FC236}">
                    <a16:creationId xmlns:a16="http://schemas.microsoft.com/office/drawing/2014/main" id="{F59F8E4B-296B-4449-AA0F-149BBBB6D5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9888" y="2062274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6" name="Picture 3">
                <a:extLst>
                  <a:ext uri="{FF2B5EF4-FFF2-40B4-BE49-F238E27FC236}">
                    <a16:creationId xmlns:a16="http://schemas.microsoft.com/office/drawing/2014/main" id="{5272F5AE-D99C-A74F-AB03-09C6C791DB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8715" y="208955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7" name="Picture 3">
                <a:extLst>
                  <a:ext uri="{FF2B5EF4-FFF2-40B4-BE49-F238E27FC236}">
                    <a16:creationId xmlns:a16="http://schemas.microsoft.com/office/drawing/2014/main" id="{0F339FB4-14B2-F24B-BB95-D5C716CA09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2167" y="183730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8" name="Picture 3">
                <a:extLst>
                  <a:ext uri="{FF2B5EF4-FFF2-40B4-BE49-F238E27FC236}">
                    <a16:creationId xmlns:a16="http://schemas.microsoft.com/office/drawing/2014/main" id="{46274C29-E908-234C-8522-7C7C514C4C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69617" y="2002298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9" name="Picture 3">
                <a:extLst>
                  <a:ext uri="{FF2B5EF4-FFF2-40B4-BE49-F238E27FC236}">
                    <a16:creationId xmlns:a16="http://schemas.microsoft.com/office/drawing/2014/main" id="{2A9A94BB-7180-E946-BFDB-7CDA5E8281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57632" y="182366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0" name="Picture 3">
                <a:extLst>
                  <a:ext uri="{FF2B5EF4-FFF2-40B4-BE49-F238E27FC236}">
                    <a16:creationId xmlns:a16="http://schemas.microsoft.com/office/drawing/2014/main" id="{35D55645-5195-BE4A-A262-4C962A5F2E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1925" y="1571406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1" name="Picture 3">
                <a:extLst>
                  <a:ext uri="{FF2B5EF4-FFF2-40B4-BE49-F238E27FC236}">
                    <a16:creationId xmlns:a16="http://schemas.microsoft.com/office/drawing/2014/main" id="{3232CD78-3D41-8B44-9C34-6F481FC73A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1871" y="186765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2" name="Picture 3">
                <a:extLst>
                  <a:ext uri="{FF2B5EF4-FFF2-40B4-BE49-F238E27FC236}">
                    <a16:creationId xmlns:a16="http://schemas.microsoft.com/office/drawing/2014/main" id="{9ACE6E6E-EB87-294C-8351-03396DC51C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520" y="2140010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3" name="Picture 3">
                <a:extLst>
                  <a:ext uri="{FF2B5EF4-FFF2-40B4-BE49-F238E27FC236}">
                    <a16:creationId xmlns:a16="http://schemas.microsoft.com/office/drawing/2014/main" id="{3BDBA0F3-C019-6A42-BEFD-00F6E05CD9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6459" y="204402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4" name="Picture 3">
                <a:extLst>
                  <a:ext uri="{FF2B5EF4-FFF2-40B4-BE49-F238E27FC236}">
                    <a16:creationId xmlns:a16="http://schemas.microsoft.com/office/drawing/2014/main" id="{91327053-470B-D347-854E-25348C09C2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5262" y="1621857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5" name="Picture 3">
                <a:extLst>
                  <a:ext uri="{FF2B5EF4-FFF2-40B4-BE49-F238E27FC236}">
                    <a16:creationId xmlns:a16="http://schemas.microsoft.com/office/drawing/2014/main" id="{F444E9E9-BCE8-7447-9392-4DD67784B2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2037" y="187411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6" name="Picture 3">
                <a:extLst>
                  <a:ext uri="{FF2B5EF4-FFF2-40B4-BE49-F238E27FC236}">
                    <a16:creationId xmlns:a16="http://schemas.microsoft.com/office/drawing/2014/main" id="{707DCDF0-7AAB-F447-91F2-E6125A2F6E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1002" y="2232185"/>
                <a:ext cx="102232" cy="95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7" name="Picture 3">
                <a:extLst>
                  <a:ext uri="{FF2B5EF4-FFF2-40B4-BE49-F238E27FC236}">
                    <a16:creationId xmlns:a16="http://schemas.microsoft.com/office/drawing/2014/main" id="{DDD5AABA-80E4-9243-9D56-DB3CC8B679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66009" y="1874112"/>
                <a:ext cx="102232" cy="95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8" name="Picture 3">
                <a:extLst>
                  <a:ext uri="{FF2B5EF4-FFF2-40B4-BE49-F238E27FC236}">
                    <a16:creationId xmlns:a16="http://schemas.microsoft.com/office/drawing/2014/main" id="{7D1C14DA-59B0-6945-A1DC-5AC794CF3E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4655" y="1979929"/>
                <a:ext cx="102232" cy="95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9" name="Picture 3">
                <a:extLst>
                  <a:ext uri="{FF2B5EF4-FFF2-40B4-BE49-F238E27FC236}">
                    <a16:creationId xmlns:a16="http://schemas.microsoft.com/office/drawing/2014/main" id="{541EAA32-E869-4248-B014-87E5702D2B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2551" y="223314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0" name="Picture 3">
                <a:extLst>
                  <a:ext uri="{FF2B5EF4-FFF2-40B4-BE49-F238E27FC236}">
                    <a16:creationId xmlns:a16="http://schemas.microsoft.com/office/drawing/2014/main" id="{825C58F0-F93B-9047-9FF7-C6EEFEA78A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38698" y="2213628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1" name="Picture 3">
                <a:extLst>
                  <a:ext uri="{FF2B5EF4-FFF2-40B4-BE49-F238E27FC236}">
                    <a16:creationId xmlns:a16="http://schemas.microsoft.com/office/drawing/2014/main" id="{A017C07B-B3A9-2A44-B476-D61F945FF7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25324" y="2378624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2" name="Picture 3">
                <a:extLst>
                  <a:ext uri="{FF2B5EF4-FFF2-40B4-BE49-F238E27FC236}">
                    <a16:creationId xmlns:a16="http://schemas.microsoft.com/office/drawing/2014/main" id="{2DE23E57-0807-A743-9CFD-233B4AF558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28932" y="217681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3" name="Picture 3">
                <a:extLst>
                  <a:ext uri="{FF2B5EF4-FFF2-40B4-BE49-F238E27FC236}">
                    <a16:creationId xmlns:a16="http://schemas.microsoft.com/office/drawing/2014/main" id="{DFC60B75-6A97-6443-B099-772D59A933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6911" y="173640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4" name="Picture 3">
                <a:extLst>
                  <a:ext uri="{FF2B5EF4-FFF2-40B4-BE49-F238E27FC236}">
                    <a16:creationId xmlns:a16="http://schemas.microsoft.com/office/drawing/2014/main" id="{B3704B8E-A674-AD40-8129-884CBE145C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66009" y="1621857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5" name="Picture 3">
                <a:extLst>
                  <a:ext uri="{FF2B5EF4-FFF2-40B4-BE49-F238E27FC236}">
                    <a16:creationId xmlns:a16="http://schemas.microsoft.com/office/drawing/2014/main" id="{C433B875-5534-0046-8F8F-860EC1AF7A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8030" y="226407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6" name="Picture 3">
                <a:extLst>
                  <a:ext uri="{FF2B5EF4-FFF2-40B4-BE49-F238E27FC236}">
                    <a16:creationId xmlns:a16="http://schemas.microsoft.com/office/drawing/2014/main" id="{BF35A335-7732-3B43-BDBD-A1663E3C02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3442" y="1924564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7" name="Picture 3">
                <a:extLst>
                  <a:ext uri="{FF2B5EF4-FFF2-40B4-BE49-F238E27FC236}">
                    <a16:creationId xmlns:a16="http://schemas.microsoft.com/office/drawing/2014/main" id="{75103702-D266-C24B-A9DD-74A8F0BB81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74873" y="2529976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8" name="Picture 3">
                <a:extLst>
                  <a:ext uri="{FF2B5EF4-FFF2-40B4-BE49-F238E27FC236}">
                    <a16:creationId xmlns:a16="http://schemas.microsoft.com/office/drawing/2014/main" id="{E000C7D5-A6A8-024C-B420-2F317FA434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7579" y="236498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9" name="Picture 3">
                <a:extLst>
                  <a:ext uri="{FF2B5EF4-FFF2-40B4-BE49-F238E27FC236}">
                    <a16:creationId xmlns:a16="http://schemas.microsoft.com/office/drawing/2014/main" id="{EC3931F7-5FB1-E34A-9F56-77E0185AD0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1637" y="227772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0" name="Picture 3">
                <a:extLst>
                  <a:ext uri="{FF2B5EF4-FFF2-40B4-BE49-F238E27FC236}">
                    <a16:creationId xmlns:a16="http://schemas.microsoft.com/office/drawing/2014/main" id="{1D95796A-F626-D747-9253-93B2B912BB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73225" y="2075916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1" name="Picture 3">
                <a:extLst>
                  <a:ext uri="{FF2B5EF4-FFF2-40B4-BE49-F238E27FC236}">
                    <a16:creationId xmlns:a16="http://schemas.microsoft.com/office/drawing/2014/main" id="{389CEB21-9034-304D-B285-FDEDE85C3E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9834" y="232817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2" name="Picture 3">
                <a:extLst>
                  <a:ext uri="{FF2B5EF4-FFF2-40B4-BE49-F238E27FC236}">
                    <a16:creationId xmlns:a16="http://schemas.microsoft.com/office/drawing/2014/main" id="{DE006EDF-14C1-5942-8964-05912710FD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82089" y="2638067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3" name="Picture 3">
                <a:extLst>
                  <a:ext uri="{FF2B5EF4-FFF2-40B4-BE49-F238E27FC236}">
                    <a16:creationId xmlns:a16="http://schemas.microsoft.com/office/drawing/2014/main" id="{D2035FA4-6E08-6E43-88FB-030525215D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8647" y="2537165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4" name="Picture 3">
                <a:extLst>
                  <a:ext uri="{FF2B5EF4-FFF2-40B4-BE49-F238E27FC236}">
                    <a16:creationId xmlns:a16="http://schemas.microsoft.com/office/drawing/2014/main" id="{502CAD52-92A5-0D4E-B6DE-0C667F86CE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27128" y="2493167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5" name="Picture 3">
                <a:extLst>
                  <a:ext uri="{FF2B5EF4-FFF2-40B4-BE49-F238E27FC236}">
                    <a16:creationId xmlns:a16="http://schemas.microsoft.com/office/drawing/2014/main" id="{6AC46B2E-EAE1-754B-9E8D-4B6207BEA7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29087" y="208955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6" name="Picture 3">
                <a:extLst>
                  <a:ext uri="{FF2B5EF4-FFF2-40B4-BE49-F238E27FC236}">
                    <a16:creationId xmlns:a16="http://schemas.microsoft.com/office/drawing/2014/main" id="{3C1CC996-ED55-F245-B375-DC3D46D3B4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35862" y="2196334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7" name="Picture 3">
                <a:extLst>
                  <a:ext uri="{FF2B5EF4-FFF2-40B4-BE49-F238E27FC236}">
                    <a16:creationId xmlns:a16="http://schemas.microsoft.com/office/drawing/2014/main" id="{AB43AFBB-EB09-624B-8E4D-4B9812868B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92010" y="217681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8" name="Picture 3">
                <a:extLst>
                  <a:ext uri="{FF2B5EF4-FFF2-40B4-BE49-F238E27FC236}">
                    <a16:creationId xmlns:a16="http://schemas.microsoft.com/office/drawing/2014/main" id="{E4915664-4685-6445-8D31-325246D57A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83145" y="2493167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9" name="Picture 3">
                <a:extLst>
                  <a:ext uri="{FF2B5EF4-FFF2-40B4-BE49-F238E27FC236}">
                    <a16:creationId xmlns:a16="http://schemas.microsoft.com/office/drawing/2014/main" id="{76D5D3D4-BCD3-8947-8E78-0E8A991C01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82244" y="2140010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0" name="Picture 3">
                <a:extLst>
                  <a:ext uri="{FF2B5EF4-FFF2-40B4-BE49-F238E27FC236}">
                    <a16:creationId xmlns:a16="http://schemas.microsoft.com/office/drawing/2014/main" id="{4123E6D8-C74E-5B4B-A883-C4D9C0A2C8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10612" y="1459688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1" name="Picture 3">
                <a:extLst>
                  <a:ext uri="{FF2B5EF4-FFF2-40B4-BE49-F238E27FC236}">
                    <a16:creationId xmlns:a16="http://schemas.microsoft.com/office/drawing/2014/main" id="{3273A687-DC5C-D84A-81AD-07CEC0A400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94716" y="2378624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2" name="Picture 3">
                <a:extLst>
                  <a:ext uri="{FF2B5EF4-FFF2-40B4-BE49-F238E27FC236}">
                    <a16:creationId xmlns:a16="http://schemas.microsoft.com/office/drawing/2014/main" id="{C62F4541-6F76-BE45-845A-1AF958CA47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76832" y="227772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3" name="Picture 3">
                <a:extLst>
                  <a:ext uri="{FF2B5EF4-FFF2-40B4-BE49-F238E27FC236}">
                    <a16:creationId xmlns:a16="http://schemas.microsoft.com/office/drawing/2014/main" id="{C5FAB41E-33BD-D349-8BD8-6A80976BC9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81342" y="2227270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4" name="Picture 3">
                <a:extLst>
                  <a:ext uri="{FF2B5EF4-FFF2-40B4-BE49-F238E27FC236}">
                    <a16:creationId xmlns:a16="http://schemas.microsoft.com/office/drawing/2014/main" id="{4FAA7BCD-690A-4549-8783-CC91B9EB8A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5478" y="2126368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5" name="Picture 3">
                <a:extLst>
                  <a:ext uri="{FF2B5EF4-FFF2-40B4-BE49-F238E27FC236}">
                    <a16:creationId xmlns:a16="http://schemas.microsoft.com/office/drawing/2014/main" id="{9F52C527-18E6-3640-A98A-142C432475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7731" y="1468184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6" name="Picture 3">
                <a:extLst>
                  <a:ext uri="{FF2B5EF4-FFF2-40B4-BE49-F238E27FC236}">
                    <a16:creationId xmlns:a16="http://schemas.microsoft.com/office/drawing/2014/main" id="{03DCA7F4-13C0-AA48-B5CC-BD35C53461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32694" y="2644520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7" name="Picture 3">
                <a:extLst>
                  <a:ext uri="{FF2B5EF4-FFF2-40B4-BE49-F238E27FC236}">
                    <a16:creationId xmlns:a16="http://schemas.microsoft.com/office/drawing/2014/main" id="{6F49E298-08F5-0143-8D16-7FBEE24AEB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0890" y="232817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8" name="Picture 3">
                <a:extLst>
                  <a:ext uri="{FF2B5EF4-FFF2-40B4-BE49-F238E27FC236}">
                    <a16:creationId xmlns:a16="http://schemas.microsoft.com/office/drawing/2014/main" id="{AB512F87-DE1F-7442-98C7-A9BC97B06F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75931" y="2227270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9" name="Picture 3">
                <a:extLst>
                  <a:ext uri="{FF2B5EF4-FFF2-40B4-BE49-F238E27FC236}">
                    <a16:creationId xmlns:a16="http://schemas.microsoft.com/office/drawing/2014/main" id="{1151A94D-2B97-4347-8EFE-2DF48FA87B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84949" y="224091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0" name="Picture 3">
                <a:extLst>
                  <a:ext uri="{FF2B5EF4-FFF2-40B4-BE49-F238E27FC236}">
                    <a16:creationId xmlns:a16="http://schemas.microsoft.com/office/drawing/2014/main" id="{DCF6467B-555C-E442-B045-01E43C7447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9958" y="2655317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1" name="Picture 3">
                <a:extLst>
                  <a:ext uri="{FF2B5EF4-FFF2-40B4-BE49-F238E27FC236}">
                    <a16:creationId xmlns:a16="http://schemas.microsoft.com/office/drawing/2014/main" id="{37743633-A56D-964A-954E-F3CD1527E6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32929" y="217412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2" name="Picture 3">
                <a:extLst>
                  <a:ext uri="{FF2B5EF4-FFF2-40B4-BE49-F238E27FC236}">
                    <a16:creationId xmlns:a16="http://schemas.microsoft.com/office/drawing/2014/main" id="{D5F35626-7B71-E04B-A1AF-5F2A7DDD09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35516" y="2000898"/>
                <a:ext cx="102232" cy="95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3" name="Picture 3">
                <a:extLst>
                  <a:ext uri="{FF2B5EF4-FFF2-40B4-BE49-F238E27FC236}">
                    <a16:creationId xmlns:a16="http://schemas.microsoft.com/office/drawing/2014/main" id="{A34930CD-CCB9-814A-8A39-97D7F0356F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71269" y="263030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4" name="Picture 3">
                <a:extLst>
                  <a:ext uri="{FF2B5EF4-FFF2-40B4-BE49-F238E27FC236}">
                    <a16:creationId xmlns:a16="http://schemas.microsoft.com/office/drawing/2014/main" id="{3E3522AF-236A-C145-960A-058FAA6A9E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79538" y="2644520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5" name="Picture 3">
                <a:extLst>
                  <a:ext uri="{FF2B5EF4-FFF2-40B4-BE49-F238E27FC236}">
                    <a16:creationId xmlns:a16="http://schemas.microsoft.com/office/drawing/2014/main" id="{9F99C06E-7A52-DD4C-8610-732499F611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35246" y="2795874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6" name="Picture 3">
                <a:extLst>
                  <a:ext uri="{FF2B5EF4-FFF2-40B4-BE49-F238E27FC236}">
                    <a16:creationId xmlns:a16="http://schemas.microsoft.com/office/drawing/2014/main" id="{D2B078C6-1C75-2F4B-99F4-98C7F35D11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83893" y="274542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" name="Picture 3">
                <a:extLst>
                  <a:ext uri="{FF2B5EF4-FFF2-40B4-BE49-F238E27FC236}">
                    <a16:creationId xmlns:a16="http://schemas.microsoft.com/office/drawing/2014/main" id="{1A5AAD92-521C-8C49-AD9E-770E2EA51C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5478" y="1177565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8" name="Picture 3">
                <a:extLst>
                  <a:ext uri="{FF2B5EF4-FFF2-40B4-BE49-F238E27FC236}">
                    <a16:creationId xmlns:a16="http://schemas.microsoft.com/office/drawing/2014/main" id="{BA529DCD-6A04-C14E-98B4-2C2D086200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88402" y="131915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9" name="Picture 3">
                <a:extLst>
                  <a:ext uri="{FF2B5EF4-FFF2-40B4-BE49-F238E27FC236}">
                    <a16:creationId xmlns:a16="http://schemas.microsoft.com/office/drawing/2014/main" id="{D9E1C943-1166-ED42-820E-2D976BE37D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79538" y="163549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0" name="Picture 3">
                <a:extLst>
                  <a:ext uri="{FF2B5EF4-FFF2-40B4-BE49-F238E27FC236}">
                    <a16:creationId xmlns:a16="http://schemas.microsoft.com/office/drawing/2014/main" id="{88328243-0EFE-144B-9DFA-6D7C7720B4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78637" y="128234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1" name="Picture 3">
                <a:extLst>
                  <a:ext uri="{FF2B5EF4-FFF2-40B4-BE49-F238E27FC236}">
                    <a16:creationId xmlns:a16="http://schemas.microsoft.com/office/drawing/2014/main" id="{4EC2AED7-A392-404E-9A3A-69C6BFAB9B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92010" y="163549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2" name="Picture 3">
                <a:extLst>
                  <a:ext uri="{FF2B5EF4-FFF2-40B4-BE49-F238E27FC236}">
                    <a16:creationId xmlns:a16="http://schemas.microsoft.com/office/drawing/2014/main" id="{5FE727DC-25B8-2D4A-94A6-FEE527496E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42576" y="1734655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3" name="Picture 3">
                <a:extLst>
                  <a:ext uri="{FF2B5EF4-FFF2-40B4-BE49-F238E27FC236}">
                    <a16:creationId xmlns:a16="http://schemas.microsoft.com/office/drawing/2014/main" id="{D51173C9-0AD7-EE49-B56A-0EE3CFDEB9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77735" y="136960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4" name="Picture 3">
                <a:extLst>
                  <a:ext uri="{FF2B5EF4-FFF2-40B4-BE49-F238E27FC236}">
                    <a16:creationId xmlns:a16="http://schemas.microsoft.com/office/drawing/2014/main" id="{C056E9EF-D130-4048-9792-5FEF812165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48801" y="161569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5" name="Picture 3">
                <a:extLst>
                  <a:ext uri="{FF2B5EF4-FFF2-40B4-BE49-F238E27FC236}">
                    <a16:creationId xmlns:a16="http://schemas.microsoft.com/office/drawing/2014/main" id="{520554C6-7697-0547-BD91-CE5D6B8602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29086" y="178685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6" name="Picture 3">
                <a:extLst>
                  <a:ext uri="{FF2B5EF4-FFF2-40B4-BE49-F238E27FC236}">
                    <a16:creationId xmlns:a16="http://schemas.microsoft.com/office/drawing/2014/main" id="{456EFDCD-C34B-A645-B6E8-B8B8AF85BE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67608" y="1390945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7" name="Picture 3">
                <a:extLst>
                  <a:ext uri="{FF2B5EF4-FFF2-40B4-BE49-F238E27FC236}">
                    <a16:creationId xmlns:a16="http://schemas.microsoft.com/office/drawing/2014/main" id="{69B902C5-5DC1-CF43-A891-F19EA20D5E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36350" y="1988657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8" name="Picture 3">
                <a:extLst>
                  <a:ext uri="{FF2B5EF4-FFF2-40B4-BE49-F238E27FC236}">
                    <a16:creationId xmlns:a16="http://schemas.microsoft.com/office/drawing/2014/main" id="{0CDBAFA8-F6F1-E242-A371-EF79DEDAA7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61382" y="194088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9" name="Picture 3">
                <a:extLst>
                  <a:ext uri="{FF2B5EF4-FFF2-40B4-BE49-F238E27FC236}">
                    <a16:creationId xmlns:a16="http://schemas.microsoft.com/office/drawing/2014/main" id="{48AFBA1A-2212-A14A-9733-CE83CA36CF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20831" y="1175993"/>
                <a:ext cx="102232" cy="95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0" name="Picture 3">
                <a:extLst>
                  <a:ext uri="{FF2B5EF4-FFF2-40B4-BE49-F238E27FC236}">
                    <a16:creationId xmlns:a16="http://schemas.microsoft.com/office/drawing/2014/main" id="{759DD940-E409-8C46-95E0-6454848E6D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75028" y="168594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1" name="Picture 3">
                <a:extLst>
                  <a:ext uri="{FF2B5EF4-FFF2-40B4-BE49-F238E27FC236}">
                    <a16:creationId xmlns:a16="http://schemas.microsoft.com/office/drawing/2014/main" id="{154843FE-B8C8-6F46-A91F-34760C630C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60547" y="1134496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2" name="Picture 3">
                <a:extLst>
                  <a:ext uri="{FF2B5EF4-FFF2-40B4-BE49-F238E27FC236}">
                    <a16:creationId xmlns:a16="http://schemas.microsoft.com/office/drawing/2014/main" id="{C68D46C2-9C77-8447-A4DA-21C532689A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79538" y="283268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3" name="Picture 3">
                <a:extLst>
                  <a:ext uri="{FF2B5EF4-FFF2-40B4-BE49-F238E27FC236}">
                    <a16:creationId xmlns:a16="http://schemas.microsoft.com/office/drawing/2014/main" id="{2FFA2677-F9C4-5A4D-A2A9-CD3EFB23FE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4379" y="139944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4" name="Picture 3">
                <a:extLst>
                  <a:ext uri="{FF2B5EF4-FFF2-40B4-BE49-F238E27FC236}">
                    <a16:creationId xmlns:a16="http://schemas.microsoft.com/office/drawing/2014/main" id="{536A8A77-9318-7843-9200-5AB9EB8B8A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8154" y="2655317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5" name="Picture 3">
                <a:extLst>
                  <a:ext uri="{FF2B5EF4-FFF2-40B4-BE49-F238E27FC236}">
                    <a16:creationId xmlns:a16="http://schemas.microsoft.com/office/drawing/2014/main" id="{AE6A856F-A9C5-CC46-8559-53C4E19575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05350" y="1803398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6" name="Picture 3">
                <a:extLst>
                  <a:ext uri="{FF2B5EF4-FFF2-40B4-BE49-F238E27FC236}">
                    <a16:creationId xmlns:a16="http://schemas.microsoft.com/office/drawing/2014/main" id="{DF5EE375-802C-9A44-BC03-96DE74CEA4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73835" y="1459688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7" name="Picture 3">
                <a:extLst>
                  <a:ext uri="{FF2B5EF4-FFF2-40B4-BE49-F238E27FC236}">
                    <a16:creationId xmlns:a16="http://schemas.microsoft.com/office/drawing/2014/main" id="{59A7AEE7-BDD8-724B-ACF5-CD5B4C0A5B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48096" y="161569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8" name="Picture 3">
                <a:extLst>
                  <a:ext uri="{FF2B5EF4-FFF2-40B4-BE49-F238E27FC236}">
                    <a16:creationId xmlns:a16="http://schemas.microsoft.com/office/drawing/2014/main" id="{AFDB31D9-DFE5-F449-BA95-6EBD46EE0F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2515" y="230311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9" name="Picture 3">
                <a:extLst>
                  <a:ext uri="{FF2B5EF4-FFF2-40B4-BE49-F238E27FC236}">
                    <a16:creationId xmlns:a16="http://schemas.microsoft.com/office/drawing/2014/main" id="{FEB57D74-6CCF-2948-BD29-4AD3F24008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30254" y="1322204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0" name="Picture 3">
                <a:extLst>
                  <a:ext uri="{FF2B5EF4-FFF2-40B4-BE49-F238E27FC236}">
                    <a16:creationId xmlns:a16="http://schemas.microsoft.com/office/drawing/2014/main" id="{27EEFFAC-D8B1-9643-B656-BF84CFAE93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7866" y="1734655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1" name="Picture 3">
                <a:extLst>
                  <a:ext uri="{FF2B5EF4-FFF2-40B4-BE49-F238E27FC236}">
                    <a16:creationId xmlns:a16="http://schemas.microsoft.com/office/drawing/2014/main" id="{35FA8472-6E40-E542-BFF1-5600D03386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1868" y="1359240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2" name="Picture 3">
                <a:extLst>
                  <a:ext uri="{FF2B5EF4-FFF2-40B4-BE49-F238E27FC236}">
                    <a16:creationId xmlns:a16="http://schemas.microsoft.com/office/drawing/2014/main" id="{38A768B4-43DB-1F48-836D-E41D10A6DD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85580" y="140946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3" name="Picture 3">
                <a:extLst>
                  <a:ext uri="{FF2B5EF4-FFF2-40B4-BE49-F238E27FC236}">
                    <a16:creationId xmlns:a16="http://schemas.microsoft.com/office/drawing/2014/main" id="{FD3E3258-91E3-1147-B3AE-AD7E76C141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92064" y="2454464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4" name="Picture 3">
                <a:extLst>
                  <a:ext uri="{FF2B5EF4-FFF2-40B4-BE49-F238E27FC236}">
                    <a16:creationId xmlns:a16="http://schemas.microsoft.com/office/drawing/2014/main" id="{73253E84-70D8-414F-958D-E367FC62C0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417" y="1528430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5" name="Picture 3">
                <a:extLst>
                  <a:ext uri="{FF2B5EF4-FFF2-40B4-BE49-F238E27FC236}">
                    <a16:creationId xmlns:a16="http://schemas.microsoft.com/office/drawing/2014/main" id="{029D4CF7-8D6E-684B-BD9A-D08031E043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3257" y="195940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6" name="Picture 3">
                <a:extLst>
                  <a:ext uri="{FF2B5EF4-FFF2-40B4-BE49-F238E27FC236}">
                    <a16:creationId xmlns:a16="http://schemas.microsoft.com/office/drawing/2014/main" id="{B7C666FB-7120-E64A-8019-B2D56FDEBE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41035" y="167978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7" name="Picture 3">
                <a:extLst>
                  <a:ext uri="{FF2B5EF4-FFF2-40B4-BE49-F238E27FC236}">
                    <a16:creationId xmlns:a16="http://schemas.microsoft.com/office/drawing/2014/main" id="{36FE2DF4-D0DA-DB4E-9851-1559086209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7737" y="1255187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8" name="Picture 3">
                <a:extLst>
                  <a:ext uri="{FF2B5EF4-FFF2-40B4-BE49-F238E27FC236}">
                    <a16:creationId xmlns:a16="http://schemas.microsoft.com/office/drawing/2014/main" id="{80E25CEB-364C-CB49-8D06-1465665DE8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4092" y="2422077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9" name="Picture 3">
                <a:extLst>
                  <a:ext uri="{FF2B5EF4-FFF2-40B4-BE49-F238E27FC236}">
                    <a16:creationId xmlns:a16="http://schemas.microsoft.com/office/drawing/2014/main" id="{D7EF7ED6-6B32-B445-A2B6-EB360E4EF0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67805" y="2027688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0" name="Picture 3">
                <a:extLst>
                  <a:ext uri="{FF2B5EF4-FFF2-40B4-BE49-F238E27FC236}">
                    <a16:creationId xmlns:a16="http://schemas.microsoft.com/office/drawing/2014/main" id="{5573EC5F-B4A9-A640-A585-6749AEE402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3833" y="1665914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1" name="Picture 3">
                <a:extLst>
                  <a:ext uri="{FF2B5EF4-FFF2-40B4-BE49-F238E27FC236}">
                    <a16:creationId xmlns:a16="http://schemas.microsoft.com/office/drawing/2014/main" id="{C741EEF0-96B5-9D4D-8DD8-C42E2B0A73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62481" y="161546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2" name="Picture 3">
                <a:extLst>
                  <a:ext uri="{FF2B5EF4-FFF2-40B4-BE49-F238E27FC236}">
                    <a16:creationId xmlns:a16="http://schemas.microsoft.com/office/drawing/2014/main" id="{DEBDB28B-9728-504B-B883-1CE2C83FD4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67805" y="2215850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3" name="Picture 3">
                <a:extLst>
                  <a:ext uri="{FF2B5EF4-FFF2-40B4-BE49-F238E27FC236}">
                    <a16:creationId xmlns:a16="http://schemas.microsoft.com/office/drawing/2014/main" id="{DA096F3E-0810-FD4E-BB28-921E99B355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42705" y="1803398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4" name="Picture 3">
                <a:extLst>
                  <a:ext uri="{FF2B5EF4-FFF2-40B4-BE49-F238E27FC236}">
                    <a16:creationId xmlns:a16="http://schemas.microsoft.com/office/drawing/2014/main" id="{F74A9826-2B23-154E-A4BE-3E3D6CACA6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8032" y="1271980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5" name="Picture 3">
                <a:extLst>
                  <a:ext uri="{FF2B5EF4-FFF2-40B4-BE49-F238E27FC236}">
                    <a16:creationId xmlns:a16="http://schemas.microsoft.com/office/drawing/2014/main" id="{5FEBD965-0FC6-4D41-A1CD-8A3D483BA3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29289" y="262830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6" name="Picture 3">
                <a:extLst>
                  <a:ext uri="{FF2B5EF4-FFF2-40B4-BE49-F238E27FC236}">
                    <a16:creationId xmlns:a16="http://schemas.microsoft.com/office/drawing/2014/main" id="{A25FE411-C5CA-D742-8D05-31E97EE595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4092" y="1459688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7" name="Picture 3">
                <a:extLst>
                  <a:ext uri="{FF2B5EF4-FFF2-40B4-BE49-F238E27FC236}">
                    <a16:creationId xmlns:a16="http://schemas.microsoft.com/office/drawing/2014/main" id="{DC929F85-72A1-FC4F-B576-60849B9EA0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1577" y="214710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8" name="Picture 3">
                <a:extLst>
                  <a:ext uri="{FF2B5EF4-FFF2-40B4-BE49-F238E27FC236}">
                    <a16:creationId xmlns:a16="http://schemas.microsoft.com/office/drawing/2014/main" id="{2B34F807-985B-5844-9BA5-5862F6E91E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9124" y="223436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9" name="Picture 3">
                <a:extLst>
                  <a:ext uri="{FF2B5EF4-FFF2-40B4-BE49-F238E27FC236}">
                    <a16:creationId xmlns:a16="http://schemas.microsoft.com/office/drawing/2014/main" id="{93CDC812-B862-FD47-AB01-87E8099A1B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0318" y="168443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0" name="Picture 3">
                <a:extLst>
                  <a:ext uri="{FF2B5EF4-FFF2-40B4-BE49-F238E27FC236}">
                    <a16:creationId xmlns:a16="http://schemas.microsoft.com/office/drawing/2014/main" id="{7662603B-66C8-9D4A-B2D0-09AD3C5D19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36608" y="159717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1" name="Picture 3">
                <a:extLst>
                  <a:ext uri="{FF2B5EF4-FFF2-40B4-BE49-F238E27FC236}">
                    <a16:creationId xmlns:a16="http://schemas.microsoft.com/office/drawing/2014/main" id="{0CC0EF71-7A10-8846-B0F4-C15C951B08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2000" y="1459688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2" name="Picture 3">
                <a:extLst>
                  <a:ext uri="{FF2B5EF4-FFF2-40B4-BE49-F238E27FC236}">
                    <a16:creationId xmlns:a16="http://schemas.microsoft.com/office/drawing/2014/main" id="{1F1C39BD-2C3F-3B45-B110-5185ACA76D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2096" y="174265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3" name="Picture 3">
                <a:extLst>
                  <a:ext uri="{FF2B5EF4-FFF2-40B4-BE49-F238E27FC236}">
                    <a16:creationId xmlns:a16="http://schemas.microsoft.com/office/drawing/2014/main" id="{D3AE8485-59AE-B346-B5A1-35203BED02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10612" y="1134496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4" name="Picture 3">
                <a:extLst>
                  <a:ext uri="{FF2B5EF4-FFF2-40B4-BE49-F238E27FC236}">
                    <a16:creationId xmlns:a16="http://schemas.microsoft.com/office/drawing/2014/main" id="{A4629D84-C0B2-9B49-9291-8528250E41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9124" y="161569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5" name="Picture 3">
                <a:extLst>
                  <a:ext uri="{FF2B5EF4-FFF2-40B4-BE49-F238E27FC236}">
                    <a16:creationId xmlns:a16="http://schemas.microsoft.com/office/drawing/2014/main" id="{DAB70193-812E-6542-9558-FF0217E550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0383" y="1734655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6" name="Picture 3">
                <a:extLst>
                  <a:ext uri="{FF2B5EF4-FFF2-40B4-BE49-F238E27FC236}">
                    <a16:creationId xmlns:a16="http://schemas.microsoft.com/office/drawing/2014/main" id="{5ECB2766-6F8C-164B-A4BE-DE3F0E7636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8354" y="168443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7" name="Picture 3">
                <a:extLst>
                  <a:ext uri="{FF2B5EF4-FFF2-40B4-BE49-F238E27FC236}">
                    <a16:creationId xmlns:a16="http://schemas.microsoft.com/office/drawing/2014/main" id="{2165B24E-880C-DE45-8FA2-920ED19955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5838" y="230311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8" name="Picture 3">
                <a:extLst>
                  <a:ext uri="{FF2B5EF4-FFF2-40B4-BE49-F238E27FC236}">
                    <a16:creationId xmlns:a16="http://schemas.microsoft.com/office/drawing/2014/main" id="{97E88D5E-1B07-F547-AE35-4DE7A9DBF5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1641" y="2165626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9" name="Picture 3">
                <a:extLst>
                  <a:ext uri="{FF2B5EF4-FFF2-40B4-BE49-F238E27FC236}">
                    <a16:creationId xmlns:a16="http://schemas.microsoft.com/office/drawing/2014/main" id="{3C128503-7B6B-7148-A5E8-7F2A26D5CC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8354" y="230311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0" name="Picture 3">
                <a:extLst>
                  <a:ext uri="{FF2B5EF4-FFF2-40B4-BE49-F238E27FC236}">
                    <a16:creationId xmlns:a16="http://schemas.microsoft.com/office/drawing/2014/main" id="{99979E3C-C2D3-454B-AD0B-6F0F36DB7C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11318" y="264682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1" name="Picture 3">
                <a:extLst>
                  <a:ext uri="{FF2B5EF4-FFF2-40B4-BE49-F238E27FC236}">
                    <a16:creationId xmlns:a16="http://schemas.microsoft.com/office/drawing/2014/main" id="{BB8637D3-37CA-2348-B942-A07DEA80EA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48096" y="277020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2" name="Picture 3">
                <a:extLst>
                  <a:ext uri="{FF2B5EF4-FFF2-40B4-BE49-F238E27FC236}">
                    <a16:creationId xmlns:a16="http://schemas.microsoft.com/office/drawing/2014/main" id="{7BE50AFF-2B4E-BD4D-8FDE-3BA59BEB55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50802" y="297201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3" name="Picture 3">
                <a:extLst>
                  <a:ext uri="{FF2B5EF4-FFF2-40B4-BE49-F238E27FC236}">
                    <a16:creationId xmlns:a16="http://schemas.microsoft.com/office/drawing/2014/main" id="{27FAF121-DE30-364A-8A38-9AA0457DDF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42576" y="283452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4" name="Picture 3">
                <a:extLst>
                  <a:ext uri="{FF2B5EF4-FFF2-40B4-BE49-F238E27FC236}">
                    <a16:creationId xmlns:a16="http://schemas.microsoft.com/office/drawing/2014/main" id="{883E3A41-6B90-7545-A9D7-C1D69C1190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41035" y="283430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5" name="Picture 3">
                <a:extLst>
                  <a:ext uri="{FF2B5EF4-FFF2-40B4-BE49-F238E27FC236}">
                    <a16:creationId xmlns:a16="http://schemas.microsoft.com/office/drawing/2014/main" id="{31559574-BEDA-7742-8D48-A402076491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89014" y="276751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366" name="直線矢印コネクタ 365">
                <a:extLst>
                  <a:ext uri="{FF2B5EF4-FFF2-40B4-BE49-F238E27FC236}">
                    <a16:creationId xmlns:a16="http://schemas.microsoft.com/office/drawing/2014/main" id="{FF7A56BC-9D2D-CD4C-8922-A5E373122A35}"/>
                  </a:ext>
                </a:extLst>
              </p:cNvPr>
              <p:cNvCxnSpPr/>
              <p:nvPr/>
            </p:nvCxnSpPr>
            <p:spPr>
              <a:xfrm>
                <a:off x="7422102" y="2226274"/>
                <a:ext cx="288572" cy="360974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pic>
            <p:nvPicPr>
              <p:cNvPr id="367" name="Picture 3">
                <a:extLst>
                  <a:ext uri="{FF2B5EF4-FFF2-40B4-BE49-F238E27FC236}">
                    <a16:creationId xmlns:a16="http://schemas.microsoft.com/office/drawing/2014/main" id="{EB5595FB-6BBC-AD4D-AC8A-6E8A7F600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5291" y="2822284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8" name="Picture 3">
                <a:extLst>
                  <a:ext uri="{FF2B5EF4-FFF2-40B4-BE49-F238E27FC236}">
                    <a16:creationId xmlns:a16="http://schemas.microsoft.com/office/drawing/2014/main" id="{E3F4C6B6-B31C-884A-98D0-59FE772A88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63253" y="292700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9" name="Picture 3">
                <a:extLst>
                  <a:ext uri="{FF2B5EF4-FFF2-40B4-BE49-F238E27FC236}">
                    <a16:creationId xmlns:a16="http://schemas.microsoft.com/office/drawing/2014/main" id="{BA065461-3C6E-A340-8D90-54D6285D0B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06318" y="107116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0" name="Picture 3">
                <a:extLst>
                  <a:ext uri="{FF2B5EF4-FFF2-40B4-BE49-F238E27FC236}">
                    <a16:creationId xmlns:a16="http://schemas.microsoft.com/office/drawing/2014/main" id="{684931E0-EB68-0443-A73E-9A5A8D70DC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5237" y="1926360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1" name="Picture 3">
                <a:extLst>
                  <a:ext uri="{FF2B5EF4-FFF2-40B4-BE49-F238E27FC236}">
                    <a16:creationId xmlns:a16="http://schemas.microsoft.com/office/drawing/2014/main" id="{FE4B413B-6542-C249-8ABF-72347E6014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79286" y="241505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2" name="Picture 3">
                <a:extLst>
                  <a:ext uri="{FF2B5EF4-FFF2-40B4-BE49-F238E27FC236}">
                    <a16:creationId xmlns:a16="http://schemas.microsoft.com/office/drawing/2014/main" id="{DB93D7DF-7DA2-7046-8485-263DF32162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34308" y="254304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3" name="Picture 3">
                <a:extLst>
                  <a:ext uri="{FF2B5EF4-FFF2-40B4-BE49-F238E27FC236}">
                    <a16:creationId xmlns:a16="http://schemas.microsoft.com/office/drawing/2014/main" id="{F7F2A59B-FAE7-B940-AAD3-FE558DB6E0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27248" y="237432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4" name="Picture 3">
                <a:extLst>
                  <a:ext uri="{FF2B5EF4-FFF2-40B4-BE49-F238E27FC236}">
                    <a16:creationId xmlns:a16="http://schemas.microsoft.com/office/drawing/2014/main" id="{5DC4A823-59A5-1F4A-AC30-20553B9026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4281" y="254304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5" name="Picture 3">
                <a:extLst>
                  <a:ext uri="{FF2B5EF4-FFF2-40B4-BE49-F238E27FC236}">
                    <a16:creationId xmlns:a16="http://schemas.microsoft.com/office/drawing/2014/main" id="{0BEC611A-E61B-B547-A79A-DF1910AFA6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06318" y="2438316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6" name="Picture 3">
                <a:extLst>
                  <a:ext uri="{FF2B5EF4-FFF2-40B4-BE49-F238E27FC236}">
                    <a16:creationId xmlns:a16="http://schemas.microsoft.com/office/drawing/2014/main" id="{A1499945-14BE-9D47-B36D-B55F360F6F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5290" y="1519126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7" name="Picture 3">
                <a:extLst>
                  <a:ext uri="{FF2B5EF4-FFF2-40B4-BE49-F238E27FC236}">
                    <a16:creationId xmlns:a16="http://schemas.microsoft.com/office/drawing/2014/main" id="{6DB91B5C-57DD-8E4D-8679-1CA8D8E558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50731" y="141440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8" name="Picture 3">
                <a:extLst>
                  <a:ext uri="{FF2B5EF4-FFF2-40B4-BE49-F238E27FC236}">
                    <a16:creationId xmlns:a16="http://schemas.microsoft.com/office/drawing/2014/main" id="{CAD22A60-C351-CA42-BCE7-E0707C1CE7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10261" y="183909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9" name="Picture 3">
                <a:extLst>
                  <a:ext uri="{FF2B5EF4-FFF2-40B4-BE49-F238E27FC236}">
                    <a16:creationId xmlns:a16="http://schemas.microsoft.com/office/drawing/2014/main" id="{42CD8262-9323-D449-BFD1-6924886BF8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4282" y="100717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35" name="円/楕円 207">
              <a:extLst>
                <a:ext uri="{FF2B5EF4-FFF2-40B4-BE49-F238E27FC236}">
                  <a16:creationId xmlns:a16="http://schemas.microsoft.com/office/drawing/2014/main" id="{B36B3DFD-BA66-7043-8059-E818A6949ADC}"/>
                </a:ext>
              </a:extLst>
            </p:cNvPr>
            <p:cNvSpPr>
              <a:spLocks/>
            </p:cNvSpPr>
            <p:nvPr/>
          </p:nvSpPr>
          <p:spPr>
            <a:xfrm>
              <a:off x="8100442" y="3252130"/>
              <a:ext cx="720000" cy="720000"/>
            </a:xfrm>
            <a:prstGeom prst="ellipse">
              <a:avLst/>
            </a:prstGeom>
            <a:gradFill flip="none" rotWithShape="1">
              <a:gsLst>
                <a:gs pos="32000">
                  <a:srgbClr val="FF0000"/>
                </a:gs>
                <a:gs pos="39000">
                  <a:srgbClr val="FF0000"/>
                </a:gs>
                <a:gs pos="78000">
                  <a:srgbClr val="FFC000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lvl1pPr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  <a:lvl2pPr indent="228129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2pPr>
              <a:lvl3pPr indent="456258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3pPr>
              <a:lvl4pPr indent="684385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4pPr>
              <a:lvl5pPr indent="912286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5pPr>
              <a:lvl6pPr indent="1140614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6pPr>
              <a:lvl7pPr indent="1368772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7pPr>
              <a:lvl8pPr indent="1596808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8pPr>
              <a:lvl9pPr indent="1824914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marL="0" marR="0" lvl="0" indent="0" algn="ctr" defTabSz="456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ヒラギノ角ゴシック W3"/>
                <a:cs typeface=""/>
                <a:sym typeface="Helvetica"/>
              </a:endParaRPr>
            </a:p>
          </p:txBody>
        </p:sp>
        <p:sp>
          <p:nvSpPr>
            <p:cNvPr id="236" name="テキスト ボックス 30">
              <a:extLst>
                <a:ext uri="{FF2B5EF4-FFF2-40B4-BE49-F238E27FC236}">
                  <a16:creationId xmlns:a16="http://schemas.microsoft.com/office/drawing/2014/main" id="{099A9B49-97E0-B34C-A258-7CB29237ADC8}"/>
                </a:ext>
              </a:extLst>
            </p:cNvPr>
            <p:cNvSpPr txBox="1"/>
            <p:nvPr/>
          </p:nvSpPr>
          <p:spPr>
            <a:xfrm>
              <a:off x="2500317" y="2390288"/>
              <a:ext cx="1734860" cy="369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  <a:lvl2pPr indent="228129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2pPr>
              <a:lvl3pPr indent="45625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3pPr>
              <a:lvl4pPr indent="684385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4pPr>
              <a:lvl5pPr indent="912286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5pPr>
              <a:lvl6pPr indent="11406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6pPr>
              <a:lvl7pPr indent="1368772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7pPr>
              <a:lvl8pPr indent="159680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8pPr>
              <a:lvl9pPr indent="18249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algn="ctr"/>
              <a:r>
                <a:rPr lang="en-US" altLang="ja-JP" sz="2000" b="1" dirty="0">
                  <a:solidFill>
                    <a:srgbClr val="FF0000"/>
                  </a:solidFill>
                  <a:ea typeface="Hiragino Kaku Gothic Pro W6" charset="-128"/>
                  <a:cs typeface="Hiragino Kaku Gothic Pro W6" charset="-128"/>
                </a:rPr>
                <a:t>Heating laser</a:t>
              </a:r>
              <a:endParaRPr lang="ja-JP" altLang="en-US" sz="2000" b="1" dirty="0">
                <a:solidFill>
                  <a:srgbClr val="FF0000"/>
                </a:solidFill>
                <a:ea typeface="Hiragino Kaku Gothic Pro W6" charset="-128"/>
                <a:cs typeface="Hiragino Kaku Gothic Pro W6" charset="-128"/>
              </a:endParaRPr>
            </a:p>
          </p:txBody>
        </p:sp>
        <p:sp>
          <p:nvSpPr>
            <p:cNvPr id="237" name="円/楕円 206">
              <a:extLst>
                <a:ext uri="{FF2B5EF4-FFF2-40B4-BE49-F238E27FC236}">
                  <a16:creationId xmlns:a16="http://schemas.microsoft.com/office/drawing/2014/main" id="{95D95165-01C6-EF4A-A46D-A68A77BE7A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6950" y="3127505"/>
              <a:ext cx="966985" cy="966989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lvl1pPr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  <a:lvl2pPr indent="228129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2pPr>
              <a:lvl3pPr indent="456258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3pPr>
              <a:lvl4pPr indent="684385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4pPr>
              <a:lvl5pPr indent="912286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5pPr>
              <a:lvl6pPr indent="1140614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6pPr>
              <a:lvl7pPr indent="1368772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7pPr>
              <a:lvl8pPr indent="1596808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8pPr>
              <a:lvl9pPr indent="1824914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marL="0" marR="0" lvl="0" indent="0" algn="ctr" defTabSz="456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ヒラギノ角ゴシック W3"/>
                <a:cs typeface=""/>
                <a:sym typeface="Helvetica"/>
              </a:endParaRPr>
            </a:p>
          </p:txBody>
        </p: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2D3CA08-572A-FD42-B9F1-E1DAF188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169" name="テキスト ボックス 30">
            <a:extLst>
              <a:ext uri="{FF2B5EF4-FFF2-40B4-BE49-F238E27FC236}">
                <a16:creationId xmlns:a16="http://schemas.microsoft.com/office/drawing/2014/main" id="{4A1CA6A9-67F0-FF4F-BC01-0ACF60559B05}"/>
              </a:ext>
            </a:extLst>
          </p:cNvPr>
          <p:cNvSpPr txBox="1"/>
          <p:nvPr/>
        </p:nvSpPr>
        <p:spPr>
          <a:xfrm>
            <a:off x="4854082" y="4290918"/>
            <a:ext cx="152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  <a:lvl2pPr indent="228129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2pPr>
            <a:lvl3pPr indent="456258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3pPr>
            <a:lvl4pPr indent="684385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4pPr>
            <a:lvl5pPr indent="912286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5pPr>
            <a:lvl6pPr indent="1140614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6pPr>
            <a:lvl7pPr indent="1368772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7pPr>
            <a:lvl8pPr indent="1596808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8pPr>
            <a:lvl9pPr indent="1824914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/>
            <a:r>
              <a:rPr lang="en-US" altLang="ja-JP" sz="2000" b="1" dirty="0">
                <a:solidFill>
                  <a:srgbClr val="FFC000"/>
                </a:solidFill>
                <a:ea typeface="Hiragino Kaku Gothic Pro W6" charset="-128"/>
                <a:cs typeface="Hiragino Kaku Gothic Pro W6" charset="-128"/>
              </a:rPr>
              <a:t>Cone</a:t>
            </a:r>
            <a:endParaRPr lang="ja-JP" altLang="en-US" sz="2000" b="1" dirty="0">
              <a:solidFill>
                <a:srgbClr val="FFC000"/>
              </a:solidFill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70" name="テキスト ボックス 30">
            <a:extLst>
              <a:ext uri="{FF2B5EF4-FFF2-40B4-BE49-F238E27FC236}">
                <a16:creationId xmlns:a16="http://schemas.microsoft.com/office/drawing/2014/main" id="{BC49689B-0AD2-754A-A561-5709E54AF46B}"/>
              </a:ext>
            </a:extLst>
          </p:cNvPr>
          <p:cNvSpPr txBox="1"/>
          <p:nvPr/>
        </p:nvSpPr>
        <p:spPr>
          <a:xfrm>
            <a:off x="9321442" y="3354322"/>
            <a:ext cx="12104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  <a:lvl2pPr indent="228129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2pPr>
            <a:lvl3pPr indent="456258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3pPr>
            <a:lvl4pPr indent="684385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4pPr>
            <a:lvl5pPr indent="912286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5pPr>
            <a:lvl6pPr indent="1140614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6pPr>
            <a:lvl7pPr indent="1368772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7pPr>
            <a:lvl8pPr indent="1596808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8pPr>
            <a:lvl9pPr indent="1824914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/>
            <a:r>
              <a:rPr lang="en-US" altLang="ja-JP" sz="2000" b="1" dirty="0">
                <a:solidFill>
                  <a:srgbClr val="FFC000"/>
                </a:solidFill>
                <a:ea typeface="Hiragino Kaku Gothic Pro W6" charset="-128"/>
                <a:cs typeface="Hiragino Kaku Gothic Pro W6" charset="-128"/>
              </a:rPr>
              <a:t>Core</a:t>
            </a:r>
            <a:endParaRPr lang="ja-JP" altLang="en-US" sz="2000" b="1" dirty="0">
              <a:solidFill>
                <a:srgbClr val="FFC000"/>
              </a:solidFill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71" name="フッター プレースホルダー 3">
            <a:extLst>
              <a:ext uri="{FF2B5EF4-FFF2-40B4-BE49-F238E27FC236}">
                <a16:creationId xmlns:a16="http://schemas.microsoft.com/office/drawing/2014/main" id="{7A35E05F-2B3E-804C-8819-34537796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4708" y="6504775"/>
            <a:ext cx="5368487" cy="365124"/>
          </a:xfrm>
        </p:spPr>
        <p:txBody>
          <a:bodyPr/>
          <a:lstStyle/>
          <a:p>
            <a:r>
              <a:rPr kumimoji="1" lang="en-US" altLang="ja-JP" dirty="0"/>
              <a:t>IFE/1-2 S. Fujioka et al., Magnetized Fast Heating</a:t>
            </a:r>
            <a:endParaRPr kumimoji="1" lang="ja-JP" altLang="en-US"/>
          </a:p>
        </p:txBody>
      </p:sp>
      <p:sp>
        <p:nvSpPr>
          <p:cNvPr id="172" name="正方形/長方形 171">
            <a:extLst>
              <a:ext uri="{FF2B5EF4-FFF2-40B4-BE49-F238E27FC236}">
                <a16:creationId xmlns:a16="http://schemas.microsoft.com/office/drawing/2014/main" id="{D053070B-4690-544B-8E01-4B75A7970B73}"/>
              </a:ext>
            </a:extLst>
          </p:cNvPr>
          <p:cNvSpPr/>
          <p:nvPr/>
        </p:nvSpPr>
        <p:spPr>
          <a:xfrm>
            <a:off x="3830401" y="1625157"/>
            <a:ext cx="7551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0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ヒラギノ角ゴ Pro W3"/>
                <a:cs typeface="Helvetica"/>
              </a:rPr>
              <a:t>Heating of a plasma core with the diverging REB</a:t>
            </a:r>
            <a:br>
              <a:rPr kumimoji="1" lang="en-US" altLang="ja-JP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ヒラギノ角ゴ Pro W3"/>
                <a:cs typeface="Helvetica"/>
              </a:rPr>
            </a:br>
            <a:r>
              <a:rPr lang="en-US" altLang="ja-JP" sz="2000" dirty="0">
                <a:solidFill>
                  <a:srgbClr val="000000"/>
                </a:solidFill>
                <a:latin typeface="Helvetica" pitchFamily="2" charset="0"/>
                <a:ea typeface="ヒラギノ角ゴシック W3"/>
                <a:cs typeface="Helvetica"/>
              </a:rPr>
              <a:t>Only a small portion of the REB collides with the small core.</a:t>
            </a:r>
            <a:endParaRPr kumimoji="1" lang="en-US" altLang="ja-JP" sz="2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ヒラギノ角ゴ Pro W3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69305782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タイトル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2200" b="1" kern="1200" baseline="0">
                <a:solidFill>
                  <a:schemeClr val="tx1"/>
                </a:solidFill>
                <a:latin typeface="Helvetica" charset="0"/>
                <a:ea typeface="ヒラギノ角ゴ Pro W3" charset="-128"/>
                <a:cs typeface="+mj-cs"/>
              </a:defRPr>
            </a:lvl1pPr>
          </a:lstStyle>
          <a:p>
            <a:pPr lvl="0" algn="l"/>
            <a:r>
              <a:rPr lang="en-US" altLang="ja-JP" sz="2000" b="0" u="sng" dirty="0"/>
              <a:t>Critical problems in FI</a:t>
            </a:r>
            <a:br>
              <a:rPr kumimoji="1" lang="en-US" altLang="ja-JP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ヒラギノ角ゴ Pro W3" charset="-128"/>
                <a:cs typeface="+mj-cs"/>
              </a:rPr>
            </a:br>
            <a:r>
              <a:rPr kumimoji="1" lang="en-US" altLang="ja-JP" sz="22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charset="0"/>
                <a:ea typeface="ヒラギノ角ゴ Pro W3" charset="-128"/>
                <a:cs typeface="+mj-cs"/>
              </a:rPr>
              <a:t>Demonstration of </a:t>
            </a:r>
            <a:r>
              <a:rPr kumimoji="1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Hiragino Kaku Gothic Pro W6" charset="-128"/>
                <a:cs typeface="Hiragino Kaku Gothic Pro W6" charset="-128"/>
              </a:rPr>
              <a:t>I</a:t>
            </a:r>
            <a:r>
              <a:rPr kumimoji="1" lang="en-US" altLang="ja-JP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Hiragino Kaku Gothic Pro W6" charset="-128"/>
                <a:cs typeface="Hiragino Kaku Gothic Pro W6" charset="-128"/>
              </a:rPr>
              <a:t>REB, abs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Hiragino Kaku Gothic Pro W6" charset="-128"/>
                <a:cs typeface="Hiragino Kaku Gothic Pro W6" charset="-128"/>
              </a:rPr>
              <a:t>&gt; 10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Hiragino Kaku Gothic Pro W6" charset="-128"/>
                <a:cs typeface="Hiragino Kaku Gothic Pro W6" charset="-128"/>
              </a:rPr>
              <a:t>20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Hiragino Kaku Gothic Pro W6" charset="-128"/>
                <a:cs typeface="Hiragino Kaku Gothic Pro W6" charset="-128"/>
              </a:rPr>
              <a:t> W/cm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Hiragino Kaku Gothic Pro W6" charset="-128"/>
                <a:cs typeface="Hiragino Kaku Gothic Pro W6" charset="-128"/>
              </a:rPr>
              <a:t>2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Hiragino Kaku Gothic Pro W6" charset="-128"/>
                <a:cs typeface="Hiragino Kaku Gothic Pro W6" charset="-128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Hiragino Kaku Gothic Pro W6" charset="-128"/>
                <a:cs typeface="Hiragino Kaku Gothic Pro W6" charset="-128"/>
              </a:rPr>
              <a:t>is one of the milestones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>
                <a:solidFill>
                  <a:srgbClr val="002060"/>
                </a:solidFill>
                <a:latin typeface="Helvetica"/>
                <a:ea typeface="Hiragino Kaku Gothic Pro W6" charset="-128"/>
                <a:cs typeface="Hiragino Kaku Gothic Pro W6" charset="-128"/>
              </a:rPr>
              <a:t>toward the fusion ignition with the fast isochoric heating.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/>
                <a:ea typeface="Hiragino Kaku Gothic Pro W6" charset="-128"/>
                <a:cs typeface="Hiragino Kaku Gothic Pro W6" charset="-128"/>
              </a:rPr>
              <a:t> </a:t>
            </a: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16D59EEC-1F77-3344-9A5C-FED82E16BEEF}"/>
              </a:ext>
            </a:extLst>
          </p:cNvPr>
          <p:cNvSpPr txBox="1"/>
          <p:nvPr/>
        </p:nvSpPr>
        <p:spPr>
          <a:xfrm>
            <a:off x="4789326" y="2111549"/>
            <a:ext cx="7506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kumimoji="1" lang="en-US" altLang="ja-JP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REB,abs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 ~ </a:t>
            </a:r>
            <a:r>
              <a:rPr kumimoji="1" lang="en-US" altLang="ja-JP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h</a:t>
            </a:r>
            <a:r>
              <a:rPr kumimoji="1" lang="en-US" altLang="ja-JP" sz="3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Symbol" charset="2"/>
                <a:cs typeface="Symbol" charset="2"/>
              </a:rPr>
              <a:t>Le</a:t>
            </a:r>
            <a:r>
              <a:rPr kumimoji="1" lang="en-US" altLang="ja-JP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Helvetica" charset="0"/>
                <a:cs typeface="Helvetica" charset="0"/>
              </a:rPr>
              <a:t> </a:t>
            </a:r>
            <a:r>
              <a:rPr kumimoji="1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I</a:t>
            </a:r>
            <a:r>
              <a:rPr kumimoji="1" lang="en-US" altLang="ja-JP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L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 (</a:t>
            </a:r>
            <a:r>
              <a:rPr kumimoji="1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p</a:t>
            </a:r>
            <a:r>
              <a:rPr kumimoji="1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kumimoji="1" lang="en-US" altLang="ja-JP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L</a:t>
            </a:r>
            <a:r>
              <a:rPr kumimoji="1" lang="en-US" altLang="ja-JP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/</a:t>
            </a:r>
            <a:r>
              <a:rPr kumimoji="1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p</a:t>
            </a:r>
            <a:r>
              <a:rPr kumimoji="1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kumimoji="1" lang="en-US" altLang="ja-JP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REB</a:t>
            </a:r>
            <a:r>
              <a:rPr kumimoji="1" lang="en-US" altLang="ja-JP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) (</a:t>
            </a:r>
            <a:r>
              <a:rPr kumimoji="1" lang="en-US" altLang="ja-JP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r</a:t>
            </a:r>
            <a:r>
              <a:rPr kumimoji="1" lang="en-US" altLang="ja-JP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R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/0.6</a:t>
            </a:r>
            <a:r>
              <a:rPr kumimoji="1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kumimoji="1" lang="en-US" altLang="ja-JP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REB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) 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39ABD781-2E71-7E41-97AA-53FDCD7CD6DC}"/>
              </a:ext>
            </a:extLst>
          </p:cNvPr>
          <p:cNvCxnSpPr>
            <a:cxnSpLocks/>
          </p:cNvCxnSpPr>
          <p:nvPr/>
        </p:nvCxnSpPr>
        <p:spPr>
          <a:xfrm>
            <a:off x="7427600" y="2696324"/>
            <a:ext cx="2122099" cy="4152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EAAD42-219D-5A49-93D1-F2EB98331855}"/>
              </a:ext>
            </a:extLst>
          </p:cNvPr>
          <p:cNvSpPr txBox="1"/>
          <p:nvPr/>
        </p:nvSpPr>
        <p:spPr>
          <a:xfrm rot="5400000">
            <a:off x="8373590" y="2770958"/>
            <a:ext cx="36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=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ea typeface="ヒラギノ角ゴシック W3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D26F4D-B6FA-634E-B235-C961CED829B4}"/>
              </a:ext>
            </a:extLst>
          </p:cNvPr>
          <p:cNvSpPr txBox="1"/>
          <p:nvPr/>
        </p:nvSpPr>
        <p:spPr>
          <a:xfrm>
            <a:off x="6728722" y="5134953"/>
            <a:ext cx="3628006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REB focusing factor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&gt; 10</a:t>
            </a: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0D8E7C0-A99A-CA44-851C-ED8E6A7F385A}"/>
              </a:ext>
            </a:extLst>
          </p:cNvPr>
          <p:cNvCxnSpPr>
            <a:cxnSpLocks/>
          </p:cNvCxnSpPr>
          <p:nvPr/>
        </p:nvCxnSpPr>
        <p:spPr>
          <a:xfrm>
            <a:off x="9776603" y="2721308"/>
            <a:ext cx="2122099" cy="4152"/>
          </a:xfrm>
          <a:prstGeom prst="line">
            <a:avLst/>
          </a:prstGeom>
          <a:ln w="28575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8AA568A-2A0C-734D-9539-E845D0520BBE}"/>
              </a:ext>
            </a:extLst>
          </p:cNvPr>
          <p:cNvSpPr txBox="1"/>
          <p:nvPr/>
        </p:nvSpPr>
        <p:spPr>
          <a:xfrm rot="5400000">
            <a:off x="10655551" y="2672576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=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elvetica"/>
              <a:ea typeface="ヒラギノ角ゴシック W3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3B6C3CA-372F-2849-9442-9CB322E5E2D4}"/>
              </a:ext>
            </a:extLst>
          </p:cNvPr>
          <p:cNvSpPr txBox="1"/>
          <p:nvPr/>
        </p:nvSpPr>
        <p:spPr>
          <a:xfrm>
            <a:off x="9432464" y="3098016"/>
            <a:ext cx="27831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Absorption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b="1" dirty="0">
                <a:solidFill>
                  <a:srgbClr val="00B050"/>
                </a:solidFill>
                <a:latin typeface="Helvetica"/>
                <a:ea typeface="ヒラギノ角ゴシック W3"/>
              </a:rPr>
              <a:t>~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b="1" dirty="0">
                <a:solidFill>
                  <a:srgbClr val="00B050"/>
                </a:solidFill>
                <a:latin typeface="Helvetica"/>
                <a:ea typeface="ヒラギノ角ゴシック W3"/>
              </a:rPr>
              <a:t>for 3 x 10</a:t>
            </a:r>
            <a:r>
              <a:rPr lang="en-US" altLang="ja-JP" sz="2400" b="1" baseline="30000" dirty="0">
                <a:solidFill>
                  <a:srgbClr val="00B050"/>
                </a:solidFill>
                <a:latin typeface="Helvetica"/>
                <a:ea typeface="ヒラギノ角ゴシック W3"/>
              </a:rPr>
              <a:t>19</a:t>
            </a:r>
            <a:r>
              <a:rPr lang="en-US" altLang="ja-JP" sz="2400" b="1" dirty="0">
                <a:solidFill>
                  <a:srgbClr val="00B050"/>
                </a:solidFill>
                <a:latin typeface="Helvetica"/>
                <a:ea typeface="ヒラギノ角ゴシック W3"/>
              </a:rPr>
              <a:t> W/cm</a:t>
            </a:r>
            <a:r>
              <a:rPr lang="en-US" altLang="ja-JP" sz="2400" b="1" baseline="30000" dirty="0">
                <a:solidFill>
                  <a:srgbClr val="00B050"/>
                </a:solidFill>
                <a:latin typeface="Helvetica"/>
                <a:ea typeface="ヒラギノ角ゴシック W3"/>
              </a:rPr>
              <a:t>2</a:t>
            </a:r>
            <a:endParaRPr kumimoji="1" lang="ja-JP" altLang="en-US" sz="2400" b="1" i="0" u="none" strike="noStrike" kern="1200" cap="none" spc="0" normalizeH="0" baseline="3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elvetica"/>
              <a:ea typeface="ヒラギノ角ゴシック W3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95EDA8D-4817-AD4E-9D1F-0176D5BA6868}"/>
              </a:ext>
            </a:extLst>
          </p:cNvPr>
          <p:cNvSpPr txBox="1"/>
          <p:nvPr/>
        </p:nvSpPr>
        <p:spPr>
          <a:xfrm>
            <a:off x="5753290" y="1095641"/>
            <a:ext cx="6438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u="sng" dirty="0">
                <a:solidFill>
                  <a:prstClr val="black"/>
                </a:solidFill>
                <a:latin typeface="+mj-lt"/>
                <a:ea typeface="ヒラギノ角ゴシック W3"/>
                <a:cs typeface="Helvetica"/>
              </a:rPr>
              <a:t>Absorbed REB intensity</a:t>
            </a:r>
          </a:p>
          <a:p>
            <a:pPr>
              <a:defRPr/>
            </a:pPr>
            <a:r>
              <a:rPr lang="en-US" altLang="ja-JP" sz="2000" dirty="0">
                <a:solidFill>
                  <a:prstClr val="black"/>
                </a:solidFill>
                <a:ea typeface="Hiragino Kaku Gothic Pro W6" charset="-128"/>
              </a:rPr>
              <a:t>&gt; 10 of the REB focusing factor is requested to produced &gt; 1 x 10</a:t>
            </a:r>
            <a:r>
              <a:rPr lang="en-US" altLang="ja-JP" sz="2000" baseline="30000" dirty="0">
                <a:solidFill>
                  <a:prstClr val="black"/>
                </a:solidFill>
                <a:ea typeface="Hiragino Kaku Gothic Pro W6" charset="-128"/>
              </a:rPr>
              <a:t>20</a:t>
            </a:r>
            <a:r>
              <a:rPr lang="en-US" altLang="ja-JP" sz="2000" dirty="0">
                <a:solidFill>
                  <a:prstClr val="black"/>
                </a:solidFill>
                <a:ea typeface="Hiragino Kaku Gothic Pro W6" charset="-128"/>
              </a:rPr>
              <a:t> W/cm</a:t>
            </a:r>
            <a:r>
              <a:rPr lang="en-US" altLang="ja-JP" sz="2000" baseline="30000" dirty="0">
                <a:solidFill>
                  <a:prstClr val="black"/>
                </a:solidFill>
                <a:ea typeface="Hiragino Kaku Gothic Pro W6" charset="-128"/>
              </a:rPr>
              <a:t>2</a:t>
            </a:r>
            <a:r>
              <a:rPr lang="en-US" altLang="ja-JP" sz="2000" dirty="0">
                <a:solidFill>
                  <a:prstClr val="black"/>
                </a:solidFill>
                <a:ea typeface="Hiragino Kaku Gothic Pro W6" charset="-128"/>
              </a:rPr>
              <a:t> of the absorbed intensity.</a:t>
            </a:r>
            <a:endParaRPr lang="en-US" altLang="ja-JP" sz="2000" dirty="0">
              <a:solidFill>
                <a:prstClr val="black"/>
              </a:solidFill>
            </a:endParaRP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17AE7C72-081C-7043-B825-2F72D0F75DC2}"/>
              </a:ext>
            </a:extLst>
          </p:cNvPr>
          <p:cNvCxnSpPr>
            <a:cxnSpLocks/>
          </p:cNvCxnSpPr>
          <p:nvPr/>
        </p:nvCxnSpPr>
        <p:spPr>
          <a:xfrm>
            <a:off x="6557717" y="2697685"/>
            <a:ext cx="790244" cy="0"/>
          </a:xfrm>
          <a:prstGeom prst="line">
            <a:avLst/>
          </a:prstGeom>
          <a:ln w="28575">
            <a:solidFill>
              <a:srgbClr val="0432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2E93134-11DA-D648-8425-8694E06A838F}"/>
              </a:ext>
            </a:extLst>
          </p:cNvPr>
          <p:cNvSpPr txBox="1"/>
          <p:nvPr/>
        </p:nvSpPr>
        <p:spPr>
          <a:xfrm rot="5400000">
            <a:off x="6825843" y="2738715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=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Helvetica"/>
              <a:ea typeface="ヒラギノ角ゴシック W3"/>
              <a:cs typeface="+mn-cs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D620256-0AB0-3944-B82C-2D475D202E04}"/>
              </a:ext>
            </a:extLst>
          </p:cNvPr>
          <p:cNvSpPr txBox="1"/>
          <p:nvPr/>
        </p:nvSpPr>
        <p:spPr>
          <a:xfrm>
            <a:off x="4504575" y="3073739"/>
            <a:ext cx="37914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REB intensity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@generation point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&gt; 1 x 10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19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 W/cm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= (= 0.3 x 3 x 10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19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 W/cm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2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Helvetica"/>
              <a:ea typeface="ヒラギノ角ゴシック W3"/>
              <a:cs typeface="+mn-cs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01E99E6-7559-5A4B-B249-D1495502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4708" y="6504775"/>
            <a:ext cx="5368487" cy="365124"/>
          </a:xfrm>
        </p:spPr>
        <p:txBody>
          <a:bodyPr/>
          <a:lstStyle/>
          <a:p>
            <a:r>
              <a:rPr kumimoji="1" lang="en-US" altLang="ja-JP" dirty="0"/>
              <a:t>IFE/1-2 S. Fujioka et al., Magnetized Fast Heating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0C79D87-7918-A944-98C5-9668A177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BFB58B5D-A863-604B-983B-0F4777B0D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7" y="2156380"/>
            <a:ext cx="4958414" cy="4376252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9410B93-6DD1-9441-B0C3-56B00219812F}"/>
              </a:ext>
            </a:extLst>
          </p:cNvPr>
          <p:cNvSpPr txBox="1"/>
          <p:nvPr/>
        </p:nvSpPr>
        <p:spPr>
          <a:xfrm>
            <a:off x="1230114" y="6237290"/>
            <a:ext cx="32576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Normalized </a:t>
            </a:r>
            <a:r>
              <a:rPr lang="en-US" altLang="ja-JP" dirty="0">
                <a:solidFill>
                  <a:prstClr val="black"/>
                </a:solidFill>
                <a:latin typeface="Helvetica"/>
                <a:ea typeface="ヒラギノ角ゴシック W3"/>
              </a:rPr>
              <a:t>laser intensity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 (</a:t>
            </a:r>
            <a:r>
              <a:rPr kumimoji="1" lang="en-US" altLang="ja-JP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a</a:t>
            </a:r>
            <a:r>
              <a:rPr kumimoji="1" lang="en-US" altLang="ja-JP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0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)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ヒラギノ角ゴシック W3"/>
              <a:cs typeface="+mn-cs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725D402-2A81-BA46-9C71-DCB026A9A117}"/>
              </a:ext>
            </a:extLst>
          </p:cNvPr>
          <p:cNvSpPr txBox="1"/>
          <p:nvPr/>
        </p:nvSpPr>
        <p:spPr>
          <a:xfrm rot="16200000">
            <a:off x="-1403519" y="3913267"/>
            <a:ext cx="34429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REB Mean energy (MeV)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ヒラギノ角ゴシック W3"/>
              <a:cs typeface="+mn-cs"/>
            </a:endParaRPr>
          </a:p>
        </p:txBody>
      </p:sp>
      <p:sp>
        <p:nvSpPr>
          <p:cNvPr id="32" name="星 5 31">
            <a:extLst>
              <a:ext uri="{FF2B5EF4-FFF2-40B4-BE49-F238E27FC236}">
                <a16:creationId xmlns:a16="http://schemas.microsoft.com/office/drawing/2014/main" id="{03019547-7052-C84D-8EC2-1DE63A33DD49}"/>
              </a:ext>
            </a:extLst>
          </p:cNvPr>
          <p:cNvSpPr/>
          <p:nvPr/>
        </p:nvSpPr>
        <p:spPr>
          <a:xfrm>
            <a:off x="2408989" y="4471866"/>
            <a:ext cx="360000" cy="360000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ヒラギノ角ゴシック W3"/>
              <a:cs typeface="+mn-cs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4691D27-6FB3-9446-AC85-8EEA182618C4}"/>
              </a:ext>
            </a:extLst>
          </p:cNvPr>
          <p:cNvSpPr txBox="1"/>
          <p:nvPr/>
        </p:nvSpPr>
        <p:spPr>
          <a:xfrm>
            <a:off x="2523738" y="4844305"/>
            <a:ext cx="19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~ 3 x 10</a:t>
            </a:r>
            <a:r>
              <a: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19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 W/cm</a:t>
            </a:r>
            <a:r>
              <a: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rPr>
              <a:t>2</a:t>
            </a:r>
            <a:endParaRPr kumimoji="1" lang="ja-JP" altLang="en-US" sz="1800" b="1" i="0" u="none" strike="noStrike" kern="1200" cap="none" spc="0" normalizeH="0" baseline="3000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elvetica"/>
              <a:ea typeface="ヒラギノ角ゴシック W3"/>
              <a:cs typeface="+mn-cs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1FC9F3E-9232-6041-86B2-F41B8643AE1F}"/>
              </a:ext>
            </a:extLst>
          </p:cNvPr>
          <p:cNvSpPr txBox="1"/>
          <p:nvPr/>
        </p:nvSpPr>
        <p:spPr>
          <a:xfrm>
            <a:off x="-27594" y="1048843"/>
            <a:ext cx="5659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ja-JP" sz="2000" b="1" u="sng" dirty="0">
                <a:solidFill>
                  <a:prstClr val="black"/>
                </a:solidFill>
                <a:latin typeface="+mj-lt"/>
                <a:ea typeface="Hiragino Kaku Gothic Pro W6" charset="-128"/>
              </a:rPr>
              <a:t>Scaling of REB mean energy</a:t>
            </a:r>
          </a:p>
          <a:p>
            <a:pPr lvl="0"/>
            <a:r>
              <a:rPr lang="en-US" altLang="ja-JP" sz="2000" dirty="0">
                <a:solidFill>
                  <a:prstClr val="black"/>
                </a:solidFill>
                <a:latin typeface="+mj-lt"/>
                <a:ea typeface="Hiragino Kaku Gothic Pro W6" charset="-128"/>
              </a:rPr>
              <a:t>Mean energy depends strongly on laser intensity. ~3 x 10</a:t>
            </a:r>
            <a:r>
              <a:rPr lang="en-US" altLang="ja-JP" sz="2000" baseline="30000" dirty="0">
                <a:solidFill>
                  <a:prstClr val="black"/>
                </a:solidFill>
                <a:latin typeface="+mj-lt"/>
                <a:ea typeface="Hiragino Kaku Gothic Pro W6" charset="-128"/>
              </a:rPr>
              <a:t>19</a:t>
            </a:r>
            <a:r>
              <a:rPr lang="en-US" altLang="ja-JP" sz="2000" dirty="0">
                <a:solidFill>
                  <a:prstClr val="black"/>
                </a:solidFill>
                <a:latin typeface="+mj-lt"/>
                <a:ea typeface="Hiragino Kaku Gothic Pro W6" charset="-128"/>
              </a:rPr>
              <a:t> W/cm</a:t>
            </a:r>
            <a:r>
              <a:rPr lang="en-US" altLang="ja-JP" sz="2000" baseline="30000" dirty="0">
                <a:solidFill>
                  <a:prstClr val="black"/>
                </a:solidFill>
                <a:latin typeface="+mj-lt"/>
                <a:ea typeface="Hiragino Kaku Gothic Pro W6" charset="-128"/>
              </a:rPr>
              <a:t>2</a:t>
            </a:r>
            <a:r>
              <a:rPr lang="en-US" altLang="ja-JP" sz="2000" dirty="0">
                <a:solidFill>
                  <a:prstClr val="black"/>
                </a:solidFill>
                <a:latin typeface="+mj-lt"/>
                <a:ea typeface="Hiragino Kaku Gothic Pro W6" charset="-128"/>
              </a:rPr>
              <a:t> is an adequate intensity for efficient heating.</a:t>
            </a:r>
            <a:endParaRPr kumimoji="1" lang="en-US" altLang="ja-JP" sz="20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ヒラギノ角ゴシック W3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380033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正方形/長方形 263"/>
          <p:cNvSpPr/>
          <p:nvPr/>
        </p:nvSpPr>
        <p:spPr>
          <a:xfrm>
            <a:off x="654064" y="1674192"/>
            <a:ext cx="6570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0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ヒラギノ角ゴ Pro W3"/>
                <a:cs typeface="Helvetica"/>
              </a:rPr>
              <a:t>REB focusing with externally applied magnetic field</a:t>
            </a:r>
            <a:br>
              <a:rPr kumimoji="1" lang="en-US" altLang="ja-JP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ヒラギノ角ゴ Pro W3"/>
                <a:cs typeface="Helvetica"/>
              </a:rPr>
            </a:br>
            <a:r>
              <a:rPr lang="en-US" altLang="ja-JP" sz="2000" dirty="0">
                <a:solidFill>
                  <a:srgbClr val="000000"/>
                </a:solidFill>
                <a:latin typeface="Helvetica" pitchFamily="2" charset="0"/>
                <a:ea typeface="ヒラギノ角ゴシック W3"/>
                <a:cs typeface="Helvetica"/>
              </a:rPr>
              <a:t>Kilo-tesla magnetic field is required for 1 MeV REB.</a:t>
            </a:r>
            <a:endParaRPr kumimoji="1" lang="en-US" altLang="ja-JP" sz="2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ヒラギノ角ゴ Pro W3"/>
              <a:cs typeface="Helvetica"/>
            </a:endParaRPr>
          </a:p>
        </p:txBody>
      </p:sp>
      <p:sp>
        <p:nvSpPr>
          <p:cNvPr id="133" name="テキスト ボックス 198">
            <a:extLst>
              <a:ext uri="{FF2B5EF4-FFF2-40B4-BE49-F238E27FC236}">
                <a16:creationId xmlns:a16="http://schemas.microsoft.com/office/drawing/2014/main" id="{4AC11763-8211-DB49-B0E4-2C4C1AD5F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937" y="1140721"/>
            <a:ext cx="4831940" cy="36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2" tIns="41148" rIns="82292" bIns="41148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kumimoji="1" sz="3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kumimoji="1" sz="3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kumimoji="1" sz="3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kumimoji="1" sz="3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r" defTabSz="8229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ヒラギノ角ゴ ProN W3" charset="0"/>
                <a:cs typeface="Helvetica" charset="0"/>
                <a:sym typeface="Gill Sans" charset="0"/>
              </a:rPr>
              <a:t>T. </a:t>
            </a:r>
            <a:r>
              <a:rPr kumimoji="0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ヒラギノ角ゴ ProN W3" charset="0"/>
                <a:cs typeface="Helvetica" charset="0"/>
                <a:sym typeface="Gill Sans" charset="0"/>
              </a:rPr>
              <a:t>Johzaki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ヒラギノ角ゴ ProN W3" charset="0"/>
                <a:cs typeface="Helvetica" charset="0"/>
                <a:sym typeface="Gill Sans" charset="0"/>
              </a:rPr>
              <a:t> </a:t>
            </a:r>
            <a:r>
              <a:rPr kumimoji="0" lang="en-US" altLang="ja-JP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ヒラギノ角ゴ ProN W3" charset="0"/>
                <a:cs typeface="Helvetica" charset="0"/>
                <a:sym typeface="Gill Sans" charset="0"/>
              </a:rPr>
              <a:t>et al., </a:t>
            </a:r>
            <a:r>
              <a:rPr kumimoji="0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ヒラギノ角ゴ ProN W3" charset="0"/>
                <a:cs typeface="Helvetica" charset="0"/>
                <a:sym typeface="Gill Sans" charset="0"/>
              </a:rPr>
              <a:t>Nucl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ヒラギノ角ゴ ProN W3" charset="0"/>
                <a:cs typeface="Helvetica" charset="0"/>
                <a:sym typeface="Gill Sans" charset="0"/>
              </a:rPr>
              <a:t>. Fusion (2017).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5A3CD0D-8886-B64F-B10A-5996BA679307}"/>
              </a:ext>
            </a:extLst>
          </p:cNvPr>
          <p:cNvGrpSpPr/>
          <p:nvPr/>
        </p:nvGrpSpPr>
        <p:grpSpPr>
          <a:xfrm>
            <a:off x="26917" y="2341736"/>
            <a:ext cx="7780994" cy="3905668"/>
            <a:chOff x="241342" y="2321123"/>
            <a:chExt cx="8311096" cy="4171752"/>
          </a:xfrm>
        </p:grpSpPr>
        <p:sp>
          <p:nvSpPr>
            <p:cNvPr id="65" name="台形 64">
              <a:extLst>
                <a:ext uri="{FF2B5EF4-FFF2-40B4-BE49-F238E27FC236}">
                  <a16:creationId xmlns:a16="http://schemas.microsoft.com/office/drawing/2014/main" id="{14F93658-3C3F-6F46-BA3D-82856366DE7A}"/>
                </a:ext>
              </a:extLst>
            </p:cNvPr>
            <p:cNvSpPr/>
            <p:nvPr/>
          </p:nvSpPr>
          <p:spPr>
            <a:xfrm rot="5400000">
              <a:off x="87795" y="3262999"/>
              <a:ext cx="3567263" cy="2892490"/>
            </a:xfrm>
            <a:prstGeom prst="trapezoid">
              <a:avLst>
                <a:gd name="adj" fmla="val 34033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endParaRPr>
            </a:p>
          </p:txBody>
        </p:sp>
        <p:sp>
          <p:nvSpPr>
            <p:cNvPr id="68" name="台形 67">
              <a:extLst>
                <a:ext uri="{FF2B5EF4-FFF2-40B4-BE49-F238E27FC236}">
                  <a16:creationId xmlns:a16="http://schemas.microsoft.com/office/drawing/2014/main" id="{2DAE296B-0BA7-EA41-9DE8-A40E91F811A1}"/>
                </a:ext>
              </a:extLst>
            </p:cNvPr>
            <p:cNvSpPr/>
            <p:nvPr/>
          </p:nvSpPr>
          <p:spPr>
            <a:xfrm rot="5400000">
              <a:off x="-96045" y="3262999"/>
              <a:ext cx="3567263" cy="2892490"/>
            </a:xfrm>
            <a:prstGeom prst="trapezoid">
              <a:avLst>
                <a:gd name="adj" fmla="val 3790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endParaRPr>
            </a:p>
          </p:txBody>
        </p:sp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0DCCECFD-D719-C141-B4AB-1E10D6284E33}"/>
                </a:ext>
              </a:extLst>
            </p:cNvPr>
            <p:cNvGrpSpPr/>
            <p:nvPr/>
          </p:nvGrpSpPr>
          <p:grpSpPr>
            <a:xfrm>
              <a:off x="5368121" y="4331812"/>
              <a:ext cx="754862" cy="754865"/>
              <a:chOff x="8073916" y="4283666"/>
              <a:chExt cx="966985" cy="966989"/>
            </a:xfrm>
          </p:grpSpPr>
          <p:sp>
            <p:nvSpPr>
              <p:cNvPr id="129" name="円/楕円 207">
                <a:extLst>
                  <a:ext uri="{FF2B5EF4-FFF2-40B4-BE49-F238E27FC236}">
                    <a16:creationId xmlns:a16="http://schemas.microsoft.com/office/drawing/2014/main" id="{548C9DFB-E176-FB4D-AD1A-AB2D67A2A0A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197408" y="4407160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FF0000"/>
                  </a:gs>
                  <a:gs pos="39000">
                    <a:srgbClr val="FF0000"/>
                  </a:gs>
                  <a:gs pos="78000">
                    <a:srgbClr val="FFC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lvl1pPr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indent="228129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indent="456258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indent="684385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indent="912286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indent="1140614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6pPr>
                <a:lvl7pPr indent="1368772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7pPr>
                <a:lvl8pPr indent="1596808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8pPr>
                <a:lvl9pPr indent="1824914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marL="0" marR="0" lvl="0" indent="0" algn="ctr" defTabSz="45625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ヒラギノ角ゴシック W3"/>
                  <a:cs typeface=""/>
                  <a:sym typeface="Helvetica"/>
                </a:endParaRPr>
              </a:p>
            </p:txBody>
          </p:sp>
          <p:sp>
            <p:nvSpPr>
              <p:cNvPr id="130" name="円/楕円 206">
                <a:extLst>
                  <a:ext uri="{FF2B5EF4-FFF2-40B4-BE49-F238E27FC236}">
                    <a16:creationId xmlns:a16="http://schemas.microsoft.com/office/drawing/2014/main" id="{9D9FB85C-2022-0947-A43D-CF540D8CD5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73916" y="4283666"/>
                <a:ext cx="966985" cy="966989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lvl1pPr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indent="228129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indent="456258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indent="684385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indent="912286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indent="1140614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6pPr>
                <a:lvl7pPr indent="1368772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7pPr>
                <a:lvl8pPr indent="1596808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8pPr>
                <a:lvl9pPr indent="1824914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marL="0" marR="0" lvl="0" indent="0" algn="ctr" defTabSz="45625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ヒラギノ角ゴシック W3"/>
                  <a:cs typeface=""/>
                  <a:sym typeface="Helvetica"/>
                </a:endParaRPr>
              </a:p>
            </p:txBody>
          </p:sp>
        </p:grpSp>
        <p:sp>
          <p:nvSpPr>
            <p:cNvPr id="76" name="テキスト ボックス 30">
              <a:extLst>
                <a:ext uri="{FF2B5EF4-FFF2-40B4-BE49-F238E27FC236}">
                  <a16:creationId xmlns:a16="http://schemas.microsoft.com/office/drawing/2014/main" id="{CD844DEB-1EE2-C042-9CA2-E98DD86AB887}"/>
                </a:ext>
              </a:extLst>
            </p:cNvPr>
            <p:cNvSpPr txBox="1"/>
            <p:nvPr/>
          </p:nvSpPr>
          <p:spPr>
            <a:xfrm>
              <a:off x="388411" y="2999189"/>
              <a:ext cx="1922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  <a:lvl2pPr indent="228129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2pPr>
              <a:lvl3pPr indent="45625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3pPr>
              <a:lvl4pPr indent="684385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4pPr>
              <a:lvl5pPr indent="912286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5pPr>
              <a:lvl6pPr indent="11406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6pPr>
              <a:lvl7pPr indent="1368772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7pPr>
              <a:lvl8pPr indent="159680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8pPr>
              <a:lvl9pPr indent="18249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marL="0" marR="0" lvl="0" indent="0" algn="ctr" defTabSz="4562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/>
                  <a:ea typeface="Hiragino Kaku Gothic Pro W6" charset="-128"/>
                  <a:cs typeface="Hiragino Kaku Gothic Pro W6" charset="-128"/>
                  <a:sym typeface="Helvetica"/>
                </a:rPr>
                <a:t>Heating laser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Hiragino Kaku Gothic Pro W6" charset="-128"/>
                <a:cs typeface="Hiragino Kaku Gothic Pro W6" charset="-128"/>
                <a:sym typeface="Helvetica"/>
              </a:endParaRP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74DE56D1-E4A6-324F-84E1-BD892EADE160}"/>
                </a:ext>
              </a:extLst>
            </p:cNvPr>
            <p:cNvSpPr txBox="1"/>
            <p:nvPr/>
          </p:nvSpPr>
          <p:spPr>
            <a:xfrm>
              <a:off x="6304708" y="3028719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endParaRPr>
            </a:p>
          </p:txBody>
        </p:sp>
        <p:sp>
          <p:nvSpPr>
            <p:cNvPr id="78" name="テキスト ボックス 30">
              <a:extLst>
                <a:ext uri="{FF2B5EF4-FFF2-40B4-BE49-F238E27FC236}">
                  <a16:creationId xmlns:a16="http://schemas.microsoft.com/office/drawing/2014/main" id="{445DC903-B4B2-FB45-9E93-5C6B9BA5F1E6}"/>
                </a:ext>
              </a:extLst>
            </p:cNvPr>
            <p:cNvSpPr txBox="1"/>
            <p:nvPr/>
          </p:nvSpPr>
          <p:spPr>
            <a:xfrm rot="20304694">
              <a:off x="6015795" y="3806801"/>
              <a:ext cx="25366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  <a:lvl2pPr indent="228129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2pPr>
              <a:lvl3pPr indent="45625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3pPr>
              <a:lvl4pPr indent="684385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4pPr>
              <a:lvl5pPr indent="912286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5pPr>
              <a:lvl6pPr indent="11406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6pPr>
              <a:lvl7pPr indent="1368772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7pPr>
              <a:lvl8pPr indent="159680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8pPr>
              <a:lvl9pPr indent="18249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marL="0" marR="0" lvl="0" indent="0" algn="ctr" defTabSz="4562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Hiragino Kaku Gothic Pro W6" charset="-128"/>
                  <a:cs typeface="Hiragino Kaku Gothic Pro W6" charset="-128"/>
                  <a:sym typeface="Helvetica"/>
                </a:rPr>
                <a:t>Magnetic field lines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Hiragino Kaku Gothic Pro W6" charset="-128"/>
                <a:cs typeface="Hiragino Kaku Gothic Pro W6" charset="-128"/>
                <a:sym typeface="Helvetica"/>
              </a:endParaRPr>
            </a:p>
          </p:txBody>
        </p:sp>
        <p:sp>
          <p:nvSpPr>
            <p:cNvPr id="79" name="テキスト ボックス 30">
              <a:extLst>
                <a:ext uri="{FF2B5EF4-FFF2-40B4-BE49-F238E27FC236}">
                  <a16:creationId xmlns:a16="http://schemas.microsoft.com/office/drawing/2014/main" id="{A782699C-D827-B444-862E-6AF3BBEC9B16}"/>
                </a:ext>
              </a:extLst>
            </p:cNvPr>
            <p:cNvSpPr txBox="1"/>
            <p:nvPr/>
          </p:nvSpPr>
          <p:spPr>
            <a:xfrm>
              <a:off x="5087900" y="3806377"/>
              <a:ext cx="12948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  <a:lvl2pPr indent="228129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2pPr>
              <a:lvl3pPr indent="45625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3pPr>
              <a:lvl4pPr indent="684385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4pPr>
              <a:lvl5pPr indent="912286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5pPr>
              <a:lvl6pPr indent="11406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6pPr>
              <a:lvl7pPr indent="1368772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7pPr>
              <a:lvl8pPr indent="159680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8pPr>
              <a:lvl9pPr indent="18249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marL="0" marR="0" lvl="0" indent="0" algn="ctr" defTabSz="4562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Helvetica"/>
                  <a:ea typeface="Hiragino Kaku Gothic Pro W6" charset="-128"/>
                  <a:cs typeface="Hiragino Kaku Gothic Pro W6" charset="-128"/>
                  <a:sym typeface="Helvetica"/>
                </a:rPr>
                <a:t>Plasma core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Helvetica"/>
                <a:ea typeface="Hiragino Kaku Gothic Pro W6" charset="-128"/>
                <a:cs typeface="Hiragino Kaku Gothic Pro W6" charset="-128"/>
                <a:sym typeface="Helvetica"/>
              </a:endParaRPr>
            </a:p>
          </p:txBody>
        </p:sp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466CF043-1E07-554A-B4E0-D1547C92FE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561" y="3957172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" name="Picture 3">
              <a:extLst>
                <a:ext uri="{FF2B5EF4-FFF2-40B4-BE49-F238E27FC236}">
                  <a16:creationId xmlns:a16="http://schemas.microsoft.com/office/drawing/2014/main" id="{E4DB40C7-5D0A-0240-B6F2-01B3EF86DA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6961" y="4122824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" name="Picture 3">
              <a:extLst>
                <a:ext uri="{FF2B5EF4-FFF2-40B4-BE49-F238E27FC236}">
                  <a16:creationId xmlns:a16="http://schemas.microsoft.com/office/drawing/2014/main" id="{E2D1BB7C-F25C-1E44-8A2A-CD189EBF81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4040" y="4308352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3" name="Picture 3">
              <a:extLst>
                <a:ext uri="{FF2B5EF4-FFF2-40B4-BE49-F238E27FC236}">
                  <a16:creationId xmlns:a16="http://schemas.microsoft.com/office/drawing/2014/main" id="{E744E1F6-A114-884E-A724-CE197EFA5D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398" y="4447500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4" name="Picture 3">
              <a:extLst>
                <a:ext uri="{FF2B5EF4-FFF2-40B4-BE49-F238E27FC236}">
                  <a16:creationId xmlns:a16="http://schemas.microsoft.com/office/drawing/2014/main" id="{72F0F073-3892-EF4F-BCF8-5462C2610B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278" y="4639656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5" name="Picture 3">
              <a:extLst>
                <a:ext uri="{FF2B5EF4-FFF2-40B4-BE49-F238E27FC236}">
                  <a16:creationId xmlns:a16="http://schemas.microsoft.com/office/drawing/2014/main" id="{CD48FACB-36B0-1043-B0AC-EF8FC602AD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651" y="4858316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" name="Picture 3">
              <a:extLst>
                <a:ext uri="{FF2B5EF4-FFF2-40B4-BE49-F238E27FC236}">
                  <a16:creationId xmlns:a16="http://schemas.microsoft.com/office/drawing/2014/main" id="{492E35B2-5545-1449-BECF-D9D959E48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9361" y="4367988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7" name="Picture 3">
              <a:extLst>
                <a:ext uri="{FF2B5EF4-FFF2-40B4-BE49-F238E27FC236}">
                  <a16:creationId xmlns:a16="http://schemas.microsoft.com/office/drawing/2014/main" id="{28C02B26-87E0-6147-A004-51817BBBAA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761" y="4652910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8" name="Picture 3">
              <a:extLst>
                <a:ext uri="{FF2B5EF4-FFF2-40B4-BE49-F238E27FC236}">
                  <a16:creationId xmlns:a16="http://schemas.microsoft.com/office/drawing/2014/main" id="{72BEFA55-20DF-6944-A010-6A65BCE357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9970" y="4917956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9" name="Picture 3">
              <a:extLst>
                <a:ext uri="{FF2B5EF4-FFF2-40B4-BE49-F238E27FC236}">
                  <a16:creationId xmlns:a16="http://schemas.microsoft.com/office/drawing/2014/main" id="{CDA50CF7-CEDA-3442-A691-B0B20F9D22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126" y="5123364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0" name="Picture 3">
              <a:extLst>
                <a:ext uri="{FF2B5EF4-FFF2-40B4-BE49-F238E27FC236}">
                  <a16:creationId xmlns:a16="http://schemas.microsoft.com/office/drawing/2014/main" id="{A022689B-A51C-4949-9D41-B312967F78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171" y="4951088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1" name="Picture 3">
              <a:extLst>
                <a:ext uri="{FF2B5EF4-FFF2-40B4-BE49-F238E27FC236}">
                  <a16:creationId xmlns:a16="http://schemas.microsoft.com/office/drawing/2014/main" id="{94C3BDDA-0121-AB42-8A53-D47B4B7E8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770" y="5302271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3" name="Picture 3">
              <a:extLst>
                <a:ext uri="{FF2B5EF4-FFF2-40B4-BE49-F238E27FC236}">
                  <a16:creationId xmlns:a16="http://schemas.microsoft.com/office/drawing/2014/main" id="{68C4D696-E5A8-E74C-A0D3-BA469ADF7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5953" y="4858322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4" name="Picture 3">
              <a:extLst>
                <a:ext uri="{FF2B5EF4-FFF2-40B4-BE49-F238E27FC236}">
                  <a16:creationId xmlns:a16="http://schemas.microsoft.com/office/drawing/2014/main" id="{027EFF43-2238-B047-B7EE-12FEE76F7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0512" y="4566775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5" name="Picture 3">
              <a:extLst>
                <a:ext uri="{FF2B5EF4-FFF2-40B4-BE49-F238E27FC236}">
                  <a16:creationId xmlns:a16="http://schemas.microsoft.com/office/drawing/2014/main" id="{4A26D815-7902-6648-8541-B88093BC4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912" y="4785435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6" name="Picture 3">
              <a:extLst>
                <a:ext uri="{FF2B5EF4-FFF2-40B4-BE49-F238E27FC236}">
                  <a16:creationId xmlns:a16="http://schemas.microsoft.com/office/drawing/2014/main" id="{057A24C3-FFB6-A747-94F4-86A79628A6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869" y="4997470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7" name="Picture 3">
              <a:extLst>
                <a:ext uri="{FF2B5EF4-FFF2-40B4-BE49-F238E27FC236}">
                  <a16:creationId xmlns:a16="http://schemas.microsoft.com/office/drawing/2014/main" id="{07BAFA6C-7D34-194F-A0BC-7D504DCAB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8445" y="4573403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8" name="Picture 3">
              <a:extLst>
                <a:ext uri="{FF2B5EF4-FFF2-40B4-BE49-F238E27FC236}">
                  <a16:creationId xmlns:a16="http://schemas.microsoft.com/office/drawing/2014/main" id="{8C21CB27-4C2B-0746-91C6-5BC690D989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972" y="4301733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9" name="Picture 3">
              <a:extLst>
                <a:ext uri="{FF2B5EF4-FFF2-40B4-BE49-F238E27FC236}">
                  <a16:creationId xmlns:a16="http://schemas.microsoft.com/office/drawing/2014/main" id="{C8D7D1D8-69E1-D14E-96EA-CFED47BEA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0845" y="4725803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0" name="Picture 3">
              <a:extLst>
                <a:ext uri="{FF2B5EF4-FFF2-40B4-BE49-F238E27FC236}">
                  <a16:creationId xmlns:a16="http://schemas.microsoft.com/office/drawing/2014/main" id="{5EB687CD-B960-D342-80E8-9966E0CBC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671" y="4308360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Picture 3">
              <a:extLst>
                <a:ext uri="{FF2B5EF4-FFF2-40B4-BE49-F238E27FC236}">
                  <a16:creationId xmlns:a16="http://schemas.microsoft.com/office/drawing/2014/main" id="{0B2C30E8-05AB-7B41-BA89-C4330C23B0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704" y="5037229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" name="Picture 3">
              <a:extLst>
                <a:ext uri="{FF2B5EF4-FFF2-40B4-BE49-F238E27FC236}">
                  <a16:creationId xmlns:a16="http://schemas.microsoft.com/office/drawing/2014/main" id="{08BC0101-5FC9-FF4F-B42A-F68A5E042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174" y="4063190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" name="Picture 3">
              <a:extLst>
                <a:ext uri="{FF2B5EF4-FFF2-40B4-BE49-F238E27FC236}">
                  <a16:creationId xmlns:a16="http://schemas.microsoft.com/office/drawing/2014/main" id="{302B139D-AA43-8440-9E92-957083921F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286" y="4672797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3">
              <a:extLst>
                <a:ext uri="{FF2B5EF4-FFF2-40B4-BE49-F238E27FC236}">
                  <a16:creationId xmlns:a16="http://schemas.microsoft.com/office/drawing/2014/main" id="{92913790-F6DA-CB41-8CEB-D6A57462B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4686" y="5076988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3">
              <a:extLst>
                <a:ext uri="{FF2B5EF4-FFF2-40B4-BE49-F238E27FC236}">
                  <a16:creationId xmlns:a16="http://schemas.microsoft.com/office/drawing/2014/main" id="{FDCFC94A-B00C-4346-B10D-954FEADAF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4442" y="4401129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" name="Picture 3">
              <a:extLst>
                <a:ext uri="{FF2B5EF4-FFF2-40B4-BE49-F238E27FC236}">
                  <a16:creationId xmlns:a16="http://schemas.microsoft.com/office/drawing/2014/main" id="{CEFC2F83-7D17-D74A-A2E6-3040E7DD5F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6842" y="5216138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7" name="Picture 3">
              <a:extLst>
                <a:ext uri="{FF2B5EF4-FFF2-40B4-BE49-F238E27FC236}">
                  <a16:creationId xmlns:a16="http://schemas.microsoft.com/office/drawing/2014/main" id="{FF951758-161B-FE45-949B-10087D9D0C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353" y="4606537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8" name="Picture 3">
              <a:extLst>
                <a:ext uri="{FF2B5EF4-FFF2-40B4-BE49-F238E27FC236}">
                  <a16:creationId xmlns:a16="http://schemas.microsoft.com/office/drawing/2014/main" id="{EE9AB50A-E84B-AD49-AC9A-622F66AB5C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1119" y="4772189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9" name="Picture 3">
              <a:extLst>
                <a:ext uri="{FF2B5EF4-FFF2-40B4-BE49-F238E27FC236}">
                  <a16:creationId xmlns:a16="http://schemas.microsoft.com/office/drawing/2014/main" id="{A6A15F9D-BB91-FC42-984F-AC55062C89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320" y="4480643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3">
              <a:extLst>
                <a:ext uri="{FF2B5EF4-FFF2-40B4-BE49-F238E27FC236}">
                  <a16:creationId xmlns:a16="http://schemas.microsoft.com/office/drawing/2014/main" id="{30BD01D6-E929-5141-B466-D019C7025A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317" y="5182999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3">
              <a:extLst>
                <a:ext uri="{FF2B5EF4-FFF2-40B4-BE49-F238E27FC236}">
                  <a16:creationId xmlns:a16="http://schemas.microsoft.com/office/drawing/2014/main" id="{BFB5D79F-B6E3-D449-A15E-F77DCBD6CB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4218" y="4334863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" name="Picture 3">
              <a:extLst>
                <a:ext uri="{FF2B5EF4-FFF2-40B4-BE49-F238E27FC236}">
                  <a16:creationId xmlns:a16="http://schemas.microsoft.com/office/drawing/2014/main" id="{662E2902-145F-3448-A74E-42CFDB0178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4738" y="4089699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3" name="Picture 3">
              <a:extLst>
                <a:ext uri="{FF2B5EF4-FFF2-40B4-BE49-F238E27FC236}">
                  <a16:creationId xmlns:a16="http://schemas.microsoft.com/office/drawing/2014/main" id="{9B4ADFC1-566E-0C4C-AF8C-BF7C6827A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3886" y="5249263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4" name="Picture 3">
              <a:extLst>
                <a:ext uri="{FF2B5EF4-FFF2-40B4-BE49-F238E27FC236}">
                  <a16:creationId xmlns:a16="http://schemas.microsoft.com/office/drawing/2014/main" id="{8782CDBE-8D3F-F548-A668-46C0AE3DA5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962" y="4672794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5" name="Picture 3">
              <a:extLst>
                <a:ext uri="{FF2B5EF4-FFF2-40B4-BE49-F238E27FC236}">
                  <a16:creationId xmlns:a16="http://schemas.microsoft.com/office/drawing/2014/main" id="{052484A1-F8E5-FD49-BA72-192DA11B67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748" y="3950547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6" name="Picture 3">
              <a:extLst>
                <a:ext uri="{FF2B5EF4-FFF2-40B4-BE49-F238E27FC236}">
                  <a16:creationId xmlns:a16="http://schemas.microsoft.com/office/drawing/2014/main" id="{88A07FCA-7E42-8246-87DE-A1490EA143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9993" y="4560151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7" name="Picture 3">
              <a:extLst>
                <a:ext uri="{FF2B5EF4-FFF2-40B4-BE49-F238E27FC236}">
                  <a16:creationId xmlns:a16="http://schemas.microsoft.com/office/drawing/2014/main" id="{1BEA836E-D810-DB44-8229-A54D84572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3369" y="4831819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8" name="図 117">
              <a:extLst>
                <a:ext uri="{FF2B5EF4-FFF2-40B4-BE49-F238E27FC236}">
                  <a16:creationId xmlns:a16="http://schemas.microsoft.com/office/drawing/2014/main" id="{BED8E63E-C41E-C440-A0FB-3FCC6FA58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24585">
              <a:off x="3419398" y="5112156"/>
              <a:ext cx="2028201" cy="229514"/>
            </a:xfrm>
            <a:prstGeom prst="rect">
              <a:avLst/>
            </a:prstGeom>
          </p:spPr>
        </p:pic>
        <p:pic>
          <p:nvPicPr>
            <p:cNvPr id="119" name="図 118">
              <a:extLst>
                <a:ext uri="{FF2B5EF4-FFF2-40B4-BE49-F238E27FC236}">
                  <a16:creationId xmlns:a16="http://schemas.microsoft.com/office/drawing/2014/main" id="{03451102-84F9-BE45-907A-6F6840601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06146" y="4596150"/>
              <a:ext cx="2028201" cy="229514"/>
            </a:xfrm>
            <a:prstGeom prst="rect">
              <a:avLst/>
            </a:prstGeom>
          </p:spPr>
        </p:pic>
        <p:pic>
          <p:nvPicPr>
            <p:cNvPr id="120" name="図 119">
              <a:extLst>
                <a:ext uri="{FF2B5EF4-FFF2-40B4-BE49-F238E27FC236}">
                  <a16:creationId xmlns:a16="http://schemas.microsoft.com/office/drawing/2014/main" id="{4AF010A8-28D7-954E-A00F-B880F556B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71017">
              <a:off x="3406146" y="4128041"/>
              <a:ext cx="2028201" cy="229514"/>
            </a:xfrm>
            <a:prstGeom prst="rect">
              <a:avLst/>
            </a:prstGeom>
          </p:spPr>
        </p:pic>
        <p:pic>
          <p:nvPicPr>
            <p:cNvPr id="121" name="Picture 3">
              <a:extLst>
                <a:ext uri="{FF2B5EF4-FFF2-40B4-BE49-F238E27FC236}">
                  <a16:creationId xmlns:a16="http://schemas.microsoft.com/office/drawing/2014/main" id="{76F23BB6-E664-B148-82D6-3C274EA9D6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761" y="4202337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2" name="テキスト ボックス 30">
              <a:extLst>
                <a:ext uri="{FF2B5EF4-FFF2-40B4-BE49-F238E27FC236}">
                  <a16:creationId xmlns:a16="http://schemas.microsoft.com/office/drawing/2014/main" id="{F7F4C62E-DB44-B64A-8400-900912738615}"/>
                </a:ext>
              </a:extLst>
            </p:cNvPr>
            <p:cNvSpPr txBox="1"/>
            <p:nvPr/>
          </p:nvSpPr>
          <p:spPr>
            <a:xfrm>
              <a:off x="3619731" y="5637575"/>
              <a:ext cx="1500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  <a:lvl2pPr indent="228129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2pPr>
              <a:lvl3pPr indent="45625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3pPr>
              <a:lvl4pPr indent="684385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4pPr>
              <a:lvl5pPr indent="912286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5pPr>
              <a:lvl6pPr indent="11406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6pPr>
              <a:lvl7pPr indent="1368772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7pPr>
              <a:lvl8pPr indent="159680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8pPr>
              <a:lvl9pPr indent="18249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marL="0" marR="0" lvl="0" indent="0" algn="ctr" defTabSz="4562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elvetica"/>
                  <a:ea typeface="Hiragino Kaku Gothic Pro W6" charset="-128"/>
                  <a:cs typeface="Hiragino Kaku Gothic Pro W6" charset="-128"/>
                  <a:sym typeface="Helvetica"/>
                </a:rPr>
                <a:t>Relativistic electrons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/>
                <a:ea typeface="Hiragino Kaku Gothic Pro W6" charset="-128"/>
                <a:cs typeface="Hiragino Kaku Gothic Pro W6" charset="-128"/>
                <a:sym typeface="Helvetica"/>
              </a:endParaRPr>
            </a:p>
          </p:txBody>
        </p:sp>
        <p:sp>
          <p:nvSpPr>
            <p:cNvPr id="123" name="テキスト ボックス 30">
              <a:extLst>
                <a:ext uri="{FF2B5EF4-FFF2-40B4-BE49-F238E27FC236}">
                  <a16:creationId xmlns:a16="http://schemas.microsoft.com/office/drawing/2014/main" id="{DF2839F8-AA23-FF4C-911D-05B35201BAF4}"/>
                </a:ext>
              </a:extLst>
            </p:cNvPr>
            <p:cNvSpPr txBox="1"/>
            <p:nvPr/>
          </p:nvSpPr>
          <p:spPr>
            <a:xfrm rot="981952">
              <a:off x="3534904" y="3697819"/>
              <a:ext cx="1885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  <a:lvl2pPr indent="228129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2pPr>
              <a:lvl3pPr indent="45625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3pPr>
              <a:lvl4pPr indent="684385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4pPr>
              <a:lvl5pPr indent="912286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5pPr>
              <a:lvl6pPr indent="11406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6pPr>
              <a:lvl7pPr indent="1368772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7pPr>
              <a:lvl8pPr indent="159680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8pPr>
              <a:lvl9pPr indent="18249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marL="0" marR="0" lvl="0" indent="0" algn="ctr" defTabSz="4562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Helvetica"/>
                  <a:ea typeface="Hiragino Kaku Gothic Pro W6" charset="-128"/>
                  <a:cs typeface="Hiragino Kaku Gothic Pro W6" charset="-128"/>
                  <a:sym typeface="Helvetica"/>
                </a:rPr>
                <a:t>Gyro motion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Helvetica"/>
                <a:ea typeface="Hiragino Kaku Gothic Pro W6" charset="-128"/>
                <a:cs typeface="Hiragino Kaku Gothic Pro W6" charset="-128"/>
                <a:sym typeface="Helvetica"/>
              </a:endParaRPr>
            </a:p>
          </p:txBody>
        </p:sp>
        <p:sp>
          <p:nvSpPr>
            <p:cNvPr id="124" name="テキスト ボックス 30">
              <a:extLst>
                <a:ext uri="{FF2B5EF4-FFF2-40B4-BE49-F238E27FC236}">
                  <a16:creationId xmlns:a16="http://schemas.microsoft.com/office/drawing/2014/main" id="{098C0FAF-5B75-354B-96B2-3ECE5081286A}"/>
                </a:ext>
              </a:extLst>
            </p:cNvPr>
            <p:cNvSpPr txBox="1"/>
            <p:nvPr/>
          </p:nvSpPr>
          <p:spPr>
            <a:xfrm>
              <a:off x="890426" y="6011728"/>
              <a:ext cx="2240470" cy="394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  <a:lvl2pPr indent="228129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2pPr>
              <a:lvl3pPr indent="45625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3pPr>
              <a:lvl4pPr indent="684385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4pPr>
              <a:lvl5pPr indent="912286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5pPr>
              <a:lvl6pPr indent="11406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6pPr>
              <a:lvl7pPr indent="1368772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7pPr>
              <a:lvl8pPr indent="159680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8pPr>
              <a:lvl9pPr indent="18249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marL="0" marR="0" lvl="0" indent="0" algn="ctr" defTabSz="4562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Helvetica"/>
                  <a:ea typeface="Hiragino Kaku Gothic Pro W6" charset="-128"/>
                  <a:cs typeface="Hiragino Kaku Gothic Pro W6" charset="-128"/>
                  <a:sym typeface="Helvetica"/>
                </a:rPr>
                <a:t>Cone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"/>
                <a:ea typeface="Hiragino Kaku Gothic Pro W6" charset="-128"/>
                <a:cs typeface="Hiragino Kaku Gothic Pro W6" charset="-128"/>
                <a:sym typeface="Helvetica"/>
              </a:endParaRPr>
            </a:p>
          </p:txBody>
        </p:sp>
        <p:sp>
          <p:nvSpPr>
            <p:cNvPr id="125" name="下矢印 124">
              <a:extLst>
                <a:ext uri="{FF2B5EF4-FFF2-40B4-BE49-F238E27FC236}">
                  <a16:creationId xmlns:a16="http://schemas.microsoft.com/office/drawing/2014/main" id="{71CFCFCE-A268-E746-BCAB-1E2ABA1B7212}"/>
                </a:ext>
              </a:extLst>
            </p:cNvPr>
            <p:cNvSpPr/>
            <p:nvPr/>
          </p:nvSpPr>
          <p:spPr>
            <a:xfrm>
              <a:off x="3016870" y="3302204"/>
              <a:ext cx="192156" cy="497597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endParaRPr>
            </a:p>
          </p:txBody>
        </p:sp>
        <p:sp>
          <p:nvSpPr>
            <p:cNvPr id="126" name="左中かっこ 125">
              <a:extLst>
                <a:ext uri="{FF2B5EF4-FFF2-40B4-BE49-F238E27FC236}">
                  <a16:creationId xmlns:a16="http://schemas.microsoft.com/office/drawing/2014/main" id="{604ADD59-3E50-C64A-9616-6BF0E9923D54}"/>
                </a:ext>
              </a:extLst>
            </p:cNvPr>
            <p:cNvSpPr/>
            <p:nvPr/>
          </p:nvSpPr>
          <p:spPr>
            <a:xfrm rot="5400000">
              <a:off x="4201683" y="2435991"/>
              <a:ext cx="344253" cy="2061706"/>
            </a:xfrm>
            <a:prstGeom prst="leftBrac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endParaRPr>
            </a:p>
          </p:txBody>
        </p:sp>
        <p:sp>
          <p:nvSpPr>
            <p:cNvPr id="127" name="テキスト ボックス 30">
              <a:extLst>
                <a:ext uri="{FF2B5EF4-FFF2-40B4-BE49-F238E27FC236}">
                  <a16:creationId xmlns:a16="http://schemas.microsoft.com/office/drawing/2014/main" id="{173D9998-7FEA-2B4F-BA41-90F98C401164}"/>
                </a:ext>
              </a:extLst>
            </p:cNvPr>
            <p:cNvSpPr txBox="1"/>
            <p:nvPr/>
          </p:nvSpPr>
          <p:spPr>
            <a:xfrm>
              <a:off x="3949429" y="2613675"/>
              <a:ext cx="1500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  <a:lvl2pPr indent="228129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2pPr>
              <a:lvl3pPr indent="45625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3pPr>
              <a:lvl4pPr indent="684385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4pPr>
              <a:lvl5pPr indent="912286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5pPr>
              <a:lvl6pPr indent="11406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6pPr>
              <a:lvl7pPr indent="1368772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7pPr>
              <a:lvl8pPr indent="159680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8pPr>
              <a:lvl9pPr indent="18249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marL="0" marR="0" lvl="0" indent="0" algn="ctr" defTabSz="4562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Hiragino Kaku Gothic Pro W6" charset="-128"/>
                  <a:cs typeface="Hiragino Kaku Gothic Pro W6" charset="-128"/>
                  <a:sym typeface="Helvetica"/>
                </a:rPr>
                <a:t>Transport region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Hiragino Kaku Gothic Pro W6" charset="-128"/>
                <a:cs typeface="Hiragino Kaku Gothic Pro W6" charset="-128"/>
                <a:sym typeface="Helvetica"/>
              </a:endParaRPr>
            </a:p>
          </p:txBody>
        </p:sp>
        <p:sp>
          <p:nvSpPr>
            <p:cNvPr id="128" name="テキスト ボックス 30">
              <a:extLst>
                <a:ext uri="{FF2B5EF4-FFF2-40B4-BE49-F238E27FC236}">
                  <a16:creationId xmlns:a16="http://schemas.microsoft.com/office/drawing/2014/main" id="{66507EC1-7909-1F4E-BE23-F9AAE8DFE3F1}"/>
                </a:ext>
              </a:extLst>
            </p:cNvPr>
            <p:cNvSpPr txBox="1"/>
            <p:nvPr/>
          </p:nvSpPr>
          <p:spPr>
            <a:xfrm>
              <a:off x="2332177" y="2321123"/>
              <a:ext cx="1724141" cy="986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  <a:lvl2pPr indent="228129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2pPr>
              <a:lvl3pPr indent="45625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3pPr>
              <a:lvl4pPr indent="684385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4pPr>
              <a:lvl5pPr indent="912286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5pPr>
              <a:lvl6pPr indent="11406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6pPr>
              <a:lvl7pPr indent="1368772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7pPr>
              <a:lvl8pPr indent="159680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8pPr>
              <a:lvl9pPr indent="18249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marL="0" marR="0" lvl="0" indent="0" algn="ctr" defTabSz="4562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Hiragino Kaku Gothic Pro W6" charset="-128"/>
                  <a:cs typeface="Hiragino Kaku Gothic Pro W6" charset="-128"/>
                  <a:sym typeface="Helvetica"/>
                </a:rPr>
                <a:t>Electron</a:t>
              </a:r>
            </a:p>
            <a:p>
              <a:pPr marL="0" marR="0" lvl="0" indent="0" algn="ctr" defTabSz="4562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Hiragino Kaku Gothic Pro W6" charset="-128"/>
                  <a:cs typeface="Hiragino Kaku Gothic Pro W6" charset="-128"/>
                  <a:sym typeface="Helvetica"/>
                </a:rPr>
                <a:t>generation</a:t>
              </a:r>
            </a:p>
            <a:p>
              <a:pPr marL="0" marR="0" lvl="0" indent="0" algn="ctr" defTabSz="4562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Hiragino Kaku Gothic Pro W6" charset="-128"/>
                  <a:cs typeface="Hiragino Kaku Gothic Pro W6" charset="-128"/>
                  <a:sym typeface="Helvetica"/>
                </a:rPr>
                <a:t>point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Hiragino Kaku Gothic Pro W6" charset="-128"/>
                <a:cs typeface="Hiragino Kaku Gothic Pro W6" charset="-128"/>
                <a:sym typeface="Helvetica"/>
              </a:endParaRPr>
            </a:p>
          </p:txBody>
        </p:sp>
        <p:sp>
          <p:nvSpPr>
            <p:cNvPr id="6" name="台形 5">
              <a:extLst>
                <a:ext uri="{FF2B5EF4-FFF2-40B4-BE49-F238E27FC236}">
                  <a16:creationId xmlns:a16="http://schemas.microsoft.com/office/drawing/2014/main" id="{9AC78254-362F-D24D-9D34-BB8C500CDB2A}"/>
                </a:ext>
              </a:extLst>
            </p:cNvPr>
            <p:cNvSpPr/>
            <p:nvPr/>
          </p:nvSpPr>
          <p:spPr>
            <a:xfrm rot="5400000">
              <a:off x="210289" y="3295603"/>
              <a:ext cx="2933073" cy="2840174"/>
            </a:xfrm>
            <a:prstGeom prst="trapezoid">
              <a:avLst>
                <a:gd name="adj" fmla="val 27857"/>
              </a:avLst>
            </a:prstGeom>
            <a:gradFill flip="none" rotWithShape="1">
              <a:gsLst>
                <a:gs pos="25000">
                  <a:srgbClr val="FF0000"/>
                </a:gs>
                <a:gs pos="50000">
                  <a:schemeClr val="bg1"/>
                </a:gs>
                <a:gs pos="75000">
                  <a:srgbClr val="FF0000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endParaRPr>
            </a:p>
          </p:txBody>
        </p:sp>
        <p:sp>
          <p:nvSpPr>
            <p:cNvPr id="71" name="フリーフォーム 70">
              <a:extLst>
                <a:ext uri="{FF2B5EF4-FFF2-40B4-BE49-F238E27FC236}">
                  <a16:creationId xmlns:a16="http://schemas.microsoft.com/office/drawing/2014/main" id="{A18A9CBE-03BC-C142-A3F4-A6F57D96099D}"/>
                </a:ext>
              </a:extLst>
            </p:cNvPr>
            <p:cNvSpPr/>
            <p:nvPr/>
          </p:nvSpPr>
          <p:spPr>
            <a:xfrm>
              <a:off x="435103" y="3828855"/>
              <a:ext cx="7707086" cy="682952"/>
            </a:xfrm>
            <a:custGeom>
              <a:avLst/>
              <a:gdLst>
                <a:gd name="connsiteX0" fmla="*/ 0 w 7707086"/>
                <a:gd name="connsiteY0" fmla="*/ 59948 h 682952"/>
                <a:gd name="connsiteX1" fmla="*/ 2703007 w 7707086"/>
                <a:gd name="connsiteY1" fmla="*/ 59948 h 682952"/>
                <a:gd name="connsiteX2" fmla="*/ 5305530 w 7707086"/>
                <a:gd name="connsiteY2" fmla="*/ 682946 h 682952"/>
                <a:gd name="connsiteX3" fmla="*/ 7707086 w 7707086"/>
                <a:gd name="connsiteY3" fmla="*/ 69997 h 68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07086" h="682952">
                  <a:moveTo>
                    <a:pt x="0" y="59948"/>
                  </a:moveTo>
                  <a:cubicBezTo>
                    <a:pt x="909376" y="8031"/>
                    <a:pt x="1818752" y="-43885"/>
                    <a:pt x="2703007" y="59948"/>
                  </a:cubicBezTo>
                  <a:cubicBezTo>
                    <a:pt x="3587262" y="163781"/>
                    <a:pt x="4471517" y="681271"/>
                    <a:pt x="5305530" y="682946"/>
                  </a:cubicBezTo>
                  <a:cubicBezTo>
                    <a:pt x="6139543" y="684621"/>
                    <a:pt x="6923314" y="377309"/>
                    <a:pt x="7707086" y="6999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endParaRPr>
            </a:p>
          </p:txBody>
        </p:sp>
        <p:sp>
          <p:nvSpPr>
            <p:cNvPr id="72" name="フリーフォーム 71">
              <a:extLst>
                <a:ext uri="{FF2B5EF4-FFF2-40B4-BE49-F238E27FC236}">
                  <a16:creationId xmlns:a16="http://schemas.microsoft.com/office/drawing/2014/main" id="{907BEBD8-B731-8449-9252-255BEEF70A1E}"/>
                </a:ext>
              </a:extLst>
            </p:cNvPr>
            <p:cNvSpPr/>
            <p:nvPr/>
          </p:nvSpPr>
          <p:spPr>
            <a:xfrm>
              <a:off x="364765" y="4239700"/>
              <a:ext cx="7777424" cy="352501"/>
            </a:xfrm>
            <a:custGeom>
              <a:avLst/>
              <a:gdLst>
                <a:gd name="connsiteX0" fmla="*/ 0 w 7777424"/>
                <a:gd name="connsiteY0" fmla="*/ 30940 h 352501"/>
                <a:gd name="connsiteX1" fmla="*/ 2773345 w 7777424"/>
                <a:gd name="connsiteY1" fmla="*/ 30940 h 352501"/>
                <a:gd name="connsiteX2" fmla="*/ 5385916 w 7777424"/>
                <a:gd name="connsiteY2" fmla="*/ 352488 h 352501"/>
                <a:gd name="connsiteX3" fmla="*/ 7777424 w 7777424"/>
                <a:gd name="connsiteY3" fmla="*/ 40989 h 352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424" h="352501">
                  <a:moveTo>
                    <a:pt x="0" y="30940"/>
                  </a:moveTo>
                  <a:cubicBezTo>
                    <a:pt x="937846" y="4144"/>
                    <a:pt x="1875692" y="-22651"/>
                    <a:pt x="2773345" y="30940"/>
                  </a:cubicBezTo>
                  <a:cubicBezTo>
                    <a:pt x="3670998" y="84531"/>
                    <a:pt x="4551903" y="350813"/>
                    <a:pt x="5385916" y="352488"/>
                  </a:cubicBezTo>
                  <a:cubicBezTo>
                    <a:pt x="6219929" y="354163"/>
                    <a:pt x="6998676" y="197576"/>
                    <a:pt x="7777424" y="4098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endParaRPr>
            </a:p>
          </p:txBody>
        </p:sp>
        <p:cxnSp>
          <p:nvCxnSpPr>
            <p:cNvPr id="73" name="直線コネクタ 72">
              <a:extLst>
                <a:ext uri="{FF2B5EF4-FFF2-40B4-BE49-F238E27FC236}">
                  <a16:creationId xmlns:a16="http://schemas.microsoft.com/office/drawing/2014/main" id="{29693E38-CF1A-8B4A-AD86-4C36E223CC2B}"/>
                </a:ext>
              </a:extLst>
            </p:cNvPr>
            <p:cNvCxnSpPr>
              <a:cxnSpLocks/>
            </p:cNvCxnSpPr>
            <p:nvPr/>
          </p:nvCxnSpPr>
          <p:spPr>
            <a:xfrm>
              <a:off x="356619" y="4710284"/>
              <a:ext cx="7782008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フリーフォーム 73">
              <a:extLst>
                <a:ext uri="{FF2B5EF4-FFF2-40B4-BE49-F238E27FC236}">
                  <a16:creationId xmlns:a16="http://schemas.microsoft.com/office/drawing/2014/main" id="{5B33C9CF-D615-824E-ACB4-0E2CD544ECB1}"/>
                </a:ext>
              </a:extLst>
            </p:cNvPr>
            <p:cNvSpPr/>
            <p:nvPr/>
          </p:nvSpPr>
          <p:spPr>
            <a:xfrm flipV="1">
              <a:off x="364765" y="4804070"/>
              <a:ext cx="7777424" cy="352501"/>
            </a:xfrm>
            <a:custGeom>
              <a:avLst/>
              <a:gdLst>
                <a:gd name="connsiteX0" fmla="*/ 0 w 7777424"/>
                <a:gd name="connsiteY0" fmla="*/ 30940 h 352501"/>
                <a:gd name="connsiteX1" fmla="*/ 2773345 w 7777424"/>
                <a:gd name="connsiteY1" fmla="*/ 30940 h 352501"/>
                <a:gd name="connsiteX2" fmla="*/ 5385916 w 7777424"/>
                <a:gd name="connsiteY2" fmla="*/ 352488 h 352501"/>
                <a:gd name="connsiteX3" fmla="*/ 7777424 w 7777424"/>
                <a:gd name="connsiteY3" fmla="*/ 40989 h 352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424" h="352501">
                  <a:moveTo>
                    <a:pt x="0" y="30940"/>
                  </a:moveTo>
                  <a:cubicBezTo>
                    <a:pt x="937846" y="4144"/>
                    <a:pt x="1875692" y="-22651"/>
                    <a:pt x="2773345" y="30940"/>
                  </a:cubicBezTo>
                  <a:cubicBezTo>
                    <a:pt x="3670998" y="84531"/>
                    <a:pt x="4551903" y="350813"/>
                    <a:pt x="5385916" y="352488"/>
                  </a:cubicBezTo>
                  <a:cubicBezTo>
                    <a:pt x="6219929" y="354163"/>
                    <a:pt x="6998676" y="197576"/>
                    <a:pt x="7777424" y="4098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endParaRPr>
            </a:p>
          </p:txBody>
        </p:sp>
        <p:sp>
          <p:nvSpPr>
            <p:cNvPr id="75" name="フリーフォーム 74">
              <a:extLst>
                <a:ext uri="{FF2B5EF4-FFF2-40B4-BE49-F238E27FC236}">
                  <a16:creationId xmlns:a16="http://schemas.microsoft.com/office/drawing/2014/main" id="{217E0CC0-FF3A-084F-98D5-8D3CDB43D27D}"/>
                </a:ext>
              </a:extLst>
            </p:cNvPr>
            <p:cNvSpPr/>
            <p:nvPr/>
          </p:nvSpPr>
          <p:spPr>
            <a:xfrm flipV="1">
              <a:off x="435103" y="4904549"/>
              <a:ext cx="7707086" cy="682952"/>
            </a:xfrm>
            <a:custGeom>
              <a:avLst/>
              <a:gdLst>
                <a:gd name="connsiteX0" fmla="*/ 0 w 7707086"/>
                <a:gd name="connsiteY0" fmla="*/ 59948 h 682952"/>
                <a:gd name="connsiteX1" fmla="*/ 2703007 w 7707086"/>
                <a:gd name="connsiteY1" fmla="*/ 59948 h 682952"/>
                <a:gd name="connsiteX2" fmla="*/ 5305530 w 7707086"/>
                <a:gd name="connsiteY2" fmla="*/ 682946 h 682952"/>
                <a:gd name="connsiteX3" fmla="*/ 7707086 w 7707086"/>
                <a:gd name="connsiteY3" fmla="*/ 69997 h 68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07086" h="682952">
                  <a:moveTo>
                    <a:pt x="0" y="59948"/>
                  </a:moveTo>
                  <a:cubicBezTo>
                    <a:pt x="909376" y="8031"/>
                    <a:pt x="1818752" y="-43885"/>
                    <a:pt x="2703007" y="59948"/>
                  </a:cubicBezTo>
                  <a:cubicBezTo>
                    <a:pt x="3587262" y="163781"/>
                    <a:pt x="4471517" y="681271"/>
                    <a:pt x="5305530" y="682946"/>
                  </a:cubicBezTo>
                  <a:cubicBezTo>
                    <a:pt x="6139543" y="684621"/>
                    <a:pt x="6923314" y="377309"/>
                    <a:pt x="7707086" y="6999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ヒラギノ角ゴシック W3"/>
                <a:cs typeface="+mn-cs"/>
              </a:endParaRPr>
            </a:p>
          </p:txBody>
        </p:sp>
      </p:grpSp>
      <p:grpSp>
        <p:nvGrpSpPr>
          <p:cNvPr id="132" name="グループ化 4">
            <a:extLst>
              <a:ext uri="{FF2B5EF4-FFF2-40B4-BE49-F238E27FC236}">
                <a16:creationId xmlns:a16="http://schemas.microsoft.com/office/drawing/2014/main" id="{8F67BE9B-4B69-684F-9629-825377993E2C}"/>
              </a:ext>
            </a:extLst>
          </p:cNvPr>
          <p:cNvGrpSpPr/>
          <p:nvPr/>
        </p:nvGrpSpPr>
        <p:grpSpPr>
          <a:xfrm>
            <a:off x="7990696" y="2505570"/>
            <a:ext cx="3891887" cy="3766749"/>
            <a:chOff x="35496" y="1277189"/>
            <a:chExt cx="5360706" cy="5188339"/>
          </a:xfrm>
        </p:grpSpPr>
        <p:pic>
          <p:nvPicPr>
            <p:cNvPr id="140" name="Picture 3" descr="E:\Cai\DeepD-cone\Bxt0\pict\Larmore-radius.tif">
              <a:extLst>
                <a:ext uri="{FF2B5EF4-FFF2-40B4-BE49-F238E27FC236}">
                  <a16:creationId xmlns:a16="http://schemas.microsoft.com/office/drawing/2014/main" id="{E3E5A794-3D91-8942-B3C8-AA6A254FBC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2145048"/>
              <a:ext cx="4857523" cy="4320480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</p:pic>
        <p:sp>
          <p:nvSpPr>
            <p:cNvPr id="141" name="テキスト ボックス 140">
              <a:extLst>
                <a:ext uri="{FF2B5EF4-FFF2-40B4-BE49-F238E27FC236}">
                  <a16:creationId xmlns:a16="http://schemas.microsoft.com/office/drawing/2014/main" id="{F9381008-AB61-8049-A6FF-2A051A2DF5F4}"/>
                </a:ext>
              </a:extLst>
            </p:cNvPr>
            <p:cNvSpPr txBox="1"/>
            <p:nvPr/>
          </p:nvSpPr>
          <p:spPr>
            <a:xfrm rot="16200000">
              <a:off x="1289906" y="1730989"/>
              <a:ext cx="1172881" cy="508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ＭＳ 明朝"/>
                  <a:cs typeface="+mn-cs"/>
                </a:rPr>
                <a:t>1 MeV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明朝"/>
                <a:cs typeface="+mn-cs"/>
              </a:endParaRPr>
            </a:p>
          </p:txBody>
        </p:sp>
        <p:sp>
          <p:nvSpPr>
            <p:cNvPr id="142" name="テキスト ボックス 141">
              <a:extLst>
                <a:ext uri="{FF2B5EF4-FFF2-40B4-BE49-F238E27FC236}">
                  <a16:creationId xmlns:a16="http://schemas.microsoft.com/office/drawing/2014/main" id="{14A3E531-D7DD-1245-9D83-27FE7DCB90FC}"/>
                </a:ext>
              </a:extLst>
            </p:cNvPr>
            <p:cNvSpPr txBox="1"/>
            <p:nvPr/>
          </p:nvSpPr>
          <p:spPr>
            <a:xfrm rot="16200000">
              <a:off x="2406329" y="1697589"/>
              <a:ext cx="1349519" cy="508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ＭＳ 明朝"/>
                  <a:cs typeface="+mn-cs"/>
                </a:rPr>
                <a:t>10 MeV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明朝"/>
                <a:cs typeface="+mn-cs"/>
              </a:endParaRPr>
            </a:p>
          </p:txBody>
        </p:sp>
        <p:sp>
          <p:nvSpPr>
            <p:cNvPr id="143" name="テキスト ボックス 142">
              <a:extLst>
                <a:ext uri="{FF2B5EF4-FFF2-40B4-BE49-F238E27FC236}">
                  <a16:creationId xmlns:a16="http://schemas.microsoft.com/office/drawing/2014/main" id="{7593257D-E09E-6844-B617-7FC55005F836}"/>
                </a:ext>
              </a:extLst>
            </p:cNvPr>
            <p:cNvSpPr txBox="1"/>
            <p:nvPr/>
          </p:nvSpPr>
          <p:spPr>
            <a:xfrm>
              <a:off x="4414138" y="3744013"/>
              <a:ext cx="890260" cy="508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ＭＳ 明朝"/>
                  <a:cs typeface="+mn-cs"/>
                </a:rPr>
                <a:t>1 </a:t>
              </a:r>
              <a:r>
                <a:rPr kumimoji="1" lang="en-US" altLang="ja-JP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ＭＳ 明朝"/>
                  <a:cs typeface="+mn-cs"/>
                </a:rPr>
                <a:t>kT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明朝"/>
                <a:cs typeface="+mn-cs"/>
              </a:endParaRPr>
            </a:p>
          </p:txBody>
        </p:sp>
        <p:sp>
          <p:nvSpPr>
            <p:cNvPr id="144" name="テキスト ボックス 143">
              <a:extLst>
                <a:ext uri="{FF2B5EF4-FFF2-40B4-BE49-F238E27FC236}">
                  <a16:creationId xmlns:a16="http://schemas.microsoft.com/office/drawing/2014/main" id="{68E949D4-3273-8943-8545-C4146FEEDA4E}"/>
                </a:ext>
              </a:extLst>
            </p:cNvPr>
            <p:cNvSpPr txBox="1"/>
            <p:nvPr/>
          </p:nvSpPr>
          <p:spPr>
            <a:xfrm>
              <a:off x="4329304" y="3117580"/>
              <a:ext cx="1066898" cy="508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ＭＳ 明朝"/>
                  <a:cs typeface="+mn-cs"/>
                </a:rPr>
                <a:t>10 </a:t>
              </a:r>
              <a:r>
                <a:rPr kumimoji="1" lang="en-US" altLang="ja-JP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ＭＳ 明朝"/>
                  <a:cs typeface="+mn-cs"/>
                </a:rPr>
                <a:t>kT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明朝"/>
                <a:cs typeface="+mn-cs"/>
              </a:endParaRPr>
            </a:p>
          </p:txBody>
        </p:sp>
        <p:sp>
          <p:nvSpPr>
            <p:cNvPr id="145" name="フリーフォーム 144">
              <a:extLst>
                <a:ext uri="{FF2B5EF4-FFF2-40B4-BE49-F238E27FC236}">
                  <a16:creationId xmlns:a16="http://schemas.microsoft.com/office/drawing/2014/main" id="{829FE4EC-39E0-274D-ADC1-E3E7FB233A23}"/>
                </a:ext>
              </a:extLst>
            </p:cNvPr>
            <p:cNvSpPr/>
            <p:nvPr/>
          </p:nvSpPr>
          <p:spPr>
            <a:xfrm>
              <a:off x="665232" y="2645664"/>
              <a:ext cx="2462784" cy="2060448"/>
            </a:xfrm>
            <a:custGeom>
              <a:avLst/>
              <a:gdLst>
                <a:gd name="connsiteX0" fmla="*/ 0 w 2462784"/>
                <a:gd name="connsiteY0" fmla="*/ 0 h 2060448"/>
                <a:gd name="connsiteX1" fmla="*/ 12192 w 2462784"/>
                <a:gd name="connsiteY1" fmla="*/ 2060448 h 2060448"/>
                <a:gd name="connsiteX2" fmla="*/ 463296 w 2462784"/>
                <a:gd name="connsiteY2" fmla="*/ 1914144 h 2060448"/>
                <a:gd name="connsiteX3" fmla="*/ 1219200 w 2462784"/>
                <a:gd name="connsiteY3" fmla="*/ 1645920 h 2060448"/>
                <a:gd name="connsiteX4" fmla="*/ 2450592 w 2462784"/>
                <a:gd name="connsiteY4" fmla="*/ 1060704 h 2060448"/>
                <a:gd name="connsiteX5" fmla="*/ 2462784 w 2462784"/>
                <a:gd name="connsiteY5" fmla="*/ 12192 h 206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62784" h="2060448">
                  <a:moveTo>
                    <a:pt x="0" y="0"/>
                  </a:moveTo>
                  <a:lnTo>
                    <a:pt x="12192" y="2060448"/>
                  </a:lnTo>
                  <a:lnTo>
                    <a:pt x="463296" y="1914144"/>
                  </a:lnTo>
                  <a:lnTo>
                    <a:pt x="1219200" y="1645920"/>
                  </a:lnTo>
                  <a:lnTo>
                    <a:pt x="2450592" y="1060704"/>
                  </a:lnTo>
                  <a:lnTo>
                    <a:pt x="2462784" y="12192"/>
                  </a:lnTo>
                </a:path>
              </a:pathLst>
            </a:custGeom>
            <a:solidFill>
              <a:srgbClr val="FFFF00">
                <a:alpha val="58039"/>
              </a:srgbClr>
            </a:solidFill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ＭＳ 明朝"/>
                <a:cs typeface="+mn-cs"/>
              </a:endParaRPr>
            </a:p>
          </p:txBody>
        </p:sp>
      </p:grpSp>
      <p:sp>
        <p:nvSpPr>
          <p:cNvPr id="134" name="タイトル 1">
            <a:extLst>
              <a:ext uri="{FF2B5EF4-FFF2-40B4-BE49-F238E27FC236}">
                <a16:creationId xmlns:a16="http://schemas.microsoft.com/office/drawing/2014/main" id="{D841A93A-2D51-714D-930F-84EBF0D7E949}"/>
              </a:ext>
            </a:extLst>
          </p:cNvPr>
          <p:cNvSpPr txBox="1">
            <a:spLocks/>
          </p:cNvSpPr>
          <p:nvPr/>
        </p:nvSpPr>
        <p:spPr>
          <a:xfrm>
            <a:off x="-26346" y="15433"/>
            <a:ext cx="12192000" cy="1143000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2200" b="1" kern="1200" baseline="0">
                <a:solidFill>
                  <a:schemeClr val="tx1"/>
                </a:solidFill>
                <a:latin typeface="Helvetica" charset="0"/>
                <a:ea typeface="ヒラギノ角ゴ Pro W3" charset="-128"/>
                <a:cs typeface="+mj-cs"/>
              </a:defRPr>
            </a:lvl1pPr>
          </a:lstStyle>
          <a:p>
            <a:pPr lvl="0" algn="l"/>
            <a:r>
              <a:rPr lang="en-US" altLang="ja-JP" sz="2000" b="0" u="sng" dirty="0"/>
              <a:t>Guiding of REB with strong B-field</a:t>
            </a:r>
            <a:br>
              <a:rPr kumimoji="1" lang="en-US" altLang="ja-JP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ヒラギノ角ゴ Pro W3" charset="-128"/>
                <a:cs typeface="+mj-cs"/>
              </a:rPr>
            </a:br>
            <a:r>
              <a:rPr kumimoji="1" lang="en-US" altLang="ja-JP" sz="220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charset="0"/>
                <a:ea typeface="ヒラギノ角ゴ Pro W3" charset="-128"/>
                <a:cs typeface="+mj-cs"/>
              </a:rPr>
              <a:t>Application of kilo-tesla B-field </a:t>
            </a:r>
            <a:r>
              <a:rPr kumimoji="1" lang="en-US" altLang="ja-JP" sz="22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charset="0"/>
                <a:ea typeface="ヒラギノ角ゴ Pro W3" charset="-128"/>
                <a:cs typeface="+mj-cs"/>
              </a:rPr>
              <a:t>is a possible scheme</a:t>
            </a:r>
          </a:p>
          <a:p>
            <a:pPr lvl="0" algn="l"/>
            <a:r>
              <a:rPr lang="en-US" altLang="ja-JP" dirty="0">
                <a:solidFill>
                  <a:srgbClr val="002060"/>
                </a:solidFill>
              </a:rPr>
              <a:t>for guiding </a:t>
            </a:r>
            <a:r>
              <a:rPr kumimoji="1" lang="en-US" altLang="ja-JP" sz="22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the </a:t>
            </a:r>
            <a:r>
              <a:rPr lang="en-US" altLang="ja-JP" dirty="0">
                <a:solidFill>
                  <a:srgbClr val="002060"/>
                </a:solidFill>
              </a:rPr>
              <a:t>diverging laser-accelerated REB to a small core</a:t>
            </a:r>
            <a:r>
              <a:rPr kumimoji="1" lang="en-US" altLang="ja-JP" sz="22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 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135" name="正方形/長方形 134">
            <a:extLst>
              <a:ext uri="{FF2B5EF4-FFF2-40B4-BE49-F238E27FC236}">
                <a16:creationId xmlns:a16="http://schemas.microsoft.com/office/drawing/2014/main" id="{8FC7AF0E-78F8-C546-9CEA-233CA1D4A5EA}"/>
              </a:ext>
            </a:extLst>
          </p:cNvPr>
          <p:cNvSpPr/>
          <p:nvPr/>
        </p:nvSpPr>
        <p:spPr>
          <a:xfrm>
            <a:off x="7560264" y="1607328"/>
            <a:ext cx="43292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0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ヒラギノ角ゴ Pro W3"/>
                <a:cs typeface="Helvetica"/>
              </a:rPr>
              <a:t>Gyro-radius of electron</a:t>
            </a:r>
            <a:br>
              <a:rPr kumimoji="1" lang="en-US" altLang="ja-JP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ヒラギノ角ゴ Pro W3"/>
                <a:cs typeface="Helvetica"/>
              </a:rPr>
            </a:br>
            <a:r>
              <a:rPr lang="en-US" altLang="ja-JP" sz="2000" dirty="0">
                <a:solidFill>
                  <a:srgbClr val="000000"/>
                </a:solidFill>
                <a:latin typeface="Helvetica" pitchFamily="2" charset="0"/>
                <a:ea typeface="ヒラギノ角ゴシック W3"/>
                <a:cs typeface="Helvetica"/>
              </a:rPr>
              <a:t>Gyro-radius of electron must be smaller than fuel core radius. </a:t>
            </a:r>
            <a:endParaRPr kumimoji="1" lang="en-US" altLang="ja-JP" sz="2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ヒラギノ角ゴ Pro W3"/>
              <a:cs typeface="Helvetica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14AB9DB-A42D-0B4F-A205-6DF952EC5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92" name="フッター プレースホルダー 3">
            <a:extLst>
              <a:ext uri="{FF2B5EF4-FFF2-40B4-BE49-F238E27FC236}">
                <a16:creationId xmlns:a16="http://schemas.microsoft.com/office/drawing/2014/main" id="{53238C4F-F9B9-B643-8986-100A283C4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4708" y="6504775"/>
            <a:ext cx="5368487" cy="365124"/>
          </a:xfrm>
        </p:spPr>
        <p:txBody>
          <a:bodyPr/>
          <a:lstStyle/>
          <a:p>
            <a:r>
              <a:rPr kumimoji="1" lang="en-US" altLang="ja-JP" dirty="0"/>
              <a:t>IFE/1-2 S. Fujioka et al., Magnetized Fast Heating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4953540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8966E3A-8946-764B-9C91-3B6946517A32}"/>
              </a:ext>
            </a:extLst>
          </p:cNvPr>
          <p:cNvGrpSpPr/>
          <p:nvPr/>
        </p:nvGrpSpPr>
        <p:grpSpPr>
          <a:xfrm>
            <a:off x="9443598" y="3184012"/>
            <a:ext cx="2385092" cy="2896961"/>
            <a:chOff x="2789386" y="2670462"/>
            <a:chExt cx="3111577" cy="3779359"/>
          </a:xfrm>
        </p:grpSpPr>
        <p:pic>
          <p:nvPicPr>
            <p:cNvPr id="318" name="図 317" descr="120914coil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9386" y="2670462"/>
              <a:ext cx="3111577" cy="3779359"/>
            </a:xfrm>
            <a:prstGeom prst="rect">
              <a:avLst/>
            </a:prstGeom>
          </p:spPr>
        </p:pic>
        <p:cxnSp>
          <p:nvCxnSpPr>
            <p:cNvPr id="341" name="直線矢印コネクタ 340"/>
            <p:cNvCxnSpPr/>
            <p:nvPr/>
          </p:nvCxnSpPr>
          <p:spPr>
            <a:xfrm>
              <a:off x="3211967" y="3531045"/>
              <a:ext cx="905358" cy="22116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2" name="テキスト ボックス 341"/>
            <p:cNvSpPr txBox="1"/>
            <p:nvPr/>
          </p:nvSpPr>
          <p:spPr>
            <a:xfrm rot="793996">
              <a:off x="2884581" y="3878785"/>
              <a:ext cx="1582480" cy="369328"/>
            </a:xfrm>
            <a:prstGeom prst="rect">
              <a:avLst/>
            </a:prstGeom>
            <a:noFill/>
          </p:spPr>
          <p:txBody>
            <a:bodyPr wrap="none" lIns="91438" tIns="45718" rIns="91438" bIns="45718" rtlCol="0">
              <a:spAutoFit/>
            </a:bodyPr>
            <a:lstStyle/>
            <a:p>
              <a:r>
                <a:rPr lang="en-US" altLang="ja-JP" b="1" dirty="0">
                  <a:latin typeface="Helvetica"/>
                  <a:cs typeface="Helvetica"/>
                </a:rPr>
                <a:t>kJ-ns pulses</a:t>
              </a:r>
              <a:endParaRPr kumimoji="1" lang="ja-JP" altLang="en-US" b="1" dirty="0">
                <a:latin typeface="Helvetica"/>
                <a:cs typeface="Helvetica"/>
              </a:endParaRPr>
            </a:p>
          </p:txBody>
        </p:sp>
        <p:sp>
          <p:nvSpPr>
            <p:cNvPr id="343" name="パイ 342"/>
            <p:cNvSpPr/>
            <p:nvPr/>
          </p:nvSpPr>
          <p:spPr>
            <a:xfrm rot="999360">
              <a:off x="5071973" y="3898647"/>
              <a:ext cx="197452" cy="449297"/>
            </a:xfrm>
            <a:prstGeom prst="pie">
              <a:avLst>
                <a:gd name="adj1" fmla="val 5379392"/>
                <a:gd name="adj2" fmla="val 16400471"/>
              </a:avLst>
            </a:prstGeom>
            <a:solidFill>
              <a:srgbClr val="FFFF00">
                <a:alpha val="9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8" tIns="45718" rIns="91438" bIns="45718"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92" name="タイトル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2200" b="1" kern="1200" baseline="0">
                <a:solidFill>
                  <a:schemeClr val="tx1"/>
                </a:solidFill>
                <a:latin typeface="Helvetica" charset="0"/>
                <a:ea typeface="ヒラギノ角ゴ Pro W3" charset="-128"/>
                <a:cs typeface="+mj-cs"/>
              </a:defRPr>
            </a:lvl1pPr>
          </a:lstStyle>
          <a:p>
            <a:pPr algn="l"/>
            <a:r>
              <a:rPr lang="en-US" altLang="ja-JP" sz="2000" b="0" u="sng" dirty="0"/>
              <a:t>Guiding of REB with strong B-field</a:t>
            </a:r>
            <a:br>
              <a:rPr lang="en-US" altLang="ja-JP" b="0" u="sng" dirty="0"/>
            </a:br>
            <a:r>
              <a:rPr lang="en-US" altLang="ja-JP" sz="2400" dirty="0">
                <a:solidFill>
                  <a:srgbClr val="FF0000"/>
                </a:solidFill>
                <a:latin typeface="+mj-lt"/>
                <a:ea typeface="Hiragino Kaku Gothic Pro W6" charset="-128"/>
                <a:cs typeface="Hiragino Kaku Gothic Pro W6" charset="-128"/>
              </a:rPr>
              <a:t>Laser-produced magnetic field </a:t>
            </a:r>
            <a:r>
              <a:rPr lang="en-US" altLang="ja-JP" sz="2400" dirty="0">
                <a:solidFill>
                  <a:srgbClr val="002060"/>
                </a:solidFill>
                <a:latin typeface="+mj-lt"/>
                <a:ea typeface="Hiragino Kaku Gothic Pro W6" charset="-128"/>
                <a:cs typeface="Hiragino Kaku Gothic Pro W6" charset="-128"/>
              </a:rPr>
              <a:t>was developed to produce </a:t>
            </a:r>
            <a:r>
              <a:rPr lang="en-US" altLang="ja-JP" sz="2400" dirty="0" err="1">
                <a:solidFill>
                  <a:srgbClr val="002060"/>
                </a:solidFill>
                <a:latin typeface="+mj-lt"/>
                <a:ea typeface="Hiragino Kaku Gothic Pro W6" charset="-128"/>
                <a:cs typeface="Hiragino Kaku Gothic Pro W6" charset="-128"/>
              </a:rPr>
              <a:t>kT</a:t>
            </a:r>
            <a:r>
              <a:rPr lang="en-US" altLang="ja-JP" sz="2400" dirty="0">
                <a:solidFill>
                  <a:srgbClr val="002060"/>
                </a:solidFill>
                <a:latin typeface="+mj-lt"/>
                <a:ea typeface="Hiragino Kaku Gothic Pro W6" charset="-128"/>
                <a:cs typeface="Hiragino Kaku Gothic Pro W6" charset="-128"/>
              </a:rPr>
              <a:t>-field </a:t>
            </a:r>
          </a:p>
          <a:p>
            <a:pPr algn="l"/>
            <a:r>
              <a:rPr lang="en-US" altLang="ja-JP" sz="2400" dirty="0">
                <a:solidFill>
                  <a:srgbClr val="002060"/>
                </a:solidFill>
                <a:latin typeface="+mj-lt"/>
                <a:ea typeface="Hiragino Kaku Gothic Pro W6" charset="-128"/>
                <a:cs typeface="Hiragino Kaku Gothic Pro W6" charset="-128"/>
              </a:rPr>
              <a:t>for guiding the diverging REB to a fuel core.</a:t>
            </a:r>
          </a:p>
        </p:txBody>
      </p:sp>
      <p:sp>
        <p:nvSpPr>
          <p:cNvPr id="352" name="正方形/長方形 351"/>
          <p:cNvSpPr/>
          <p:nvPr/>
        </p:nvSpPr>
        <p:spPr>
          <a:xfrm>
            <a:off x="5389353" y="1727794"/>
            <a:ext cx="6991855" cy="64633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defTabSz="457047"/>
            <a:r>
              <a:rPr lang="en-US" altLang="ja-JP" b="1" u="sng" kern="1200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Temporal history of B-field measured with B-dot probe</a:t>
            </a:r>
            <a:endParaRPr lang="en-US" altLang="ja-JP" kern="1200" dirty="0">
              <a:solidFill>
                <a:srgbClr val="000000"/>
              </a:solidFill>
              <a:latin typeface="Helvetica"/>
              <a:ea typeface="ヒラギノ角ゴ Pro W3"/>
              <a:cs typeface="Helvetica"/>
            </a:endParaRPr>
          </a:p>
          <a:p>
            <a:pPr algn="ctr" defTabSz="457047"/>
            <a:r>
              <a:rPr lang="en-US" altLang="ja-JP" kern="1200" dirty="0">
                <a:solidFill>
                  <a:srgbClr val="000000"/>
                </a:solidFill>
                <a:latin typeface="Helvetica"/>
                <a:ea typeface="ヒラギノ角ゴ Pro W3"/>
                <a:cs typeface="Helvetica"/>
              </a:rPr>
              <a:t>600 T of the peak magnitude and 2 ns of the duration</a:t>
            </a:r>
            <a:endParaRPr lang="en-US" altLang="ja-JP" kern="1200" dirty="0">
              <a:solidFill>
                <a:srgbClr val="000000"/>
              </a:solidFill>
              <a:latin typeface="Helvetica"/>
              <a:ea typeface="ヒラギノ角ゴ ProN W6"/>
              <a:cs typeface="Helvetica"/>
            </a:endParaRPr>
          </a:p>
        </p:txBody>
      </p:sp>
      <p:pic>
        <p:nvPicPr>
          <p:cNvPr id="353" name="図 3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045" y="2343749"/>
            <a:ext cx="6275785" cy="4445024"/>
          </a:xfrm>
          <a:prstGeom prst="rect">
            <a:avLst/>
          </a:prstGeom>
        </p:spPr>
      </p:pic>
      <p:sp>
        <p:nvSpPr>
          <p:cNvPr id="356" name="正方形/長方形 355"/>
          <p:cNvSpPr/>
          <p:nvPr/>
        </p:nvSpPr>
        <p:spPr>
          <a:xfrm>
            <a:off x="-40578" y="1733265"/>
            <a:ext cx="5787967" cy="64633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defTabSz="457047"/>
            <a:r>
              <a:rPr lang="en-US" altLang="ja-JP" b="1" u="sng" kern="1200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B-</a:t>
            </a:r>
            <a:r>
              <a:rPr lang="en-US" altLang="ja-JP" b="1" u="sng" kern="1200" dirty="0" err="1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feild</a:t>
            </a:r>
            <a:r>
              <a:rPr lang="en-US" altLang="ja-JP" b="1" u="sng" kern="1200" dirty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 generation with  capacitor-coil target</a:t>
            </a:r>
          </a:p>
          <a:p>
            <a:pPr algn="ctr" defTabSz="457047"/>
            <a:r>
              <a:rPr lang="en-US" altLang="ja-JP" kern="1200" dirty="0">
                <a:solidFill>
                  <a:srgbClr val="000000"/>
                </a:solidFill>
                <a:latin typeface="Helvetica"/>
                <a:ea typeface="ヒラギノ角ゴ Pro W3"/>
                <a:cs typeface="Helvetica"/>
              </a:rPr>
              <a:t>Laser driven current produce </a:t>
            </a:r>
            <a:r>
              <a:rPr lang="en-US" altLang="ja-JP" kern="1200" dirty="0" err="1">
                <a:solidFill>
                  <a:srgbClr val="000000"/>
                </a:solidFill>
                <a:latin typeface="Helvetica"/>
                <a:ea typeface="ヒラギノ角ゴ Pro W3"/>
                <a:cs typeface="Helvetica"/>
              </a:rPr>
              <a:t>kT</a:t>
            </a:r>
            <a:r>
              <a:rPr lang="en-US" altLang="ja-JP" kern="1200" dirty="0">
                <a:solidFill>
                  <a:srgbClr val="000000"/>
                </a:solidFill>
                <a:latin typeface="Helvetica"/>
                <a:ea typeface="ヒラギノ角ゴ Pro W3"/>
                <a:cs typeface="Helvetica"/>
              </a:rPr>
              <a:t>-level B-field</a:t>
            </a:r>
            <a:endParaRPr lang="en-US" altLang="ja-JP" kern="1200" dirty="0">
              <a:solidFill>
                <a:srgbClr val="000000"/>
              </a:solidFill>
              <a:latin typeface="Helvetica"/>
              <a:ea typeface="ヒラギノ角ゴ ProN W6"/>
              <a:cs typeface="Helvetica"/>
            </a:endParaRPr>
          </a:p>
        </p:txBody>
      </p:sp>
      <p:sp>
        <p:nvSpPr>
          <p:cNvPr id="357" name="テキスト ボックス 356"/>
          <p:cNvSpPr txBox="1"/>
          <p:nvPr/>
        </p:nvSpPr>
        <p:spPr>
          <a:xfrm>
            <a:off x="5389353" y="1134056"/>
            <a:ext cx="6737581" cy="646323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pPr algn="r"/>
            <a:r>
              <a:rPr kumimoji="1" lang="en-US" altLang="ja-JP" baseline="30000" dirty="0">
                <a:latin typeface="Helvetica"/>
                <a:cs typeface="Helvetica"/>
              </a:rPr>
              <a:t>#</a:t>
            </a:r>
            <a:r>
              <a:rPr kumimoji="1" lang="en-US" altLang="ja-JP" dirty="0">
                <a:latin typeface="Helvetica"/>
                <a:cs typeface="Helvetica"/>
              </a:rPr>
              <a:t>H. Daido </a:t>
            </a:r>
            <a:r>
              <a:rPr kumimoji="1" lang="en-US" altLang="ja-JP" i="1" dirty="0">
                <a:latin typeface="Helvetica"/>
                <a:cs typeface="Helvetica"/>
              </a:rPr>
              <a:t>et al</a:t>
            </a:r>
            <a:r>
              <a:rPr kumimoji="1" lang="en-US" altLang="ja-JP" dirty="0">
                <a:latin typeface="Helvetica"/>
                <a:cs typeface="Helvetica"/>
              </a:rPr>
              <a:t>., PRL (1985)</a:t>
            </a:r>
            <a:r>
              <a:rPr lang="en-US" altLang="ja-JP" dirty="0">
                <a:latin typeface="Helvetica"/>
                <a:cs typeface="Helvetica"/>
              </a:rPr>
              <a:t>, </a:t>
            </a:r>
            <a:r>
              <a:rPr kumimoji="1" lang="en-US" altLang="ja-JP" dirty="0">
                <a:latin typeface="Helvetica"/>
                <a:cs typeface="Helvetica"/>
              </a:rPr>
              <a:t>C. </a:t>
            </a:r>
            <a:r>
              <a:rPr kumimoji="1" lang="en-US" altLang="ja-JP" dirty="0" err="1">
                <a:latin typeface="Helvetica"/>
                <a:cs typeface="Helvetica"/>
              </a:rPr>
              <a:t>Courtois</a:t>
            </a:r>
            <a:r>
              <a:rPr kumimoji="1" lang="en-US" altLang="ja-JP" dirty="0">
                <a:latin typeface="Helvetica"/>
                <a:cs typeface="Helvetica"/>
              </a:rPr>
              <a:t> </a:t>
            </a:r>
            <a:r>
              <a:rPr kumimoji="1" lang="en-US" altLang="ja-JP" i="1" dirty="0">
                <a:latin typeface="Helvetica"/>
                <a:cs typeface="Helvetica"/>
              </a:rPr>
              <a:t>et al</a:t>
            </a:r>
            <a:r>
              <a:rPr kumimoji="1" lang="en-US" altLang="ja-JP" dirty="0">
                <a:latin typeface="Helvetica"/>
                <a:cs typeface="Helvetica"/>
              </a:rPr>
              <a:t>., JAP (2005)</a:t>
            </a:r>
            <a:r>
              <a:rPr lang="en-US" altLang="ja-JP" dirty="0">
                <a:latin typeface="Helvetica"/>
                <a:cs typeface="Helvetica"/>
              </a:rPr>
              <a:t>.</a:t>
            </a:r>
          </a:p>
          <a:p>
            <a:pPr algn="r"/>
            <a:r>
              <a:rPr lang="en-US" altLang="ja-JP" dirty="0">
                <a:latin typeface="Helvetica"/>
                <a:cs typeface="Helvetica"/>
              </a:rPr>
              <a:t>*S. Fujioka </a:t>
            </a:r>
            <a:r>
              <a:rPr lang="en-US" altLang="ja-JP" i="1" dirty="0">
                <a:latin typeface="Helvetica"/>
                <a:cs typeface="Helvetica"/>
              </a:rPr>
              <a:t>et al</a:t>
            </a:r>
            <a:r>
              <a:rPr lang="en-US" altLang="ja-JP" dirty="0">
                <a:latin typeface="Helvetica"/>
                <a:cs typeface="Helvetica"/>
              </a:rPr>
              <a:t>., Sci. Rep. (2013), K. Law </a:t>
            </a:r>
            <a:r>
              <a:rPr lang="en-US" altLang="ja-JP" i="1" dirty="0">
                <a:latin typeface="Helvetica"/>
                <a:cs typeface="Helvetica"/>
              </a:rPr>
              <a:t>et al., </a:t>
            </a:r>
            <a:r>
              <a:rPr lang="en-US" altLang="ja-JP" dirty="0">
                <a:latin typeface="Helvetica"/>
                <a:cs typeface="Helvetica"/>
              </a:rPr>
              <a:t>APL (2016).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2086772-889F-0D4E-867B-299A22F41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6</a:t>
            </a:fld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683DDE0-E052-3442-A1C4-EDD1292E99F8}"/>
              </a:ext>
            </a:extLst>
          </p:cNvPr>
          <p:cNvGrpSpPr/>
          <p:nvPr/>
        </p:nvGrpSpPr>
        <p:grpSpPr>
          <a:xfrm>
            <a:off x="122664" y="2548081"/>
            <a:ext cx="5320901" cy="3770841"/>
            <a:chOff x="-642633" y="2468526"/>
            <a:chExt cx="6015229" cy="4262901"/>
          </a:xfrm>
        </p:grpSpPr>
        <p:pic>
          <p:nvPicPr>
            <p:cNvPr id="32" name="図 90">
              <a:extLst>
                <a:ext uri="{FF2B5EF4-FFF2-40B4-BE49-F238E27FC236}">
                  <a16:creationId xmlns:a16="http://schemas.microsoft.com/office/drawing/2014/main" id="{6580A5BC-0D3C-6345-9228-563EB3126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579"/>
            <a:stretch/>
          </p:blipFill>
          <p:spPr bwMode="auto">
            <a:xfrm rot="16200000">
              <a:off x="1091312" y="2544109"/>
              <a:ext cx="4262741" cy="4111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FE148362-0C3E-CB42-AA5D-8F4BB83BF59A}"/>
                </a:ext>
              </a:extLst>
            </p:cNvPr>
            <p:cNvCxnSpPr/>
            <p:nvPr/>
          </p:nvCxnSpPr>
          <p:spPr bwMode="auto">
            <a:xfrm>
              <a:off x="4166394" y="6465678"/>
              <a:ext cx="879842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olid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136">
              <a:extLst>
                <a:ext uri="{FF2B5EF4-FFF2-40B4-BE49-F238E27FC236}">
                  <a16:creationId xmlns:a16="http://schemas.microsoft.com/office/drawing/2014/main" id="{D672F4FE-353C-2943-B3A4-B68002E022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7938" y="5956809"/>
              <a:ext cx="1354658" cy="521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8" tIns="45718" rIns="91438" bIns="45718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b="1" dirty="0">
                  <a:latin typeface="Helvetica"/>
                  <a:cs typeface="Helvetica"/>
                </a:rPr>
                <a:t>1 mm</a:t>
              </a:r>
              <a:endParaRPr lang="ja-JP" altLang="en-US" b="1" dirty="0">
                <a:latin typeface="Helvetica"/>
                <a:cs typeface="Helvetica"/>
              </a:endParaRPr>
            </a:p>
          </p:txBody>
        </p:sp>
        <p:grpSp>
          <p:nvGrpSpPr>
            <p:cNvPr id="35" name="図形グループ 16">
              <a:extLst>
                <a:ext uri="{FF2B5EF4-FFF2-40B4-BE49-F238E27FC236}">
                  <a16:creationId xmlns:a16="http://schemas.microsoft.com/office/drawing/2014/main" id="{7A326491-E567-D54B-8546-71CF7FE9B08F}"/>
                </a:ext>
              </a:extLst>
            </p:cNvPr>
            <p:cNvGrpSpPr/>
            <p:nvPr/>
          </p:nvGrpSpPr>
          <p:grpSpPr>
            <a:xfrm>
              <a:off x="1352227" y="4435124"/>
              <a:ext cx="1241488" cy="908559"/>
              <a:chOff x="2630083" y="4038915"/>
              <a:chExt cx="1241488" cy="908559"/>
            </a:xfrm>
          </p:grpSpPr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8EA74CD2-9552-7D4F-9BB3-1F5ABD18C26E}"/>
                  </a:ext>
                </a:extLst>
              </p:cNvPr>
              <p:cNvSpPr txBox="1"/>
              <p:nvPr/>
            </p:nvSpPr>
            <p:spPr>
              <a:xfrm>
                <a:off x="2630083" y="4460369"/>
                <a:ext cx="1241488" cy="487105"/>
              </a:xfrm>
              <a:prstGeom prst="rect">
                <a:avLst/>
              </a:prstGeom>
              <a:noFill/>
            </p:spPr>
            <p:txBody>
              <a:bodyPr wrap="square" lIns="91436" tIns="45716" rIns="91436" bIns="45716" rtlCol="0">
                <a:spAutoFit/>
              </a:bodyPr>
              <a:lstStyle/>
              <a:p>
                <a:r>
                  <a:rPr lang="en-US" altLang="ja-JP" sz="2200" b="1" dirty="0">
                    <a:solidFill>
                      <a:srgbClr val="FFFF00"/>
                    </a:solidFill>
                    <a:latin typeface="Helvetica"/>
                    <a:cs typeface="Helvetica"/>
                  </a:rPr>
                  <a:t>B-field</a:t>
                </a:r>
                <a:endParaRPr lang="ja-JP" altLang="en-US" sz="2200" b="1" dirty="0">
                  <a:solidFill>
                    <a:srgbClr val="FFFF00"/>
                  </a:solidFill>
                  <a:latin typeface="Helvetica"/>
                  <a:cs typeface="Helvetica"/>
                </a:endParaRPr>
              </a:p>
            </p:txBody>
          </p:sp>
          <p:grpSp>
            <p:nvGrpSpPr>
              <p:cNvPr id="37" name="図形グループ 37">
                <a:extLst>
                  <a:ext uri="{FF2B5EF4-FFF2-40B4-BE49-F238E27FC236}">
                    <a16:creationId xmlns:a16="http://schemas.microsoft.com/office/drawing/2014/main" id="{DF02FB48-F8F6-744C-A619-2A37A79DB62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845895" y="4038915"/>
                <a:ext cx="266538" cy="268727"/>
                <a:chOff x="776587" y="3119599"/>
                <a:chExt cx="193605" cy="195196"/>
              </a:xfrm>
            </p:grpSpPr>
            <p:sp>
              <p:nvSpPr>
                <p:cNvPr id="38" name="円/楕円 37">
                  <a:extLst>
                    <a:ext uri="{FF2B5EF4-FFF2-40B4-BE49-F238E27FC236}">
                      <a16:creationId xmlns:a16="http://schemas.microsoft.com/office/drawing/2014/main" id="{592DEDB4-30E6-2F49-8BE3-0DFD00183B06}"/>
                    </a:ext>
                  </a:extLst>
                </p:cNvPr>
                <p:cNvSpPr/>
                <p:nvPr/>
              </p:nvSpPr>
              <p:spPr>
                <a:xfrm>
                  <a:off x="776587" y="3119599"/>
                  <a:ext cx="193605" cy="195196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" name="Line 10">
                  <a:extLst>
                    <a:ext uri="{FF2B5EF4-FFF2-40B4-BE49-F238E27FC236}">
                      <a16:creationId xmlns:a16="http://schemas.microsoft.com/office/drawing/2014/main" id="{DE4ED218-E584-E14F-A11F-C03906DC6E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810301" y="3154188"/>
                  <a:ext cx="132187" cy="13218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 sz="1400" dirty="0">
                    <a:latin typeface="Helvetica"/>
                    <a:cs typeface="Helvetica"/>
                  </a:endParaRPr>
                </a:p>
              </p:txBody>
            </p:sp>
            <p:sp>
              <p:nvSpPr>
                <p:cNvPr id="40" name="Line 10">
                  <a:extLst>
                    <a:ext uri="{FF2B5EF4-FFF2-40B4-BE49-F238E27FC236}">
                      <a16:creationId xmlns:a16="http://schemas.microsoft.com/office/drawing/2014/main" id="{DCD4994F-9BFE-8047-B086-E01B479691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0302" y="3154188"/>
                  <a:ext cx="132187" cy="13218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 sz="1400" dirty="0">
                    <a:latin typeface="Helvetica"/>
                    <a:cs typeface="Helvetica"/>
                  </a:endParaRPr>
                </a:p>
              </p:txBody>
            </p:sp>
          </p:grpSp>
        </p:grpSp>
        <p:cxnSp>
          <p:nvCxnSpPr>
            <p:cNvPr id="41" name="曲線コネクタ 40">
              <a:extLst>
                <a:ext uri="{FF2B5EF4-FFF2-40B4-BE49-F238E27FC236}">
                  <a16:creationId xmlns:a16="http://schemas.microsoft.com/office/drawing/2014/main" id="{BAD6123B-46DC-4746-B8D1-BC5CA42A8AD3}"/>
                </a:ext>
              </a:extLst>
            </p:cNvPr>
            <p:cNvCxnSpPr/>
            <p:nvPr/>
          </p:nvCxnSpPr>
          <p:spPr>
            <a:xfrm rot="10800000" flipH="1">
              <a:off x="991750" y="4049704"/>
              <a:ext cx="1426980" cy="850228"/>
            </a:xfrm>
            <a:prstGeom prst="curvedConnector3">
              <a:avLst>
                <a:gd name="adj1" fmla="val -70059"/>
              </a:avLst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図形グループ 4">
              <a:extLst>
                <a:ext uri="{FF2B5EF4-FFF2-40B4-BE49-F238E27FC236}">
                  <a16:creationId xmlns:a16="http://schemas.microsoft.com/office/drawing/2014/main" id="{0839BAEB-D39B-4B4B-A960-C1E54B453218}"/>
                </a:ext>
              </a:extLst>
            </p:cNvPr>
            <p:cNvGrpSpPr/>
            <p:nvPr/>
          </p:nvGrpSpPr>
          <p:grpSpPr>
            <a:xfrm>
              <a:off x="1909484" y="3397326"/>
              <a:ext cx="2438348" cy="2688020"/>
              <a:chOff x="3187346" y="3001103"/>
              <a:chExt cx="2438348" cy="2688020"/>
            </a:xfrm>
          </p:grpSpPr>
          <p:cxnSp>
            <p:nvCxnSpPr>
              <p:cNvPr id="43" name="直線コネクタ 42">
                <a:extLst>
                  <a:ext uri="{FF2B5EF4-FFF2-40B4-BE49-F238E27FC236}">
                    <a16:creationId xmlns:a16="http://schemas.microsoft.com/office/drawing/2014/main" id="{00602F14-7E55-2244-9539-F310F9F24664}"/>
                  </a:ext>
                </a:extLst>
              </p:cNvPr>
              <p:cNvCxnSpPr/>
              <p:nvPr/>
            </p:nvCxnSpPr>
            <p:spPr bwMode="auto">
              <a:xfrm flipH="1">
                <a:off x="4965909" y="3001103"/>
                <a:ext cx="659785" cy="1148601"/>
              </a:xfrm>
              <a:prstGeom prst="line">
                <a:avLst/>
              </a:prstGeom>
              <a:ln w="76200" cmpd="sng">
                <a:solidFill>
                  <a:srgbClr val="00D800"/>
                </a:solidFill>
                <a:prstDash val="sysDash"/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>
                <a:extLst>
                  <a:ext uri="{FF2B5EF4-FFF2-40B4-BE49-F238E27FC236}">
                    <a16:creationId xmlns:a16="http://schemas.microsoft.com/office/drawing/2014/main" id="{071B8874-4652-B14A-85C0-DB9D95D3CE0B}"/>
                  </a:ext>
                </a:extLst>
              </p:cNvPr>
              <p:cNvCxnSpPr/>
              <p:nvPr/>
            </p:nvCxnSpPr>
            <p:spPr bwMode="auto">
              <a:xfrm flipH="1" flipV="1">
                <a:off x="4956015" y="4254719"/>
                <a:ext cx="488241" cy="1243773"/>
              </a:xfrm>
              <a:prstGeom prst="line">
                <a:avLst/>
              </a:prstGeom>
              <a:ln w="76200" cmpd="sng">
                <a:solidFill>
                  <a:srgbClr val="00D800"/>
                </a:solidFill>
                <a:prstDash val="sysDash"/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>
                <a:extLst>
                  <a:ext uri="{FF2B5EF4-FFF2-40B4-BE49-F238E27FC236}">
                    <a16:creationId xmlns:a16="http://schemas.microsoft.com/office/drawing/2014/main" id="{2E0A666D-7710-7847-86EF-1F469B12D4E2}"/>
                  </a:ext>
                </a:extLst>
              </p:cNvPr>
              <p:cNvCxnSpPr/>
              <p:nvPr/>
            </p:nvCxnSpPr>
            <p:spPr bwMode="auto">
              <a:xfrm>
                <a:off x="3257067" y="4215339"/>
                <a:ext cx="1530701" cy="0"/>
              </a:xfrm>
              <a:prstGeom prst="line">
                <a:avLst/>
              </a:prstGeom>
              <a:ln w="76200" cmpd="sng">
                <a:solidFill>
                  <a:srgbClr val="00D800"/>
                </a:solidFill>
                <a:prstDash val="sysDash"/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テキスト ボックス 136">
                <a:extLst>
                  <a:ext uri="{FF2B5EF4-FFF2-40B4-BE49-F238E27FC236}">
                    <a16:creationId xmlns:a16="http://schemas.microsoft.com/office/drawing/2014/main" id="{3EC4F8E4-4765-7B46-BE88-740F3FE171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7346" y="5167224"/>
                <a:ext cx="2044007" cy="521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36" tIns="45716" rIns="91436" bIns="45716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r>
                  <a:rPr lang="en-US" altLang="ja-JP" b="1" dirty="0">
                    <a:solidFill>
                      <a:srgbClr val="00FF00"/>
                    </a:solidFill>
                    <a:latin typeface="Helvetica"/>
                    <a:cs typeface="Helvetica"/>
                  </a:rPr>
                  <a:t>kJ-ns laser</a:t>
                </a:r>
                <a:endParaRPr lang="ja-JP" altLang="en-US" b="1" dirty="0">
                  <a:solidFill>
                    <a:srgbClr val="00FF00"/>
                  </a:solidFill>
                  <a:latin typeface="Helvetica"/>
                  <a:cs typeface="Helvetica"/>
                </a:endParaRPr>
              </a:p>
            </p:txBody>
          </p:sp>
        </p:grpSp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E75A22ED-6496-5A4C-8AE5-DDA3CAF05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642633" y="2468526"/>
              <a:ext cx="2726599" cy="1533712"/>
            </a:xfrm>
            <a:prstGeom prst="rect">
              <a:avLst/>
            </a:prstGeom>
          </p:spPr>
        </p:pic>
        <p:sp>
          <p:nvSpPr>
            <p:cNvPr id="48" name="テキスト ボックス 136">
              <a:extLst>
                <a:ext uri="{FF2B5EF4-FFF2-40B4-BE49-F238E27FC236}">
                  <a16:creationId xmlns:a16="http://schemas.microsoft.com/office/drawing/2014/main" id="{E7E8A2C5-CFF4-0849-9FA4-9DFD0144A5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331" y="3210328"/>
              <a:ext cx="2001561" cy="80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6" tIns="45716" rIns="91436" bIns="45716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altLang="ja-JP" sz="2000" b="1" dirty="0">
                  <a:solidFill>
                    <a:srgbClr val="FF0000"/>
                  </a:solidFill>
                  <a:latin typeface="Helvetica"/>
                  <a:cs typeface="Helvetica"/>
                </a:rPr>
                <a:t>MA current</a:t>
              </a:r>
            </a:p>
            <a:p>
              <a:r>
                <a:rPr lang="en-US" altLang="ja-JP" sz="2000" b="1" dirty="0">
                  <a:solidFill>
                    <a:srgbClr val="FF0000"/>
                  </a:solidFill>
                  <a:latin typeface="Helvetica"/>
                  <a:cs typeface="Helvetica"/>
                </a:rPr>
                <a:t>= “Thunder”</a:t>
              </a:r>
              <a:endParaRPr lang="ja-JP" altLang="en-US" sz="2000" b="1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51" name="フッター プレースホルダー 3">
            <a:extLst>
              <a:ext uri="{FF2B5EF4-FFF2-40B4-BE49-F238E27FC236}">
                <a16:creationId xmlns:a16="http://schemas.microsoft.com/office/drawing/2014/main" id="{BEB144CC-4582-FE49-BC41-ABE5243F4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4708" y="6504775"/>
            <a:ext cx="5368487" cy="365124"/>
          </a:xfrm>
        </p:spPr>
        <p:txBody>
          <a:bodyPr/>
          <a:lstStyle/>
          <a:p>
            <a:r>
              <a:rPr kumimoji="1" lang="en-US" altLang="ja-JP" dirty="0"/>
              <a:t>IFE/1-2 S. Fujioka et al., Magnetized Fast Heating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148459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タイトル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2200" b="1" kern="1200" baseline="0">
                <a:solidFill>
                  <a:schemeClr val="tx1"/>
                </a:solidFill>
                <a:latin typeface="Helvetica" charset="0"/>
                <a:ea typeface="ヒラギノ角ゴ Pro W3" charset="-128"/>
                <a:cs typeface="+mj-cs"/>
              </a:defRPr>
            </a:lvl1pPr>
          </a:lstStyle>
          <a:p>
            <a:pPr algn="l"/>
            <a:r>
              <a:rPr lang="en-US" altLang="ja-JP" sz="2000" b="0" u="sng" dirty="0"/>
              <a:t>Guiding of REB with strong B-field</a:t>
            </a:r>
            <a:br>
              <a:rPr lang="en-US" altLang="ja-JP" b="0" u="sng" dirty="0"/>
            </a:br>
            <a:r>
              <a:rPr lang="en-US" altLang="ja-JP" sz="2400" dirty="0">
                <a:solidFill>
                  <a:srgbClr val="FF0000"/>
                </a:solidFill>
                <a:latin typeface="+mj-lt"/>
                <a:ea typeface="Hiragino Kaku Gothic Pro W6" charset="-128"/>
                <a:cs typeface="Hiragino Kaku Gothic Pro W6" charset="-128"/>
              </a:rPr>
              <a:t>Collimation of REB has been demonstrated</a:t>
            </a:r>
          </a:p>
          <a:p>
            <a:pPr algn="l"/>
            <a:r>
              <a:rPr lang="en-US" altLang="ja-JP" sz="2400" dirty="0">
                <a:solidFill>
                  <a:srgbClr val="002060"/>
                </a:solidFill>
                <a:latin typeface="+mj-lt"/>
                <a:ea typeface="Hiragino Kaku Gothic Pro W6" charset="-128"/>
                <a:cs typeface="Hiragino Kaku Gothic Pro W6" charset="-128"/>
              </a:rPr>
              <a:t>with the laser-driven </a:t>
            </a:r>
            <a:r>
              <a:rPr lang="en-US" altLang="ja-JP" sz="2400" dirty="0" err="1">
                <a:solidFill>
                  <a:srgbClr val="002060"/>
                </a:solidFill>
                <a:latin typeface="+mj-lt"/>
                <a:ea typeface="Hiragino Kaku Gothic Pro W6" charset="-128"/>
                <a:cs typeface="Hiragino Kaku Gothic Pro W6" charset="-128"/>
              </a:rPr>
              <a:t>kT</a:t>
            </a:r>
            <a:r>
              <a:rPr lang="en-US" altLang="ja-JP" sz="2400" dirty="0">
                <a:solidFill>
                  <a:srgbClr val="002060"/>
                </a:solidFill>
                <a:latin typeface="+mj-lt"/>
                <a:ea typeface="Hiragino Kaku Gothic Pro W6" charset="-128"/>
                <a:cs typeface="Hiragino Kaku Gothic Pro W6" charset="-128"/>
              </a:rPr>
              <a:t>-magnetic field in a planer geometry.</a:t>
            </a:r>
          </a:p>
        </p:txBody>
      </p:sp>
      <p:grpSp>
        <p:nvGrpSpPr>
          <p:cNvPr id="228" name="図形グループ 33"/>
          <p:cNvGrpSpPr>
            <a:grpSpLocks/>
          </p:cNvGrpSpPr>
          <p:nvPr/>
        </p:nvGrpSpPr>
        <p:grpSpPr bwMode="auto">
          <a:xfrm>
            <a:off x="6852475" y="4511399"/>
            <a:ext cx="5033947" cy="2617652"/>
            <a:chOff x="2787975" y="2061646"/>
            <a:chExt cx="5913599" cy="3076156"/>
          </a:xfrm>
        </p:grpSpPr>
        <p:sp>
          <p:nvSpPr>
            <p:cNvPr id="229" name="正方形/長方形 34"/>
            <p:cNvSpPr>
              <a:spLocks noChangeArrowheads="1"/>
            </p:cNvSpPr>
            <p:nvPr/>
          </p:nvSpPr>
          <p:spPr bwMode="auto">
            <a:xfrm>
              <a:off x="6190451" y="2106749"/>
              <a:ext cx="79524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5613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defTabSz="455613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defTabSz="455613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defTabSz="455613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defTabSz="455613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ja-JP" sz="1400" b="1">
                  <a:solidFill>
                    <a:srgbClr val="FFFFFF"/>
                  </a:solidFill>
                  <a:latin typeface="メイリオ" charset="-128"/>
                  <a:ea typeface="メイリオ" charset="-128"/>
                </a:rPr>
                <a:t>10 µm</a:t>
              </a:r>
            </a:p>
          </p:txBody>
        </p:sp>
        <p:cxnSp>
          <p:nvCxnSpPr>
            <p:cNvPr id="230" name="直線コネクタ 35"/>
            <p:cNvCxnSpPr>
              <a:cxnSpLocks noChangeShapeType="1"/>
            </p:cNvCxnSpPr>
            <p:nvPr/>
          </p:nvCxnSpPr>
          <p:spPr bwMode="auto">
            <a:xfrm>
              <a:off x="6415896" y="2444851"/>
              <a:ext cx="344728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31" name="図 36" descr="Shot43_2015_100x100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45" t="-2" r="24222" b="-7185"/>
            <a:stretch>
              <a:fillRect/>
            </a:stretch>
          </p:blipFill>
          <p:spPr bwMode="auto">
            <a:xfrm>
              <a:off x="5793744" y="2061646"/>
              <a:ext cx="2907830" cy="2827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2" name="図 37" descr="Shot44_2015_100x100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636" t="2" r="24844" b="-17194"/>
            <a:stretch>
              <a:fillRect/>
            </a:stretch>
          </p:blipFill>
          <p:spPr bwMode="auto">
            <a:xfrm>
              <a:off x="2787975" y="2106747"/>
              <a:ext cx="3005768" cy="3031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3" name="テキスト ボックス 38"/>
            <p:cNvSpPr txBox="1">
              <a:spLocks noChangeArrowheads="1"/>
            </p:cNvSpPr>
            <p:nvPr/>
          </p:nvSpPr>
          <p:spPr bwMode="auto">
            <a:xfrm>
              <a:off x="3788156" y="2106747"/>
              <a:ext cx="1408429" cy="47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5613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defTabSz="455613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defTabSz="455613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defTabSz="455613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defTabSz="455613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ja-JP" sz="2000" b="1" dirty="0">
                  <a:solidFill>
                    <a:srgbClr val="000000"/>
                  </a:solidFill>
                  <a:latin typeface="Helvetica" charset="0"/>
                  <a:ea typeface="ヒラギノ角ゴ ProN W6" charset="-128"/>
                  <a:cs typeface="Helvetica" charset="0"/>
                </a:rPr>
                <a:t>w/o </a:t>
              </a:r>
              <a:r>
                <a:rPr lang="en-US" altLang="ja-JP" sz="2000" b="1" i="1" dirty="0" err="1">
                  <a:solidFill>
                    <a:srgbClr val="000000"/>
                  </a:solidFill>
                  <a:latin typeface="Helvetica" charset="0"/>
                  <a:ea typeface="ヒラギノ角ゴ ProN W6" charset="-128"/>
                  <a:cs typeface="Helvetica" charset="0"/>
                </a:rPr>
                <a:t>B</a:t>
              </a:r>
              <a:r>
                <a:rPr lang="en-US" altLang="ja-JP" sz="2000" b="1" baseline="-25000" dirty="0" err="1">
                  <a:solidFill>
                    <a:srgbClr val="000000"/>
                  </a:solidFill>
                  <a:latin typeface="Helvetica" charset="0"/>
                  <a:ea typeface="ヒラギノ角ゴ ProN W6" charset="-128"/>
                  <a:cs typeface="Helvetica" charset="0"/>
                </a:rPr>
                <a:t>ext</a:t>
              </a:r>
              <a:endParaRPr lang="ja-JP" altLang="en-US" sz="2000" b="1" dirty="0">
                <a:solidFill>
                  <a:srgbClr val="000000"/>
                </a:solidFill>
                <a:latin typeface="Helvetica" charset="0"/>
                <a:ea typeface="ヒラギノ角ゴ ProN W6" charset="-128"/>
                <a:cs typeface="Helvetica" charset="0"/>
              </a:endParaRPr>
            </a:p>
          </p:txBody>
        </p:sp>
        <p:sp>
          <p:nvSpPr>
            <p:cNvPr id="234" name="テキスト ボックス 39"/>
            <p:cNvSpPr txBox="1">
              <a:spLocks noChangeArrowheads="1"/>
            </p:cNvSpPr>
            <p:nvPr/>
          </p:nvSpPr>
          <p:spPr bwMode="auto">
            <a:xfrm>
              <a:off x="6523230" y="2076292"/>
              <a:ext cx="1226433" cy="470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5613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defTabSz="455613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defTabSz="455613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defTabSz="455613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defTabSz="455613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ja-JP" sz="2000" b="1" dirty="0">
                  <a:solidFill>
                    <a:srgbClr val="FF0000"/>
                  </a:solidFill>
                  <a:latin typeface="Helvetica" charset="0"/>
                  <a:ea typeface="ヒラギノ角ゴ ProN W6" charset="-128"/>
                  <a:cs typeface="Helvetica" charset="0"/>
                </a:rPr>
                <a:t>w/ </a:t>
              </a:r>
              <a:r>
                <a:rPr lang="en-US" altLang="ja-JP" sz="2000" b="1" i="1" dirty="0" err="1">
                  <a:solidFill>
                    <a:srgbClr val="FF0000"/>
                  </a:solidFill>
                  <a:latin typeface="Helvetica" charset="0"/>
                  <a:ea typeface="ヒラギノ角ゴ ProN W6" charset="-128"/>
                  <a:cs typeface="Helvetica" charset="0"/>
                </a:rPr>
                <a:t>B</a:t>
              </a:r>
              <a:r>
                <a:rPr lang="en-US" altLang="ja-JP" sz="2000" b="1" baseline="-25000" dirty="0" err="1">
                  <a:solidFill>
                    <a:srgbClr val="FF0000"/>
                  </a:solidFill>
                  <a:latin typeface="Helvetica" charset="0"/>
                  <a:ea typeface="ヒラギノ角ゴ ProN W6" charset="-128"/>
                  <a:cs typeface="Helvetica" charset="0"/>
                </a:rPr>
                <a:t>ext</a:t>
              </a:r>
              <a:endParaRPr lang="ja-JP" altLang="en-US" sz="2000" b="1" dirty="0">
                <a:solidFill>
                  <a:srgbClr val="FF0000"/>
                </a:solidFill>
                <a:latin typeface="Helvetica" charset="0"/>
                <a:ea typeface="ヒラギノ角ゴ ProN W6" charset="-128"/>
                <a:cs typeface="Helvetica" charset="0"/>
              </a:endParaRPr>
            </a:p>
          </p:txBody>
        </p:sp>
      </p:grpSp>
      <p:sp>
        <p:nvSpPr>
          <p:cNvPr id="235" name="テキスト ボックス 234"/>
          <p:cNvSpPr txBox="1"/>
          <p:nvPr/>
        </p:nvSpPr>
        <p:spPr>
          <a:xfrm>
            <a:off x="8267762" y="4108713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/>
              <a:t>Experimental results</a:t>
            </a:r>
            <a:endParaRPr kumimoji="1" lang="ja-JP" altLang="en-US" b="1" u="sng" dirty="0"/>
          </a:p>
        </p:txBody>
      </p:sp>
      <p:pic>
        <p:nvPicPr>
          <p:cNvPr id="236" name="図 2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921" y="1477559"/>
            <a:ext cx="3529002" cy="2702004"/>
          </a:xfrm>
          <a:prstGeom prst="rect">
            <a:avLst/>
          </a:prstGeom>
        </p:spPr>
      </p:pic>
      <p:sp>
        <p:nvSpPr>
          <p:cNvPr id="546" name="正方形/長方形 545"/>
          <p:cNvSpPr/>
          <p:nvPr/>
        </p:nvSpPr>
        <p:spPr>
          <a:xfrm>
            <a:off x="7191369" y="1139801"/>
            <a:ext cx="50006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kern="0" dirty="0">
                <a:solidFill>
                  <a:prstClr val="black"/>
                </a:solidFill>
                <a:latin typeface="+mj-lt"/>
                <a:ea typeface="Hiragino Kaku Gothic Pro W6" charset="-128"/>
                <a:cs typeface="Calibri" panose="020F0502020204030204" pitchFamily="34" charset="0"/>
              </a:rPr>
              <a:t>M. </a:t>
            </a:r>
            <a:r>
              <a:rPr kumimoji="0" lang="en-US" altLang="ja-JP" b="1" kern="0" dirty="0" err="1">
                <a:solidFill>
                  <a:prstClr val="black"/>
                </a:solidFill>
                <a:latin typeface="+mj-lt"/>
                <a:ea typeface="Hiragino Kaku Gothic Pro W6" charset="-128"/>
                <a:cs typeface="Calibri" panose="020F0502020204030204" pitchFamily="34" charset="0"/>
              </a:rPr>
              <a:t>Bailly-Grandvaux</a:t>
            </a:r>
            <a:r>
              <a:rPr kumimoji="0" lang="en-US" altLang="ja-JP" b="1" kern="0" dirty="0">
                <a:solidFill>
                  <a:prstClr val="black"/>
                </a:solidFill>
                <a:latin typeface="+mj-lt"/>
                <a:ea typeface="Hiragino Kaku Gothic Pro W6" charset="-128"/>
                <a:cs typeface="Calibri" panose="020F0502020204030204" pitchFamily="34" charset="0"/>
              </a:rPr>
              <a:t> </a:t>
            </a:r>
            <a:r>
              <a:rPr kumimoji="0" lang="en-US" altLang="ja-JP" b="1" i="1" kern="0" noProof="0" dirty="0">
                <a:solidFill>
                  <a:prstClr val="black"/>
                </a:solidFill>
                <a:latin typeface="+mj-lt"/>
                <a:ea typeface="Hiragino Kaku Gothic Pro W6" charset="-128"/>
                <a:cs typeface="Calibri" panose="020F0502020204030204" pitchFamily="34" charset="0"/>
              </a:rPr>
              <a:t>et al</a:t>
            </a:r>
            <a:r>
              <a:rPr kumimoji="0" lang="en-US" altLang="ja-JP" b="1" kern="0" noProof="0" dirty="0">
                <a:solidFill>
                  <a:prstClr val="black"/>
                </a:solidFill>
                <a:latin typeface="+mj-lt"/>
                <a:ea typeface="Hiragino Kaku Gothic Pro W6" charset="-128"/>
                <a:cs typeface="Calibri" panose="020F0502020204030204" pitchFamily="34" charset="0"/>
              </a:rPr>
              <a:t>., Nat. Comm. </a:t>
            </a:r>
            <a:r>
              <a:rPr kumimoji="0" lang="en-US" altLang="ja-JP" b="1" kern="0" dirty="0">
                <a:solidFill>
                  <a:prstClr val="black"/>
                </a:solidFill>
                <a:latin typeface="+mj-lt"/>
                <a:ea typeface="Hiragino Kaku Gothic Pro W6" charset="-128"/>
                <a:cs typeface="Calibri" panose="020F0502020204030204" pitchFamily="34" charset="0"/>
              </a:rPr>
              <a:t>2018</a:t>
            </a:r>
            <a:r>
              <a:rPr kumimoji="0" lang="en-US" altLang="ja-JP" b="1" kern="0" noProof="0" dirty="0">
                <a:solidFill>
                  <a:prstClr val="black"/>
                </a:solidFill>
                <a:latin typeface="+mj-lt"/>
                <a:ea typeface="Hiragino Kaku Gothic Pro W6" charset="-128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18" name="図形グループ 1222">
            <a:extLst>
              <a:ext uri="{FF2B5EF4-FFF2-40B4-BE49-F238E27FC236}">
                <a16:creationId xmlns:a16="http://schemas.microsoft.com/office/drawing/2014/main" id="{D0624605-5725-794D-8674-CFF34F9E6E3F}"/>
              </a:ext>
            </a:extLst>
          </p:cNvPr>
          <p:cNvGrpSpPr/>
          <p:nvPr/>
        </p:nvGrpSpPr>
        <p:grpSpPr>
          <a:xfrm>
            <a:off x="128536" y="1139801"/>
            <a:ext cx="6694095" cy="5808003"/>
            <a:chOff x="1865375" y="826093"/>
            <a:chExt cx="6694095" cy="5808003"/>
          </a:xfrm>
        </p:grpSpPr>
        <p:pic>
          <p:nvPicPr>
            <p:cNvPr id="319" name="Picture 9">
              <a:extLst>
                <a:ext uri="{FF2B5EF4-FFF2-40B4-BE49-F238E27FC236}">
                  <a16:creationId xmlns:a16="http://schemas.microsoft.com/office/drawing/2014/main" id="{5B520D2D-680E-0840-8B89-9FB7D52005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30" r="-6000"/>
            <a:stretch/>
          </p:blipFill>
          <p:spPr bwMode="auto">
            <a:xfrm>
              <a:off x="6681346" y="929006"/>
              <a:ext cx="1518431" cy="3231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0" name="Picture 5">
              <a:extLst>
                <a:ext uri="{FF2B5EF4-FFF2-40B4-BE49-F238E27FC236}">
                  <a16:creationId xmlns:a16="http://schemas.microsoft.com/office/drawing/2014/main" id="{658F820F-48C0-4F47-8A19-73924929C1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463" y="924417"/>
              <a:ext cx="3189781" cy="32317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21" name="グループ化 235">
              <a:extLst>
                <a:ext uri="{FF2B5EF4-FFF2-40B4-BE49-F238E27FC236}">
                  <a16:creationId xmlns:a16="http://schemas.microsoft.com/office/drawing/2014/main" id="{351F9788-EF39-5940-A79E-40E42B24568D}"/>
                </a:ext>
              </a:extLst>
            </p:cNvPr>
            <p:cNvGrpSpPr/>
            <p:nvPr/>
          </p:nvGrpSpPr>
          <p:grpSpPr>
            <a:xfrm>
              <a:off x="2107226" y="1751276"/>
              <a:ext cx="1939575" cy="1646364"/>
              <a:chOff x="4730138" y="1499229"/>
              <a:chExt cx="1347949" cy="1144176"/>
            </a:xfrm>
          </p:grpSpPr>
          <p:grpSp>
            <p:nvGrpSpPr>
              <p:cNvPr id="766" name="グループ化 234">
                <a:extLst>
                  <a:ext uri="{FF2B5EF4-FFF2-40B4-BE49-F238E27FC236}">
                    <a16:creationId xmlns:a16="http://schemas.microsoft.com/office/drawing/2014/main" id="{88029E05-405D-9C41-A65E-BF7DCCC9461A}"/>
                  </a:ext>
                </a:extLst>
              </p:cNvPr>
              <p:cNvGrpSpPr/>
              <p:nvPr/>
            </p:nvGrpSpPr>
            <p:grpSpPr>
              <a:xfrm>
                <a:off x="4905428" y="1557041"/>
                <a:ext cx="1172659" cy="953543"/>
                <a:chOff x="4905428" y="1557041"/>
                <a:chExt cx="1172659" cy="953543"/>
              </a:xfrm>
            </p:grpSpPr>
            <p:sp>
              <p:nvSpPr>
                <p:cNvPr id="768" name="台形 767">
                  <a:extLst>
                    <a:ext uri="{FF2B5EF4-FFF2-40B4-BE49-F238E27FC236}">
                      <a16:creationId xmlns:a16="http://schemas.microsoft.com/office/drawing/2014/main" id="{5F6C2C0B-AEBE-FF47-80F7-2F91258BB174}"/>
                    </a:ext>
                  </a:extLst>
                </p:cNvPr>
                <p:cNvSpPr/>
                <p:nvPr/>
              </p:nvSpPr>
              <p:spPr>
                <a:xfrm rot="5400000">
                  <a:off x="5036702" y="1469200"/>
                  <a:ext cx="953543" cy="1129226"/>
                </a:xfrm>
                <a:prstGeom prst="trapezoid">
                  <a:avLst>
                    <a:gd name="adj" fmla="val 40014"/>
                  </a:avLst>
                </a:prstGeom>
                <a:solidFill>
                  <a:srgbClr val="FFC000"/>
                </a:solidFill>
                <a:ln w="12700" cap="flat" cmpd="sng" algn="ctr">
                  <a:solidFill>
                    <a:srgbClr val="1F497D">
                      <a:alpha val="59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lvl1pPr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  <a:lvl2pPr indent="228129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2pPr>
                  <a:lvl3pPr indent="456258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3pPr>
                  <a:lvl4pPr indent="684385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4pPr>
                  <a:lvl5pPr indent="912286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5pPr>
                  <a:lvl6pPr indent="1140614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6pPr>
                  <a:lvl7pPr indent="1368772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7pPr>
                  <a:lvl8pPr indent="1596808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8pPr>
                  <a:lvl9pPr indent="1824914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9pPr>
                </a:lstStyle>
                <a:p>
                  <a:pPr marL="0" marR="0" lvl="0" indent="0" algn="ctr" defTabSz="45625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ヒラギノ角ゴシック W3"/>
                    <a:cs typeface=""/>
                    <a:sym typeface="Helvetica"/>
                  </a:endParaRPr>
                </a:p>
              </p:txBody>
            </p:sp>
            <p:sp>
              <p:nvSpPr>
                <p:cNvPr id="769" name="台形 768">
                  <a:extLst>
                    <a:ext uri="{FF2B5EF4-FFF2-40B4-BE49-F238E27FC236}">
                      <a16:creationId xmlns:a16="http://schemas.microsoft.com/office/drawing/2014/main" id="{8D6D1ED1-CE82-7546-96F0-386E113B6DF7}"/>
                    </a:ext>
                  </a:extLst>
                </p:cNvPr>
                <p:cNvSpPr/>
                <p:nvPr/>
              </p:nvSpPr>
              <p:spPr>
                <a:xfrm rot="5400000">
                  <a:off x="5051610" y="1469198"/>
                  <a:ext cx="836862" cy="1129226"/>
                </a:xfrm>
                <a:prstGeom prst="trapezoid">
                  <a:avLst>
                    <a:gd name="adj" fmla="val 43091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1F497D">
                      <a:alpha val="59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lvl1pPr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  <a:lvl2pPr indent="228129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2pPr>
                  <a:lvl3pPr indent="456258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3pPr>
                  <a:lvl4pPr indent="684385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4pPr>
                  <a:lvl5pPr indent="912286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5pPr>
                  <a:lvl6pPr indent="1140614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6pPr>
                  <a:lvl7pPr indent="1368772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7pPr>
                  <a:lvl8pPr indent="1596808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8pPr>
                  <a:lvl9pPr indent="1824914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9pPr>
                </a:lstStyle>
                <a:p>
                  <a:pPr marL="0" marR="0" lvl="0" indent="0" algn="ctr" defTabSz="45625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ヒラギノ角ゴシック W3"/>
                    <a:cs typeface=""/>
                    <a:sym typeface="Helvetica"/>
                  </a:endParaRPr>
                </a:p>
              </p:txBody>
            </p:sp>
          </p:grpSp>
          <p:sp>
            <p:nvSpPr>
              <p:cNvPr id="767" name="正方形/長方形 766">
                <a:extLst>
                  <a:ext uri="{FF2B5EF4-FFF2-40B4-BE49-F238E27FC236}">
                    <a16:creationId xmlns:a16="http://schemas.microsoft.com/office/drawing/2014/main" id="{A143394B-CE59-394B-A9DD-37AA619B1308}"/>
                  </a:ext>
                </a:extLst>
              </p:cNvPr>
              <p:cNvSpPr/>
              <p:nvPr/>
            </p:nvSpPr>
            <p:spPr>
              <a:xfrm>
                <a:off x="4730138" y="1499229"/>
                <a:ext cx="229403" cy="1144176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lvl1pPr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indent="228129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indent="456258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indent="684385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indent="912286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indent="1140614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6pPr>
                <a:lvl7pPr indent="1368772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7pPr>
                <a:lvl8pPr indent="1596808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8pPr>
                <a:lvl9pPr indent="1824914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marL="0" marR="0" lvl="0" indent="0" algn="ctr" defTabSz="456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ヒラギノ角ゴシック W3"/>
                  <a:cs typeface=""/>
                  <a:sym typeface="Helvetica"/>
                </a:endParaRPr>
              </a:p>
            </p:txBody>
          </p:sp>
        </p:grpSp>
        <p:pic>
          <p:nvPicPr>
            <p:cNvPr id="322" name="Picture 2">
              <a:extLst>
                <a:ext uri="{FF2B5EF4-FFF2-40B4-BE49-F238E27FC236}">
                  <a16:creationId xmlns:a16="http://schemas.microsoft.com/office/drawing/2014/main" id="{67085840-C8F9-5840-AA70-49C298F71C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35"/>
            <a:stretch/>
          </p:blipFill>
          <p:spPr bwMode="auto">
            <a:xfrm>
              <a:off x="1992376" y="2008480"/>
              <a:ext cx="1982532" cy="1034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3" name="正方形/長方形 322">
              <a:extLst>
                <a:ext uri="{FF2B5EF4-FFF2-40B4-BE49-F238E27FC236}">
                  <a16:creationId xmlns:a16="http://schemas.microsoft.com/office/drawing/2014/main" id="{D16F92C9-6602-424F-B3B9-CA9331ADCBFA}"/>
                </a:ext>
              </a:extLst>
            </p:cNvPr>
            <p:cNvSpPr/>
            <p:nvPr/>
          </p:nvSpPr>
          <p:spPr>
            <a:xfrm>
              <a:off x="2302652" y="826093"/>
              <a:ext cx="4560136" cy="41767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>
              <a:lvl1pPr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  <a:lvl2pPr indent="228129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2pPr>
              <a:lvl3pPr indent="45625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3pPr>
              <a:lvl4pPr indent="684385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4pPr>
              <a:lvl5pPr indent="912286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5pPr>
              <a:lvl6pPr indent="11406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6pPr>
              <a:lvl7pPr indent="1368772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7pPr>
              <a:lvl8pPr indent="159680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8pPr>
              <a:lvl9pPr indent="18249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en-US" altLang="ja-JP" sz="2400" b="1" dirty="0">
                  <a:solidFill>
                    <a:srgbClr val="7030A0"/>
                  </a:solidFill>
                  <a:ea typeface="Hiragino Kaku Gothic Pro W6" charset="-128"/>
                  <a:cs typeface="Hiragino Kaku Gothic Pro W6" charset="-128"/>
                </a:rPr>
                <a:t>Diverged electron beam</a:t>
              </a:r>
            </a:p>
          </p:txBody>
        </p:sp>
        <p:grpSp>
          <p:nvGrpSpPr>
            <p:cNvPr id="324" name="グループ化 237">
              <a:extLst>
                <a:ext uri="{FF2B5EF4-FFF2-40B4-BE49-F238E27FC236}">
                  <a16:creationId xmlns:a16="http://schemas.microsoft.com/office/drawing/2014/main" id="{9A0269A2-3AEB-1E48-9ACD-34983DD55A9B}"/>
                </a:ext>
              </a:extLst>
            </p:cNvPr>
            <p:cNvGrpSpPr/>
            <p:nvPr/>
          </p:nvGrpSpPr>
          <p:grpSpPr>
            <a:xfrm>
              <a:off x="3684056" y="1044095"/>
              <a:ext cx="4645204" cy="2952788"/>
              <a:chOff x="7348354" y="1007171"/>
              <a:chExt cx="3228284" cy="2052103"/>
            </a:xfrm>
          </p:grpSpPr>
          <p:cxnSp>
            <p:nvCxnSpPr>
              <p:cNvPr id="624" name="直線矢印コネクタ 623">
                <a:extLst>
                  <a:ext uri="{FF2B5EF4-FFF2-40B4-BE49-F238E27FC236}">
                    <a16:creationId xmlns:a16="http://schemas.microsoft.com/office/drawing/2014/main" id="{938A8494-C7CF-5C42-9BB9-5961AFBE1545}"/>
                  </a:ext>
                </a:extLst>
              </p:cNvPr>
              <p:cNvCxnSpPr/>
              <p:nvPr/>
            </p:nvCxnSpPr>
            <p:spPr>
              <a:xfrm flipV="1">
                <a:off x="8210952" y="1134496"/>
                <a:ext cx="1614682" cy="687420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625" name="直線矢印コネクタ 624">
                <a:extLst>
                  <a:ext uri="{FF2B5EF4-FFF2-40B4-BE49-F238E27FC236}">
                    <a16:creationId xmlns:a16="http://schemas.microsoft.com/office/drawing/2014/main" id="{323A9115-AB8A-6C40-9293-864E2F386703}"/>
                  </a:ext>
                </a:extLst>
              </p:cNvPr>
              <p:cNvCxnSpPr/>
              <p:nvPr/>
            </p:nvCxnSpPr>
            <p:spPr>
              <a:xfrm>
                <a:off x="8008626" y="2033791"/>
                <a:ext cx="1949334" cy="220124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626" name="直線矢印コネクタ 625">
                <a:extLst>
                  <a:ext uri="{FF2B5EF4-FFF2-40B4-BE49-F238E27FC236}">
                    <a16:creationId xmlns:a16="http://schemas.microsoft.com/office/drawing/2014/main" id="{CAF1BE9B-E2C9-C64A-9549-37F225E90B93}"/>
                  </a:ext>
                </a:extLst>
              </p:cNvPr>
              <p:cNvCxnSpPr/>
              <p:nvPr/>
            </p:nvCxnSpPr>
            <p:spPr>
              <a:xfrm flipV="1">
                <a:off x="8173258" y="1772137"/>
                <a:ext cx="1844961" cy="230894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627" name="直線矢印コネクタ 626">
                <a:extLst>
                  <a:ext uri="{FF2B5EF4-FFF2-40B4-BE49-F238E27FC236}">
                    <a16:creationId xmlns:a16="http://schemas.microsoft.com/office/drawing/2014/main" id="{DB4253E4-BB68-0D41-BECF-73F6F9EE171E}"/>
                  </a:ext>
                </a:extLst>
              </p:cNvPr>
              <p:cNvCxnSpPr/>
              <p:nvPr/>
            </p:nvCxnSpPr>
            <p:spPr>
              <a:xfrm>
                <a:off x="7981683" y="2253915"/>
                <a:ext cx="749955" cy="168338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628" name="直線矢印コネクタ 627">
                <a:extLst>
                  <a:ext uri="{FF2B5EF4-FFF2-40B4-BE49-F238E27FC236}">
                    <a16:creationId xmlns:a16="http://schemas.microsoft.com/office/drawing/2014/main" id="{7D7AA2A7-414C-7740-B788-83C746D0E9DB}"/>
                  </a:ext>
                </a:extLst>
              </p:cNvPr>
              <p:cNvCxnSpPr/>
              <p:nvPr/>
            </p:nvCxnSpPr>
            <p:spPr>
              <a:xfrm>
                <a:off x="7640628" y="2065408"/>
                <a:ext cx="2804512" cy="490546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629" name="直線矢印コネクタ 628">
                <a:extLst>
                  <a:ext uri="{FF2B5EF4-FFF2-40B4-BE49-F238E27FC236}">
                    <a16:creationId xmlns:a16="http://schemas.microsoft.com/office/drawing/2014/main" id="{D70B686A-8CB9-4A41-A603-B4DC2373CACC}"/>
                  </a:ext>
                </a:extLst>
              </p:cNvPr>
              <p:cNvCxnSpPr/>
              <p:nvPr/>
            </p:nvCxnSpPr>
            <p:spPr>
              <a:xfrm flipV="1">
                <a:off x="7664205" y="1542072"/>
                <a:ext cx="2688226" cy="404501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630" name="直線矢印コネクタ 629">
                <a:extLst>
                  <a:ext uri="{FF2B5EF4-FFF2-40B4-BE49-F238E27FC236}">
                    <a16:creationId xmlns:a16="http://schemas.microsoft.com/office/drawing/2014/main" id="{C37E2D9C-ECDE-2A4F-B37B-A9AAA5412153}"/>
                  </a:ext>
                </a:extLst>
              </p:cNvPr>
              <p:cNvCxnSpPr/>
              <p:nvPr/>
            </p:nvCxnSpPr>
            <p:spPr>
              <a:xfrm flipV="1">
                <a:off x="7664205" y="2033791"/>
                <a:ext cx="2912433" cy="1861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631" name="直線矢印コネクタ 630">
                <a:extLst>
                  <a:ext uri="{FF2B5EF4-FFF2-40B4-BE49-F238E27FC236}">
                    <a16:creationId xmlns:a16="http://schemas.microsoft.com/office/drawing/2014/main" id="{86D65F3B-1CFF-884E-A4F8-681444050E52}"/>
                  </a:ext>
                </a:extLst>
              </p:cNvPr>
              <p:cNvCxnSpPr/>
              <p:nvPr/>
            </p:nvCxnSpPr>
            <p:spPr>
              <a:xfrm flipV="1">
                <a:off x="7600830" y="1255187"/>
                <a:ext cx="837507" cy="647966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632" name="直線矢印コネクタ 631">
                <a:extLst>
                  <a:ext uri="{FF2B5EF4-FFF2-40B4-BE49-F238E27FC236}">
                    <a16:creationId xmlns:a16="http://schemas.microsoft.com/office/drawing/2014/main" id="{40E2CE96-93EF-FF44-90F6-98E14E6B1F62}"/>
                  </a:ext>
                </a:extLst>
              </p:cNvPr>
              <p:cNvCxnSpPr/>
              <p:nvPr/>
            </p:nvCxnSpPr>
            <p:spPr>
              <a:xfrm>
                <a:off x="7523111" y="2175296"/>
                <a:ext cx="1111408" cy="670536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633" name="直線矢印コネクタ 632">
                <a:extLst>
                  <a:ext uri="{FF2B5EF4-FFF2-40B4-BE49-F238E27FC236}">
                    <a16:creationId xmlns:a16="http://schemas.microsoft.com/office/drawing/2014/main" id="{9280C757-1483-E249-887B-A1F3F749C60E}"/>
                  </a:ext>
                </a:extLst>
              </p:cNvPr>
              <p:cNvCxnSpPr/>
              <p:nvPr/>
            </p:nvCxnSpPr>
            <p:spPr>
              <a:xfrm flipV="1">
                <a:off x="7866009" y="1117347"/>
                <a:ext cx="1437580" cy="804759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634" name="直線矢印コネクタ 633">
                <a:extLst>
                  <a:ext uri="{FF2B5EF4-FFF2-40B4-BE49-F238E27FC236}">
                    <a16:creationId xmlns:a16="http://schemas.microsoft.com/office/drawing/2014/main" id="{C3502848-15ED-4142-A123-DA9F41BBA437}"/>
                  </a:ext>
                </a:extLst>
              </p:cNvPr>
              <p:cNvCxnSpPr/>
              <p:nvPr/>
            </p:nvCxnSpPr>
            <p:spPr>
              <a:xfrm flipV="1">
                <a:off x="7544477" y="1349217"/>
                <a:ext cx="437205" cy="538674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635" name="直線矢印コネクタ 634">
                <a:extLst>
                  <a:ext uri="{FF2B5EF4-FFF2-40B4-BE49-F238E27FC236}">
                    <a16:creationId xmlns:a16="http://schemas.microsoft.com/office/drawing/2014/main" id="{4FAAB007-C5A1-E545-8AC2-5CE8F9C6E5F3}"/>
                  </a:ext>
                </a:extLst>
              </p:cNvPr>
              <p:cNvCxnSpPr/>
              <p:nvPr/>
            </p:nvCxnSpPr>
            <p:spPr>
              <a:xfrm>
                <a:off x="7579473" y="2169339"/>
                <a:ext cx="2027014" cy="688130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pic>
            <p:nvPicPr>
              <p:cNvPr id="636" name="Picture 3">
                <a:extLst>
                  <a:ext uri="{FF2B5EF4-FFF2-40B4-BE49-F238E27FC236}">
                    <a16:creationId xmlns:a16="http://schemas.microsoft.com/office/drawing/2014/main" id="{F565215F-F41D-BE40-8155-7ACEB42EE4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7361" y="198412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37" name="Picture 3">
                <a:extLst>
                  <a:ext uri="{FF2B5EF4-FFF2-40B4-BE49-F238E27FC236}">
                    <a16:creationId xmlns:a16="http://schemas.microsoft.com/office/drawing/2014/main" id="{D5524141-ACD4-2D4E-AE96-9225A8B759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3258" y="161569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38" name="Picture 3">
                <a:extLst>
                  <a:ext uri="{FF2B5EF4-FFF2-40B4-BE49-F238E27FC236}">
                    <a16:creationId xmlns:a16="http://schemas.microsoft.com/office/drawing/2014/main" id="{5BFE411A-7F4B-3449-A840-9EEFB89DFF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13957" y="1672307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39" name="Picture 3">
                <a:extLst>
                  <a:ext uri="{FF2B5EF4-FFF2-40B4-BE49-F238E27FC236}">
                    <a16:creationId xmlns:a16="http://schemas.microsoft.com/office/drawing/2014/main" id="{6E61E7BD-A58E-FC4A-B760-88792B2687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98317" y="182366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40" name="Picture 3">
                <a:extLst>
                  <a:ext uri="{FF2B5EF4-FFF2-40B4-BE49-F238E27FC236}">
                    <a16:creationId xmlns:a16="http://schemas.microsoft.com/office/drawing/2014/main" id="{DEE885EF-979B-B648-9717-6EBB67185E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4205" y="2126368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41" name="Picture 3">
                <a:extLst>
                  <a:ext uri="{FF2B5EF4-FFF2-40B4-BE49-F238E27FC236}">
                    <a16:creationId xmlns:a16="http://schemas.microsoft.com/office/drawing/2014/main" id="{98A79AA5-A865-3B40-8B14-3217F7CFE9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9888" y="2062274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42" name="Picture 3">
                <a:extLst>
                  <a:ext uri="{FF2B5EF4-FFF2-40B4-BE49-F238E27FC236}">
                    <a16:creationId xmlns:a16="http://schemas.microsoft.com/office/drawing/2014/main" id="{0DB27038-0C02-6B4B-BBE9-1F4D6867F0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8715" y="208955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43" name="Picture 3">
                <a:extLst>
                  <a:ext uri="{FF2B5EF4-FFF2-40B4-BE49-F238E27FC236}">
                    <a16:creationId xmlns:a16="http://schemas.microsoft.com/office/drawing/2014/main" id="{35B9DA61-60C8-AF40-BCCE-93E723B527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2167" y="183730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44" name="Picture 3">
                <a:extLst>
                  <a:ext uri="{FF2B5EF4-FFF2-40B4-BE49-F238E27FC236}">
                    <a16:creationId xmlns:a16="http://schemas.microsoft.com/office/drawing/2014/main" id="{4B31A0A8-23BD-8142-9BD3-A2B52A48A4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69617" y="2002298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45" name="Picture 3">
                <a:extLst>
                  <a:ext uri="{FF2B5EF4-FFF2-40B4-BE49-F238E27FC236}">
                    <a16:creationId xmlns:a16="http://schemas.microsoft.com/office/drawing/2014/main" id="{DA58A4B4-3EC7-8246-AC3C-D2CC17A929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57632" y="182366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46" name="Picture 3">
                <a:extLst>
                  <a:ext uri="{FF2B5EF4-FFF2-40B4-BE49-F238E27FC236}">
                    <a16:creationId xmlns:a16="http://schemas.microsoft.com/office/drawing/2014/main" id="{691FB72C-FF83-A149-80FD-036F777BBC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1925" y="1571406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47" name="Picture 3">
                <a:extLst>
                  <a:ext uri="{FF2B5EF4-FFF2-40B4-BE49-F238E27FC236}">
                    <a16:creationId xmlns:a16="http://schemas.microsoft.com/office/drawing/2014/main" id="{46E0CB3F-1154-6043-A60D-6F8249DD4D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1871" y="186765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48" name="Picture 3">
                <a:extLst>
                  <a:ext uri="{FF2B5EF4-FFF2-40B4-BE49-F238E27FC236}">
                    <a16:creationId xmlns:a16="http://schemas.microsoft.com/office/drawing/2014/main" id="{D54A04C1-30E3-FA47-AC45-403DE00246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3520" y="2140010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49" name="Picture 3">
                <a:extLst>
                  <a:ext uri="{FF2B5EF4-FFF2-40B4-BE49-F238E27FC236}">
                    <a16:creationId xmlns:a16="http://schemas.microsoft.com/office/drawing/2014/main" id="{7C2C19C9-DB50-ED48-A929-885AB6E875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6459" y="204402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50" name="Picture 3">
                <a:extLst>
                  <a:ext uri="{FF2B5EF4-FFF2-40B4-BE49-F238E27FC236}">
                    <a16:creationId xmlns:a16="http://schemas.microsoft.com/office/drawing/2014/main" id="{6F81339F-1CBE-BC46-B254-F52240F7A6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5262" y="1621857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51" name="Picture 3">
                <a:extLst>
                  <a:ext uri="{FF2B5EF4-FFF2-40B4-BE49-F238E27FC236}">
                    <a16:creationId xmlns:a16="http://schemas.microsoft.com/office/drawing/2014/main" id="{FFC526EA-FD92-924E-8A6A-79397BFF4D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2037" y="187411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52" name="Picture 3">
                <a:extLst>
                  <a:ext uri="{FF2B5EF4-FFF2-40B4-BE49-F238E27FC236}">
                    <a16:creationId xmlns:a16="http://schemas.microsoft.com/office/drawing/2014/main" id="{CF44EA98-321E-A647-85AF-6058E466DB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1002" y="2232185"/>
                <a:ext cx="102232" cy="95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53" name="Picture 3">
                <a:extLst>
                  <a:ext uri="{FF2B5EF4-FFF2-40B4-BE49-F238E27FC236}">
                    <a16:creationId xmlns:a16="http://schemas.microsoft.com/office/drawing/2014/main" id="{3380A2C0-BBFB-D74B-954A-BFE9A0745F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66009" y="1874112"/>
                <a:ext cx="102232" cy="95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54" name="Picture 3">
                <a:extLst>
                  <a:ext uri="{FF2B5EF4-FFF2-40B4-BE49-F238E27FC236}">
                    <a16:creationId xmlns:a16="http://schemas.microsoft.com/office/drawing/2014/main" id="{1D292191-9317-D74A-B63A-335845F1DF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4655" y="1979929"/>
                <a:ext cx="102232" cy="95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55" name="Picture 3">
                <a:extLst>
                  <a:ext uri="{FF2B5EF4-FFF2-40B4-BE49-F238E27FC236}">
                    <a16:creationId xmlns:a16="http://schemas.microsoft.com/office/drawing/2014/main" id="{F351DF4A-DD41-B148-A743-CF5F6893D4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2551" y="223314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56" name="Picture 3">
                <a:extLst>
                  <a:ext uri="{FF2B5EF4-FFF2-40B4-BE49-F238E27FC236}">
                    <a16:creationId xmlns:a16="http://schemas.microsoft.com/office/drawing/2014/main" id="{7DF33226-0EFE-E844-B1A6-8DF4A7028F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38698" y="2213628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57" name="Picture 3">
                <a:extLst>
                  <a:ext uri="{FF2B5EF4-FFF2-40B4-BE49-F238E27FC236}">
                    <a16:creationId xmlns:a16="http://schemas.microsoft.com/office/drawing/2014/main" id="{5F8141B4-6F59-4B49-B891-FD073C9BA2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25324" y="2378624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58" name="Picture 3">
                <a:extLst>
                  <a:ext uri="{FF2B5EF4-FFF2-40B4-BE49-F238E27FC236}">
                    <a16:creationId xmlns:a16="http://schemas.microsoft.com/office/drawing/2014/main" id="{AD7C4312-9B04-1B49-91A3-C59F52575A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28932" y="217681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59" name="Picture 3">
                <a:extLst>
                  <a:ext uri="{FF2B5EF4-FFF2-40B4-BE49-F238E27FC236}">
                    <a16:creationId xmlns:a16="http://schemas.microsoft.com/office/drawing/2014/main" id="{24398254-6090-E74B-9A01-281C4D360B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6911" y="173640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60" name="Picture 3">
                <a:extLst>
                  <a:ext uri="{FF2B5EF4-FFF2-40B4-BE49-F238E27FC236}">
                    <a16:creationId xmlns:a16="http://schemas.microsoft.com/office/drawing/2014/main" id="{44C3444A-2960-4F41-BB38-711C62BCC3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66009" y="1621857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61" name="Picture 3">
                <a:extLst>
                  <a:ext uri="{FF2B5EF4-FFF2-40B4-BE49-F238E27FC236}">
                    <a16:creationId xmlns:a16="http://schemas.microsoft.com/office/drawing/2014/main" id="{4AA939C0-49E4-374A-A7E5-1472CBF13F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8030" y="226407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62" name="Picture 3">
                <a:extLst>
                  <a:ext uri="{FF2B5EF4-FFF2-40B4-BE49-F238E27FC236}">
                    <a16:creationId xmlns:a16="http://schemas.microsoft.com/office/drawing/2014/main" id="{7B0B85B8-92FF-0D4A-9C8A-1B76B8820C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3442" y="1924564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63" name="Picture 3">
                <a:extLst>
                  <a:ext uri="{FF2B5EF4-FFF2-40B4-BE49-F238E27FC236}">
                    <a16:creationId xmlns:a16="http://schemas.microsoft.com/office/drawing/2014/main" id="{C562B294-113A-6140-9E0F-917EFF524E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74873" y="2529976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64" name="Picture 3">
                <a:extLst>
                  <a:ext uri="{FF2B5EF4-FFF2-40B4-BE49-F238E27FC236}">
                    <a16:creationId xmlns:a16="http://schemas.microsoft.com/office/drawing/2014/main" id="{C6DD1E2F-0A70-7A4C-B7BE-8253132F5A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7579" y="236498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65" name="Picture 3">
                <a:extLst>
                  <a:ext uri="{FF2B5EF4-FFF2-40B4-BE49-F238E27FC236}">
                    <a16:creationId xmlns:a16="http://schemas.microsoft.com/office/drawing/2014/main" id="{BA2D324A-BE32-E944-90D1-6FC836FFE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1637" y="227772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66" name="Picture 3">
                <a:extLst>
                  <a:ext uri="{FF2B5EF4-FFF2-40B4-BE49-F238E27FC236}">
                    <a16:creationId xmlns:a16="http://schemas.microsoft.com/office/drawing/2014/main" id="{109D7FBF-7D0E-2146-834B-6FF524C70F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73225" y="2075916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67" name="Picture 3">
                <a:extLst>
                  <a:ext uri="{FF2B5EF4-FFF2-40B4-BE49-F238E27FC236}">
                    <a16:creationId xmlns:a16="http://schemas.microsoft.com/office/drawing/2014/main" id="{FDBDA41F-423A-224A-9368-9C2EF14DB5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9834" y="232817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68" name="Picture 3">
                <a:extLst>
                  <a:ext uri="{FF2B5EF4-FFF2-40B4-BE49-F238E27FC236}">
                    <a16:creationId xmlns:a16="http://schemas.microsoft.com/office/drawing/2014/main" id="{91B7F595-5A4C-DF45-A0C0-174F7095E7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82089" y="2638067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69" name="Picture 3">
                <a:extLst>
                  <a:ext uri="{FF2B5EF4-FFF2-40B4-BE49-F238E27FC236}">
                    <a16:creationId xmlns:a16="http://schemas.microsoft.com/office/drawing/2014/main" id="{9CD98BF0-DB13-B843-8225-F61E002287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8647" y="2537165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70" name="Picture 3">
                <a:extLst>
                  <a:ext uri="{FF2B5EF4-FFF2-40B4-BE49-F238E27FC236}">
                    <a16:creationId xmlns:a16="http://schemas.microsoft.com/office/drawing/2014/main" id="{7BEAB501-0C00-3A4E-8CB5-6CC8D112A0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27128" y="2493167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71" name="Picture 3">
                <a:extLst>
                  <a:ext uri="{FF2B5EF4-FFF2-40B4-BE49-F238E27FC236}">
                    <a16:creationId xmlns:a16="http://schemas.microsoft.com/office/drawing/2014/main" id="{3ED44680-CBC6-0543-9E0D-5ABF667BF3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29087" y="208955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72" name="Picture 3">
                <a:extLst>
                  <a:ext uri="{FF2B5EF4-FFF2-40B4-BE49-F238E27FC236}">
                    <a16:creationId xmlns:a16="http://schemas.microsoft.com/office/drawing/2014/main" id="{BFC0F37A-1224-8E4F-B394-E89036FE0E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35862" y="2196334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73" name="Picture 3">
                <a:extLst>
                  <a:ext uri="{FF2B5EF4-FFF2-40B4-BE49-F238E27FC236}">
                    <a16:creationId xmlns:a16="http://schemas.microsoft.com/office/drawing/2014/main" id="{FE997C4F-4884-9F40-A1C6-9687800168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92010" y="217681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74" name="Picture 3">
                <a:extLst>
                  <a:ext uri="{FF2B5EF4-FFF2-40B4-BE49-F238E27FC236}">
                    <a16:creationId xmlns:a16="http://schemas.microsoft.com/office/drawing/2014/main" id="{6718DAC4-F439-B942-A0E4-2138938DD4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83145" y="2493167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75" name="Picture 3">
                <a:extLst>
                  <a:ext uri="{FF2B5EF4-FFF2-40B4-BE49-F238E27FC236}">
                    <a16:creationId xmlns:a16="http://schemas.microsoft.com/office/drawing/2014/main" id="{E55593F0-6C8E-1043-BAE2-08BD842C00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82244" y="2140010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76" name="Picture 3">
                <a:extLst>
                  <a:ext uri="{FF2B5EF4-FFF2-40B4-BE49-F238E27FC236}">
                    <a16:creationId xmlns:a16="http://schemas.microsoft.com/office/drawing/2014/main" id="{FD7B477E-BDCE-954B-80B0-69C5D93222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10612" y="1459688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77" name="Picture 3">
                <a:extLst>
                  <a:ext uri="{FF2B5EF4-FFF2-40B4-BE49-F238E27FC236}">
                    <a16:creationId xmlns:a16="http://schemas.microsoft.com/office/drawing/2014/main" id="{B258FAA8-D8CA-A340-BC18-0BCD6383ED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94716" y="2378624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78" name="Picture 3">
                <a:extLst>
                  <a:ext uri="{FF2B5EF4-FFF2-40B4-BE49-F238E27FC236}">
                    <a16:creationId xmlns:a16="http://schemas.microsoft.com/office/drawing/2014/main" id="{CF0AC41E-074B-C847-9E93-3118A2F8F6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76832" y="227772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79" name="Picture 3">
                <a:extLst>
                  <a:ext uri="{FF2B5EF4-FFF2-40B4-BE49-F238E27FC236}">
                    <a16:creationId xmlns:a16="http://schemas.microsoft.com/office/drawing/2014/main" id="{9F8E5897-35C0-D54F-B33B-149267FBD8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81342" y="2227270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80" name="Picture 3">
                <a:extLst>
                  <a:ext uri="{FF2B5EF4-FFF2-40B4-BE49-F238E27FC236}">
                    <a16:creationId xmlns:a16="http://schemas.microsoft.com/office/drawing/2014/main" id="{9EBC0EE6-9920-D246-80C6-FC4AE84598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5478" y="2126368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81" name="Picture 3">
                <a:extLst>
                  <a:ext uri="{FF2B5EF4-FFF2-40B4-BE49-F238E27FC236}">
                    <a16:creationId xmlns:a16="http://schemas.microsoft.com/office/drawing/2014/main" id="{751EBCFB-4983-004A-8795-9C1FBA7B1F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7731" y="1468184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82" name="Picture 3">
                <a:extLst>
                  <a:ext uri="{FF2B5EF4-FFF2-40B4-BE49-F238E27FC236}">
                    <a16:creationId xmlns:a16="http://schemas.microsoft.com/office/drawing/2014/main" id="{41D09A2D-A5E1-EB4E-A498-0F654BFA4B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32694" y="2644520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83" name="Picture 3">
                <a:extLst>
                  <a:ext uri="{FF2B5EF4-FFF2-40B4-BE49-F238E27FC236}">
                    <a16:creationId xmlns:a16="http://schemas.microsoft.com/office/drawing/2014/main" id="{9C3080D1-D96E-8548-AEF4-9C1E7751D4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0890" y="232817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84" name="Picture 3">
                <a:extLst>
                  <a:ext uri="{FF2B5EF4-FFF2-40B4-BE49-F238E27FC236}">
                    <a16:creationId xmlns:a16="http://schemas.microsoft.com/office/drawing/2014/main" id="{0B0A7ED6-FB97-B340-B732-9A57A929B7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75931" y="2227270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85" name="Picture 3">
                <a:extLst>
                  <a:ext uri="{FF2B5EF4-FFF2-40B4-BE49-F238E27FC236}">
                    <a16:creationId xmlns:a16="http://schemas.microsoft.com/office/drawing/2014/main" id="{1B5E6022-2A9D-974D-9149-37322613BD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84949" y="224091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86" name="Picture 3">
                <a:extLst>
                  <a:ext uri="{FF2B5EF4-FFF2-40B4-BE49-F238E27FC236}">
                    <a16:creationId xmlns:a16="http://schemas.microsoft.com/office/drawing/2014/main" id="{F9F007F9-B45D-FC40-9849-3BD53F6EB0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9958" y="2655317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87" name="Picture 3">
                <a:extLst>
                  <a:ext uri="{FF2B5EF4-FFF2-40B4-BE49-F238E27FC236}">
                    <a16:creationId xmlns:a16="http://schemas.microsoft.com/office/drawing/2014/main" id="{B269FF4D-0F76-E746-B545-245B7F5582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32929" y="217412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88" name="Picture 3">
                <a:extLst>
                  <a:ext uri="{FF2B5EF4-FFF2-40B4-BE49-F238E27FC236}">
                    <a16:creationId xmlns:a16="http://schemas.microsoft.com/office/drawing/2014/main" id="{3C8D70A2-8478-E043-9D07-BFE3C26B4A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35516" y="2000898"/>
                <a:ext cx="102232" cy="95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89" name="Picture 3">
                <a:extLst>
                  <a:ext uri="{FF2B5EF4-FFF2-40B4-BE49-F238E27FC236}">
                    <a16:creationId xmlns:a16="http://schemas.microsoft.com/office/drawing/2014/main" id="{8E352258-33F5-A346-B0B8-81C431FE3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71269" y="263030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0" name="Picture 3">
                <a:extLst>
                  <a:ext uri="{FF2B5EF4-FFF2-40B4-BE49-F238E27FC236}">
                    <a16:creationId xmlns:a16="http://schemas.microsoft.com/office/drawing/2014/main" id="{B22CBF3F-29DD-2C4E-8939-DD23CEBA03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79538" y="2644520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1" name="Picture 3">
                <a:extLst>
                  <a:ext uri="{FF2B5EF4-FFF2-40B4-BE49-F238E27FC236}">
                    <a16:creationId xmlns:a16="http://schemas.microsoft.com/office/drawing/2014/main" id="{6E73C1B6-5A15-5043-B826-DF9C03DEFD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35246" y="2795874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2" name="Picture 3">
                <a:extLst>
                  <a:ext uri="{FF2B5EF4-FFF2-40B4-BE49-F238E27FC236}">
                    <a16:creationId xmlns:a16="http://schemas.microsoft.com/office/drawing/2014/main" id="{89BA6B8F-CF58-6846-91C6-441FABB739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83893" y="274542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3" name="Picture 3">
                <a:extLst>
                  <a:ext uri="{FF2B5EF4-FFF2-40B4-BE49-F238E27FC236}">
                    <a16:creationId xmlns:a16="http://schemas.microsoft.com/office/drawing/2014/main" id="{33FFCE2D-BBA1-CE48-A706-921F613659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5478" y="1177565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4" name="Picture 3">
                <a:extLst>
                  <a:ext uri="{FF2B5EF4-FFF2-40B4-BE49-F238E27FC236}">
                    <a16:creationId xmlns:a16="http://schemas.microsoft.com/office/drawing/2014/main" id="{353BE6B8-174A-FC4A-AF9B-BB0F5EC14E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88402" y="131915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5" name="Picture 3">
                <a:extLst>
                  <a:ext uri="{FF2B5EF4-FFF2-40B4-BE49-F238E27FC236}">
                    <a16:creationId xmlns:a16="http://schemas.microsoft.com/office/drawing/2014/main" id="{0E61FD4D-585D-D743-9504-547A85F760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79538" y="163549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6" name="Picture 3">
                <a:extLst>
                  <a:ext uri="{FF2B5EF4-FFF2-40B4-BE49-F238E27FC236}">
                    <a16:creationId xmlns:a16="http://schemas.microsoft.com/office/drawing/2014/main" id="{1C34FF1A-ADB7-954F-AF89-2C618784C5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78637" y="128234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7" name="Picture 3">
                <a:extLst>
                  <a:ext uri="{FF2B5EF4-FFF2-40B4-BE49-F238E27FC236}">
                    <a16:creationId xmlns:a16="http://schemas.microsoft.com/office/drawing/2014/main" id="{5B200DB3-6D24-E046-8D89-61BC0C99EC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92010" y="163549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8" name="Picture 3">
                <a:extLst>
                  <a:ext uri="{FF2B5EF4-FFF2-40B4-BE49-F238E27FC236}">
                    <a16:creationId xmlns:a16="http://schemas.microsoft.com/office/drawing/2014/main" id="{978EEB0D-D2FB-2E4D-BE96-D713AA203A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42576" y="1734655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9" name="Picture 3">
                <a:extLst>
                  <a:ext uri="{FF2B5EF4-FFF2-40B4-BE49-F238E27FC236}">
                    <a16:creationId xmlns:a16="http://schemas.microsoft.com/office/drawing/2014/main" id="{57C249AF-BD7E-E541-B6E5-AFA98806FD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77735" y="136960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00" name="Picture 3">
                <a:extLst>
                  <a:ext uri="{FF2B5EF4-FFF2-40B4-BE49-F238E27FC236}">
                    <a16:creationId xmlns:a16="http://schemas.microsoft.com/office/drawing/2014/main" id="{EEAF5D0E-35B4-B242-A219-B6CD5EC32C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48801" y="161569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01" name="Picture 3">
                <a:extLst>
                  <a:ext uri="{FF2B5EF4-FFF2-40B4-BE49-F238E27FC236}">
                    <a16:creationId xmlns:a16="http://schemas.microsoft.com/office/drawing/2014/main" id="{1C5C78E0-3552-364D-B862-DC5C82CDB0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29086" y="178685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02" name="Picture 3">
                <a:extLst>
                  <a:ext uri="{FF2B5EF4-FFF2-40B4-BE49-F238E27FC236}">
                    <a16:creationId xmlns:a16="http://schemas.microsoft.com/office/drawing/2014/main" id="{8B8C078C-EBB7-8048-924B-B3D0DFA4B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67608" y="1390945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03" name="Picture 3">
                <a:extLst>
                  <a:ext uri="{FF2B5EF4-FFF2-40B4-BE49-F238E27FC236}">
                    <a16:creationId xmlns:a16="http://schemas.microsoft.com/office/drawing/2014/main" id="{0F537E6B-BE30-F347-AB5B-3751CDDF77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36350" y="1988657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04" name="Picture 3">
                <a:extLst>
                  <a:ext uri="{FF2B5EF4-FFF2-40B4-BE49-F238E27FC236}">
                    <a16:creationId xmlns:a16="http://schemas.microsoft.com/office/drawing/2014/main" id="{1A378D1C-E2C8-2943-8708-C90981F838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61382" y="194088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05" name="Picture 3">
                <a:extLst>
                  <a:ext uri="{FF2B5EF4-FFF2-40B4-BE49-F238E27FC236}">
                    <a16:creationId xmlns:a16="http://schemas.microsoft.com/office/drawing/2014/main" id="{2773E205-F559-E74B-81E3-4DDDB05E2E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20831" y="1175993"/>
                <a:ext cx="102232" cy="95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06" name="Picture 3">
                <a:extLst>
                  <a:ext uri="{FF2B5EF4-FFF2-40B4-BE49-F238E27FC236}">
                    <a16:creationId xmlns:a16="http://schemas.microsoft.com/office/drawing/2014/main" id="{168B2B33-DBC7-9144-8DB3-935FC8D30C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75028" y="168594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07" name="Picture 3">
                <a:extLst>
                  <a:ext uri="{FF2B5EF4-FFF2-40B4-BE49-F238E27FC236}">
                    <a16:creationId xmlns:a16="http://schemas.microsoft.com/office/drawing/2014/main" id="{AC54B947-536A-E440-945E-6A4C39C7F5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60547" y="1134496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08" name="Picture 3">
                <a:extLst>
                  <a:ext uri="{FF2B5EF4-FFF2-40B4-BE49-F238E27FC236}">
                    <a16:creationId xmlns:a16="http://schemas.microsoft.com/office/drawing/2014/main" id="{2B9DC2BA-3479-C344-9D46-9055901405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79538" y="283268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09" name="Picture 3">
                <a:extLst>
                  <a:ext uri="{FF2B5EF4-FFF2-40B4-BE49-F238E27FC236}">
                    <a16:creationId xmlns:a16="http://schemas.microsoft.com/office/drawing/2014/main" id="{5072195B-6477-F542-8026-9D88B20093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4379" y="139944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0" name="Picture 3">
                <a:extLst>
                  <a:ext uri="{FF2B5EF4-FFF2-40B4-BE49-F238E27FC236}">
                    <a16:creationId xmlns:a16="http://schemas.microsoft.com/office/drawing/2014/main" id="{667107A4-12AA-A646-BA3A-CC177266E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8154" y="2655317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1" name="Picture 3">
                <a:extLst>
                  <a:ext uri="{FF2B5EF4-FFF2-40B4-BE49-F238E27FC236}">
                    <a16:creationId xmlns:a16="http://schemas.microsoft.com/office/drawing/2014/main" id="{8E4FE69A-E359-9A42-9F70-C60441CBFC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05350" y="1803398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2" name="Picture 3">
                <a:extLst>
                  <a:ext uri="{FF2B5EF4-FFF2-40B4-BE49-F238E27FC236}">
                    <a16:creationId xmlns:a16="http://schemas.microsoft.com/office/drawing/2014/main" id="{CD3074B4-E075-484F-8C00-4D42A947A5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73835" y="1459688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3" name="Picture 3">
                <a:extLst>
                  <a:ext uri="{FF2B5EF4-FFF2-40B4-BE49-F238E27FC236}">
                    <a16:creationId xmlns:a16="http://schemas.microsoft.com/office/drawing/2014/main" id="{C50E368E-16D7-734D-BFA1-51C344E18C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48096" y="161569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4" name="Picture 3">
                <a:extLst>
                  <a:ext uri="{FF2B5EF4-FFF2-40B4-BE49-F238E27FC236}">
                    <a16:creationId xmlns:a16="http://schemas.microsoft.com/office/drawing/2014/main" id="{0F4B42D8-DC22-7746-92C7-E2BE196CE5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2515" y="230311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5" name="Picture 3">
                <a:extLst>
                  <a:ext uri="{FF2B5EF4-FFF2-40B4-BE49-F238E27FC236}">
                    <a16:creationId xmlns:a16="http://schemas.microsoft.com/office/drawing/2014/main" id="{22BC484F-4342-E847-B4B7-E8239FF50C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30254" y="1322204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6" name="Picture 3">
                <a:extLst>
                  <a:ext uri="{FF2B5EF4-FFF2-40B4-BE49-F238E27FC236}">
                    <a16:creationId xmlns:a16="http://schemas.microsoft.com/office/drawing/2014/main" id="{75A1E73B-F3D3-C041-903C-74F22F2D73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67866" y="1734655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7" name="Picture 3">
                <a:extLst>
                  <a:ext uri="{FF2B5EF4-FFF2-40B4-BE49-F238E27FC236}">
                    <a16:creationId xmlns:a16="http://schemas.microsoft.com/office/drawing/2014/main" id="{8D9FEC00-39FD-A44C-BBF4-6B875F0B63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1868" y="1359240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8" name="Picture 3">
                <a:extLst>
                  <a:ext uri="{FF2B5EF4-FFF2-40B4-BE49-F238E27FC236}">
                    <a16:creationId xmlns:a16="http://schemas.microsoft.com/office/drawing/2014/main" id="{C7DA8F3A-8F68-AB43-B8BD-15BF952BCE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85580" y="140946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9" name="Picture 3">
                <a:extLst>
                  <a:ext uri="{FF2B5EF4-FFF2-40B4-BE49-F238E27FC236}">
                    <a16:creationId xmlns:a16="http://schemas.microsoft.com/office/drawing/2014/main" id="{615EE3B0-7B70-A947-A2C9-CC2F49CA0D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92064" y="2454464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20" name="Picture 3">
                <a:extLst>
                  <a:ext uri="{FF2B5EF4-FFF2-40B4-BE49-F238E27FC236}">
                    <a16:creationId xmlns:a16="http://schemas.microsoft.com/office/drawing/2014/main" id="{48472E9E-8029-194B-8139-3044652040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417" y="1528430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21" name="Picture 3">
                <a:extLst>
                  <a:ext uri="{FF2B5EF4-FFF2-40B4-BE49-F238E27FC236}">
                    <a16:creationId xmlns:a16="http://schemas.microsoft.com/office/drawing/2014/main" id="{8E77A1FA-CD5B-D34B-A1E8-0168FA6BFA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3257" y="195940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22" name="Picture 3">
                <a:extLst>
                  <a:ext uri="{FF2B5EF4-FFF2-40B4-BE49-F238E27FC236}">
                    <a16:creationId xmlns:a16="http://schemas.microsoft.com/office/drawing/2014/main" id="{FD30AD25-7985-5444-8CBF-8D9F16F9C8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41035" y="167978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23" name="Picture 3">
                <a:extLst>
                  <a:ext uri="{FF2B5EF4-FFF2-40B4-BE49-F238E27FC236}">
                    <a16:creationId xmlns:a16="http://schemas.microsoft.com/office/drawing/2014/main" id="{843CF0F8-B270-CB40-B842-A0A64E0473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7737" y="1255187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24" name="Picture 3">
                <a:extLst>
                  <a:ext uri="{FF2B5EF4-FFF2-40B4-BE49-F238E27FC236}">
                    <a16:creationId xmlns:a16="http://schemas.microsoft.com/office/drawing/2014/main" id="{E11BA408-0440-6344-98E3-EF0351F394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4092" y="2422077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25" name="Picture 3">
                <a:extLst>
                  <a:ext uri="{FF2B5EF4-FFF2-40B4-BE49-F238E27FC236}">
                    <a16:creationId xmlns:a16="http://schemas.microsoft.com/office/drawing/2014/main" id="{AA344F4F-2C12-2C48-94EF-F7CE3D6E68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67805" y="2027688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26" name="Picture 3">
                <a:extLst>
                  <a:ext uri="{FF2B5EF4-FFF2-40B4-BE49-F238E27FC236}">
                    <a16:creationId xmlns:a16="http://schemas.microsoft.com/office/drawing/2014/main" id="{8B997A6E-67EB-334A-897D-AF60FA8A75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3833" y="1665914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27" name="Picture 3">
                <a:extLst>
                  <a:ext uri="{FF2B5EF4-FFF2-40B4-BE49-F238E27FC236}">
                    <a16:creationId xmlns:a16="http://schemas.microsoft.com/office/drawing/2014/main" id="{9FD6C3B3-3523-AE41-9264-3E96ADAB21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62481" y="161546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28" name="Picture 3">
                <a:extLst>
                  <a:ext uri="{FF2B5EF4-FFF2-40B4-BE49-F238E27FC236}">
                    <a16:creationId xmlns:a16="http://schemas.microsoft.com/office/drawing/2014/main" id="{F03324D2-4CF7-F54F-8B43-91358DEA32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67805" y="2215850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29" name="Picture 3">
                <a:extLst>
                  <a:ext uri="{FF2B5EF4-FFF2-40B4-BE49-F238E27FC236}">
                    <a16:creationId xmlns:a16="http://schemas.microsoft.com/office/drawing/2014/main" id="{02530BC8-6671-124D-A4B3-E5873B7718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42705" y="1803398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30" name="Picture 3">
                <a:extLst>
                  <a:ext uri="{FF2B5EF4-FFF2-40B4-BE49-F238E27FC236}">
                    <a16:creationId xmlns:a16="http://schemas.microsoft.com/office/drawing/2014/main" id="{F9C6C6DE-D0CD-1347-972E-A16BA4EBB2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8032" y="1271980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31" name="Picture 3">
                <a:extLst>
                  <a:ext uri="{FF2B5EF4-FFF2-40B4-BE49-F238E27FC236}">
                    <a16:creationId xmlns:a16="http://schemas.microsoft.com/office/drawing/2014/main" id="{8B04C57F-169A-ED41-A902-22F8508542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29289" y="262830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32" name="Picture 3">
                <a:extLst>
                  <a:ext uri="{FF2B5EF4-FFF2-40B4-BE49-F238E27FC236}">
                    <a16:creationId xmlns:a16="http://schemas.microsoft.com/office/drawing/2014/main" id="{5EDD0DA6-B8E8-FC47-B163-84BFC0752D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4092" y="1459688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33" name="Picture 3">
                <a:extLst>
                  <a:ext uri="{FF2B5EF4-FFF2-40B4-BE49-F238E27FC236}">
                    <a16:creationId xmlns:a16="http://schemas.microsoft.com/office/drawing/2014/main" id="{664C9EDC-4E1F-0647-9C0E-3379C735FD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1577" y="214710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34" name="Picture 3">
                <a:extLst>
                  <a:ext uri="{FF2B5EF4-FFF2-40B4-BE49-F238E27FC236}">
                    <a16:creationId xmlns:a16="http://schemas.microsoft.com/office/drawing/2014/main" id="{AB025DF1-77CA-1946-A609-9A570F9A90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9124" y="223436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35" name="Picture 3">
                <a:extLst>
                  <a:ext uri="{FF2B5EF4-FFF2-40B4-BE49-F238E27FC236}">
                    <a16:creationId xmlns:a16="http://schemas.microsoft.com/office/drawing/2014/main" id="{F4FB2BCC-686A-1B48-A3EF-DEF8640218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0318" y="168443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36" name="Picture 3">
                <a:extLst>
                  <a:ext uri="{FF2B5EF4-FFF2-40B4-BE49-F238E27FC236}">
                    <a16:creationId xmlns:a16="http://schemas.microsoft.com/office/drawing/2014/main" id="{E83DA291-A4B6-6840-890F-E01DD7E7B5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36608" y="159717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37" name="Picture 3">
                <a:extLst>
                  <a:ext uri="{FF2B5EF4-FFF2-40B4-BE49-F238E27FC236}">
                    <a16:creationId xmlns:a16="http://schemas.microsoft.com/office/drawing/2014/main" id="{01DA0E2E-34CF-D14D-8996-22048473E2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2000" y="1459688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38" name="Picture 3">
                <a:extLst>
                  <a:ext uri="{FF2B5EF4-FFF2-40B4-BE49-F238E27FC236}">
                    <a16:creationId xmlns:a16="http://schemas.microsoft.com/office/drawing/2014/main" id="{CA9D17CC-66F7-384F-AF27-CC6C38D7C6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2096" y="174265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39" name="Picture 3">
                <a:extLst>
                  <a:ext uri="{FF2B5EF4-FFF2-40B4-BE49-F238E27FC236}">
                    <a16:creationId xmlns:a16="http://schemas.microsoft.com/office/drawing/2014/main" id="{A3E59185-28F2-D844-A114-A27ABD2EA7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10612" y="1134496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0" name="Picture 3">
                <a:extLst>
                  <a:ext uri="{FF2B5EF4-FFF2-40B4-BE49-F238E27FC236}">
                    <a16:creationId xmlns:a16="http://schemas.microsoft.com/office/drawing/2014/main" id="{BBEBA07E-8645-B846-AD4C-2E367A002F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9124" y="161569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1" name="Picture 3">
                <a:extLst>
                  <a:ext uri="{FF2B5EF4-FFF2-40B4-BE49-F238E27FC236}">
                    <a16:creationId xmlns:a16="http://schemas.microsoft.com/office/drawing/2014/main" id="{2E34F658-B034-9A49-B398-D131019C8D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0383" y="1734655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2" name="Picture 3">
                <a:extLst>
                  <a:ext uri="{FF2B5EF4-FFF2-40B4-BE49-F238E27FC236}">
                    <a16:creationId xmlns:a16="http://schemas.microsoft.com/office/drawing/2014/main" id="{4B1F640B-D146-B947-AD96-D356614454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8354" y="168443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3" name="Picture 3">
                <a:extLst>
                  <a:ext uri="{FF2B5EF4-FFF2-40B4-BE49-F238E27FC236}">
                    <a16:creationId xmlns:a16="http://schemas.microsoft.com/office/drawing/2014/main" id="{9090A5C7-275F-5248-822C-461BE4C83E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5838" y="230311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4" name="Picture 3">
                <a:extLst>
                  <a:ext uri="{FF2B5EF4-FFF2-40B4-BE49-F238E27FC236}">
                    <a16:creationId xmlns:a16="http://schemas.microsoft.com/office/drawing/2014/main" id="{F5CBC6F6-86CE-8C4D-B56A-B5B82E8ABE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1641" y="2165626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5" name="Picture 3">
                <a:extLst>
                  <a:ext uri="{FF2B5EF4-FFF2-40B4-BE49-F238E27FC236}">
                    <a16:creationId xmlns:a16="http://schemas.microsoft.com/office/drawing/2014/main" id="{CF95C7F9-1D9C-3446-9958-6E429C4EC5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8354" y="230311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6" name="Picture 3">
                <a:extLst>
                  <a:ext uri="{FF2B5EF4-FFF2-40B4-BE49-F238E27FC236}">
                    <a16:creationId xmlns:a16="http://schemas.microsoft.com/office/drawing/2014/main" id="{7D127BC2-2A38-874F-8814-EC0EC835AB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11318" y="264682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7" name="Picture 3">
                <a:extLst>
                  <a:ext uri="{FF2B5EF4-FFF2-40B4-BE49-F238E27FC236}">
                    <a16:creationId xmlns:a16="http://schemas.microsoft.com/office/drawing/2014/main" id="{00ACD94E-F41B-E449-B537-647CC1789C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48096" y="277020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8" name="Picture 3">
                <a:extLst>
                  <a:ext uri="{FF2B5EF4-FFF2-40B4-BE49-F238E27FC236}">
                    <a16:creationId xmlns:a16="http://schemas.microsoft.com/office/drawing/2014/main" id="{5DD86141-F7ED-B847-8C35-4C8F8FE1CF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50802" y="297201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9" name="Picture 3">
                <a:extLst>
                  <a:ext uri="{FF2B5EF4-FFF2-40B4-BE49-F238E27FC236}">
                    <a16:creationId xmlns:a16="http://schemas.microsoft.com/office/drawing/2014/main" id="{CF8C9060-84D6-1C42-A038-A5EC8E40A2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42576" y="283452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50" name="Picture 3">
                <a:extLst>
                  <a:ext uri="{FF2B5EF4-FFF2-40B4-BE49-F238E27FC236}">
                    <a16:creationId xmlns:a16="http://schemas.microsoft.com/office/drawing/2014/main" id="{4BBB348F-D866-2D4D-A60E-AF7BCAB146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41035" y="283430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51" name="Picture 3">
                <a:extLst>
                  <a:ext uri="{FF2B5EF4-FFF2-40B4-BE49-F238E27FC236}">
                    <a16:creationId xmlns:a16="http://schemas.microsoft.com/office/drawing/2014/main" id="{04A1492D-EE80-614B-97EA-5E7129EE47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89014" y="276751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752" name="直線矢印コネクタ 751">
                <a:extLst>
                  <a:ext uri="{FF2B5EF4-FFF2-40B4-BE49-F238E27FC236}">
                    <a16:creationId xmlns:a16="http://schemas.microsoft.com/office/drawing/2014/main" id="{9A5B644C-4293-EC4E-B1FA-CD012AE3CA14}"/>
                  </a:ext>
                </a:extLst>
              </p:cNvPr>
              <p:cNvCxnSpPr/>
              <p:nvPr/>
            </p:nvCxnSpPr>
            <p:spPr>
              <a:xfrm>
                <a:off x="7422102" y="2226274"/>
                <a:ext cx="288572" cy="360974"/>
              </a:xfrm>
              <a:prstGeom prst="straightConnector1">
                <a:avLst/>
              </a:prstGeom>
              <a:noFill/>
              <a:ln w="22225" cap="flat" cmpd="sng" algn="ctr">
                <a:solidFill>
                  <a:srgbClr val="1F497D">
                    <a:lumMod val="60000"/>
                    <a:lumOff val="40000"/>
                  </a:srgbClr>
                </a:solidFill>
                <a:prstDash val="solid"/>
                <a:tailEnd type="arrow"/>
              </a:ln>
              <a:effectLst/>
            </p:spPr>
          </p:cxnSp>
          <p:pic>
            <p:nvPicPr>
              <p:cNvPr id="753" name="Picture 3">
                <a:extLst>
                  <a:ext uri="{FF2B5EF4-FFF2-40B4-BE49-F238E27FC236}">
                    <a16:creationId xmlns:a16="http://schemas.microsoft.com/office/drawing/2014/main" id="{DF14A68B-8E13-1B48-AA02-F23B7860DB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5291" y="2822284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54" name="Picture 3">
                <a:extLst>
                  <a:ext uri="{FF2B5EF4-FFF2-40B4-BE49-F238E27FC236}">
                    <a16:creationId xmlns:a16="http://schemas.microsoft.com/office/drawing/2014/main" id="{77718469-C1C7-D948-A498-97EE16D159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63253" y="292700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55" name="Picture 3">
                <a:extLst>
                  <a:ext uri="{FF2B5EF4-FFF2-40B4-BE49-F238E27FC236}">
                    <a16:creationId xmlns:a16="http://schemas.microsoft.com/office/drawing/2014/main" id="{DBE0EA84-8BB2-3942-B00E-D3301E1514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06318" y="1071163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56" name="Picture 3">
                <a:extLst>
                  <a:ext uri="{FF2B5EF4-FFF2-40B4-BE49-F238E27FC236}">
                    <a16:creationId xmlns:a16="http://schemas.microsoft.com/office/drawing/2014/main" id="{8E4BC829-8538-2E40-B797-4980FC2132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55237" y="1926360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57" name="Picture 3">
                <a:extLst>
                  <a:ext uri="{FF2B5EF4-FFF2-40B4-BE49-F238E27FC236}">
                    <a16:creationId xmlns:a16="http://schemas.microsoft.com/office/drawing/2014/main" id="{ED37C157-E83E-AF4C-8251-ED6C5D55EB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79286" y="241505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58" name="Picture 3">
                <a:extLst>
                  <a:ext uri="{FF2B5EF4-FFF2-40B4-BE49-F238E27FC236}">
                    <a16:creationId xmlns:a16="http://schemas.microsoft.com/office/drawing/2014/main" id="{E50B7363-3461-7048-88D6-FAEF812FE3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34308" y="254304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59" name="Picture 3">
                <a:extLst>
                  <a:ext uri="{FF2B5EF4-FFF2-40B4-BE49-F238E27FC236}">
                    <a16:creationId xmlns:a16="http://schemas.microsoft.com/office/drawing/2014/main" id="{F585419F-4879-6842-BDF4-DFD9AAA4BD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27248" y="237432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60" name="Picture 3">
                <a:extLst>
                  <a:ext uri="{FF2B5EF4-FFF2-40B4-BE49-F238E27FC236}">
                    <a16:creationId xmlns:a16="http://schemas.microsoft.com/office/drawing/2014/main" id="{CA1E5814-3CE9-924B-AF65-8777C9D65D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4281" y="254304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61" name="Picture 3">
                <a:extLst>
                  <a:ext uri="{FF2B5EF4-FFF2-40B4-BE49-F238E27FC236}">
                    <a16:creationId xmlns:a16="http://schemas.microsoft.com/office/drawing/2014/main" id="{F74A00B3-B028-004E-855C-51832C0370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06318" y="2438316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62" name="Picture 3">
                <a:extLst>
                  <a:ext uri="{FF2B5EF4-FFF2-40B4-BE49-F238E27FC236}">
                    <a16:creationId xmlns:a16="http://schemas.microsoft.com/office/drawing/2014/main" id="{9A7594D0-2F83-4447-8710-510E291029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5290" y="1519126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63" name="Picture 3">
                <a:extLst>
                  <a:ext uri="{FF2B5EF4-FFF2-40B4-BE49-F238E27FC236}">
                    <a16:creationId xmlns:a16="http://schemas.microsoft.com/office/drawing/2014/main" id="{78B9879A-5CE0-744E-8057-AE553E438F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50731" y="1414402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64" name="Picture 3">
                <a:extLst>
                  <a:ext uri="{FF2B5EF4-FFF2-40B4-BE49-F238E27FC236}">
                    <a16:creationId xmlns:a16="http://schemas.microsoft.com/office/drawing/2014/main" id="{FF54763E-DFAF-6B40-8E06-8784972452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10261" y="1839099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65" name="Picture 3">
                <a:extLst>
                  <a:ext uri="{FF2B5EF4-FFF2-40B4-BE49-F238E27FC236}">
                    <a16:creationId xmlns:a16="http://schemas.microsoft.com/office/drawing/2014/main" id="{AEB482BE-AA62-6643-B38E-E9AEA207BE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4282" y="1007171"/>
                <a:ext cx="92939" cy="87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25" name="円/楕円 207">
              <a:extLst>
                <a:ext uri="{FF2B5EF4-FFF2-40B4-BE49-F238E27FC236}">
                  <a16:creationId xmlns:a16="http://schemas.microsoft.com/office/drawing/2014/main" id="{EED76F69-E8CD-E54F-8367-DDDDA8C61B83}"/>
                </a:ext>
              </a:extLst>
            </p:cNvPr>
            <p:cNvSpPr>
              <a:spLocks/>
            </p:cNvSpPr>
            <p:nvPr/>
          </p:nvSpPr>
          <p:spPr>
            <a:xfrm>
              <a:off x="6626490" y="2161686"/>
              <a:ext cx="720000" cy="720000"/>
            </a:xfrm>
            <a:prstGeom prst="ellipse">
              <a:avLst/>
            </a:prstGeom>
            <a:gradFill flip="none" rotWithShape="1">
              <a:gsLst>
                <a:gs pos="32000">
                  <a:srgbClr val="FF0000"/>
                </a:gs>
                <a:gs pos="39000">
                  <a:srgbClr val="FF0000"/>
                </a:gs>
                <a:gs pos="78000">
                  <a:srgbClr val="FFC000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lvl1pPr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  <a:lvl2pPr indent="228129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2pPr>
              <a:lvl3pPr indent="456258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3pPr>
              <a:lvl4pPr indent="684385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4pPr>
              <a:lvl5pPr indent="912286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5pPr>
              <a:lvl6pPr indent="1140614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6pPr>
              <a:lvl7pPr indent="1368772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7pPr>
              <a:lvl8pPr indent="1596808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8pPr>
              <a:lvl9pPr indent="1824914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marL="0" marR="0" lvl="0" indent="0" algn="ctr" defTabSz="456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ヒラギノ角ゴシック W3"/>
                <a:cs typeface=""/>
                <a:sym typeface="Helvetica"/>
              </a:endParaRPr>
            </a:p>
          </p:txBody>
        </p:sp>
        <p:sp>
          <p:nvSpPr>
            <p:cNvPr id="326" name="テキスト ボックス 30">
              <a:extLst>
                <a:ext uri="{FF2B5EF4-FFF2-40B4-BE49-F238E27FC236}">
                  <a16:creationId xmlns:a16="http://schemas.microsoft.com/office/drawing/2014/main" id="{A584267E-B862-E64C-8214-25D7ACC08B3A}"/>
                </a:ext>
              </a:extLst>
            </p:cNvPr>
            <p:cNvSpPr txBox="1"/>
            <p:nvPr/>
          </p:nvSpPr>
          <p:spPr>
            <a:xfrm>
              <a:off x="1926426" y="3303048"/>
              <a:ext cx="22404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  <a:lvl2pPr indent="228129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2pPr>
              <a:lvl3pPr indent="45625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3pPr>
              <a:lvl4pPr indent="684385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4pPr>
              <a:lvl5pPr indent="912286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5pPr>
              <a:lvl6pPr indent="11406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6pPr>
              <a:lvl7pPr indent="1368772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7pPr>
              <a:lvl8pPr indent="159680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8pPr>
              <a:lvl9pPr indent="18249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algn="ctr"/>
              <a:r>
                <a:rPr lang="en-US" altLang="ja-JP" sz="1800" b="1" dirty="0">
                  <a:solidFill>
                    <a:srgbClr val="FF0000"/>
                  </a:solidFill>
                  <a:ea typeface="Hiragino Kaku Gothic Pro W6" charset="-128"/>
                  <a:cs typeface="Hiragino Kaku Gothic Pro W6" charset="-128"/>
                </a:rPr>
                <a:t>Heating laser</a:t>
              </a:r>
              <a:endParaRPr lang="ja-JP" altLang="en-US" sz="1800" b="1" dirty="0">
                <a:solidFill>
                  <a:srgbClr val="FF0000"/>
                </a:solidFill>
                <a:ea typeface="Hiragino Kaku Gothic Pro W6" charset="-128"/>
                <a:cs typeface="Hiragino Kaku Gothic Pro W6" charset="-128"/>
              </a:endParaRPr>
            </a:p>
          </p:txBody>
        </p:sp>
        <p:grpSp>
          <p:nvGrpSpPr>
            <p:cNvPr id="327" name="グループ化 236">
              <a:extLst>
                <a:ext uri="{FF2B5EF4-FFF2-40B4-BE49-F238E27FC236}">
                  <a16:creationId xmlns:a16="http://schemas.microsoft.com/office/drawing/2014/main" id="{70A59866-8D5D-0742-A4BC-9DFAABF6BD75}"/>
                </a:ext>
              </a:extLst>
            </p:cNvPr>
            <p:cNvGrpSpPr/>
            <p:nvPr/>
          </p:nvGrpSpPr>
          <p:grpSpPr>
            <a:xfrm>
              <a:off x="3462521" y="4897931"/>
              <a:ext cx="4707763" cy="1153299"/>
              <a:chOff x="5069657" y="2066047"/>
              <a:chExt cx="3271761" cy="801510"/>
            </a:xfrm>
          </p:grpSpPr>
          <p:pic>
            <p:nvPicPr>
              <p:cNvPr id="622" name="Picture 9">
                <a:extLst>
                  <a:ext uri="{FF2B5EF4-FFF2-40B4-BE49-F238E27FC236}">
                    <a16:creationId xmlns:a16="http://schemas.microsoft.com/office/drawing/2014/main" id="{C0A285A3-7C40-9F41-B59C-6CDBF6FE61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Blu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30" r="-6000"/>
              <a:stretch/>
            </p:blipFill>
            <p:spPr bwMode="auto">
              <a:xfrm>
                <a:off x="7286152" y="2123617"/>
                <a:ext cx="1055266" cy="7293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23" name="Picture 5">
                <a:extLst>
                  <a:ext uri="{FF2B5EF4-FFF2-40B4-BE49-F238E27FC236}">
                    <a16:creationId xmlns:a16="http://schemas.microsoft.com/office/drawing/2014/main" id="{68EABC32-BC93-4D4B-A5DF-2E4B9EBC21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Blur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9657" y="2066047"/>
                <a:ext cx="2216807" cy="8015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lc="http://schemas.openxmlformats.org/drawingml/2006/lockedCanvas"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lc="http://schemas.openxmlformats.org/drawingml/2006/lockedCanvas"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328" name="グループ化 235">
              <a:extLst>
                <a:ext uri="{FF2B5EF4-FFF2-40B4-BE49-F238E27FC236}">
                  <a16:creationId xmlns:a16="http://schemas.microsoft.com/office/drawing/2014/main" id="{9C5ECC67-269F-344B-B0BC-FE6D5D7058FB}"/>
                </a:ext>
              </a:extLst>
            </p:cNvPr>
            <p:cNvGrpSpPr/>
            <p:nvPr/>
          </p:nvGrpSpPr>
          <p:grpSpPr>
            <a:xfrm>
              <a:off x="2091649" y="4689103"/>
              <a:ext cx="1939575" cy="1646364"/>
              <a:chOff x="4730138" y="1499229"/>
              <a:chExt cx="1347949" cy="1144176"/>
            </a:xfrm>
          </p:grpSpPr>
          <p:grpSp>
            <p:nvGrpSpPr>
              <p:cNvPr id="618" name="グループ化 234">
                <a:extLst>
                  <a:ext uri="{FF2B5EF4-FFF2-40B4-BE49-F238E27FC236}">
                    <a16:creationId xmlns:a16="http://schemas.microsoft.com/office/drawing/2014/main" id="{5C27B536-7D44-C14C-9F66-5A2EBC79CC13}"/>
                  </a:ext>
                </a:extLst>
              </p:cNvPr>
              <p:cNvGrpSpPr/>
              <p:nvPr/>
            </p:nvGrpSpPr>
            <p:grpSpPr>
              <a:xfrm>
                <a:off x="4905428" y="1557041"/>
                <a:ext cx="1172659" cy="953543"/>
                <a:chOff x="4905428" y="1557041"/>
                <a:chExt cx="1172659" cy="953543"/>
              </a:xfrm>
            </p:grpSpPr>
            <p:sp>
              <p:nvSpPr>
                <p:cNvPr id="620" name="台形 619">
                  <a:extLst>
                    <a:ext uri="{FF2B5EF4-FFF2-40B4-BE49-F238E27FC236}">
                      <a16:creationId xmlns:a16="http://schemas.microsoft.com/office/drawing/2014/main" id="{37D9CC70-E36F-124E-A713-14F9F46EC9B7}"/>
                    </a:ext>
                  </a:extLst>
                </p:cNvPr>
                <p:cNvSpPr/>
                <p:nvPr/>
              </p:nvSpPr>
              <p:spPr>
                <a:xfrm rot="5400000">
                  <a:off x="5036702" y="1469200"/>
                  <a:ext cx="953543" cy="1129226"/>
                </a:xfrm>
                <a:prstGeom prst="trapezoid">
                  <a:avLst>
                    <a:gd name="adj" fmla="val 40014"/>
                  </a:avLst>
                </a:prstGeom>
                <a:solidFill>
                  <a:srgbClr val="FFC000"/>
                </a:solidFill>
                <a:ln w="12700" cap="flat" cmpd="sng" algn="ctr">
                  <a:solidFill>
                    <a:srgbClr val="1F497D">
                      <a:alpha val="59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lvl1pPr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  <a:lvl2pPr indent="228129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2pPr>
                  <a:lvl3pPr indent="456258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3pPr>
                  <a:lvl4pPr indent="684385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4pPr>
                  <a:lvl5pPr indent="912286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5pPr>
                  <a:lvl6pPr indent="1140614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6pPr>
                  <a:lvl7pPr indent="1368772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7pPr>
                  <a:lvl8pPr indent="1596808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8pPr>
                  <a:lvl9pPr indent="1824914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9pPr>
                </a:lstStyle>
                <a:p>
                  <a:pPr marL="0" marR="0" lvl="0" indent="0" algn="ctr" defTabSz="45625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ヒラギノ角ゴシック W3"/>
                    <a:cs typeface=""/>
                    <a:sym typeface="Helvetica"/>
                  </a:endParaRPr>
                </a:p>
              </p:txBody>
            </p:sp>
            <p:sp>
              <p:nvSpPr>
                <p:cNvPr id="621" name="台形 620">
                  <a:extLst>
                    <a:ext uri="{FF2B5EF4-FFF2-40B4-BE49-F238E27FC236}">
                      <a16:creationId xmlns:a16="http://schemas.microsoft.com/office/drawing/2014/main" id="{2D2B2EE6-D3AF-524A-8719-34188623C6E2}"/>
                    </a:ext>
                  </a:extLst>
                </p:cNvPr>
                <p:cNvSpPr/>
                <p:nvPr/>
              </p:nvSpPr>
              <p:spPr>
                <a:xfrm rot="5400000">
                  <a:off x="5051610" y="1469198"/>
                  <a:ext cx="836862" cy="1129226"/>
                </a:xfrm>
                <a:prstGeom prst="trapezoid">
                  <a:avLst>
                    <a:gd name="adj" fmla="val 43091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1F497D">
                      <a:alpha val="59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lvl1pPr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  <a:lvl2pPr indent="228129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2pPr>
                  <a:lvl3pPr indent="456258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3pPr>
                  <a:lvl4pPr indent="684385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4pPr>
                  <a:lvl5pPr indent="912286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5pPr>
                  <a:lvl6pPr indent="1140614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6pPr>
                  <a:lvl7pPr indent="1368772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7pPr>
                  <a:lvl8pPr indent="1596808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8pPr>
                  <a:lvl9pPr indent="1824914" defTabSz="456258">
                    <a:defRPr sz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9pPr>
                </a:lstStyle>
                <a:p>
                  <a:pPr marL="0" marR="0" lvl="0" indent="0" algn="ctr" defTabSz="45625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ヒラギノ角ゴシック W3"/>
                    <a:cs typeface=""/>
                    <a:sym typeface="Helvetica"/>
                  </a:endParaRPr>
                </a:p>
              </p:txBody>
            </p:sp>
          </p:grpSp>
          <p:sp>
            <p:nvSpPr>
              <p:cNvPr id="619" name="正方形/長方形 618">
                <a:extLst>
                  <a:ext uri="{FF2B5EF4-FFF2-40B4-BE49-F238E27FC236}">
                    <a16:creationId xmlns:a16="http://schemas.microsoft.com/office/drawing/2014/main" id="{BD43C0EC-BFAE-1242-AB59-6024F538A613}"/>
                  </a:ext>
                </a:extLst>
              </p:cNvPr>
              <p:cNvSpPr/>
              <p:nvPr/>
            </p:nvSpPr>
            <p:spPr>
              <a:xfrm>
                <a:off x="4730138" y="1499229"/>
                <a:ext cx="229403" cy="1144176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lvl1pPr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  <a:lvl2pPr indent="228129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2pPr>
                <a:lvl3pPr indent="456258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3pPr>
                <a:lvl4pPr indent="684385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4pPr>
                <a:lvl5pPr indent="912286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5pPr>
                <a:lvl6pPr indent="1140614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6pPr>
                <a:lvl7pPr indent="1368772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7pPr>
                <a:lvl8pPr indent="1596808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8pPr>
                <a:lvl9pPr indent="1824914" defTabSz="456258">
                  <a:defRPr sz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9pPr>
              </a:lstStyle>
              <a:p>
                <a:pPr marL="0" marR="0" lvl="0" indent="0" algn="ctr" defTabSz="45625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ヒラギノ角ゴシック W3"/>
                  <a:cs typeface=""/>
                  <a:sym typeface="Helvetica"/>
                </a:endParaRPr>
              </a:p>
            </p:txBody>
          </p:sp>
        </p:grpSp>
        <p:pic>
          <p:nvPicPr>
            <p:cNvPr id="329" name="Picture 2">
              <a:extLst>
                <a:ext uri="{FF2B5EF4-FFF2-40B4-BE49-F238E27FC236}">
                  <a16:creationId xmlns:a16="http://schemas.microsoft.com/office/drawing/2014/main" id="{C49195BF-B064-174D-898A-B2EAF4696E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35"/>
            <a:stretch/>
          </p:blipFill>
          <p:spPr bwMode="auto">
            <a:xfrm>
              <a:off x="1976799" y="4946307"/>
              <a:ext cx="1982532" cy="10340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0" name="正方形/長方形 329">
              <a:extLst>
                <a:ext uri="{FF2B5EF4-FFF2-40B4-BE49-F238E27FC236}">
                  <a16:creationId xmlns:a16="http://schemas.microsoft.com/office/drawing/2014/main" id="{F4F0DB7F-34A9-6046-803C-6C3B04DE6895}"/>
                </a:ext>
              </a:extLst>
            </p:cNvPr>
            <p:cNvSpPr/>
            <p:nvPr/>
          </p:nvSpPr>
          <p:spPr>
            <a:xfrm>
              <a:off x="2302652" y="4327343"/>
              <a:ext cx="5557716" cy="41767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>
              <a:lvl1pPr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  <a:lvl2pPr indent="228129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2pPr>
              <a:lvl3pPr indent="45625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3pPr>
              <a:lvl4pPr indent="684385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4pPr>
              <a:lvl5pPr indent="912286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5pPr>
              <a:lvl6pPr indent="11406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6pPr>
              <a:lvl7pPr indent="1368772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7pPr>
              <a:lvl8pPr indent="159680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8pPr>
              <a:lvl9pPr indent="18249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en-US" altLang="ja-JP" sz="2400" b="1" dirty="0">
                  <a:solidFill>
                    <a:srgbClr val="7030A0"/>
                  </a:solidFill>
                  <a:ea typeface="Hiragino Kaku Gothic Pro W6" charset="-128"/>
                  <a:cs typeface="Hiragino Kaku Gothic Pro W6" charset="-128"/>
                </a:rPr>
                <a:t>Guided electron beam</a:t>
              </a:r>
            </a:p>
          </p:txBody>
        </p:sp>
        <p:pic>
          <p:nvPicPr>
            <p:cNvPr id="331" name="Picture 3">
              <a:extLst>
                <a:ext uri="{FF2B5EF4-FFF2-40B4-BE49-F238E27FC236}">
                  <a16:creationId xmlns:a16="http://schemas.microsoft.com/office/drawing/2014/main" id="{8ED34E7E-B75E-C841-8DD0-7D11333731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1123" y="5387678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2" name="Picture 3">
              <a:extLst>
                <a:ext uri="{FF2B5EF4-FFF2-40B4-BE49-F238E27FC236}">
                  <a16:creationId xmlns:a16="http://schemas.microsoft.com/office/drawing/2014/main" id="{FF0DF941-C930-4641-A01B-6F1186F91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6029" y="5127622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3" name="Picture 3">
              <a:extLst>
                <a:ext uri="{FF2B5EF4-FFF2-40B4-BE49-F238E27FC236}">
                  <a16:creationId xmlns:a16="http://schemas.microsoft.com/office/drawing/2014/main" id="{41366CBC-848E-344E-803D-8AF8145606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699" y="5297442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4" name="Picture 3">
              <a:extLst>
                <a:ext uri="{FF2B5EF4-FFF2-40B4-BE49-F238E27FC236}">
                  <a16:creationId xmlns:a16="http://schemas.microsoft.com/office/drawing/2014/main" id="{5EEE58D9-790D-0542-BAB6-3D8CF9EDF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612" y="5156779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5" name="Picture 3">
              <a:extLst>
                <a:ext uri="{FF2B5EF4-FFF2-40B4-BE49-F238E27FC236}">
                  <a16:creationId xmlns:a16="http://schemas.microsoft.com/office/drawing/2014/main" id="{EF8A8C8F-BE7E-2542-9E6E-9F1B1675D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964" y="5592347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6" name="Picture 3">
              <a:extLst>
                <a:ext uri="{FF2B5EF4-FFF2-40B4-BE49-F238E27FC236}">
                  <a16:creationId xmlns:a16="http://schemas.microsoft.com/office/drawing/2014/main" id="{EB804DE7-1AA8-8C4A-A8AA-22B5A55990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9825" y="5500121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7" name="Picture 3">
              <a:extLst>
                <a:ext uri="{FF2B5EF4-FFF2-40B4-BE49-F238E27FC236}">
                  <a16:creationId xmlns:a16="http://schemas.microsoft.com/office/drawing/2014/main" id="{A41FBFA4-BE59-7741-8E95-14E6D6455D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908" y="5539382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8" name="Picture 3">
              <a:extLst>
                <a:ext uri="{FF2B5EF4-FFF2-40B4-BE49-F238E27FC236}">
                  <a16:creationId xmlns:a16="http://schemas.microsoft.com/office/drawing/2014/main" id="{28617524-0A0F-7F49-8944-49F69B59D2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4421" y="5176409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9" name="Picture 3">
              <a:extLst>
                <a:ext uri="{FF2B5EF4-FFF2-40B4-BE49-F238E27FC236}">
                  <a16:creationId xmlns:a16="http://schemas.microsoft.com/office/drawing/2014/main" id="{51C808BD-F8C7-1041-BABE-F75B421C92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4097" y="5413821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0" name="Picture 3">
              <a:extLst>
                <a:ext uri="{FF2B5EF4-FFF2-40B4-BE49-F238E27FC236}">
                  <a16:creationId xmlns:a16="http://schemas.microsoft.com/office/drawing/2014/main" id="{E1AB79D2-B2C8-F345-AC49-1547CEDA7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6852" y="5156779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1" name="Picture 3">
              <a:extLst>
                <a:ext uri="{FF2B5EF4-FFF2-40B4-BE49-F238E27FC236}">
                  <a16:creationId xmlns:a16="http://schemas.microsoft.com/office/drawing/2014/main" id="{EE28DE7B-FEC0-1546-AA08-0EA9366E5F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8503" y="5051190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2" name="Picture 3">
              <a:extLst>
                <a:ext uri="{FF2B5EF4-FFF2-40B4-BE49-F238E27FC236}">
                  <a16:creationId xmlns:a16="http://schemas.microsoft.com/office/drawing/2014/main" id="{F107591E-BA8B-2448-BF95-14628BC06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7067" y="5220088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3" name="Picture 3">
              <a:extLst>
                <a:ext uri="{FF2B5EF4-FFF2-40B4-BE49-F238E27FC236}">
                  <a16:creationId xmlns:a16="http://schemas.microsoft.com/office/drawing/2014/main" id="{512AEC80-AFB3-834F-98F9-C738CD96E0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2204" y="5611976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4" name="Picture 3">
              <a:extLst>
                <a:ext uri="{FF2B5EF4-FFF2-40B4-BE49-F238E27FC236}">
                  <a16:creationId xmlns:a16="http://schemas.microsoft.com/office/drawing/2014/main" id="{37B91388-1573-4A49-8DFB-032D833BB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935" y="5473860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5" name="Picture 3">
              <a:extLst>
                <a:ext uri="{FF2B5EF4-FFF2-40B4-BE49-F238E27FC236}">
                  <a16:creationId xmlns:a16="http://schemas.microsoft.com/office/drawing/2014/main" id="{CD2231FF-E59C-A646-879C-68BF3BBDF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6628" y="5181036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6" name="Picture 3">
              <a:extLst>
                <a:ext uri="{FF2B5EF4-FFF2-40B4-BE49-F238E27FC236}">
                  <a16:creationId xmlns:a16="http://schemas.microsoft.com/office/drawing/2014/main" id="{82CAA169-051B-864A-AD5C-88D90E78F6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7034" y="5229373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7" name="Picture 3">
              <a:extLst>
                <a:ext uri="{FF2B5EF4-FFF2-40B4-BE49-F238E27FC236}">
                  <a16:creationId xmlns:a16="http://schemas.microsoft.com/office/drawing/2014/main" id="{884E0D71-B695-9B42-AA80-32CDB3CBEE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878" y="5473526"/>
              <a:ext cx="147103" cy="138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8" name="Picture 3">
              <a:extLst>
                <a:ext uri="{FF2B5EF4-FFF2-40B4-BE49-F238E27FC236}">
                  <a16:creationId xmlns:a16="http://schemas.microsoft.com/office/drawing/2014/main" id="{88E2A594-76AC-154B-A5AB-E55E20EA98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3342" y="5229373"/>
              <a:ext cx="147103" cy="138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9" name="Picture 3">
              <a:extLst>
                <a:ext uri="{FF2B5EF4-FFF2-40B4-BE49-F238E27FC236}">
                  <a16:creationId xmlns:a16="http://schemas.microsoft.com/office/drawing/2014/main" id="{4C17C397-8748-2E42-810C-B99F42E3D7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5557" y="5381634"/>
              <a:ext cx="147103" cy="138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0" name="Picture 3">
              <a:extLst>
                <a:ext uri="{FF2B5EF4-FFF2-40B4-BE49-F238E27FC236}">
                  <a16:creationId xmlns:a16="http://schemas.microsoft.com/office/drawing/2014/main" id="{2A5F8190-7D54-FB42-9DD5-17156141C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2606" y="5518452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1" name="Picture 3">
              <a:extLst>
                <a:ext uri="{FF2B5EF4-FFF2-40B4-BE49-F238E27FC236}">
                  <a16:creationId xmlns:a16="http://schemas.microsoft.com/office/drawing/2014/main" id="{2F377BDD-5332-AE4D-95F6-93ACE4FDC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71" y="5717906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2" name="Picture 3">
              <a:extLst>
                <a:ext uri="{FF2B5EF4-FFF2-40B4-BE49-F238E27FC236}">
                  <a16:creationId xmlns:a16="http://schemas.microsoft.com/office/drawing/2014/main" id="{5579ECAB-C7F2-EE46-AFBB-FD6807E50E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1099" y="5512105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3" name="Picture 3">
              <a:extLst>
                <a:ext uri="{FF2B5EF4-FFF2-40B4-BE49-F238E27FC236}">
                  <a16:creationId xmlns:a16="http://schemas.microsoft.com/office/drawing/2014/main" id="{316E7156-B3AF-DA4B-A4EB-32E3961F52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3337" y="5664941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4" name="Picture 3">
              <a:extLst>
                <a:ext uri="{FF2B5EF4-FFF2-40B4-BE49-F238E27FC236}">
                  <a16:creationId xmlns:a16="http://schemas.microsoft.com/office/drawing/2014/main" id="{F6F64C0E-07E2-5049-BD1C-3777961DD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8297" y="5416249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5" name="Picture 3">
              <a:extLst>
                <a:ext uri="{FF2B5EF4-FFF2-40B4-BE49-F238E27FC236}">
                  <a16:creationId xmlns:a16="http://schemas.microsoft.com/office/drawing/2014/main" id="{344310C6-77AF-FF40-AF7F-FF23B06305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2156" y="5051636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6" name="Picture 3">
              <a:extLst>
                <a:ext uri="{FF2B5EF4-FFF2-40B4-BE49-F238E27FC236}">
                  <a16:creationId xmlns:a16="http://schemas.microsoft.com/office/drawing/2014/main" id="{CF01619F-F9A4-884F-B7DA-0E3407AFD4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8879" y="5662043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7" name="Picture 3">
              <a:extLst>
                <a:ext uri="{FF2B5EF4-FFF2-40B4-BE49-F238E27FC236}">
                  <a16:creationId xmlns:a16="http://schemas.microsoft.com/office/drawing/2014/main" id="{7CE120B0-A804-EC47-89A8-C5FD780AD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281" y="5301969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8" name="Picture 3">
              <a:extLst>
                <a:ext uri="{FF2B5EF4-FFF2-40B4-BE49-F238E27FC236}">
                  <a16:creationId xmlns:a16="http://schemas.microsoft.com/office/drawing/2014/main" id="{4C6E351E-7811-1449-8926-9BF16C3A28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0873" y="5659712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9" name="Picture 3">
              <a:extLst>
                <a:ext uri="{FF2B5EF4-FFF2-40B4-BE49-F238E27FC236}">
                  <a16:creationId xmlns:a16="http://schemas.microsoft.com/office/drawing/2014/main" id="{465F1A1B-E395-394A-A963-0492E510A7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996" y="5636913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0" name="Picture 3">
              <a:extLst>
                <a:ext uri="{FF2B5EF4-FFF2-40B4-BE49-F238E27FC236}">
                  <a16:creationId xmlns:a16="http://schemas.microsoft.com/office/drawing/2014/main" id="{CD8B04E6-8687-B541-99D4-EB1B5907BF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8902" y="5810130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1" name="Picture 3">
              <a:extLst>
                <a:ext uri="{FF2B5EF4-FFF2-40B4-BE49-F238E27FC236}">
                  <a16:creationId xmlns:a16="http://schemas.microsoft.com/office/drawing/2014/main" id="{358FEF2F-0CE1-9F4B-BB94-441531E584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4852" y="5519751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2" name="Picture 3">
              <a:extLst>
                <a:ext uri="{FF2B5EF4-FFF2-40B4-BE49-F238E27FC236}">
                  <a16:creationId xmlns:a16="http://schemas.microsoft.com/office/drawing/2014/main" id="{02357830-910C-5344-821C-C7A5BDB5F1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8359" y="5710844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3" name="Picture 3">
              <a:extLst>
                <a:ext uri="{FF2B5EF4-FFF2-40B4-BE49-F238E27FC236}">
                  <a16:creationId xmlns:a16="http://schemas.microsoft.com/office/drawing/2014/main" id="{A6065B4E-8667-084B-8DF8-DA1725CDCA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211" y="5485498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4" name="Picture 3">
              <a:extLst>
                <a:ext uri="{FF2B5EF4-FFF2-40B4-BE49-F238E27FC236}">
                  <a16:creationId xmlns:a16="http://schemas.microsoft.com/office/drawing/2014/main" id="{65C4BC95-F161-5A41-9EE9-14FC90ACA1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5813" y="5483947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5" name="Picture 3">
              <a:extLst>
                <a:ext uri="{FF2B5EF4-FFF2-40B4-BE49-F238E27FC236}">
                  <a16:creationId xmlns:a16="http://schemas.microsoft.com/office/drawing/2014/main" id="{49E6C83E-4AE2-354A-A54B-27C46BEFEE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997" y="5648510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6" name="Picture 3">
              <a:extLst>
                <a:ext uri="{FF2B5EF4-FFF2-40B4-BE49-F238E27FC236}">
                  <a16:creationId xmlns:a16="http://schemas.microsoft.com/office/drawing/2014/main" id="{4B61148C-7A35-7342-BA62-ADC8BAAC5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8578" y="5539382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7" name="Picture 3">
              <a:extLst>
                <a:ext uri="{FF2B5EF4-FFF2-40B4-BE49-F238E27FC236}">
                  <a16:creationId xmlns:a16="http://schemas.microsoft.com/office/drawing/2014/main" id="{B306AECF-D97B-1044-B983-16FB972CF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2217" y="5693022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" name="Picture 3">
              <a:extLst>
                <a:ext uri="{FF2B5EF4-FFF2-40B4-BE49-F238E27FC236}">
                  <a16:creationId xmlns:a16="http://schemas.microsoft.com/office/drawing/2014/main" id="{D4F29142-0A50-F84E-BE92-649FEC3E7B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8573" y="5664941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9" name="Picture 3">
              <a:extLst>
                <a:ext uri="{FF2B5EF4-FFF2-40B4-BE49-F238E27FC236}">
                  <a16:creationId xmlns:a16="http://schemas.microsoft.com/office/drawing/2014/main" id="{5F324CFC-E0F2-3B40-9097-1C652A56DB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063" y="5791719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0" name="Picture 3">
              <a:extLst>
                <a:ext uri="{FF2B5EF4-FFF2-40B4-BE49-F238E27FC236}">
                  <a16:creationId xmlns:a16="http://schemas.microsoft.com/office/drawing/2014/main" id="{CC6F7DBB-524C-A144-AB68-72A3351AAB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6738" y="5611976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1" name="Picture 3">
              <a:extLst>
                <a:ext uri="{FF2B5EF4-FFF2-40B4-BE49-F238E27FC236}">
                  <a16:creationId xmlns:a16="http://schemas.microsoft.com/office/drawing/2014/main" id="{A0254F04-481E-DA41-9BA4-7851C5AD6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4517" y="5076625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2" name="Picture 3">
              <a:extLst>
                <a:ext uri="{FF2B5EF4-FFF2-40B4-BE49-F238E27FC236}">
                  <a16:creationId xmlns:a16="http://schemas.microsoft.com/office/drawing/2014/main" id="{4645C659-DBC8-E649-918E-01A613F438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6590" y="5227113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3" name="Picture 3">
              <a:extLst>
                <a:ext uri="{FF2B5EF4-FFF2-40B4-BE49-F238E27FC236}">
                  <a16:creationId xmlns:a16="http://schemas.microsoft.com/office/drawing/2014/main" id="{207715B9-6791-8240-A180-364A035EB2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606" y="5810130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4" name="Picture 3">
              <a:extLst>
                <a:ext uri="{FF2B5EF4-FFF2-40B4-BE49-F238E27FC236}">
                  <a16:creationId xmlns:a16="http://schemas.microsoft.com/office/drawing/2014/main" id="{0B033D2D-3EF1-D74F-8F04-C37A7819FD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550" y="5737536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5" name="Picture 3">
              <a:extLst>
                <a:ext uri="{FF2B5EF4-FFF2-40B4-BE49-F238E27FC236}">
                  <a16:creationId xmlns:a16="http://schemas.microsoft.com/office/drawing/2014/main" id="{B276CEAF-2058-B448-A10D-4B99B89D66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821" y="5592347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6" name="Picture 3">
              <a:extLst>
                <a:ext uri="{FF2B5EF4-FFF2-40B4-BE49-F238E27FC236}">
                  <a16:creationId xmlns:a16="http://schemas.microsoft.com/office/drawing/2014/main" id="{08C97B23-BA4E-6843-BD02-E9F619654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379" y="5287702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7" name="Picture 3">
              <a:extLst>
                <a:ext uri="{FF2B5EF4-FFF2-40B4-BE49-F238E27FC236}">
                  <a16:creationId xmlns:a16="http://schemas.microsoft.com/office/drawing/2014/main" id="{F7DBD756-3C70-2F49-A789-92024247A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2021" y="5609579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8" name="Picture 3">
              <a:extLst>
                <a:ext uri="{FF2B5EF4-FFF2-40B4-BE49-F238E27FC236}">
                  <a16:creationId xmlns:a16="http://schemas.microsoft.com/office/drawing/2014/main" id="{850AF262-306F-6248-AC53-63E3981FF3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8954" y="5882724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9" name="Picture 3">
              <a:extLst>
                <a:ext uri="{FF2B5EF4-FFF2-40B4-BE49-F238E27FC236}">
                  <a16:creationId xmlns:a16="http://schemas.microsoft.com/office/drawing/2014/main" id="{C0C21C68-E4FC-7242-A6D5-443903123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418" y="5737536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0" name="Picture 3">
              <a:extLst>
                <a:ext uri="{FF2B5EF4-FFF2-40B4-BE49-F238E27FC236}">
                  <a16:creationId xmlns:a16="http://schemas.microsoft.com/office/drawing/2014/main" id="{4C9766EE-15E3-E34A-8024-D95E0C86D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303" y="5757165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1" name="Picture 3">
              <a:extLst>
                <a:ext uri="{FF2B5EF4-FFF2-40B4-BE49-F238E27FC236}">
                  <a16:creationId xmlns:a16="http://schemas.microsoft.com/office/drawing/2014/main" id="{70D0C95E-C118-0841-8818-552BD32AFF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5945" y="5410198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2" name="Picture 3">
              <a:extLst>
                <a:ext uri="{FF2B5EF4-FFF2-40B4-BE49-F238E27FC236}">
                  <a16:creationId xmlns:a16="http://schemas.microsoft.com/office/drawing/2014/main" id="{0349E6EC-A781-5C40-BDA6-633E3568F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9124" y="5661060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3" name="Picture 3">
              <a:extLst>
                <a:ext uri="{FF2B5EF4-FFF2-40B4-BE49-F238E27FC236}">
                  <a16:creationId xmlns:a16="http://schemas.microsoft.com/office/drawing/2014/main" id="{75023D4B-7564-1340-AE7D-BEB175A174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847" y="5411807"/>
              <a:ext cx="147103" cy="138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4" name="Picture 3">
              <a:extLst>
                <a:ext uri="{FF2B5EF4-FFF2-40B4-BE49-F238E27FC236}">
                  <a16:creationId xmlns:a16="http://schemas.microsoft.com/office/drawing/2014/main" id="{02AD1F86-F37B-7A49-BDBD-32A0E2A7B0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9775" y="5616447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5" name="Picture 3">
              <a:extLst>
                <a:ext uri="{FF2B5EF4-FFF2-40B4-BE49-F238E27FC236}">
                  <a16:creationId xmlns:a16="http://schemas.microsoft.com/office/drawing/2014/main" id="{6764BD79-CD8C-8A42-A12E-0871CF8271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3532" y="5551991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6" name="Picture 3">
              <a:extLst>
                <a:ext uri="{FF2B5EF4-FFF2-40B4-BE49-F238E27FC236}">
                  <a16:creationId xmlns:a16="http://schemas.microsoft.com/office/drawing/2014/main" id="{9200A6F1-A29A-7E46-A956-2741E96369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3172" y="5854210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7" name="Picture 3">
              <a:extLst>
                <a:ext uri="{FF2B5EF4-FFF2-40B4-BE49-F238E27FC236}">
                  <a16:creationId xmlns:a16="http://schemas.microsoft.com/office/drawing/2014/main" id="{05E4ABDD-7304-C445-B677-B3F997BEFD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9271" y="5612599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8" name="Picture 3">
              <a:extLst>
                <a:ext uri="{FF2B5EF4-FFF2-40B4-BE49-F238E27FC236}">
                  <a16:creationId xmlns:a16="http://schemas.microsoft.com/office/drawing/2014/main" id="{C5368B55-F32F-1B41-9B52-1EF5588197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0504" y="5228424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9" name="Picture 3">
              <a:extLst>
                <a:ext uri="{FF2B5EF4-FFF2-40B4-BE49-F238E27FC236}">
                  <a16:creationId xmlns:a16="http://schemas.microsoft.com/office/drawing/2014/main" id="{7C1748B6-6842-664E-BAD5-E92E85B189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1091" y="5302610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0" name="Picture 3">
              <a:extLst>
                <a:ext uri="{FF2B5EF4-FFF2-40B4-BE49-F238E27FC236}">
                  <a16:creationId xmlns:a16="http://schemas.microsoft.com/office/drawing/2014/main" id="{27FB83DB-4470-D349-A928-0FA0BAF2D2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1172" y="4886031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1" name="Picture 3">
              <a:extLst>
                <a:ext uri="{FF2B5EF4-FFF2-40B4-BE49-F238E27FC236}">
                  <a16:creationId xmlns:a16="http://schemas.microsoft.com/office/drawing/2014/main" id="{F75B90BD-D3F3-E147-9B09-4E3CDDC514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2210" y="5049774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2" name="Picture 3">
              <a:extLst>
                <a:ext uri="{FF2B5EF4-FFF2-40B4-BE49-F238E27FC236}">
                  <a16:creationId xmlns:a16="http://schemas.microsoft.com/office/drawing/2014/main" id="{402D77B6-57D0-2145-86A3-A67590C99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8573" y="5157498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3" name="Picture 3">
              <a:extLst>
                <a:ext uri="{FF2B5EF4-FFF2-40B4-BE49-F238E27FC236}">
                  <a16:creationId xmlns:a16="http://schemas.microsoft.com/office/drawing/2014/main" id="{50F4366C-3505-EA40-B1B6-62C3F75439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6272" y="5371670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0" name="Picture 3">
              <a:extLst>
                <a:ext uri="{FF2B5EF4-FFF2-40B4-BE49-F238E27FC236}">
                  <a16:creationId xmlns:a16="http://schemas.microsoft.com/office/drawing/2014/main" id="{B8093345-7CE3-BB48-AA16-0A2CA5C942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630" y="5174793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2" name="Picture 3">
              <a:extLst>
                <a:ext uri="{FF2B5EF4-FFF2-40B4-BE49-F238E27FC236}">
                  <a16:creationId xmlns:a16="http://schemas.microsoft.com/office/drawing/2014/main" id="{5EC62DF2-61E9-A746-8CF9-5186BBD4F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1087" y="5230208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3" name="Picture 3">
              <a:extLst>
                <a:ext uri="{FF2B5EF4-FFF2-40B4-BE49-F238E27FC236}">
                  <a16:creationId xmlns:a16="http://schemas.microsoft.com/office/drawing/2014/main" id="{AD3FBB44-516C-5846-9133-DD830564C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8576" y="5103814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5" name="Picture 3">
              <a:extLst>
                <a:ext uri="{FF2B5EF4-FFF2-40B4-BE49-F238E27FC236}">
                  <a16:creationId xmlns:a16="http://schemas.microsoft.com/office/drawing/2014/main" id="{A6F2CB8D-F4FB-AF4A-BA41-F25C15FDDA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9012" y="5091487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7" name="Picture 3">
              <a:extLst>
                <a:ext uri="{FF2B5EF4-FFF2-40B4-BE49-F238E27FC236}">
                  <a16:creationId xmlns:a16="http://schemas.microsoft.com/office/drawing/2014/main" id="{85D392FC-25FD-5348-B9F8-A3F3B72073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374" y="5394193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8" name="Picture 3">
              <a:extLst>
                <a:ext uri="{FF2B5EF4-FFF2-40B4-BE49-F238E27FC236}">
                  <a16:creationId xmlns:a16="http://schemas.microsoft.com/office/drawing/2014/main" id="{A8071FAD-C864-5E40-87DD-D79C69C490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6720" y="5325449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9" name="Picture 3">
              <a:extLst>
                <a:ext uri="{FF2B5EF4-FFF2-40B4-BE49-F238E27FC236}">
                  <a16:creationId xmlns:a16="http://schemas.microsoft.com/office/drawing/2014/main" id="{52F03831-4A96-7D47-A42D-C3809253F3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6325" y="5467684"/>
              <a:ext cx="147103" cy="138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0" name="Picture 3">
              <a:extLst>
                <a:ext uri="{FF2B5EF4-FFF2-40B4-BE49-F238E27FC236}">
                  <a16:creationId xmlns:a16="http://schemas.microsoft.com/office/drawing/2014/main" id="{6085B201-13D5-6D42-8FA1-71F3E596CF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5228" y="4958624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1" name="Picture 3">
              <a:extLst>
                <a:ext uri="{FF2B5EF4-FFF2-40B4-BE49-F238E27FC236}">
                  <a16:creationId xmlns:a16="http://schemas.microsoft.com/office/drawing/2014/main" id="{3D46B9C4-9DF6-1146-9060-AD15A32E7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7191" y="5079571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2" name="Picture 3">
              <a:extLst>
                <a:ext uri="{FF2B5EF4-FFF2-40B4-BE49-F238E27FC236}">
                  <a16:creationId xmlns:a16="http://schemas.microsoft.com/office/drawing/2014/main" id="{B0516EEE-D8FB-2548-AF22-A1792F881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9404" y="5510748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3" name="Picture 3">
              <a:extLst>
                <a:ext uri="{FF2B5EF4-FFF2-40B4-BE49-F238E27FC236}">
                  <a16:creationId xmlns:a16="http://schemas.microsoft.com/office/drawing/2014/main" id="{08707033-2FE2-0945-BE4A-44D2BBDDA0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849" y="5274731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4" name="Picture 3">
              <a:extLst>
                <a:ext uri="{FF2B5EF4-FFF2-40B4-BE49-F238E27FC236}">
                  <a16:creationId xmlns:a16="http://schemas.microsoft.com/office/drawing/2014/main" id="{E7EF25BC-B976-984E-A806-97C29EE0F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3154" y="5508838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5" name="Picture 3">
              <a:extLst>
                <a:ext uri="{FF2B5EF4-FFF2-40B4-BE49-F238E27FC236}">
                  <a16:creationId xmlns:a16="http://schemas.microsoft.com/office/drawing/2014/main" id="{9EB83D02-C07D-0C47-8CE9-1352DE30C2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6059" y="5127622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6" name="Picture 3">
              <a:extLst>
                <a:ext uri="{FF2B5EF4-FFF2-40B4-BE49-F238E27FC236}">
                  <a16:creationId xmlns:a16="http://schemas.microsoft.com/office/drawing/2014/main" id="{37F17A15-0C40-FB4C-BC9F-58362A4015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0202" y="5147412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7" name="Picture 3">
              <a:extLst>
                <a:ext uri="{FF2B5EF4-FFF2-40B4-BE49-F238E27FC236}">
                  <a16:creationId xmlns:a16="http://schemas.microsoft.com/office/drawing/2014/main" id="{B1D499E6-ACC7-C445-A3B4-7B7DE2B83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3712" y="4857529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8" name="Picture 3">
              <a:extLst>
                <a:ext uri="{FF2B5EF4-FFF2-40B4-BE49-F238E27FC236}">
                  <a16:creationId xmlns:a16="http://schemas.microsoft.com/office/drawing/2014/main" id="{974D7F23-1EC8-1341-932F-E9BF5CB852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915" y="5432337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9" name="Picture 3">
              <a:extLst>
                <a:ext uri="{FF2B5EF4-FFF2-40B4-BE49-F238E27FC236}">
                  <a16:creationId xmlns:a16="http://schemas.microsoft.com/office/drawing/2014/main" id="{54DAF0E6-DE6B-9C42-A2BA-4C973C330A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0104" y="5277916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0" name="Picture 3">
              <a:extLst>
                <a:ext uri="{FF2B5EF4-FFF2-40B4-BE49-F238E27FC236}">
                  <a16:creationId xmlns:a16="http://schemas.microsoft.com/office/drawing/2014/main" id="{8478CDA0-8BA3-6743-8D90-CE08924DBB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597" y="5342420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1" name="Picture 3">
              <a:extLst>
                <a:ext uri="{FF2B5EF4-FFF2-40B4-BE49-F238E27FC236}">
                  <a16:creationId xmlns:a16="http://schemas.microsoft.com/office/drawing/2014/main" id="{2781BAED-5BE2-2841-B098-E60F0D2753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7053" y="5145642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2" name="Picture 3">
              <a:extLst>
                <a:ext uri="{FF2B5EF4-FFF2-40B4-BE49-F238E27FC236}">
                  <a16:creationId xmlns:a16="http://schemas.microsoft.com/office/drawing/2014/main" id="{B8F4FF95-2A1C-4044-886A-067D55F609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1392" y="5030112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3" name="Picture 3">
              <a:extLst>
                <a:ext uri="{FF2B5EF4-FFF2-40B4-BE49-F238E27FC236}">
                  <a16:creationId xmlns:a16="http://schemas.microsoft.com/office/drawing/2014/main" id="{01524B09-50E8-E145-81F7-E81E8B1406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9482" y="5334257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4" name="Picture 3">
              <a:extLst>
                <a:ext uri="{FF2B5EF4-FFF2-40B4-BE49-F238E27FC236}">
                  <a16:creationId xmlns:a16="http://schemas.microsoft.com/office/drawing/2014/main" id="{A3B74C4F-BE92-EE47-B541-46D90E3080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4540" y="5232389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5" name="Picture 3">
              <a:extLst>
                <a:ext uri="{FF2B5EF4-FFF2-40B4-BE49-F238E27FC236}">
                  <a16:creationId xmlns:a16="http://schemas.microsoft.com/office/drawing/2014/main" id="{DCE88E18-5D3B-9443-A414-31EA18CBB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444" y="5352096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6" name="Picture 3">
              <a:extLst>
                <a:ext uri="{FF2B5EF4-FFF2-40B4-BE49-F238E27FC236}">
                  <a16:creationId xmlns:a16="http://schemas.microsoft.com/office/drawing/2014/main" id="{FCC8FBA8-B940-F743-B8B9-B3055DC89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7442" y="4949750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7" name="Picture 3">
              <a:extLst>
                <a:ext uri="{FF2B5EF4-FFF2-40B4-BE49-F238E27FC236}">
                  <a16:creationId xmlns:a16="http://schemas.microsoft.com/office/drawing/2014/main" id="{BF6FA3E9-6B3D-5140-BC27-28574FAA18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2492" y="5181966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8" name="Picture 3">
              <a:extLst>
                <a:ext uri="{FF2B5EF4-FFF2-40B4-BE49-F238E27FC236}">
                  <a16:creationId xmlns:a16="http://schemas.microsoft.com/office/drawing/2014/main" id="{04A3E9A2-C4C8-F94B-A639-ADD1B36582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5747" y="5574884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9" name="Picture 3">
              <a:extLst>
                <a:ext uri="{FF2B5EF4-FFF2-40B4-BE49-F238E27FC236}">
                  <a16:creationId xmlns:a16="http://schemas.microsoft.com/office/drawing/2014/main" id="{3A5C7767-46CA-4D4D-8F5B-C24D19D4C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8" y="5450355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0" name="Picture 3">
              <a:extLst>
                <a:ext uri="{FF2B5EF4-FFF2-40B4-BE49-F238E27FC236}">
                  <a16:creationId xmlns:a16="http://schemas.microsoft.com/office/drawing/2014/main" id="{0B24BCB9-163C-8943-81FF-5A4BD6A9AD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738" y="4929795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1" name="Picture 3">
              <a:extLst>
                <a:ext uri="{FF2B5EF4-FFF2-40B4-BE49-F238E27FC236}">
                  <a16:creationId xmlns:a16="http://schemas.microsoft.com/office/drawing/2014/main" id="{48F9598A-0C97-A141-B69E-4219F4C4CA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956" y="4857200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2" name="Picture 3">
              <a:extLst>
                <a:ext uri="{FF2B5EF4-FFF2-40B4-BE49-F238E27FC236}">
                  <a16:creationId xmlns:a16="http://schemas.microsoft.com/office/drawing/2014/main" id="{B50E48ED-CD1C-9148-86E3-DFE770AF0F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8" y="5721103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3" name="Picture 3">
              <a:extLst>
                <a:ext uri="{FF2B5EF4-FFF2-40B4-BE49-F238E27FC236}">
                  <a16:creationId xmlns:a16="http://schemas.microsoft.com/office/drawing/2014/main" id="{CFC0DAC4-9A89-1046-AEA0-4F50EAC252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6500" y="5127622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4" name="Picture 3">
              <a:extLst>
                <a:ext uri="{FF2B5EF4-FFF2-40B4-BE49-F238E27FC236}">
                  <a16:creationId xmlns:a16="http://schemas.microsoft.com/office/drawing/2014/main" id="{5A9B161E-C392-F747-9AB7-289410081E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0645" y="5106273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5" name="Picture 3">
              <a:extLst>
                <a:ext uri="{FF2B5EF4-FFF2-40B4-BE49-F238E27FC236}">
                  <a16:creationId xmlns:a16="http://schemas.microsoft.com/office/drawing/2014/main" id="{2C0D9211-6FC9-A848-AECC-5F50872AA2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200" y="5529436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6" name="Picture 3">
              <a:extLst>
                <a:ext uri="{FF2B5EF4-FFF2-40B4-BE49-F238E27FC236}">
                  <a16:creationId xmlns:a16="http://schemas.microsoft.com/office/drawing/2014/main" id="{AFDE7000-7896-744F-811D-DB8BC0C14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6428" y="5175996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7" name="Picture 3">
              <a:extLst>
                <a:ext uri="{FF2B5EF4-FFF2-40B4-BE49-F238E27FC236}">
                  <a16:creationId xmlns:a16="http://schemas.microsoft.com/office/drawing/2014/main" id="{B4DF0613-6242-7D42-8E5B-D02A61B8A3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2801" y="5622191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8" name="Picture 3">
              <a:extLst>
                <a:ext uri="{FF2B5EF4-FFF2-40B4-BE49-F238E27FC236}">
                  <a16:creationId xmlns:a16="http://schemas.microsoft.com/office/drawing/2014/main" id="{23CB2141-DD25-7A47-902F-F9AA6650C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2850" y="5403477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9" name="Picture 3">
              <a:extLst>
                <a:ext uri="{FF2B5EF4-FFF2-40B4-BE49-F238E27FC236}">
                  <a16:creationId xmlns:a16="http://schemas.microsoft.com/office/drawing/2014/main" id="{4C16E3B8-43F7-814F-B90D-BC8928303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9987" y="5098595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0" name="Picture 3">
              <a:extLst>
                <a:ext uri="{FF2B5EF4-FFF2-40B4-BE49-F238E27FC236}">
                  <a16:creationId xmlns:a16="http://schemas.microsoft.com/office/drawing/2014/main" id="{1C8546C3-1260-1743-BC2C-34E1B74F2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197" y="5331376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1" name="Picture 3">
              <a:extLst>
                <a:ext uri="{FF2B5EF4-FFF2-40B4-BE49-F238E27FC236}">
                  <a16:creationId xmlns:a16="http://schemas.microsoft.com/office/drawing/2014/main" id="{61EFFEA7-37FC-AC4B-8B92-E7B054A4E6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8737" y="5133051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2" name="Picture 3">
              <a:extLst>
                <a:ext uri="{FF2B5EF4-FFF2-40B4-BE49-F238E27FC236}">
                  <a16:creationId xmlns:a16="http://schemas.microsoft.com/office/drawing/2014/main" id="{8C532B00-A6F0-714D-9B22-A65ED4A290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7010" y="5340696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3" name="Picture 3">
              <a:extLst>
                <a:ext uri="{FF2B5EF4-FFF2-40B4-BE49-F238E27FC236}">
                  <a16:creationId xmlns:a16="http://schemas.microsoft.com/office/drawing/2014/main" id="{076C390E-F134-E545-B755-BA1C56E7E3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8821" y="5221720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4" name="Picture 3">
              <a:extLst>
                <a:ext uri="{FF2B5EF4-FFF2-40B4-BE49-F238E27FC236}">
                  <a16:creationId xmlns:a16="http://schemas.microsoft.com/office/drawing/2014/main" id="{D2D93E7B-A15A-7D43-8748-E1A543726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544" y="5099802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5" name="Picture 3">
              <a:extLst>
                <a:ext uri="{FF2B5EF4-FFF2-40B4-BE49-F238E27FC236}">
                  <a16:creationId xmlns:a16="http://schemas.microsoft.com/office/drawing/2014/main" id="{0650CBFF-E8DE-5F4E-ACE8-36FD00C188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0662" y="5814242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6" name="Picture 3">
              <a:extLst>
                <a:ext uri="{FF2B5EF4-FFF2-40B4-BE49-F238E27FC236}">
                  <a16:creationId xmlns:a16="http://schemas.microsoft.com/office/drawing/2014/main" id="{4A887EB8-2BD7-4549-8C85-7F9182939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2961" y="5256490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7" name="Picture 3">
              <a:extLst>
                <a:ext uri="{FF2B5EF4-FFF2-40B4-BE49-F238E27FC236}">
                  <a16:creationId xmlns:a16="http://schemas.microsoft.com/office/drawing/2014/main" id="{B6630EAA-3B15-2045-A0AF-69E146262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7838" y="5374582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8" name="Picture 3">
              <a:extLst>
                <a:ext uri="{FF2B5EF4-FFF2-40B4-BE49-F238E27FC236}">
                  <a16:creationId xmlns:a16="http://schemas.microsoft.com/office/drawing/2014/main" id="{96877796-75D6-3040-8FB3-C47B110E6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1493" y="5648836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9" name="Picture 3">
              <a:extLst>
                <a:ext uri="{FF2B5EF4-FFF2-40B4-BE49-F238E27FC236}">
                  <a16:creationId xmlns:a16="http://schemas.microsoft.com/office/drawing/2014/main" id="{BAAB6AF8-5D05-494F-8F40-1A41C01728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6915" y="5432485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0" name="Picture 3">
              <a:extLst>
                <a:ext uri="{FF2B5EF4-FFF2-40B4-BE49-F238E27FC236}">
                  <a16:creationId xmlns:a16="http://schemas.microsoft.com/office/drawing/2014/main" id="{8684F7C6-599A-BA4A-A279-FA4B58AB1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0408" y="5512561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1" name="Picture 3">
              <a:extLst>
                <a:ext uri="{FF2B5EF4-FFF2-40B4-BE49-F238E27FC236}">
                  <a16:creationId xmlns:a16="http://schemas.microsoft.com/office/drawing/2014/main" id="{05866685-5732-5849-8264-CFF17BF4E3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4645" y="5847129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2" name="Picture 3">
              <a:extLst>
                <a:ext uri="{FF2B5EF4-FFF2-40B4-BE49-F238E27FC236}">
                  <a16:creationId xmlns:a16="http://schemas.microsoft.com/office/drawing/2014/main" id="{D4C5FF44-34A7-1748-8FB4-E4BA46D902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0031" y="5853041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3" name="Picture 3">
              <a:extLst>
                <a:ext uri="{FF2B5EF4-FFF2-40B4-BE49-F238E27FC236}">
                  <a16:creationId xmlns:a16="http://schemas.microsoft.com/office/drawing/2014/main" id="{3E483268-ECD2-9844-B6AA-2BE81BD9C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1859" y="5596170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4" name="Picture 3">
              <a:extLst>
                <a:ext uri="{FF2B5EF4-FFF2-40B4-BE49-F238E27FC236}">
                  <a16:creationId xmlns:a16="http://schemas.microsoft.com/office/drawing/2014/main" id="{3802A019-E0D3-FB44-A73B-60CC0A43E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9128" y="5769576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5" name="Picture 3">
              <a:extLst>
                <a:ext uri="{FF2B5EF4-FFF2-40B4-BE49-F238E27FC236}">
                  <a16:creationId xmlns:a16="http://schemas.microsoft.com/office/drawing/2014/main" id="{F25A6E3F-C029-0643-8668-C196732D65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353" y="5785051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6" name="Picture 3">
              <a:extLst>
                <a:ext uri="{FF2B5EF4-FFF2-40B4-BE49-F238E27FC236}">
                  <a16:creationId xmlns:a16="http://schemas.microsoft.com/office/drawing/2014/main" id="{32A2E4B4-80A1-194A-9EC4-3B002FED73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3438" y="5493015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7" name="Picture 3">
              <a:extLst>
                <a:ext uri="{FF2B5EF4-FFF2-40B4-BE49-F238E27FC236}">
                  <a16:creationId xmlns:a16="http://schemas.microsoft.com/office/drawing/2014/main" id="{8EA6868E-4BD5-3446-92B7-86F04EF150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7710" y="5458763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8" name="Picture 3">
              <a:extLst>
                <a:ext uri="{FF2B5EF4-FFF2-40B4-BE49-F238E27FC236}">
                  <a16:creationId xmlns:a16="http://schemas.microsoft.com/office/drawing/2014/main" id="{81EA82F3-A8E1-6443-AE35-AB9ACA7BF7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8875" y="5288609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9" name="Picture 3">
              <a:extLst>
                <a:ext uri="{FF2B5EF4-FFF2-40B4-BE49-F238E27FC236}">
                  <a16:creationId xmlns:a16="http://schemas.microsoft.com/office/drawing/2014/main" id="{94C7D63C-C644-4947-BD1D-79D6EA1972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0096" y="5304553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0" name="Picture 3">
              <a:extLst>
                <a:ext uri="{FF2B5EF4-FFF2-40B4-BE49-F238E27FC236}">
                  <a16:creationId xmlns:a16="http://schemas.microsoft.com/office/drawing/2014/main" id="{48214A37-EAC5-E244-BE21-D177214DA9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074" y="5849214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1" name="Picture 3">
              <a:extLst>
                <a:ext uri="{FF2B5EF4-FFF2-40B4-BE49-F238E27FC236}">
                  <a16:creationId xmlns:a16="http://schemas.microsoft.com/office/drawing/2014/main" id="{E77481DA-0169-394C-95A1-6DDB018141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108" y="5620070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2" name="Picture 3">
              <a:extLst>
                <a:ext uri="{FF2B5EF4-FFF2-40B4-BE49-F238E27FC236}">
                  <a16:creationId xmlns:a16="http://schemas.microsoft.com/office/drawing/2014/main" id="{BD0BFCD0-712F-3D45-BFB0-BDEE08B0D9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932" y="5949130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3" name="Picture 3">
              <a:extLst>
                <a:ext uri="{FF2B5EF4-FFF2-40B4-BE49-F238E27FC236}">
                  <a16:creationId xmlns:a16="http://schemas.microsoft.com/office/drawing/2014/main" id="{6044B4C0-B911-6945-9F19-101A228207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9415" y="5849214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4" name="Picture 3">
              <a:extLst>
                <a:ext uri="{FF2B5EF4-FFF2-40B4-BE49-F238E27FC236}">
                  <a16:creationId xmlns:a16="http://schemas.microsoft.com/office/drawing/2014/main" id="{023DDF4C-24AB-9F4C-9303-DA0FBE019C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1460" y="5570483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5" name="Picture 3">
              <a:extLst>
                <a:ext uri="{FF2B5EF4-FFF2-40B4-BE49-F238E27FC236}">
                  <a16:creationId xmlns:a16="http://schemas.microsoft.com/office/drawing/2014/main" id="{C3E1B106-54F6-D146-9F2A-D86BE24C69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255" y="5089801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6" name="Picture 3">
              <a:extLst>
                <a:ext uri="{FF2B5EF4-FFF2-40B4-BE49-F238E27FC236}">
                  <a16:creationId xmlns:a16="http://schemas.microsoft.com/office/drawing/2014/main" id="{AB7288E5-1A1C-314E-BA2C-A5C3707F6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8690" y="5124588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7" name="Picture 3">
              <a:extLst>
                <a:ext uri="{FF2B5EF4-FFF2-40B4-BE49-F238E27FC236}">
                  <a16:creationId xmlns:a16="http://schemas.microsoft.com/office/drawing/2014/main" id="{3A0A54D7-E483-DB4D-953D-C3F5341DFC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0943" y="5178993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8" name="Picture 3">
              <a:extLst>
                <a:ext uri="{FF2B5EF4-FFF2-40B4-BE49-F238E27FC236}">
                  <a16:creationId xmlns:a16="http://schemas.microsoft.com/office/drawing/2014/main" id="{86D1542F-94B8-3F41-8236-5CDCF69411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6642" y="5140665"/>
              <a:ext cx="133731" cy="125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9" name="円/楕円 207">
              <a:extLst>
                <a:ext uri="{FF2B5EF4-FFF2-40B4-BE49-F238E27FC236}">
                  <a16:creationId xmlns:a16="http://schemas.microsoft.com/office/drawing/2014/main" id="{4249E91A-063D-8045-B8D7-17A065A503F6}"/>
                </a:ext>
              </a:extLst>
            </p:cNvPr>
            <p:cNvSpPr>
              <a:spLocks/>
            </p:cNvSpPr>
            <p:nvPr/>
          </p:nvSpPr>
          <p:spPr>
            <a:xfrm>
              <a:off x="6592544" y="5182585"/>
              <a:ext cx="720000" cy="720000"/>
            </a:xfrm>
            <a:prstGeom prst="ellipse">
              <a:avLst/>
            </a:prstGeom>
            <a:gradFill flip="none" rotWithShape="1">
              <a:gsLst>
                <a:gs pos="32000">
                  <a:srgbClr val="FF0000"/>
                </a:gs>
                <a:gs pos="39000">
                  <a:srgbClr val="FF0000"/>
                </a:gs>
                <a:gs pos="78000">
                  <a:srgbClr val="FFC000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lvl1pPr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  <a:lvl2pPr indent="228129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2pPr>
              <a:lvl3pPr indent="456258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3pPr>
              <a:lvl4pPr indent="684385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4pPr>
              <a:lvl5pPr indent="912286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5pPr>
              <a:lvl6pPr indent="1140614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6pPr>
              <a:lvl7pPr indent="1368772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7pPr>
              <a:lvl8pPr indent="1596808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8pPr>
              <a:lvl9pPr indent="1824914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marL="0" marR="0" lvl="0" indent="0" algn="ctr" defTabSz="456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ヒラギノ角ゴシック W3"/>
                <a:cs typeface=""/>
                <a:sym typeface="Helvetica"/>
              </a:endParaRPr>
            </a:p>
          </p:txBody>
        </p:sp>
        <p:sp>
          <p:nvSpPr>
            <p:cNvPr id="610" name="円/楕円 206">
              <a:extLst>
                <a:ext uri="{FF2B5EF4-FFF2-40B4-BE49-F238E27FC236}">
                  <a16:creationId xmlns:a16="http://schemas.microsoft.com/office/drawing/2014/main" id="{095FE77B-A664-E84A-A9FE-69527B75F8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9052" y="5030112"/>
              <a:ext cx="966985" cy="966989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lvl1pPr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  <a:lvl2pPr indent="228129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2pPr>
              <a:lvl3pPr indent="456258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3pPr>
              <a:lvl4pPr indent="684385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4pPr>
              <a:lvl5pPr indent="912286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5pPr>
              <a:lvl6pPr indent="1140614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6pPr>
              <a:lvl7pPr indent="1368772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7pPr>
              <a:lvl8pPr indent="1596808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8pPr>
              <a:lvl9pPr indent="1824914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marL="0" marR="0" lvl="0" indent="0" algn="ctr" defTabSz="456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ヒラギノ角ゴシック W3"/>
                <a:cs typeface=""/>
                <a:sym typeface="Helvetica"/>
              </a:endParaRPr>
            </a:p>
          </p:txBody>
        </p:sp>
        <p:sp>
          <p:nvSpPr>
            <p:cNvPr id="611" name="円/楕円 206">
              <a:extLst>
                <a:ext uri="{FF2B5EF4-FFF2-40B4-BE49-F238E27FC236}">
                  <a16:creationId xmlns:a16="http://schemas.microsoft.com/office/drawing/2014/main" id="{6B47C43D-978B-074B-9E38-DA698936B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02998" y="2037061"/>
              <a:ext cx="966985" cy="966989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lvl1pPr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  <a:lvl2pPr indent="228129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2pPr>
              <a:lvl3pPr indent="456258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3pPr>
              <a:lvl4pPr indent="684385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4pPr>
              <a:lvl5pPr indent="912286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5pPr>
              <a:lvl6pPr indent="1140614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6pPr>
              <a:lvl7pPr indent="1368772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7pPr>
              <a:lvl8pPr indent="1596808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8pPr>
              <a:lvl9pPr indent="1824914" defTabSz="456258">
                <a:defRPr sz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Helvetica"/>
                </a:defRPr>
              </a:lvl9pPr>
            </a:lstStyle>
            <a:p>
              <a:pPr marL="0" marR="0" lvl="0" indent="0" algn="ctr" defTabSz="456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ヒラギノ角ゴシック W3"/>
                <a:cs typeface=""/>
                <a:sym typeface="Helvetica"/>
              </a:endParaRPr>
            </a:p>
          </p:txBody>
        </p:sp>
        <p:sp>
          <p:nvSpPr>
            <p:cNvPr id="612" name="テキスト ボックス 30">
              <a:extLst>
                <a:ext uri="{FF2B5EF4-FFF2-40B4-BE49-F238E27FC236}">
                  <a16:creationId xmlns:a16="http://schemas.microsoft.com/office/drawing/2014/main" id="{5AA816FC-0A46-3045-8BF0-5168802ED752}"/>
                </a:ext>
              </a:extLst>
            </p:cNvPr>
            <p:cNvSpPr txBox="1"/>
            <p:nvPr/>
          </p:nvSpPr>
          <p:spPr>
            <a:xfrm>
              <a:off x="1865375" y="6264764"/>
              <a:ext cx="22404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  <a:lvl2pPr indent="228129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2pPr>
              <a:lvl3pPr indent="45625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3pPr>
              <a:lvl4pPr indent="684385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4pPr>
              <a:lvl5pPr indent="912286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5pPr>
              <a:lvl6pPr indent="11406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6pPr>
              <a:lvl7pPr indent="1368772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7pPr>
              <a:lvl8pPr indent="159680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8pPr>
              <a:lvl9pPr indent="18249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algn="ctr"/>
              <a:r>
                <a:rPr lang="en-US" altLang="ja-JP" sz="1800" b="1" dirty="0">
                  <a:solidFill>
                    <a:srgbClr val="FF0000"/>
                  </a:solidFill>
                  <a:ea typeface="Hiragino Kaku Gothic Pro W6" charset="-128"/>
                  <a:cs typeface="Hiragino Kaku Gothic Pro W6" charset="-128"/>
                </a:rPr>
                <a:t>Heating laser</a:t>
              </a:r>
              <a:endParaRPr lang="ja-JP" altLang="en-US" sz="1800" b="1" dirty="0">
                <a:solidFill>
                  <a:srgbClr val="FF0000"/>
                </a:solidFill>
                <a:ea typeface="Hiragino Kaku Gothic Pro W6" charset="-128"/>
                <a:cs typeface="Hiragino Kaku Gothic Pro W6" charset="-128"/>
              </a:endParaRPr>
            </a:p>
          </p:txBody>
        </p:sp>
        <p:cxnSp>
          <p:nvCxnSpPr>
            <p:cNvPr id="613" name="直線コネクタ 612">
              <a:extLst>
                <a:ext uri="{FF2B5EF4-FFF2-40B4-BE49-F238E27FC236}">
                  <a16:creationId xmlns:a16="http://schemas.microsoft.com/office/drawing/2014/main" id="{5E5DA07D-AC39-3A45-A3EE-186A4F44AA61}"/>
                </a:ext>
              </a:extLst>
            </p:cNvPr>
            <p:cNvCxnSpPr/>
            <p:nvPr/>
          </p:nvCxnSpPr>
          <p:spPr>
            <a:xfrm>
              <a:off x="2621378" y="5113242"/>
              <a:ext cx="5938092" cy="0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4" name="直線コネクタ 613">
              <a:extLst>
                <a:ext uri="{FF2B5EF4-FFF2-40B4-BE49-F238E27FC236}">
                  <a16:creationId xmlns:a16="http://schemas.microsoft.com/office/drawing/2014/main" id="{3168BA44-9A3D-604A-8220-49316B3E8267}"/>
                </a:ext>
              </a:extLst>
            </p:cNvPr>
            <p:cNvCxnSpPr/>
            <p:nvPr/>
          </p:nvCxnSpPr>
          <p:spPr>
            <a:xfrm>
              <a:off x="2621378" y="5352835"/>
              <a:ext cx="5938092" cy="0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直線コネクタ 614">
              <a:extLst>
                <a:ext uri="{FF2B5EF4-FFF2-40B4-BE49-F238E27FC236}">
                  <a16:creationId xmlns:a16="http://schemas.microsoft.com/office/drawing/2014/main" id="{0AE21126-EA41-2940-A509-FD8416831EBC}"/>
                </a:ext>
              </a:extLst>
            </p:cNvPr>
            <p:cNvCxnSpPr/>
            <p:nvPr/>
          </p:nvCxnSpPr>
          <p:spPr>
            <a:xfrm>
              <a:off x="2621378" y="5592428"/>
              <a:ext cx="5938092" cy="0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" name="直線コネクタ 615">
              <a:extLst>
                <a:ext uri="{FF2B5EF4-FFF2-40B4-BE49-F238E27FC236}">
                  <a16:creationId xmlns:a16="http://schemas.microsoft.com/office/drawing/2014/main" id="{BAFA0B58-789B-BC46-9DC5-F1D7C074B9B0}"/>
                </a:ext>
              </a:extLst>
            </p:cNvPr>
            <p:cNvCxnSpPr/>
            <p:nvPr/>
          </p:nvCxnSpPr>
          <p:spPr>
            <a:xfrm>
              <a:off x="2621378" y="5832022"/>
              <a:ext cx="5938092" cy="0"/>
            </a:xfrm>
            <a:prstGeom prst="line">
              <a:avLst/>
            </a:prstGeom>
            <a:ln w="25400">
              <a:solidFill>
                <a:schemeClr val="tx1"/>
              </a:solidFill>
              <a:headEnd type="none"/>
              <a:tailEnd type="stealth" w="lg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7" name="テキスト ボックス 30">
              <a:extLst>
                <a:ext uri="{FF2B5EF4-FFF2-40B4-BE49-F238E27FC236}">
                  <a16:creationId xmlns:a16="http://schemas.microsoft.com/office/drawing/2014/main" id="{A3C9A2FC-1E38-A140-B276-F83037141D5B}"/>
                </a:ext>
              </a:extLst>
            </p:cNvPr>
            <p:cNvSpPr txBox="1"/>
            <p:nvPr/>
          </p:nvSpPr>
          <p:spPr>
            <a:xfrm>
              <a:off x="3834174" y="5867465"/>
              <a:ext cx="23107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  <a:lvl2pPr indent="228129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2pPr>
              <a:lvl3pPr indent="45625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3pPr>
              <a:lvl4pPr indent="684385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4pPr>
              <a:lvl5pPr indent="912286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5pPr>
              <a:lvl6pPr indent="11406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6pPr>
              <a:lvl7pPr indent="1368772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7pPr>
              <a:lvl8pPr indent="1596808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8pPr>
              <a:lvl9pPr indent="1824914" defTabSz="456258"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9pPr>
            </a:lstStyle>
            <a:p>
              <a:pPr algn="ctr"/>
              <a:r>
                <a:rPr lang="en-US" altLang="ja-JP" sz="1800" b="1" dirty="0">
                  <a:ea typeface="Hiragino Kaku Gothic Pro W6" charset="-128"/>
                  <a:cs typeface="Hiragino Kaku Gothic Pro W6" charset="-128"/>
                </a:rPr>
                <a:t>Magnetic field lines</a:t>
              </a:r>
              <a:endParaRPr lang="ja-JP" altLang="en-US" sz="1800" b="1" dirty="0">
                <a:ea typeface="Hiragino Kaku Gothic Pro W6" charset="-128"/>
                <a:cs typeface="Hiragino Kaku Gothic Pro W6" charset="-128"/>
              </a:endParaRPr>
            </a:p>
          </p:txBody>
        </p:sp>
      </p:grpSp>
      <p:sp>
        <p:nvSpPr>
          <p:cNvPr id="770" name="テキスト ボックス 30">
            <a:extLst>
              <a:ext uri="{FF2B5EF4-FFF2-40B4-BE49-F238E27FC236}">
                <a16:creationId xmlns:a16="http://schemas.microsoft.com/office/drawing/2014/main" id="{4AFAA879-E624-4F47-89C6-196362BDF687}"/>
              </a:ext>
            </a:extLst>
          </p:cNvPr>
          <p:cNvSpPr txBox="1"/>
          <p:nvPr/>
        </p:nvSpPr>
        <p:spPr>
          <a:xfrm>
            <a:off x="4300381" y="4780918"/>
            <a:ext cx="1826620" cy="379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  <a:lvl2pPr indent="228129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2pPr>
            <a:lvl3pPr indent="456258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3pPr>
            <a:lvl4pPr indent="684385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4pPr>
            <a:lvl5pPr indent="912286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5pPr>
            <a:lvl6pPr indent="1140614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6pPr>
            <a:lvl7pPr indent="1368772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7pPr>
            <a:lvl8pPr indent="1596808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8pPr>
            <a:lvl9pPr indent="1824914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/>
            <a:r>
              <a:rPr lang="en-US" altLang="ja-JP" sz="1800" b="1" dirty="0">
                <a:solidFill>
                  <a:srgbClr val="FFC000"/>
                </a:solidFill>
                <a:ea typeface="Hiragino Kaku Gothic Pro W6" charset="-128"/>
                <a:cs typeface="Hiragino Kaku Gothic Pro W6" charset="-128"/>
              </a:rPr>
              <a:t>Plasma core</a:t>
            </a:r>
            <a:endParaRPr lang="ja-JP" altLang="en-US" sz="1800" b="1" dirty="0">
              <a:solidFill>
                <a:srgbClr val="FFC000"/>
              </a:solidFill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771" name="テキスト ボックス 30">
            <a:extLst>
              <a:ext uri="{FF2B5EF4-FFF2-40B4-BE49-F238E27FC236}">
                <a16:creationId xmlns:a16="http://schemas.microsoft.com/office/drawing/2014/main" id="{9E9B3786-895C-0441-80AA-F1B0EE358286}"/>
              </a:ext>
            </a:extLst>
          </p:cNvPr>
          <p:cNvSpPr txBox="1"/>
          <p:nvPr/>
        </p:nvSpPr>
        <p:spPr>
          <a:xfrm>
            <a:off x="4151092" y="1932127"/>
            <a:ext cx="1826620" cy="3791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lvl1pPr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  <a:lvl2pPr indent="228129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2pPr>
            <a:lvl3pPr indent="456258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3pPr>
            <a:lvl4pPr indent="684385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4pPr>
            <a:lvl5pPr indent="912286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5pPr>
            <a:lvl6pPr indent="1140614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6pPr>
            <a:lvl7pPr indent="1368772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7pPr>
            <a:lvl8pPr indent="1596808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8pPr>
            <a:lvl9pPr indent="1824914" defTabSz="456258">
              <a:defRPr sz="1200"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/>
            <a:r>
              <a:rPr lang="en-US" altLang="ja-JP" sz="1800" b="1" dirty="0">
                <a:solidFill>
                  <a:srgbClr val="FFC000"/>
                </a:solidFill>
                <a:ea typeface="Hiragino Kaku Gothic Pro W6" charset="-128"/>
                <a:cs typeface="Hiragino Kaku Gothic Pro W6" charset="-128"/>
              </a:rPr>
              <a:t>Plasma core</a:t>
            </a:r>
            <a:endParaRPr lang="ja-JP" altLang="en-US" sz="1800" b="1" dirty="0">
              <a:solidFill>
                <a:srgbClr val="FFC000"/>
              </a:solidFill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CEBECD2-1437-1848-9CFC-080760EF0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394" name="フッター プレースホルダー 3">
            <a:extLst>
              <a:ext uri="{FF2B5EF4-FFF2-40B4-BE49-F238E27FC236}">
                <a16:creationId xmlns:a16="http://schemas.microsoft.com/office/drawing/2014/main" id="{7F766E35-1AE7-954B-860D-157AE8E9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4708" y="6504775"/>
            <a:ext cx="5368487" cy="365124"/>
          </a:xfrm>
        </p:spPr>
        <p:txBody>
          <a:bodyPr/>
          <a:lstStyle/>
          <a:p>
            <a:r>
              <a:rPr kumimoji="1" lang="en-US" altLang="ja-JP" dirty="0"/>
              <a:t>IFE/1-2 S. Fujioka et al., Magnetized Fast Heating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9073861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タイトル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2200" b="1" kern="1200" baseline="0">
                <a:solidFill>
                  <a:schemeClr val="tx1"/>
                </a:solidFill>
                <a:latin typeface="Helvetica" charset="0"/>
                <a:ea typeface="ヒラギノ角ゴ Pro W3" charset="-128"/>
                <a:cs typeface="+mj-cs"/>
              </a:defRPr>
            </a:lvl1pPr>
          </a:lstStyle>
          <a:p>
            <a:pPr algn="l"/>
            <a:r>
              <a:rPr lang="en-US" altLang="ja-JP" sz="2000" b="0" u="sng" dirty="0"/>
              <a:t>Integrated experiments of MFI scheme</a:t>
            </a:r>
            <a:br>
              <a:rPr lang="en-US" altLang="ja-JP" b="0" u="sng" dirty="0"/>
            </a:br>
            <a:r>
              <a:rPr lang="en-US" altLang="ja-JP" sz="2400" dirty="0">
                <a:solidFill>
                  <a:srgbClr val="002060"/>
                </a:solidFill>
                <a:latin typeface="+mj-lt"/>
                <a:ea typeface="Hiragino Kaku Gothic Pro W6" charset="-128"/>
                <a:cs typeface="Hiragino Kaku Gothic Pro W6" charset="-128"/>
              </a:rPr>
              <a:t>Laser-driven </a:t>
            </a:r>
            <a:r>
              <a:rPr lang="en-US" altLang="ja-JP" sz="2400" dirty="0" err="1">
                <a:solidFill>
                  <a:srgbClr val="002060"/>
                </a:solidFill>
                <a:latin typeface="+mj-lt"/>
                <a:ea typeface="Hiragino Kaku Gothic Pro W6" charset="-128"/>
                <a:cs typeface="Hiragino Kaku Gothic Pro W6" charset="-128"/>
              </a:rPr>
              <a:t>kT</a:t>
            </a:r>
            <a:r>
              <a:rPr lang="en-US" altLang="ja-JP" sz="2400" dirty="0">
                <a:solidFill>
                  <a:srgbClr val="002060"/>
                </a:solidFill>
                <a:latin typeface="+mj-lt"/>
                <a:ea typeface="Hiragino Kaku Gothic Pro W6" charset="-128"/>
                <a:cs typeface="Hiragino Kaku Gothic Pro W6" charset="-128"/>
              </a:rPr>
              <a:t>-magnetic field was applied to an integrated experiment</a:t>
            </a:r>
          </a:p>
          <a:p>
            <a:pPr algn="l"/>
            <a:r>
              <a:rPr lang="en-US" altLang="ja-JP" sz="2400" dirty="0">
                <a:solidFill>
                  <a:srgbClr val="FF0000"/>
                </a:solidFill>
                <a:latin typeface="+mj-lt"/>
                <a:ea typeface="Hiragino Kaku Gothic Pro W6" charset="-128"/>
                <a:cs typeface="Hiragino Kaku Gothic Pro W6" charset="-128"/>
              </a:rPr>
              <a:t>for increasing heating efficiency </a:t>
            </a:r>
            <a:r>
              <a:rPr lang="en-US" altLang="ja-JP" sz="2400" dirty="0">
                <a:solidFill>
                  <a:srgbClr val="002060"/>
                </a:solidFill>
                <a:latin typeface="+mj-lt"/>
                <a:ea typeface="Hiragino Kaku Gothic Pro W6" charset="-128"/>
                <a:cs typeface="Hiragino Kaku Gothic Pro W6" charset="-128"/>
              </a:rPr>
              <a:t>by guiding the REB to the plasma core.</a:t>
            </a:r>
          </a:p>
        </p:txBody>
      </p:sp>
      <p:sp>
        <p:nvSpPr>
          <p:cNvPr id="130" name="テキスト ボックス 129"/>
          <p:cNvSpPr txBox="1"/>
          <p:nvPr/>
        </p:nvSpPr>
        <p:spPr>
          <a:xfrm>
            <a:off x="1989874" y="1153402"/>
            <a:ext cx="3331592" cy="40010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507555" rtl="0"/>
            <a:r>
              <a:rPr kumimoji="1" lang="en-US" altLang="ja-JP" sz="2000" b="1" u="sng" kern="120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Experimental set-up</a:t>
            </a:r>
            <a:endParaRPr kumimoji="1" lang="ja-JP" altLang="en-US" sz="2000" b="1" u="sng" kern="1200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87" name="図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146" y="1829824"/>
            <a:ext cx="5238070" cy="4651196"/>
          </a:xfrm>
          <a:prstGeom prst="rect">
            <a:avLst/>
          </a:prstGeom>
        </p:spPr>
      </p:pic>
      <p:grpSp>
        <p:nvGrpSpPr>
          <p:cNvPr id="88" name="図形グループ 87"/>
          <p:cNvGrpSpPr/>
          <p:nvPr/>
        </p:nvGrpSpPr>
        <p:grpSpPr>
          <a:xfrm>
            <a:off x="706038" y="1433564"/>
            <a:ext cx="5899263" cy="4358239"/>
            <a:chOff x="1078079" y="759041"/>
            <a:chExt cx="9092862" cy="6717596"/>
          </a:xfrm>
        </p:grpSpPr>
        <p:pic>
          <p:nvPicPr>
            <p:cNvPr id="89" name="図 88">
              <a:extLst>
                <a:ext uri="{FF2B5EF4-FFF2-40B4-BE49-F238E27FC236}">
                  <a16:creationId xmlns:a16="http://schemas.microsoft.com/office/drawing/2014/main" id="{E00D9381-209E-489B-8A2D-523417D73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9866" y="1566289"/>
              <a:ext cx="2532604" cy="1729406"/>
            </a:xfrm>
            <a:prstGeom prst="rect">
              <a:avLst/>
            </a:prstGeom>
            <a:scene3d>
              <a:camera prst="orthographicFront">
                <a:rot lat="1050978" lon="19500296" rev="167123"/>
              </a:camera>
              <a:lightRig rig="threePt" dir="t"/>
            </a:scene3d>
          </p:spPr>
        </p:pic>
        <p:pic>
          <p:nvPicPr>
            <p:cNvPr id="90" name="図 89">
              <a:extLst>
                <a:ext uri="{FF2B5EF4-FFF2-40B4-BE49-F238E27FC236}">
                  <a16:creationId xmlns:a16="http://schemas.microsoft.com/office/drawing/2014/main" id="{87E3F698-E3F6-4183-9C0A-FE11DE437B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132" t="65948" r="65188" b="10721"/>
            <a:stretch/>
          </p:blipFill>
          <p:spPr>
            <a:xfrm rot="5400000">
              <a:off x="7823525" y="1799409"/>
              <a:ext cx="1504353" cy="1488218"/>
            </a:xfrm>
            <a:prstGeom prst="rect">
              <a:avLst/>
            </a:prstGeom>
            <a:scene3d>
              <a:camera prst="orthographicFront">
                <a:rot lat="2792158" lon="20218266" rev="20163863"/>
              </a:camera>
              <a:lightRig rig="threePt" dir="t"/>
            </a:scene3d>
          </p:spPr>
        </p:pic>
        <p:pic>
          <p:nvPicPr>
            <p:cNvPr id="91" name="図 90">
              <a:extLst>
                <a:ext uri="{FF2B5EF4-FFF2-40B4-BE49-F238E27FC236}">
                  <a16:creationId xmlns:a16="http://schemas.microsoft.com/office/drawing/2014/main" id="{62D3AD2B-7691-4DC8-831B-1CE93E98E9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75" r="22375"/>
            <a:stretch/>
          </p:blipFill>
          <p:spPr>
            <a:xfrm>
              <a:off x="5667521" y="3176122"/>
              <a:ext cx="4503420" cy="4300515"/>
            </a:xfrm>
            <a:prstGeom prst="rect">
              <a:avLst/>
            </a:prstGeom>
          </p:spPr>
        </p:pic>
        <p:pic>
          <p:nvPicPr>
            <p:cNvPr id="93" name="図 92">
              <a:extLst>
                <a:ext uri="{FF2B5EF4-FFF2-40B4-BE49-F238E27FC236}">
                  <a16:creationId xmlns:a16="http://schemas.microsoft.com/office/drawing/2014/main" id="{13971B14-ADF8-428B-81E4-9393AFF731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75" t="12259" r="59625" b="31395"/>
            <a:stretch/>
          </p:blipFill>
          <p:spPr>
            <a:xfrm>
              <a:off x="4025321" y="2370227"/>
              <a:ext cx="1642200" cy="1611789"/>
            </a:xfrm>
            <a:prstGeom prst="rect">
              <a:avLst/>
            </a:prstGeom>
          </p:spPr>
        </p:pic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3E0ED519-9D69-4A10-B05D-E3D83A7F7E21}"/>
                </a:ext>
              </a:extLst>
            </p:cNvPr>
            <p:cNvCxnSpPr>
              <a:cxnSpLocks/>
            </p:cNvCxnSpPr>
            <p:nvPr/>
          </p:nvCxnSpPr>
          <p:spPr>
            <a:xfrm>
              <a:off x="4534931" y="3564743"/>
              <a:ext cx="2690790" cy="111012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>
              <a:extLst>
                <a:ext uri="{FF2B5EF4-FFF2-40B4-BE49-F238E27FC236}">
                  <a16:creationId xmlns:a16="http://schemas.microsoft.com/office/drawing/2014/main" id="{8BD44484-C4D7-40CC-ACBE-ED4CA452AA31}"/>
                </a:ext>
              </a:extLst>
            </p:cNvPr>
            <p:cNvCxnSpPr>
              <a:cxnSpLocks/>
            </p:cNvCxnSpPr>
            <p:nvPr/>
          </p:nvCxnSpPr>
          <p:spPr>
            <a:xfrm>
              <a:off x="4759811" y="2725289"/>
              <a:ext cx="2359320" cy="194958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>
              <a:extLst>
                <a:ext uri="{FF2B5EF4-FFF2-40B4-BE49-F238E27FC236}">
                  <a16:creationId xmlns:a16="http://schemas.microsoft.com/office/drawing/2014/main" id="{A2DB4D86-4ACE-43A0-B9C5-5E84585DA4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9811" y="2472770"/>
              <a:ext cx="3775886" cy="25251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>
              <a:extLst>
                <a:ext uri="{FF2B5EF4-FFF2-40B4-BE49-F238E27FC236}">
                  <a16:creationId xmlns:a16="http://schemas.microsoft.com/office/drawing/2014/main" id="{73DC4E9C-BF1E-44CD-87CB-93B1756C07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34931" y="2453827"/>
              <a:ext cx="4000766" cy="111091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円弧 97">
              <a:extLst>
                <a:ext uri="{FF2B5EF4-FFF2-40B4-BE49-F238E27FC236}">
                  <a16:creationId xmlns:a16="http://schemas.microsoft.com/office/drawing/2014/main" id="{3DFC070B-971C-40B2-B691-32F0A264F032}"/>
                </a:ext>
              </a:extLst>
            </p:cNvPr>
            <p:cNvSpPr/>
            <p:nvPr/>
          </p:nvSpPr>
          <p:spPr>
            <a:xfrm rot="932920" flipH="1">
              <a:off x="4467124" y="2579107"/>
              <a:ext cx="422289" cy="1148190"/>
            </a:xfrm>
            <a:prstGeom prst="arc">
              <a:avLst>
                <a:gd name="adj1" fmla="val 16597909"/>
                <a:gd name="adj2" fmla="val 4906180"/>
              </a:avLst>
            </a:prstGeom>
            <a:ln>
              <a:solidFill>
                <a:srgbClr val="7030A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円弧 98">
              <a:extLst>
                <a:ext uri="{FF2B5EF4-FFF2-40B4-BE49-F238E27FC236}">
                  <a16:creationId xmlns:a16="http://schemas.microsoft.com/office/drawing/2014/main" id="{6153CA80-5FEA-43D9-BF2A-E13AA84EFB60}"/>
                </a:ext>
              </a:extLst>
            </p:cNvPr>
            <p:cNvSpPr/>
            <p:nvPr/>
          </p:nvSpPr>
          <p:spPr>
            <a:xfrm rot="17664111" flipH="1">
              <a:off x="4589886" y="2666997"/>
              <a:ext cx="346178" cy="1000030"/>
            </a:xfrm>
            <a:prstGeom prst="arc">
              <a:avLst>
                <a:gd name="adj1" fmla="val 16365688"/>
                <a:gd name="adj2" fmla="val 4214159"/>
              </a:avLst>
            </a:prstGeom>
            <a:ln>
              <a:solidFill>
                <a:srgbClr val="7030A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楕円 34">
              <a:extLst>
                <a:ext uri="{FF2B5EF4-FFF2-40B4-BE49-F238E27FC236}">
                  <a16:creationId xmlns:a16="http://schemas.microsoft.com/office/drawing/2014/main" id="{37E67807-43F8-48FA-A309-8A9474516219}"/>
                </a:ext>
              </a:extLst>
            </p:cNvPr>
            <p:cNvSpPr/>
            <p:nvPr/>
          </p:nvSpPr>
          <p:spPr>
            <a:xfrm>
              <a:off x="6982923" y="4483281"/>
              <a:ext cx="369373" cy="369373"/>
            </a:xfrm>
            <a:prstGeom prst="ellipse">
              <a:avLst/>
            </a:prstGeom>
            <a:gradFill flip="none" rotWithShape="1">
              <a:gsLst>
                <a:gs pos="73447">
                  <a:srgbClr val="FFDF7F">
                    <a:alpha val="0"/>
                  </a:srgbClr>
                </a:gs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FFC000">
                    <a:alpha val="34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67F00CE0-85C6-484E-90B6-D25EC5CA4C2F}"/>
                </a:ext>
              </a:extLst>
            </p:cNvPr>
            <p:cNvSpPr txBox="1"/>
            <p:nvPr/>
          </p:nvSpPr>
          <p:spPr>
            <a:xfrm>
              <a:off x="6730153" y="3553182"/>
              <a:ext cx="3057939" cy="870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GEKKO-XII (2</a:t>
              </a:r>
              <a:r>
                <a:rPr kumimoji="1" lang="en-US" altLang="ja-JP" sz="1600" dirty="0">
                  <a:latin typeface="Symbol" panose="05050102010706020507" pitchFamily="18" charset="2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w</a:t>
              </a:r>
              <a:r>
                <a:rPr kumimoji="1" lang="en-US" altLang="ja-JP" sz="1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) </a:t>
              </a:r>
            </a:p>
            <a:p>
              <a:pPr algn="ctr"/>
              <a:r>
                <a:rPr kumimoji="1" lang="en-US" altLang="ja-JP" sz="1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for implosion</a:t>
              </a:r>
              <a:endParaRPr kumimoji="1" lang="ja-JP" altLang="en-US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02" name="テキスト ボックス 101">
              <a:extLst>
                <a:ext uri="{FF2B5EF4-FFF2-40B4-BE49-F238E27FC236}">
                  <a16:creationId xmlns:a16="http://schemas.microsoft.com/office/drawing/2014/main" id="{AB8CE0B3-C033-429F-9075-3435ABEF96E4}"/>
                </a:ext>
              </a:extLst>
            </p:cNvPr>
            <p:cNvSpPr txBox="1"/>
            <p:nvPr/>
          </p:nvSpPr>
          <p:spPr>
            <a:xfrm rot="1518316">
              <a:off x="7580733" y="1418032"/>
              <a:ext cx="24625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Cu-K</a:t>
              </a:r>
              <a:r>
                <a:rPr kumimoji="1" lang="en-US" altLang="ja-JP" sz="1600" dirty="0">
                  <a:latin typeface="Symbol" panose="05050102010706020507" pitchFamily="18" charset="2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</a:t>
              </a:r>
              <a:r>
                <a:rPr kumimoji="1" lang="en-US" altLang="ja-JP" sz="1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imaging</a:t>
              </a:r>
              <a:endParaRPr kumimoji="1" lang="ja-JP" altLang="en-US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51C8DE28-026D-4BB5-A76F-B2636C24D22C}"/>
                </a:ext>
              </a:extLst>
            </p:cNvPr>
            <p:cNvSpPr txBox="1"/>
            <p:nvPr/>
          </p:nvSpPr>
          <p:spPr>
            <a:xfrm>
              <a:off x="3111684" y="5041292"/>
              <a:ext cx="24625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Flat crystal</a:t>
              </a:r>
              <a:endParaRPr kumimoji="1" lang="ja-JP" altLang="en-US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cxnSp>
          <p:nvCxnSpPr>
            <p:cNvPr id="104" name="直線コネクタ 103">
              <a:extLst>
                <a:ext uri="{FF2B5EF4-FFF2-40B4-BE49-F238E27FC236}">
                  <a16:creationId xmlns:a16="http://schemas.microsoft.com/office/drawing/2014/main" id="{70F55F5B-5E43-4EEB-976C-B7024A55A4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7423" y="2834207"/>
              <a:ext cx="1060709" cy="97919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" name="グループ化 124">
              <a:extLst>
                <a:ext uri="{FF2B5EF4-FFF2-40B4-BE49-F238E27FC236}">
                  <a16:creationId xmlns:a16="http://schemas.microsoft.com/office/drawing/2014/main" id="{5DD7EB42-54A6-4BF1-B2BC-17BF84F8FDC2}"/>
                </a:ext>
              </a:extLst>
            </p:cNvPr>
            <p:cNvGrpSpPr/>
            <p:nvPr/>
          </p:nvGrpSpPr>
          <p:grpSpPr>
            <a:xfrm>
              <a:off x="1789129" y="3130848"/>
              <a:ext cx="5410012" cy="2044050"/>
              <a:chOff x="-138206" y="2059135"/>
              <a:chExt cx="6310406" cy="2384242"/>
            </a:xfrm>
          </p:grpSpPr>
          <p:pic>
            <p:nvPicPr>
              <p:cNvPr id="111" name="図 110">
                <a:extLst>
                  <a:ext uri="{FF2B5EF4-FFF2-40B4-BE49-F238E27FC236}">
                    <a16:creationId xmlns:a16="http://schemas.microsoft.com/office/drawing/2014/main" id="{27C867EE-4E03-47EE-A3C0-CB301A8E58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195"/>
              <a:stretch/>
            </p:blipFill>
            <p:spPr>
              <a:xfrm>
                <a:off x="9435" y="2059135"/>
                <a:ext cx="5977890" cy="2384242"/>
              </a:xfrm>
              <a:prstGeom prst="rect">
                <a:avLst/>
              </a:prstGeom>
            </p:spPr>
          </p:pic>
          <p:cxnSp>
            <p:nvCxnSpPr>
              <p:cNvPr id="112" name="直線コネクタ 111">
                <a:extLst>
                  <a:ext uri="{FF2B5EF4-FFF2-40B4-BE49-F238E27FC236}">
                    <a16:creationId xmlns:a16="http://schemas.microsoft.com/office/drawing/2014/main" id="{212A1C80-E726-4EC4-AB71-65C1C64DBB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3260" y="3943350"/>
                <a:ext cx="286893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線コネクタ 112">
                <a:extLst>
                  <a:ext uri="{FF2B5EF4-FFF2-40B4-BE49-F238E27FC236}">
                    <a16:creationId xmlns:a16="http://schemas.microsoft.com/office/drawing/2014/main" id="{320B2CD6-6A29-4D81-964C-9FB7096723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21210" y="3760470"/>
                <a:ext cx="3750990" cy="18288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線コネクタ 113">
                <a:extLst>
                  <a:ext uri="{FF2B5EF4-FFF2-40B4-BE49-F238E27FC236}">
                    <a16:creationId xmlns:a16="http://schemas.microsoft.com/office/drawing/2014/main" id="{81189BA5-08D4-4CEE-9ED4-07DD3F21E1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4360" y="2857500"/>
                <a:ext cx="2628900" cy="108585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線コネクタ 114">
                <a:extLst>
                  <a:ext uri="{FF2B5EF4-FFF2-40B4-BE49-F238E27FC236}">
                    <a16:creationId xmlns:a16="http://schemas.microsoft.com/office/drawing/2014/main" id="{055E76F1-1856-4CB5-B176-A7CB19989B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4360" y="3038174"/>
                <a:ext cx="1910670" cy="722295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線コネクタ 115">
                <a:extLst>
                  <a:ext uri="{FF2B5EF4-FFF2-40B4-BE49-F238E27FC236}">
                    <a16:creationId xmlns:a16="http://schemas.microsoft.com/office/drawing/2014/main" id="{F3856CBA-E0F0-4AC5-A75B-69B4B2A54B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3145" y="3869055"/>
                <a:ext cx="1011555" cy="2171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線コネクタ 116">
                <a:extLst>
                  <a:ext uri="{FF2B5EF4-FFF2-40B4-BE49-F238E27FC236}">
                    <a16:creationId xmlns:a16="http://schemas.microsoft.com/office/drawing/2014/main" id="{D42D5814-A9D9-44F3-B497-622B93854B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5844" y="3825439"/>
                <a:ext cx="1011555" cy="2171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線コネクタ 117">
                <a:extLst>
                  <a:ext uri="{FF2B5EF4-FFF2-40B4-BE49-F238E27FC236}">
                    <a16:creationId xmlns:a16="http://schemas.microsoft.com/office/drawing/2014/main" id="{25C66850-F6AB-48C3-8581-93442DD0CA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6432" y="3660593"/>
                <a:ext cx="1011555" cy="2171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線コネクタ 118">
                <a:extLst>
                  <a:ext uri="{FF2B5EF4-FFF2-40B4-BE49-F238E27FC236}">
                    <a16:creationId xmlns:a16="http://schemas.microsoft.com/office/drawing/2014/main" id="{6287B0B2-FD9B-4755-A903-0F51190C70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14700" y="3865385"/>
                <a:ext cx="54662" cy="1865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線コネクタ 119">
                <a:extLst>
                  <a:ext uri="{FF2B5EF4-FFF2-40B4-BE49-F238E27FC236}">
                    <a16:creationId xmlns:a16="http://schemas.microsoft.com/office/drawing/2014/main" id="{6FEFA311-A142-48CD-8D5A-4B2EA1A4B6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3145" y="3661257"/>
                <a:ext cx="63287" cy="17417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線コネクタ 120">
                <a:extLst>
                  <a:ext uri="{FF2B5EF4-FFF2-40B4-BE49-F238E27FC236}">
                    <a16:creationId xmlns:a16="http://schemas.microsoft.com/office/drawing/2014/main" id="{D3AD73E6-19ED-40F4-BD01-BF6F3D0248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7400" y="3823471"/>
                <a:ext cx="1" cy="542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線コネクタ 121">
                <a:extLst>
                  <a:ext uri="{FF2B5EF4-FFF2-40B4-BE49-F238E27FC236}">
                    <a16:creationId xmlns:a16="http://schemas.microsoft.com/office/drawing/2014/main" id="{54860532-8ABA-40A8-AA3A-14E1264E23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14700" y="4035603"/>
                <a:ext cx="1" cy="542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線コネクタ 122">
                <a:extLst>
                  <a:ext uri="{FF2B5EF4-FFF2-40B4-BE49-F238E27FC236}">
                    <a16:creationId xmlns:a16="http://schemas.microsoft.com/office/drawing/2014/main" id="{D0B76BE5-536F-4DE7-8115-FD9DCBCDEF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14700" y="3906291"/>
                <a:ext cx="54662" cy="1865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コネクタ 123">
                <a:extLst>
                  <a:ext uri="{FF2B5EF4-FFF2-40B4-BE49-F238E27FC236}">
                    <a16:creationId xmlns:a16="http://schemas.microsoft.com/office/drawing/2014/main" id="{62945ED5-BAE6-46AE-A58C-6FF2B422F5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62297" y="3867280"/>
                <a:ext cx="1" cy="542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線コネクタ 124">
                <a:extLst>
                  <a:ext uri="{FF2B5EF4-FFF2-40B4-BE49-F238E27FC236}">
                    <a16:creationId xmlns:a16="http://schemas.microsoft.com/office/drawing/2014/main" id="{42414825-B628-4031-AA98-AB61BE7426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-138206" y="2357473"/>
                <a:ext cx="732568" cy="77341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6" name="直線コネクタ 105">
              <a:extLst>
                <a:ext uri="{FF2B5EF4-FFF2-40B4-BE49-F238E27FC236}">
                  <a16:creationId xmlns:a16="http://schemas.microsoft.com/office/drawing/2014/main" id="{56DBBBBF-9DD4-401A-913E-18461E19E4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59384" y="3564172"/>
              <a:ext cx="467140" cy="1103244"/>
            </a:xfrm>
            <a:prstGeom prst="line">
              <a:avLst/>
            </a:prstGeom>
            <a:ln>
              <a:solidFill>
                <a:schemeClr val="bg1">
                  <a:alpha val="20000"/>
                </a:schemeClr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softEdge rad="1270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AADC09F8-28EB-47E9-AB62-49B8AB754391}"/>
                </a:ext>
              </a:extLst>
            </p:cNvPr>
            <p:cNvSpPr txBox="1"/>
            <p:nvPr/>
          </p:nvSpPr>
          <p:spPr>
            <a:xfrm rot="20737623">
              <a:off x="1078079" y="759041"/>
              <a:ext cx="24625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Cu-K</a:t>
              </a:r>
              <a:r>
                <a:rPr kumimoji="1" lang="en-US" altLang="ja-JP" sz="1600" dirty="0">
                  <a:latin typeface="Symbol" panose="05050102010706020507" pitchFamily="18" charset="2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a</a:t>
              </a:r>
              <a:r>
                <a:rPr kumimoji="1" lang="en-US" altLang="ja-JP" sz="1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 spectroscopy</a:t>
              </a:r>
              <a:endParaRPr kumimoji="1" lang="ja-JP" altLang="en-US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08" name="テキスト ボックス 107">
              <a:extLst>
                <a:ext uri="{FF2B5EF4-FFF2-40B4-BE49-F238E27FC236}">
                  <a16:creationId xmlns:a16="http://schemas.microsoft.com/office/drawing/2014/main" id="{D5809D4F-8607-416D-AE7A-16FE7E625747}"/>
                </a:ext>
              </a:extLst>
            </p:cNvPr>
            <p:cNvSpPr txBox="1"/>
            <p:nvPr/>
          </p:nvSpPr>
          <p:spPr>
            <a:xfrm>
              <a:off x="3516461" y="1745203"/>
              <a:ext cx="2462505" cy="870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Spherical </a:t>
              </a:r>
              <a:r>
                <a:rPr kumimoji="1" lang="en-US" altLang="ja-JP" sz="1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crystal</a:t>
              </a:r>
              <a:endParaRPr kumimoji="1" lang="ja-JP" altLang="en-US" sz="16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09" name="テキスト ボックス 108">
              <a:extLst>
                <a:ext uri="{FF2B5EF4-FFF2-40B4-BE49-F238E27FC236}">
                  <a16:creationId xmlns:a16="http://schemas.microsoft.com/office/drawing/2014/main" id="{A2FB0811-582E-4591-B801-5CBB0EEE541E}"/>
                </a:ext>
              </a:extLst>
            </p:cNvPr>
            <p:cNvSpPr txBox="1"/>
            <p:nvPr/>
          </p:nvSpPr>
          <p:spPr>
            <a:xfrm>
              <a:off x="5441720" y="6329741"/>
              <a:ext cx="3182159" cy="870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GEKKO-XII (1</a:t>
              </a:r>
              <a:r>
                <a:rPr kumimoji="1" lang="en-US" altLang="ja-JP" sz="1600" dirty="0">
                  <a:latin typeface="Symbol" panose="05050102010706020507" pitchFamily="18" charset="2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w</a:t>
              </a:r>
              <a:r>
                <a:rPr kumimoji="1" lang="en-US" altLang="ja-JP" sz="1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) </a:t>
              </a:r>
            </a:p>
            <a:p>
              <a:pPr algn="ctr"/>
              <a:r>
                <a:rPr kumimoji="1" lang="en-US" altLang="ja-JP" sz="1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for B-field</a:t>
              </a:r>
            </a:p>
          </p:txBody>
        </p:sp>
        <p:sp>
          <p:nvSpPr>
            <p:cNvPr id="110" name="楕円 125">
              <a:extLst>
                <a:ext uri="{FF2B5EF4-FFF2-40B4-BE49-F238E27FC236}">
                  <a16:creationId xmlns:a16="http://schemas.microsoft.com/office/drawing/2014/main" id="{EBF02FB6-FE51-4DD4-998B-FBC84F7DAF56}"/>
                </a:ext>
              </a:extLst>
            </p:cNvPr>
            <p:cNvSpPr/>
            <p:nvPr/>
          </p:nvSpPr>
          <p:spPr>
            <a:xfrm>
              <a:off x="6430389" y="4805524"/>
              <a:ext cx="369373" cy="369373"/>
            </a:xfrm>
            <a:prstGeom prst="ellipse">
              <a:avLst/>
            </a:prstGeom>
            <a:gradFill flip="none" rotWithShape="1">
              <a:gsLst>
                <a:gs pos="73447">
                  <a:srgbClr val="FFDF7F">
                    <a:alpha val="0"/>
                  </a:srgbClr>
                </a:gs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FFC000">
                    <a:alpha val="34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6" name="図形グループ 125"/>
          <p:cNvGrpSpPr/>
          <p:nvPr/>
        </p:nvGrpSpPr>
        <p:grpSpPr>
          <a:xfrm>
            <a:off x="-53808" y="4576602"/>
            <a:ext cx="3684120" cy="2328698"/>
            <a:chOff x="5885598" y="2467727"/>
            <a:chExt cx="4629656" cy="2926362"/>
          </a:xfrm>
        </p:grpSpPr>
        <p:sp>
          <p:nvSpPr>
            <p:cNvPr id="127" name="正方形/長方形 126"/>
            <p:cNvSpPr/>
            <p:nvPr/>
          </p:nvSpPr>
          <p:spPr>
            <a:xfrm>
              <a:off x="5993373" y="2467727"/>
              <a:ext cx="4521881" cy="29223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28" name="グループ化 33">
              <a:extLst>
                <a:ext uri="{FF2B5EF4-FFF2-40B4-BE49-F238E27FC236}">
                  <a16:creationId xmlns:a16="http://schemas.microsoft.com/office/drawing/2014/main" id="{10FA7997-3FA0-4B9A-B95E-21E2A9A67010}"/>
                </a:ext>
              </a:extLst>
            </p:cNvPr>
            <p:cNvGrpSpPr/>
            <p:nvPr/>
          </p:nvGrpSpPr>
          <p:grpSpPr>
            <a:xfrm>
              <a:off x="5885598" y="2704229"/>
              <a:ext cx="4626214" cy="2689860"/>
              <a:chOff x="2565377" y="311852"/>
              <a:chExt cx="6021082" cy="3500890"/>
            </a:xfrm>
          </p:grpSpPr>
          <p:sp>
            <p:nvSpPr>
              <p:cNvPr id="129" name="テキスト ボックス 128">
                <a:extLst>
                  <a:ext uri="{FF2B5EF4-FFF2-40B4-BE49-F238E27FC236}">
                    <a16:creationId xmlns:a16="http://schemas.microsoft.com/office/drawing/2014/main" id="{FD5F0416-B273-4213-A17C-8159AC177B4F}"/>
                  </a:ext>
                </a:extLst>
              </p:cNvPr>
              <p:cNvSpPr txBox="1"/>
              <p:nvPr/>
            </p:nvSpPr>
            <p:spPr>
              <a:xfrm rot="20367815">
                <a:off x="4387273" y="2161480"/>
                <a:ext cx="246250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6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Current</a:t>
                </a:r>
                <a:endParaRPr kumimoji="1" lang="ja-JP" altLang="en-US" sz="1600" dirty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  <p:grpSp>
            <p:nvGrpSpPr>
              <p:cNvPr id="131" name="グループ化 32">
                <a:extLst>
                  <a:ext uri="{FF2B5EF4-FFF2-40B4-BE49-F238E27FC236}">
                    <a16:creationId xmlns:a16="http://schemas.microsoft.com/office/drawing/2014/main" id="{2D652052-2BED-45A5-BF10-B39BE7746AB5}"/>
                  </a:ext>
                </a:extLst>
              </p:cNvPr>
              <p:cNvGrpSpPr/>
              <p:nvPr/>
            </p:nvGrpSpPr>
            <p:grpSpPr>
              <a:xfrm>
                <a:off x="2565377" y="311852"/>
                <a:ext cx="6021082" cy="3500890"/>
                <a:chOff x="2544824" y="352951"/>
                <a:chExt cx="6021082" cy="3500890"/>
              </a:xfrm>
            </p:grpSpPr>
            <p:pic>
              <p:nvPicPr>
                <p:cNvPr id="132" name="図 131">
                  <a:extLst>
                    <a:ext uri="{FF2B5EF4-FFF2-40B4-BE49-F238E27FC236}">
                      <a16:creationId xmlns:a16="http://schemas.microsoft.com/office/drawing/2014/main" id="{009FBADC-F28D-40E1-ABCC-33DC28733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973" t="14227" r="34837" b="10019"/>
                <a:stretch/>
              </p:blipFill>
              <p:spPr>
                <a:xfrm>
                  <a:off x="4766212" y="435322"/>
                  <a:ext cx="3250919" cy="2454393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cxnSp>
              <p:nvCxnSpPr>
                <p:cNvPr id="133" name="直線矢印コネクタ 132">
                  <a:extLst>
                    <a:ext uri="{FF2B5EF4-FFF2-40B4-BE49-F238E27FC236}">
                      <a16:creationId xmlns:a16="http://schemas.microsoft.com/office/drawing/2014/main" id="{B39CEA05-67D9-40EF-BB1E-FDB450C72A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84393" y="2047641"/>
                  <a:ext cx="752853" cy="280318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線矢印コネクタ 133">
                  <a:extLst>
                    <a:ext uri="{FF2B5EF4-FFF2-40B4-BE49-F238E27FC236}">
                      <a16:creationId xmlns:a16="http://schemas.microsoft.com/office/drawing/2014/main" id="{2F9D063F-7E36-4093-A8DB-AC2DE5003A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54830" y="1180213"/>
                  <a:ext cx="815183" cy="303526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フリーフォーム: 図形 9">
                  <a:extLst>
                    <a:ext uri="{FF2B5EF4-FFF2-40B4-BE49-F238E27FC236}">
                      <a16:creationId xmlns:a16="http://schemas.microsoft.com/office/drawing/2014/main" id="{DB1FB6D8-0C75-4B78-99C3-C4CC1831D11B}"/>
                    </a:ext>
                  </a:extLst>
                </p:cNvPr>
                <p:cNvSpPr/>
                <p:nvPr/>
              </p:nvSpPr>
              <p:spPr>
                <a:xfrm>
                  <a:off x="4931934" y="480451"/>
                  <a:ext cx="933724" cy="255046"/>
                </a:xfrm>
                <a:custGeom>
                  <a:avLst/>
                  <a:gdLst>
                    <a:gd name="connsiteX0" fmla="*/ 780836 w 780836"/>
                    <a:gd name="connsiteY0" fmla="*/ 256854 h 256854"/>
                    <a:gd name="connsiteX1" fmla="*/ 565079 w 780836"/>
                    <a:gd name="connsiteY1" fmla="*/ 0 h 256854"/>
                    <a:gd name="connsiteX2" fmla="*/ 0 w 780836"/>
                    <a:gd name="connsiteY2" fmla="*/ 0 h 256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0836" h="256854">
                      <a:moveTo>
                        <a:pt x="780836" y="256854"/>
                      </a:moveTo>
                      <a:lnTo>
                        <a:pt x="56507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6" name="テキスト ボックス 135">
                  <a:extLst>
                    <a:ext uri="{FF2B5EF4-FFF2-40B4-BE49-F238E27FC236}">
                      <a16:creationId xmlns:a16="http://schemas.microsoft.com/office/drawing/2014/main" id="{C6E9B3CF-D240-4C74-9796-BE8B33683654}"/>
                    </a:ext>
                  </a:extLst>
                </p:cNvPr>
                <p:cNvSpPr txBox="1"/>
                <p:nvPr/>
              </p:nvSpPr>
              <p:spPr>
                <a:xfrm>
                  <a:off x="2544824" y="352951"/>
                  <a:ext cx="2462505" cy="1359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1600" b="1" dirty="0">
                      <a:solidFill>
                        <a:srgbClr val="FF0000"/>
                      </a:solidFill>
                      <a:latin typeface="Arial Unicode MS" panose="020B0604020202020204" pitchFamily="50" charset="-128"/>
                      <a:ea typeface="Arial Unicode MS" panose="020B0604020202020204" pitchFamily="50" charset="-128"/>
                      <a:cs typeface="Arial Unicode MS" panose="020B0604020202020204" pitchFamily="50" charset="-128"/>
                    </a:rPr>
                    <a:t>Cu-doped</a:t>
                  </a:r>
                  <a:r>
                    <a:rPr kumimoji="1" lang="en-US" altLang="ja-JP" sz="1600" dirty="0">
                      <a:latin typeface="Arial Unicode MS" panose="020B0604020202020204" pitchFamily="50" charset="-128"/>
                      <a:ea typeface="Arial Unicode MS" panose="020B0604020202020204" pitchFamily="50" charset="-128"/>
                      <a:cs typeface="Arial Unicode MS" panose="020B0604020202020204" pitchFamily="50" charset="-128"/>
                    </a:rPr>
                    <a:t> CH solid ball</a:t>
                  </a:r>
                </a:p>
                <a:p>
                  <a:pPr algn="ctr"/>
                  <a:r>
                    <a:rPr kumimoji="1" lang="en-US" altLang="ja-JP" sz="1600" dirty="0">
                      <a:latin typeface="Arial Unicode MS" panose="020B0604020202020204" pitchFamily="50" charset="-128"/>
                      <a:ea typeface="Arial Unicode MS" panose="020B0604020202020204" pitchFamily="50" charset="-128"/>
                      <a:cs typeface="Arial Unicode MS" panose="020B0604020202020204" pitchFamily="50" charset="-128"/>
                    </a:rPr>
                    <a:t>(250 </a:t>
                  </a:r>
                  <a:r>
                    <a:rPr kumimoji="1" lang="en-US" altLang="ja-JP" sz="1600" dirty="0" err="1">
                      <a:latin typeface="Symbol" panose="05050102010706020507" pitchFamily="18" charset="2"/>
                      <a:ea typeface="Arial Unicode MS" panose="020B0604020202020204" pitchFamily="50" charset="-128"/>
                      <a:cs typeface="Arial Unicode MS" panose="020B0604020202020204" pitchFamily="50" charset="-128"/>
                    </a:rPr>
                    <a:t>m</a:t>
                  </a:r>
                  <a:r>
                    <a:rPr kumimoji="1" lang="en-US" altLang="ja-JP" sz="1600" dirty="0" err="1">
                      <a:latin typeface="Arial Unicode MS" panose="020B0604020202020204" pitchFamily="50" charset="-128"/>
                      <a:ea typeface="Arial Unicode MS" panose="020B0604020202020204" pitchFamily="50" charset="-128"/>
                      <a:cs typeface="Arial Unicode MS" panose="020B0604020202020204" pitchFamily="50" charset="-128"/>
                    </a:rPr>
                    <a:t>m</a:t>
                  </a:r>
                  <a:r>
                    <a:rPr kumimoji="1" lang="en-US" altLang="ja-JP" sz="1600" dirty="0" err="1">
                      <a:latin typeface="Symbol" panose="05050102010706020507" pitchFamily="18" charset="2"/>
                      <a:ea typeface="Arial Unicode MS" panose="020B0604020202020204" pitchFamily="50" charset="-128"/>
                      <a:cs typeface="Arial Unicode MS" panose="020B0604020202020204" pitchFamily="50" charset="-128"/>
                    </a:rPr>
                    <a:t>f</a:t>
                  </a:r>
                  <a:r>
                    <a:rPr kumimoji="1" lang="en-US" altLang="ja-JP" sz="1600" dirty="0">
                      <a:latin typeface="Arial Unicode MS" panose="020B0604020202020204" pitchFamily="50" charset="-128"/>
                      <a:ea typeface="Arial Unicode MS" panose="020B0604020202020204" pitchFamily="50" charset="-128"/>
                      <a:cs typeface="Arial Unicode MS" panose="020B0604020202020204" pitchFamily="50" charset="-128"/>
                    </a:rPr>
                    <a:t>)</a:t>
                  </a:r>
                  <a:endParaRPr kumimoji="1" lang="ja-JP" altLang="en-US" sz="16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endParaRPr>
                </a:p>
              </p:txBody>
            </p:sp>
            <p:sp>
              <p:nvSpPr>
                <p:cNvPr id="137" name="テキスト ボックス 136">
                  <a:extLst>
                    <a:ext uri="{FF2B5EF4-FFF2-40B4-BE49-F238E27FC236}">
                      <a16:creationId xmlns:a16="http://schemas.microsoft.com/office/drawing/2014/main" id="{609AF0E6-C328-47A3-88B0-FA1F76A9E7E3}"/>
                    </a:ext>
                  </a:extLst>
                </p:cNvPr>
                <p:cNvSpPr txBox="1"/>
                <p:nvPr/>
              </p:nvSpPr>
              <p:spPr>
                <a:xfrm>
                  <a:off x="5200734" y="2897412"/>
                  <a:ext cx="3365172" cy="9564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1600" dirty="0">
                      <a:latin typeface="Arial Unicode MS" panose="020B0604020202020204" pitchFamily="50" charset="-128"/>
                      <a:ea typeface="Arial Unicode MS" panose="020B0604020202020204" pitchFamily="50" charset="-128"/>
                      <a:cs typeface="Arial Unicode MS" panose="020B0604020202020204" pitchFamily="50" charset="-128"/>
                    </a:rPr>
                    <a:t>Gold cone</a:t>
                  </a:r>
                </a:p>
                <a:p>
                  <a:pPr algn="ctr"/>
                  <a:r>
                    <a:rPr kumimoji="1" lang="en-US" altLang="ja-JP" sz="1600" dirty="0">
                      <a:latin typeface="Arial Unicode MS" panose="020B0604020202020204" pitchFamily="50" charset="-128"/>
                      <a:ea typeface="Arial Unicode MS" panose="020B0604020202020204" pitchFamily="50" charset="-128"/>
                      <a:cs typeface="Arial Unicode MS" panose="020B0604020202020204" pitchFamily="50" charset="-128"/>
                    </a:rPr>
                    <a:t>(45 deg. full angle)</a:t>
                  </a:r>
                  <a:endParaRPr kumimoji="1" lang="ja-JP" altLang="en-US" sz="1600" dirty="0"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endParaRPr>
                </a:p>
              </p:txBody>
            </p:sp>
          </p:grpSp>
        </p:grpSp>
      </p:grp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1897E0D6-6409-954B-879E-93C6BBD7C23B}"/>
              </a:ext>
            </a:extLst>
          </p:cNvPr>
          <p:cNvSpPr/>
          <p:nvPr/>
        </p:nvSpPr>
        <p:spPr>
          <a:xfrm>
            <a:off x="6819147" y="1142999"/>
            <a:ext cx="5372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kern="0" noProof="0" dirty="0">
                <a:solidFill>
                  <a:prstClr val="black"/>
                </a:solidFill>
                <a:latin typeface="+mj-lt"/>
                <a:ea typeface="Hiragino Kaku Gothic Pro W6" charset="-128"/>
                <a:cs typeface="Calibri" panose="020F0502020204030204" pitchFamily="34" charset="0"/>
              </a:rPr>
              <a:t>S. Sakata </a:t>
            </a:r>
            <a:r>
              <a:rPr kumimoji="0" lang="en-US" altLang="ja-JP" b="1" i="1" kern="0" noProof="0" dirty="0">
                <a:solidFill>
                  <a:prstClr val="black"/>
                </a:solidFill>
                <a:latin typeface="+mj-lt"/>
                <a:ea typeface="Hiragino Kaku Gothic Pro W6" charset="-128"/>
                <a:cs typeface="Calibri" panose="020F0502020204030204" pitchFamily="34" charset="0"/>
              </a:rPr>
              <a:t>et al</a:t>
            </a:r>
            <a:r>
              <a:rPr kumimoji="0" lang="en-US" altLang="ja-JP" b="1" kern="0" noProof="0" dirty="0">
                <a:solidFill>
                  <a:prstClr val="black"/>
                </a:solidFill>
                <a:latin typeface="+mj-lt"/>
                <a:ea typeface="Hiragino Kaku Gothic Pro W6" charset="-128"/>
                <a:cs typeface="Calibri" panose="020F0502020204030204" pitchFamily="34" charset="0"/>
              </a:rPr>
              <a:t>., Nature Communications (2018).</a:t>
            </a:r>
            <a:endParaRPr kumimoji="0" lang="en-US" altLang="ja-JP" sz="1800" b="1" i="0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Helvetica" charset="0"/>
              <a:cs typeface="Calibri" panose="020F0502020204030204" pitchFamily="34" charset="0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03D7758-758A-E54D-81CE-D96B97B86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57" name="フッター プレースホルダー 3">
            <a:extLst>
              <a:ext uri="{FF2B5EF4-FFF2-40B4-BE49-F238E27FC236}">
                <a16:creationId xmlns:a16="http://schemas.microsoft.com/office/drawing/2014/main" id="{57CB06CD-2C9D-A848-BD3B-A816ED5E3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4708" y="6504775"/>
            <a:ext cx="5368487" cy="365124"/>
          </a:xfrm>
        </p:spPr>
        <p:txBody>
          <a:bodyPr/>
          <a:lstStyle/>
          <a:p>
            <a:r>
              <a:rPr kumimoji="1" lang="en-US" altLang="ja-JP" dirty="0"/>
              <a:t>IFE/1-2 S. Fujioka et al., Magnetized Fast Heating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77192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角丸四角形 38">
            <a:extLst>
              <a:ext uri="{FF2B5EF4-FFF2-40B4-BE49-F238E27FC236}">
                <a16:creationId xmlns:a16="http://schemas.microsoft.com/office/drawing/2014/main" id="{FF845AD8-1682-0140-B79A-1C3DF74C12B0}"/>
              </a:ext>
            </a:extLst>
          </p:cNvPr>
          <p:cNvSpPr/>
          <p:nvPr/>
        </p:nvSpPr>
        <p:spPr>
          <a:xfrm>
            <a:off x="6612362" y="5580301"/>
            <a:ext cx="2366915" cy="8523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角丸四角形 79"/>
          <p:cNvSpPr/>
          <p:nvPr/>
        </p:nvSpPr>
        <p:spPr>
          <a:xfrm>
            <a:off x="9032271" y="5580301"/>
            <a:ext cx="3114602" cy="852366"/>
          </a:xfrm>
          <a:prstGeom prst="roundRect">
            <a:avLst/>
          </a:prstGeom>
          <a:solidFill>
            <a:srgbClr val="CDF2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角丸四角形 78"/>
          <p:cNvSpPr/>
          <p:nvPr/>
        </p:nvSpPr>
        <p:spPr>
          <a:xfrm>
            <a:off x="2873930" y="5580301"/>
            <a:ext cx="3696077" cy="8523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/>
        </p:nvSpPr>
        <p:spPr>
          <a:xfrm>
            <a:off x="45035" y="5580301"/>
            <a:ext cx="2759941" cy="852366"/>
          </a:xfrm>
          <a:prstGeom prst="roundRect">
            <a:avLst/>
          </a:prstGeom>
          <a:solidFill>
            <a:srgbClr val="F2C9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タイトル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2200" b="1" kern="1200" baseline="0">
                <a:solidFill>
                  <a:schemeClr val="tx1"/>
                </a:solidFill>
                <a:latin typeface="Helvetica" charset="0"/>
                <a:ea typeface="ヒラギノ角ゴ Pro W3" charset="-128"/>
                <a:cs typeface="+mj-cs"/>
              </a:defRPr>
            </a:lvl1pPr>
          </a:lstStyle>
          <a:p>
            <a:pPr lvl="0" algn="l">
              <a:spcBef>
                <a:spcPts val="0"/>
              </a:spcBef>
            </a:pPr>
            <a:r>
              <a:rPr lang="en-US" altLang="ja-JP" b="0" u="sng" dirty="0">
                <a:latin typeface="Helvetica"/>
                <a:ea typeface="ヒラギノ角ゴシック W3"/>
              </a:rPr>
              <a:t>Integrated experiments of MFI scheme</a:t>
            </a:r>
            <a:br>
              <a:rPr lang="en-US" altLang="ja-JP" sz="1800" u="sng" dirty="0">
                <a:solidFill>
                  <a:srgbClr val="0432FF"/>
                </a:solidFill>
                <a:latin typeface="Helvetica"/>
                <a:ea typeface="ヒラギノ角ゴシック W3"/>
              </a:rPr>
            </a:br>
            <a:r>
              <a:rPr lang="en-US" altLang="ja-JP" sz="2400" dirty="0">
                <a:solidFill>
                  <a:srgbClr val="002060"/>
                </a:solidFill>
              </a:rPr>
              <a:t>Magnetic field diffusion into the gold cone is </a:t>
            </a:r>
          </a:p>
          <a:p>
            <a:pPr lvl="0" algn="l">
              <a:spcBef>
                <a:spcPts val="0"/>
              </a:spcBef>
            </a:pPr>
            <a:r>
              <a:rPr lang="en-US" altLang="ja-JP" sz="2400" dirty="0">
                <a:solidFill>
                  <a:srgbClr val="FF0000"/>
                </a:solidFill>
                <a:latin typeface="Helvetica"/>
                <a:ea typeface="Hiragino Kaku Gothic Pro W6" charset="-128"/>
                <a:cs typeface="Hiragino Kaku Gothic Pro W6" charset="-128"/>
              </a:rPr>
              <a:t>essential for the success of the MFI scheme.</a:t>
            </a:r>
          </a:p>
        </p:txBody>
      </p:sp>
      <p:sp>
        <p:nvSpPr>
          <p:cNvPr id="84" name="正方形/長方形 83"/>
          <p:cNvSpPr/>
          <p:nvPr/>
        </p:nvSpPr>
        <p:spPr>
          <a:xfrm>
            <a:off x="6759809" y="1143000"/>
            <a:ext cx="5432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kern="0" noProof="0" dirty="0">
                <a:solidFill>
                  <a:prstClr val="black"/>
                </a:solidFill>
                <a:latin typeface="+mj-lt"/>
                <a:ea typeface="Hiragino Kaku Gothic Pro W6" charset="-128"/>
                <a:cs typeface="Calibri" panose="020F0502020204030204" pitchFamily="34" charset="0"/>
              </a:rPr>
              <a:t>* M. Dharma-</a:t>
            </a:r>
            <a:r>
              <a:rPr kumimoji="0" lang="en-US" altLang="ja-JP" b="1" kern="0" noProof="0" dirty="0" err="1">
                <a:solidFill>
                  <a:prstClr val="black"/>
                </a:solidFill>
                <a:latin typeface="+mj-lt"/>
                <a:ea typeface="Hiragino Kaku Gothic Pro W6" charset="-128"/>
                <a:cs typeface="Calibri" panose="020F0502020204030204" pitchFamily="34" charset="0"/>
              </a:rPr>
              <a:t>wardana</a:t>
            </a:r>
            <a:r>
              <a:rPr kumimoji="0" lang="en-US" altLang="ja-JP" b="1" kern="0" noProof="0" dirty="0">
                <a:solidFill>
                  <a:prstClr val="black"/>
                </a:solidFill>
                <a:latin typeface="+mj-lt"/>
                <a:ea typeface="Hiragino Kaku Gothic Pro W6" charset="-128"/>
                <a:cs typeface="Calibri" panose="020F0502020204030204" pitchFamily="34" charset="0"/>
              </a:rPr>
              <a:t> </a:t>
            </a:r>
            <a:r>
              <a:rPr kumimoji="0" lang="en-US" altLang="ja-JP" b="1" i="1" kern="0" noProof="0" dirty="0">
                <a:solidFill>
                  <a:prstClr val="black"/>
                </a:solidFill>
                <a:latin typeface="+mj-lt"/>
                <a:ea typeface="Hiragino Kaku Gothic Pro W6" charset="-128"/>
                <a:cs typeface="Calibri" panose="020F0502020204030204" pitchFamily="34" charset="0"/>
              </a:rPr>
              <a:t>et al., </a:t>
            </a:r>
            <a:r>
              <a:rPr kumimoji="0" lang="en-US" altLang="ja-JP" b="1" kern="0" noProof="0" dirty="0">
                <a:solidFill>
                  <a:prstClr val="black"/>
                </a:solidFill>
                <a:latin typeface="+mj-lt"/>
                <a:ea typeface="Hiragino Kaku Gothic Pro W6" charset="-128"/>
                <a:cs typeface="Calibri" panose="020F0502020204030204" pitchFamily="34" charset="0"/>
              </a:rPr>
              <a:t>Phys. Rev. E (2006).</a:t>
            </a:r>
            <a:endParaRPr kumimoji="0" lang="en-US" altLang="ja-JP" sz="1800" b="1" i="0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Helvetica" charset="0"/>
              <a:cs typeface="Calibri" panose="020F0502020204030204" pitchFamily="34" charset="0"/>
            </a:endParaRPr>
          </a:p>
        </p:txBody>
      </p:sp>
      <p:grpSp>
        <p:nvGrpSpPr>
          <p:cNvPr id="40" name="グループ化 19"/>
          <p:cNvGrpSpPr/>
          <p:nvPr/>
        </p:nvGrpSpPr>
        <p:grpSpPr>
          <a:xfrm>
            <a:off x="968561" y="2010666"/>
            <a:ext cx="5181196" cy="2988482"/>
            <a:chOff x="3000278" y="572865"/>
            <a:chExt cx="5181196" cy="2988482"/>
          </a:xfrm>
        </p:grpSpPr>
        <p:pic>
          <p:nvPicPr>
            <p:cNvPr id="48" name="図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76600" y="618423"/>
              <a:ext cx="4904874" cy="2942924"/>
            </a:xfrm>
            <a:prstGeom prst="rect">
              <a:avLst/>
            </a:prstGeom>
          </p:spPr>
        </p:pic>
        <p:pic>
          <p:nvPicPr>
            <p:cNvPr id="49" name="図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0082" y="1061608"/>
              <a:ext cx="3907875" cy="1975275"/>
            </a:xfrm>
            <a:prstGeom prst="rect">
              <a:avLst/>
            </a:prstGeom>
          </p:spPr>
        </p:pic>
        <p:sp>
          <p:nvSpPr>
            <p:cNvPr id="50" name="テキスト ボックス 49"/>
            <p:cNvSpPr txBox="1"/>
            <p:nvPr/>
          </p:nvSpPr>
          <p:spPr>
            <a:xfrm>
              <a:off x="4477321" y="572865"/>
              <a:ext cx="24753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B-field strength (T)</a:t>
              </a:r>
              <a:endParaRPr kumimoji="1" lang="ja-JP" alt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4764258" y="3125516"/>
              <a:ext cx="1901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latin typeface="Arial" panose="020B0604020202020204" pitchFamily="34" charset="0"/>
                  <a:cs typeface="Arial" panose="020B0604020202020204" pitchFamily="34" charset="0"/>
                </a:rPr>
                <a:t>Z-distance</a:t>
              </a:r>
              <a:r>
                <a:rPr kumimoji="1" lang="en-US" altLang="ja-JP" b="1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kumimoji="1" lang="en-US" altLang="ja-JP" b="1" i="1" dirty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kumimoji="1" lang="en-US" altLang="ja-JP" b="1" dirty="0">
                  <a:latin typeface="Arial" panose="020B0604020202020204" pitchFamily="34" charset="0"/>
                  <a:cs typeface="Arial" panose="020B0604020202020204" pitchFamily="34" charset="0"/>
                </a:rPr>
                <a:t>m)</a:t>
              </a:r>
              <a:endParaRPr kumimoji="1" lang="ja-JP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σ = 106 S/m"/>
            <p:cNvSpPr/>
            <p:nvPr/>
          </p:nvSpPr>
          <p:spPr>
            <a:xfrm>
              <a:off x="5996169" y="1030022"/>
              <a:ext cx="1655100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b="1" dirty="0"/>
                <a:t>σ = 10</a:t>
              </a:r>
              <a:r>
                <a:rPr lang="en-US" sz="2000" b="1" baseline="31999" dirty="0"/>
                <a:t>7</a:t>
              </a:r>
              <a:r>
                <a:rPr sz="2000" b="1" dirty="0"/>
                <a:t> S/m</a:t>
              </a:r>
            </a:p>
          </p:txBody>
        </p:sp>
        <p:sp>
          <p:nvSpPr>
            <p:cNvPr id="54" name="テキスト ボックス 53"/>
            <p:cNvSpPr txBox="1"/>
            <p:nvPr/>
          </p:nvSpPr>
          <p:spPr>
            <a:xfrm rot="16200000">
              <a:off x="2259851" y="1848297"/>
              <a:ext cx="1850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latin typeface="Arial" panose="020B0604020202020204" pitchFamily="34" charset="0"/>
                  <a:cs typeface="Arial" panose="020B0604020202020204" pitchFamily="34" charset="0"/>
                </a:rPr>
                <a:t>r-distance</a:t>
              </a:r>
              <a:r>
                <a:rPr kumimoji="1" lang="en-US" altLang="ja-JP" b="1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kumimoji="1" lang="en-US" altLang="ja-JP" b="1" i="1" dirty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kumimoji="1" lang="en-US" altLang="ja-JP" b="1" dirty="0">
                  <a:latin typeface="Arial" panose="020B0604020202020204" pitchFamily="34" charset="0"/>
                  <a:cs typeface="Arial" panose="020B0604020202020204" pitchFamily="34" charset="0"/>
                </a:rPr>
                <a:t>m)</a:t>
              </a:r>
              <a:endParaRPr kumimoji="1" lang="ja-JP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グループ化 20"/>
          <p:cNvGrpSpPr/>
          <p:nvPr/>
        </p:nvGrpSpPr>
        <p:grpSpPr>
          <a:xfrm>
            <a:off x="6497524" y="2012632"/>
            <a:ext cx="5167159" cy="2982471"/>
            <a:chOff x="3000278" y="3699066"/>
            <a:chExt cx="5167159" cy="2982471"/>
          </a:xfrm>
        </p:grpSpPr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2563" y="3738613"/>
              <a:ext cx="4904874" cy="2942924"/>
            </a:xfrm>
            <a:prstGeom prst="rect">
              <a:avLst/>
            </a:prstGeom>
          </p:spPr>
        </p:pic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39986" y="4185293"/>
              <a:ext cx="3901778" cy="1969179"/>
            </a:xfrm>
            <a:prstGeom prst="rect">
              <a:avLst/>
            </a:prstGeom>
          </p:spPr>
        </p:pic>
        <p:sp>
          <p:nvSpPr>
            <p:cNvPr id="44" name="テキスト ボックス 43"/>
            <p:cNvSpPr txBox="1"/>
            <p:nvPr/>
          </p:nvSpPr>
          <p:spPr>
            <a:xfrm>
              <a:off x="4477321" y="3699066"/>
              <a:ext cx="24753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B-field strength (T)</a:t>
              </a:r>
              <a:endParaRPr kumimoji="1" lang="ja-JP" alt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4764258" y="6251717"/>
              <a:ext cx="1901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latin typeface="Arial" panose="020B0604020202020204" pitchFamily="34" charset="0"/>
                  <a:cs typeface="Arial" panose="020B0604020202020204" pitchFamily="34" charset="0"/>
                </a:rPr>
                <a:t>Z-distance</a:t>
              </a:r>
              <a:r>
                <a:rPr kumimoji="1" lang="en-US" altLang="ja-JP" b="1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kumimoji="1" lang="en-US" altLang="ja-JP" b="1" i="1" dirty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kumimoji="1" lang="en-US" altLang="ja-JP" b="1" dirty="0">
                  <a:latin typeface="Arial" panose="020B0604020202020204" pitchFamily="34" charset="0"/>
                  <a:cs typeface="Arial" panose="020B0604020202020204" pitchFamily="34" charset="0"/>
                </a:rPr>
                <a:t>m)</a:t>
              </a:r>
              <a:endParaRPr kumimoji="1" lang="ja-JP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 rot="16200000">
              <a:off x="2259851" y="4974498"/>
              <a:ext cx="1850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latin typeface="Arial" panose="020B0604020202020204" pitchFamily="34" charset="0"/>
                  <a:cs typeface="Arial" panose="020B0604020202020204" pitchFamily="34" charset="0"/>
                </a:rPr>
                <a:t>r-distance</a:t>
              </a:r>
              <a:r>
                <a:rPr kumimoji="1" lang="en-US" altLang="ja-JP" b="1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kumimoji="1" lang="en-US" altLang="ja-JP" b="1" i="1" dirty="0"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kumimoji="1" lang="en-US" altLang="ja-JP" b="1" dirty="0">
                  <a:latin typeface="Arial" panose="020B0604020202020204" pitchFamily="34" charset="0"/>
                  <a:cs typeface="Arial" panose="020B0604020202020204" pitchFamily="34" charset="0"/>
                </a:rPr>
                <a:t>m)</a:t>
              </a:r>
              <a:endParaRPr kumimoji="1" lang="ja-JP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σ = 106 S/m"/>
            <p:cNvSpPr/>
            <p:nvPr/>
          </p:nvSpPr>
          <p:spPr>
            <a:xfrm>
              <a:off x="5971077" y="4157524"/>
              <a:ext cx="1748110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pPr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b="1" dirty="0"/>
                <a:t>σ = 10</a:t>
              </a:r>
              <a:r>
                <a:rPr lang="en-US" sz="2000" b="1" baseline="31999" dirty="0"/>
                <a:t>6</a:t>
              </a:r>
              <a:r>
                <a:rPr sz="2000" b="1" dirty="0"/>
                <a:t> S/m</a:t>
              </a:r>
            </a:p>
          </p:txBody>
        </p:sp>
      </p:grpSp>
      <p:sp>
        <p:nvSpPr>
          <p:cNvPr id="64" name="テキスト ボックス 63"/>
          <p:cNvSpPr txBox="1"/>
          <p:nvPr/>
        </p:nvSpPr>
        <p:spPr>
          <a:xfrm>
            <a:off x="3334175" y="1521793"/>
            <a:ext cx="6943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u="sng" dirty="0">
                <a:latin typeface="+mj-lt"/>
                <a:cs typeface="Arial" panose="020B0604020202020204" pitchFamily="34" charset="0"/>
              </a:rPr>
              <a:t>Calculated 2D magnetic field profile (430 kA)</a:t>
            </a:r>
            <a:endParaRPr kumimoji="1" lang="ja-JP" altLang="en-US" sz="2400" b="1" u="sng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38349" y="4802022"/>
            <a:ext cx="3252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i="1" dirty="0" err="1">
                <a:solidFill>
                  <a:srgbClr val="FF0000"/>
                </a:solidFill>
              </a:rPr>
              <a:t>t</a:t>
            </a:r>
            <a:r>
              <a:rPr lang="en-US" altLang="ja-JP" sz="3200" baseline="-25000" dirty="0" err="1">
                <a:solidFill>
                  <a:srgbClr val="FF0000"/>
                </a:solidFill>
              </a:rPr>
              <a:t>diff</a:t>
            </a:r>
            <a:r>
              <a:rPr lang="en-US" altLang="ja-JP" sz="3200" dirty="0"/>
              <a:t> = 1/2 </a:t>
            </a:r>
            <a:r>
              <a:rPr lang="en-US" altLang="ja-JP" sz="3200" i="1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altLang="ja-JP" sz="3200" baseline="-25000" dirty="0"/>
              <a:t>0</a:t>
            </a:r>
            <a:r>
              <a:rPr lang="en-US" altLang="ja-JP" sz="3200" dirty="0"/>
              <a:t> </a:t>
            </a:r>
            <a:r>
              <a:rPr lang="en-US" altLang="ja-JP" sz="3200" dirty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s </a:t>
            </a:r>
            <a:r>
              <a:rPr lang="en-US" altLang="ja-JP" sz="3200" i="1" dirty="0">
                <a:solidFill>
                  <a:srgbClr val="7030A0"/>
                </a:solidFill>
                <a:ea typeface="Symbol" charset="2"/>
                <a:cs typeface="Symbol" charset="2"/>
              </a:rPr>
              <a:t>r</a:t>
            </a:r>
            <a:r>
              <a:rPr lang="en-US" altLang="ja-JP" sz="3200" dirty="0"/>
              <a:t> </a:t>
            </a:r>
            <a:r>
              <a:rPr lang="en-US" altLang="ja-JP" sz="3200" i="1" dirty="0">
                <a:solidFill>
                  <a:srgbClr val="00B050"/>
                </a:solidFill>
              </a:rPr>
              <a:t>L</a:t>
            </a:r>
            <a:r>
              <a:rPr lang="en-US" altLang="ja-JP" sz="3200" dirty="0"/>
              <a:t> </a:t>
            </a:r>
            <a:endParaRPr kumimoji="1" lang="ja-JP" altLang="en-US" sz="3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713" y="5590986"/>
            <a:ext cx="2850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u="sng" dirty="0"/>
              <a:t>Diffusion time scale</a:t>
            </a:r>
          </a:p>
          <a:p>
            <a:pPr algn="ctr"/>
            <a:r>
              <a:rPr lang="en-US" altLang="ja-JP" sz="2400" b="1" dirty="0"/>
              <a:t>860 </a:t>
            </a:r>
            <a:r>
              <a:rPr lang="en-US" altLang="ja-JP" sz="2400" b="1" dirty="0" err="1"/>
              <a:t>ps</a:t>
            </a:r>
            <a:endParaRPr kumimoji="1" lang="ja-JP" altLang="en-US" sz="2400" b="1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2820935" y="5590986"/>
            <a:ext cx="38020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u="sng" dirty="0"/>
              <a:t>Electrical conductivity</a:t>
            </a:r>
          </a:p>
          <a:p>
            <a:pPr algn="ctr"/>
            <a:r>
              <a:rPr lang="en-US" altLang="ja-JP" sz="2400" dirty="0"/>
              <a:t>2 x 10</a:t>
            </a:r>
            <a:r>
              <a:rPr lang="en-US" altLang="ja-JP" sz="2400" baseline="30000" dirty="0"/>
              <a:t>6</a:t>
            </a:r>
            <a:r>
              <a:rPr lang="en-US" altLang="ja-JP" sz="2400" dirty="0"/>
              <a:t> S/m (</a:t>
            </a:r>
            <a:r>
              <a:rPr lang="en-US" altLang="ja-JP" sz="2400" b="1" dirty="0"/>
              <a:t>0.1 eV-gold</a:t>
            </a:r>
            <a:r>
              <a:rPr lang="en-US" altLang="ja-JP" sz="2400" dirty="0"/>
              <a:t>)*</a:t>
            </a:r>
            <a:endParaRPr kumimoji="1" lang="ja-JP" altLang="en-US" sz="2400" dirty="0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8979277" y="5590986"/>
            <a:ext cx="3159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u="sng" dirty="0"/>
              <a:t>Diffusion spatial scale</a:t>
            </a:r>
          </a:p>
          <a:p>
            <a:pPr algn="ctr"/>
            <a:r>
              <a:rPr lang="en-US" altLang="ja-JP" sz="2400" dirty="0"/>
              <a:t>7 µm cone wall</a:t>
            </a:r>
            <a:endParaRPr kumimoji="1" lang="ja-JP" altLang="en-US" sz="2400" dirty="0"/>
          </a:p>
        </p:txBody>
      </p:sp>
      <p:cxnSp>
        <p:nvCxnSpPr>
          <p:cNvPr id="4" name="直線コネクタ 3"/>
          <p:cNvCxnSpPr>
            <a:cxnSpLocks/>
            <a:stCxn id="8" idx="0"/>
            <a:endCxn id="6" idx="1"/>
          </p:cNvCxnSpPr>
          <p:nvPr/>
        </p:nvCxnSpPr>
        <p:spPr>
          <a:xfrm flipV="1">
            <a:off x="1425006" y="5094410"/>
            <a:ext cx="3613343" cy="48589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>
            <a:stCxn id="6" idx="3"/>
            <a:endCxn id="78" idx="0"/>
          </p:cNvCxnSpPr>
          <p:nvPr/>
        </p:nvCxnSpPr>
        <p:spPr>
          <a:xfrm>
            <a:off x="8291163" y="5094410"/>
            <a:ext cx="2267810" cy="496576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>
            <a:cxnSpLocks/>
            <a:stCxn id="66" idx="0"/>
          </p:cNvCxnSpPr>
          <p:nvPr/>
        </p:nvCxnSpPr>
        <p:spPr>
          <a:xfrm flipV="1">
            <a:off x="4721968" y="5214938"/>
            <a:ext cx="2478932" cy="376048"/>
          </a:xfrm>
          <a:prstGeom prst="line">
            <a:avLst/>
          </a:prstGeom>
          <a:ln>
            <a:solidFill>
              <a:srgbClr val="0432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1DAC0D2-FFDE-EA43-8606-B554DB8B45F0}"/>
              </a:ext>
            </a:extLst>
          </p:cNvPr>
          <p:cNvSpPr txBox="1"/>
          <p:nvPr/>
        </p:nvSpPr>
        <p:spPr>
          <a:xfrm>
            <a:off x="6653982" y="5590986"/>
            <a:ext cx="2241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u="sng" dirty="0"/>
              <a:t>Cylinder radius</a:t>
            </a:r>
          </a:p>
          <a:p>
            <a:pPr algn="ctr"/>
            <a:r>
              <a:rPr lang="en-US" altLang="ja-JP" sz="2400" dirty="0"/>
              <a:t>50 µm</a:t>
            </a:r>
            <a:endParaRPr kumimoji="1" lang="ja-JP" altLang="en-US" sz="2400" dirty="0"/>
          </a:p>
        </p:txBody>
      </p: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D4A6C2BE-5C9A-0844-8167-92D5D015050C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7660270" y="5299736"/>
            <a:ext cx="114372" cy="291250"/>
          </a:xfrm>
          <a:prstGeom prst="line">
            <a:avLst/>
          </a:prstGeom>
          <a:ln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DE3E57B-A8F0-954E-BF5F-4B649104F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34" name="フッター プレースホルダー 3">
            <a:extLst>
              <a:ext uri="{FF2B5EF4-FFF2-40B4-BE49-F238E27FC236}">
                <a16:creationId xmlns:a16="http://schemas.microsoft.com/office/drawing/2014/main" id="{E30621EF-AB69-8E43-AB16-0D0014768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4708" y="6504775"/>
            <a:ext cx="5368487" cy="365124"/>
          </a:xfrm>
        </p:spPr>
        <p:txBody>
          <a:bodyPr/>
          <a:lstStyle/>
          <a:p>
            <a:r>
              <a:rPr kumimoji="1" lang="en-US" altLang="ja-JP" dirty="0"/>
              <a:t>IFE/1-2 S. Fujioka et al., Magnetized Fast Heating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5329207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既定の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ヒラギノ角ゴシック W3">
      <a:majorFont>
        <a:latin typeface="Helvetica"/>
        <a:ea typeface="ヒラギノ角ゴシック W3"/>
        <a:cs typeface=""/>
      </a:majorFont>
      <a:minorFont>
        <a:latin typeface="Helvetica"/>
        <a:ea typeface="ヒラギノ角ゴシック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既定の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ヒラギノ角ゴシック W3">
      <a:majorFont>
        <a:latin typeface="Helvetica"/>
        <a:ea typeface="ヒラギノ角ゴシック W3"/>
        <a:cs typeface=""/>
      </a:majorFont>
      <a:minorFont>
        <a:latin typeface="Helvetica"/>
        <a:ea typeface="ヒラギノ角ゴシック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既定のテーマ</Template>
  <TotalTime>9885</TotalTime>
  <Words>1408</Words>
  <Application>Microsoft Macintosh PowerPoint</Application>
  <PresentationFormat>ワイド画面</PresentationFormat>
  <Paragraphs>250</Paragraphs>
  <Slides>15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20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15</vt:i4>
      </vt:variant>
    </vt:vector>
  </HeadingPairs>
  <TitlesOfParts>
    <vt:vector size="37" baseType="lpstr">
      <vt:lpstr>Arial Unicode MS</vt:lpstr>
      <vt:lpstr>Hiragino Kaku Gothic Pro W3</vt:lpstr>
      <vt:lpstr>Hiragino Kaku Gothic Pro W6</vt:lpstr>
      <vt:lpstr>Hiragino Kaku Gothic ProN W6</vt:lpstr>
      <vt:lpstr>ＭＳ Ｐゴシック</vt:lpstr>
      <vt:lpstr>ＭＳ 明朝</vt:lpstr>
      <vt:lpstr>ヒラギノ角ゴ Pro W3</vt:lpstr>
      <vt:lpstr>ヒラギノ角ゴ ProN W3</vt:lpstr>
      <vt:lpstr>ヒラギノ角ゴ ProN W6</vt:lpstr>
      <vt:lpstr>ヒラギノ角ゴシック W3</vt:lpstr>
      <vt:lpstr>メイリオ</vt:lpstr>
      <vt:lpstr>Yu Gothic</vt:lpstr>
      <vt:lpstr>Arial</vt:lpstr>
      <vt:lpstr>Arial Rounded MT Bold</vt:lpstr>
      <vt:lpstr>Calibri</vt:lpstr>
      <vt:lpstr>Cambria Math</vt:lpstr>
      <vt:lpstr>Gill Sans</vt:lpstr>
      <vt:lpstr>Helvetica</vt:lpstr>
      <vt:lpstr>Symbol</vt:lpstr>
      <vt:lpstr>Times New Roman</vt:lpstr>
      <vt:lpstr>既定のテーマ</vt:lpstr>
      <vt:lpstr>1_既定のテーマ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sfujioka@ile.osaka-u.ac.jp</dc:creator>
  <cp:lastModifiedBy>Shinsuke Fujioka</cp:lastModifiedBy>
  <cp:revision>462</cp:revision>
  <dcterms:created xsi:type="dcterms:W3CDTF">2016-10-21T02:28:44Z</dcterms:created>
  <dcterms:modified xsi:type="dcterms:W3CDTF">2018-10-23T08:17:43Z</dcterms:modified>
</cp:coreProperties>
</file>