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6"/>
  </p:sldMasterIdLst>
  <p:notesMasterIdLst>
    <p:notesMasterId r:id="rId8"/>
  </p:notesMasterIdLst>
  <p:sldIdLst>
    <p:sldId id="261" r:id="rId7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2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592" y="-132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customXml" Target="../customXml/item5.xml"/><Relationship Id="rId6" Type="http://schemas.openxmlformats.org/officeDocument/2006/relationships/slideMaster" Target="slideMasters/slideMaster1.xml"/><Relationship Id="rId7" Type="http://schemas.openxmlformats.org/officeDocument/2006/relationships/slide" Target="slides/slide1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43C3AE8-A574-5640-B808-3869D5E8352C}" type="datetimeFigureOut">
              <a:rPr lang="en-US"/>
              <a:pPr>
                <a:defRPr/>
              </a:pPr>
              <a:t>9/13/18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6D5FB27-F519-FB40-B03A-23EB44D18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57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108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1" cy="369743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555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50447"/>
            <a:ext cx="2057400" cy="37441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0447"/>
            <a:ext cx="6019800" cy="3744176"/>
          </a:xfrm>
        </p:spPr>
        <p:txBody>
          <a:bodyPr vert="eaVert"/>
          <a:lstStyle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/>
            </a:lvl1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1" cy="369743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581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>
                <a:solidFill>
                  <a:schemeClr val="tx1"/>
                </a:solidFill>
              </a:defRPr>
            </a:lvl1pPr>
            <a:lvl2pPr marL="800100" indent="-342900">
              <a:buFont typeface="Lucida Grande"/>
              <a:buChar char="−"/>
              <a:defRPr sz="1800">
                <a:solidFill>
                  <a:srgbClr val="000000"/>
                </a:solidFill>
              </a:defRPr>
            </a:lvl2pPr>
            <a:lvl3pPr marL="1371600" indent="-457200">
              <a:buFont typeface="Arial"/>
              <a:buChar char="•"/>
              <a:defRPr sz="1600">
                <a:solidFill>
                  <a:srgbClr val="000000"/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469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 marL="1257300" indent="-342900">
              <a:buFont typeface="Arial"/>
              <a:buChar char="•"/>
              <a:defRPr lang="en-US" dirty="0" smtClean="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0" cy="369743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459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None/>
              <a:tabLst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Font typeface="Arial"/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1" cy="369743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437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1" cy="369743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536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Cover_energy__gradi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9450"/>
            <a:ext cx="9144000" cy="386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1" cy="369743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355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98072"/>
            <a:ext cx="3008313" cy="755195"/>
          </a:xfr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98072"/>
            <a:ext cx="5111750" cy="3696551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53268"/>
            <a:ext cx="3008313" cy="2941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446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77660"/>
            <a:ext cx="5486400" cy="2668021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762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owerPoint_Template_Cover_2012_whit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Century gothic 20 bold</a:t>
            </a:r>
          </a:p>
          <a:p>
            <a:pPr lvl="0"/>
            <a:r>
              <a:rPr lang="en-US"/>
              <a:t>Century gothic 20 bold</a:t>
            </a:r>
          </a:p>
          <a:p>
            <a:pPr lvl="1"/>
            <a:r>
              <a:rPr lang="en-US"/>
              <a:t>Century gothic 18</a:t>
            </a:r>
          </a:p>
          <a:p>
            <a:pPr lvl="1"/>
            <a:r>
              <a:rPr lang="en-US"/>
              <a:t>Century gothic 18</a:t>
            </a:r>
          </a:p>
          <a:p>
            <a:pPr lvl="2"/>
            <a:r>
              <a:rPr lang="en-US"/>
              <a:t>Century gothic 16</a:t>
            </a:r>
          </a:p>
          <a:p>
            <a:pPr lvl="2"/>
            <a:r>
              <a:rPr lang="en-US"/>
              <a:t>Century gothic 16</a:t>
            </a:r>
          </a:p>
          <a:p>
            <a:pPr lvl="0"/>
            <a:r>
              <a:rPr lang="en-US"/>
              <a:t>Century gothic 20 bold</a:t>
            </a:r>
          </a:p>
          <a:p>
            <a:pPr lvl="0"/>
            <a:endParaRPr lang="en-US"/>
          </a:p>
          <a:p>
            <a:pPr lvl="0"/>
            <a:endParaRPr lang="en-US"/>
          </a:p>
          <a:p>
            <a:pPr lvl="2"/>
            <a:endParaRPr lang="en-US"/>
          </a:p>
          <a:p>
            <a:pPr lvl="0"/>
            <a:endParaRPr lang="en-US"/>
          </a:p>
        </p:txBody>
      </p:sp>
      <p:sp>
        <p:nvSpPr>
          <p:cNvPr id="1029" name="Rectangle 13"/>
          <p:cNvSpPr>
            <a:spLocks noChangeArrowheads="1"/>
          </p:cNvSpPr>
          <p:nvPr userDrawn="1"/>
        </p:nvSpPr>
        <p:spPr bwMode="auto">
          <a:xfrm>
            <a:off x="0" y="4864100"/>
            <a:ext cx="8382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F63C35FB-35A7-FB42-BD68-3726F1C8B39D}" type="slidenum">
              <a:rPr lang="en-US" sz="800">
                <a:solidFill>
                  <a:srgbClr val="000090"/>
                </a:solidFill>
              </a:rPr>
              <a:pPr algn="ctr"/>
              <a:t>‹#›</a:t>
            </a:fld>
            <a:endParaRPr lang="en-US" sz="800">
              <a:solidFill>
                <a:srgbClr val="000090"/>
              </a:solidFill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2890838" y="4918075"/>
            <a:ext cx="3359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600" b="1" dirty="0" smtClean="0">
                <a:solidFill>
                  <a:srgbClr val="000090"/>
                </a:solidFill>
                <a:cs typeface="Century Gothic" charset="0"/>
              </a:rPr>
              <a:t>PB</a:t>
            </a:r>
            <a:r>
              <a:rPr lang="en-US" sz="600" b="1" baseline="0" dirty="0" smtClean="0">
                <a:solidFill>
                  <a:srgbClr val="000090"/>
                </a:solidFill>
                <a:cs typeface="Century Gothic" charset="0"/>
              </a:rPr>
              <a:t> Snyder</a:t>
            </a:r>
            <a:r>
              <a:rPr lang="en-US" sz="600" b="1" dirty="0" smtClean="0">
                <a:solidFill>
                  <a:srgbClr val="000090"/>
                </a:solidFill>
                <a:cs typeface="Century Gothic" charset="0"/>
              </a:rPr>
              <a:t>/</a:t>
            </a:r>
            <a:r>
              <a:rPr lang="en-US" sz="600" b="1" dirty="0" smtClean="0">
                <a:solidFill>
                  <a:srgbClr val="000090"/>
                </a:solidFill>
                <a:cs typeface="Century Gothic" charset="0"/>
              </a:rPr>
              <a:t>IAEA/October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96" r:id="rId1"/>
    <p:sldLayoutId id="2147493697" r:id="rId2"/>
    <p:sldLayoutId id="2147493698" r:id="rId3"/>
    <p:sldLayoutId id="2147493699" r:id="rId4"/>
    <p:sldLayoutId id="2147493700" r:id="rId5"/>
    <p:sldLayoutId id="2147493701" r:id="rId6"/>
    <p:sldLayoutId id="2147493706" r:id="rId7"/>
    <p:sldLayoutId id="2147493702" r:id="rId8"/>
    <p:sldLayoutId id="2147493703" r:id="rId9"/>
    <p:sldLayoutId id="2147493704" r:id="rId10"/>
    <p:sldLayoutId id="214749370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FFFFFF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b="1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2pPr>
      <a:lvl3pPr marL="12573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emf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ped_all_11_2011_log9_cmodsh_d3sh918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66749"/>
            <a:ext cx="2895600" cy="2038570"/>
          </a:xfrm>
          <a:prstGeom prst="rect">
            <a:avLst/>
          </a:prstGeom>
        </p:spPr>
      </p:pic>
      <p:sp>
        <p:nvSpPr>
          <p:cNvPr id="6145" name="Title 1"/>
          <p:cNvSpPr>
            <a:spLocks noGrp="1"/>
          </p:cNvSpPr>
          <p:nvPr>
            <p:ph type="title" idx="4294967295"/>
          </p:nvPr>
        </p:nvSpPr>
        <p:spPr>
          <a:xfrm>
            <a:off x="457199" y="0"/>
            <a:ext cx="8517468" cy="6858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Century Gothic" charset="0"/>
              </a:rPr>
              <a:t>Super H-Mode Experiments on Alcator C-Mod and DIII-D Achieve High Fusion Performance, Record Pedestal Pressure</a:t>
            </a:r>
            <a:endParaRPr lang="en-US" sz="2000" baseline="-25000" dirty="0">
              <a:latin typeface="Century Gothic" charset="0"/>
            </a:endParaRP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0" y="2647950"/>
            <a:ext cx="9144000" cy="1828800"/>
          </a:xfrm>
        </p:spPr>
        <p:txBody>
          <a:bodyPr/>
          <a:lstStyle/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en-US" sz="1400" dirty="0" smtClean="0">
                <a:latin typeface="Century Gothic" charset="0"/>
              </a:rPr>
              <a:t>Super H-mode </a:t>
            </a:r>
            <a:r>
              <a:rPr lang="en-US" sz="1400" dirty="0" smtClean="0">
                <a:latin typeface="Century Gothic" charset="0"/>
              </a:rPr>
              <a:t>(SH) predicted </a:t>
            </a:r>
            <a:r>
              <a:rPr lang="en-US" sz="1400" dirty="0" smtClean="0">
                <a:latin typeface="Century Gothic" charset="0"/>
              </a:rPr>
              <a:t>in strongly shaped </a:t>
            </a:r>
            <a:r>
              <a:rPr lang="en-US" sz="1400" dirty="0" smtClean="0">
                <a:latin typeface="Century Gothic" charset="0"/>
              </a:rPr>
              <a:t>plasmas: high </a:t>
            </a:r>
            <a:r>
              <a:rPr lang="en-US" sz="1400" dirty="0" err="1" smtClean="0">
                <a:latin typeface="Century Gothic" charset="0"/>
              </a:rPr>
              <a:t>p</a:t>
            </a:r>
            <a:r>
              <a:rPr lang="en-US" sz="1600" baseline="-25000" dirty="0" err="1" smtClean="0">
                <a:latin typeface="Century Gothic" charset="0"/>
              </a:rPr>
              <a:t>ped</a:t>
            </a:r>
            <a:r>
              <a:rPr lang="en-US" sz="1400" dirty="0" smtClean="0">
                <a:latin typeface="Century Gothic" charset="0"/>
              </a:rPr>
              <a:t>, </a:t>
            </a:r>
            <a:r>
              <a:rPr lang="en-US" sz="1400" dirty="0" smtClean="0">
                <a:latin typeface="Century Gothic" charset="0"/>
              </a:rPr>
              <a:t>increases </a:t>
            </a:r>
            <a:r>
              <a:rPr lang="en-US" sz="1400" dirty="0" smtClean="0">
                <a:latin typeface="Century Gothic" charset="0"/>
              </a:rPr>
              <a:t>with </a:t>
            </a:r>
            <a:r>
              <a:rPr lang="en-US" sz="1400" dirty="0" smtClean="0">
                <a:latin typeface="Century Gothic" charset="0"/>
              </a:rPr>
              <a:t>n</a:t>
            </a:r>
            <a:r>
              <a:rPr lang="en-US" sz="1600" baseline="-25000" dirty="0" smtClean="0">
                <a:latin typeface="Century Gothic" charset="0"/>
              </a:rPr>
              <a:t>e</a:t>
            </a:r>
            <a:r>
              <a:rPr lang="en-US" sz="1400" dirty="0" smtClean="0">
                <a:latin typeface="Century Gothic" charset="0"/>
              </a:rPr>
              <a:t>  </a:t>
            </a:r>
            <a:r>
              <a:rPr lang="en-US" sz="1200" b="0" i="1" dirty="0" smtClean="0">
                <a:latin typeface="Century Gothic" charset="0"/>
              </a:rPr>
              <a:t>[Snyder NF15]</a:t>
            </a:r>
            <a:endParaRPr lang="en-US" sz="1200" b="0" i="1" dirty="0" smtClean="0">
              <a:latin typeface="Century Gothic" charset="0"/>
            </a:endParaRP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en-US" sz="1400" dirty="0" smtClean="0">
                <a:latin typeface="Century Gothic" charset="0"/>
              </a:rPr>
              <a:t>Record pedestal </a:t>
            </a:r>
            <a:r>
              <a:rPr lang="en-US" sz="1400" dirty="0" smtClean="0">
                <a:latin typeface="Century Gothic" charset="0"/>
              </a:rPr>
              <a:t>pressures (</a:t>
            </a:r>
            <a:r>
              <a:rPr lang="en-US" sz="1400" dirty="0" smtClean="0">
                <a:latin typeface="Century Gothic" charset="0"/>
              </a:rPr>
              <a:t>~81 </a:t>
            </a:r>
            <a:r>
              <a:rPr lang="en-US" sz="1400" dirty="0" err="1" smtClean="0">
                <a:latin typeface="Century Gothic" charset="0"/>
              </a:rPr>
              <a:t>kPa</a:t>
            </a:r>
            <a:r>
              <a:rPr lang="en-US" sz="1400" dirty="0" smtClean="0">
                <a:latin typeface="Century Gothic" charset="0"/>
              </a:rPr>
              <a:t>) </a:t>
            </a:r>
            <a:r>
              <a:rPr lang="en-US" sz="1400" dirty="0" smtClean="0">
                <a:latin typeface="Century Gothic" charset="0"/>
              </a:rPr>
              <a:t>achieved in C-Mod SH experiments </a:t>
            </a:r>
            <a:r>
              <a:rPr lang="en-US" sz="1200" b="0" i="1" dirty="0" smtClean="0">
                <a:latin typeface="Century Gothic" charset="0"/>
              </a:rPr>
              <a:t>[Hughes NF18]</a:t>
            </a:r>
          </a:p>
          <a:p>
            <a:pPr lvl="1">
              <a:buFont typeface="Arial" charset="0"/>
              <a:buChar char="•"/>
            </a:pPr>
            <a:r>
              <a:rPr lang="en-US" sz="1100" dirty="0">
                <a:latin typeface="Century Gothic" charset="0"/>
              </a:rPr>
              <a:t>S</a:t>
            </a:r>
            <a:r>
              <a:rPr lang="en-US" sz="1100" dirty="0" smtClean="0">
                <a:latin typeface="Century Gothic" charset="0"/>
              </a:rPr>
              <a:t>uccessful tests of EPED model up to ~90% of predicted ITER </a:t>
            </a:r>
            <a:r>
              <a:rPr lang="en-US" sz="1100" dirty="0" err="1" smtClean="0">
                <a:latin typeface="Century Gothic" charset="0"/>
              </a:rPr>
              <a:t>p</a:t>
            </a:r>
            <a:r>
              <a:rPr lang="en-US" sz="1200" baseline="-25000" dirty="0" err="1" smtClean="0">
                <a:latin typeface="Century Gothic" charset="0"/>
              </a:rPr>
              <a:t>ped</a:t>
            </a:r>
            <a:r>
              <a:rPr lang="en-US" sz="1200" dirty="0" smtClean="0">
                <a:latin typeface="Century Gothic" charset="0"/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en-US" sz="1400" dirty="0" smtClean="0">
                <a:latin typeface="Century Gothic" charset="0"/>
              </a:rPr>
              <a:t>Record DIII-D fusion gain (</a:t>
            </a:r>
            <a:r>
              <a:rPr lang="en-US" sz="1400" dirty="0" err="1" smtClean="0">
                <a:latin typeface="Century Gothic" charset="0"/>
              </a:rPr>
              <a:t>Q</a:t>
            </a:r>
            <a:r>
              <a:rPr lang="en-US" sz="1400" baseline="-25000" dirty="0" err="1" smtClean="0">
                <a:latin typeface="Century Gothic" charset="0"/>
              </a:rPr>
              <a:t>DT,eq</a:t>
            </a:r>
            <a:r>
              <a:rPr lang="en-US" sz="1400" dirty="0" smtClean="0">
                <a:latin typeface="Century Gothic" charset="0"/>
              </a:rPr>
              <a:t>~ 0.5).  </a:t>
            </a:r>
            <a:r>
              <a:rPr lang="en-US" sz="1400" dirty="0" err="1" smtClean="0">
                <a:latin typeface="Century Gothic" charset="0"/>
              </a:rPr>
              <a:t>Q</a:t>
            </a:r>
            <a:r>
              <a:rPr lang="en-US" sz="1500" baseline="-25000" dirty="0" err="1" smtClean="0">
                <a:latin typeface="Century Gothic" charset="0"/>
              </a:rPr>
              <a:t>DT,eq</a:t>
            </a:r>
            <a:r>
              <a:rPr lang="en-US" sz="1400" dirty="0" smtClean="0">
                <a:latin typeface="Century Gothic" charset="0"/>
              </a:rPr>
              <a:t>/</a:t>
            </a:r>
            <a:r>
              <a:rPr lang="en-US" sz="1400" dirty="0" err="1" smtClean="0">
                <a:latin typeface="Century Gothic" charset="0"/>
              </a:rPr>
              <a:t>IaB</a:t>
            </a:r>
            <a:r>
              <a:rPr lang="en-US" sz="1400" dirty="0" smtClean="0">
                <a:latin typeface="Century Gothic" charset="0"/>
              </a:rPr>
              <a:t> and </a:t>
            </a:r>
            <a:r>
              <a:rPr lang="en-US" sz="1400" dirty="0" err="1" smtClean="0">
                <a:latin typeface="Century Gothic" charset="0"/>
              </a:rPr>
              <a:t>Q</a:t>
            </a:r>
            <a:r>
              <a:rPr lang="en-US" sz="1500" baseline="-25000" dirty="0" err="1" smtClean="0">
                <a:latin typeface="Century Gothic" charset="0"/>
              </a:rPr>
              <a:t>DT,eq</a:t>
            </a:r>
            <a:r>
              <a:rPr lang="en-US" sz="1400" dirty="0" smtClean="0">
                <a:latin typeface="Century Gothic" charset="0"/>
              </a:rPr>
              <a:t>/(RB)</a:t>
            </a:r>
            <a:r>
              <a:rPr lang="en-US" sz="1500" baseline="30000" dirty="0" smtClean="0">
                <a:latin typeface="Century Gothic" charset="0"/>
              </a:rPr>
              <a:t>2 </a:t>
            </a:r>
            <a:r>
              <a:rPr lang="en-US" sz="1400" dirty="0" smtClean="0">
                <a:latin typeface="Century Gothic" charset="0"/>
              </a:rPr>
              <a:t> highest reported on any tokamak</a:t>
            </a:r>
            <a:r>
              <a:rPr lang="en-US" sz="1400" baseline="30000" dirty="0" smtClean="0">
                <a:latin typeface="Century Gothic" charset="0"/>
              </a:rPr>
              <a:t> </a:t>
            </a:r>
            <a:endParaRPr lang="en-US" sz="1400" dirty="0" smtClean="0">
              <a:latin typeface="Century Gothic" charset="0"/>
            </a:endParaRP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en-US" sz="1400" dirty="0">
                <a:latin typeface="Century Gothic" charset="0"/>
              </a:rPr>
              <a:t>H</a:t>
            </a:r>
            <a:r>
              <a:rPr lang="en-US" sz="1400" dirty="0" smtClean="0">
                <a:latin typeface="Century Gothic" charset="0"/>
              </a:rPr>
              <a:t>igh performance </a:t>
            </a:r>
            <a:r>
              <a:rPr lang="en-US" sz="1400" dirty="0" smtClean="0">
                <a:latin typeface="Century Gothic" charset="0"/>
              </a:rPr>
              <a:t>sustained w/ </a:t>
            </a:r>
            <a:r>
              <a:rPr lang="en-US" sz="1400" dirty="0">
                <a:latin typeface="Century Gothic" charset="0"/>
              </a:rPr>
              <a:t>3D magnetic </a:t>
            </a:r>
            <a:r>
              <a:rPr lang="en-US" sz="1400" dirty="0" smtClean="0">
                <a:latin typeface="Century Gothic" charset="0"/>
              </a:rPr>
              <a:t>perturbations to control n</a:t>
            </a:r>
            <a:r>
              <a:rPr lang="en-US" sz="1500" baseline="-25000" dirty="0" smtClean="0">
                <a:latin typeface="Century Gothic" charset="0"/>
              </a:rPr>
              <a:t>e</a:t>
            </a:r>
            <a:r>
              <a:rPr lang="en-US" sz="1500" dirty="0" smtClean="0">
                <a:latin typeface="Century Gothic" charset="0"/>
              </a:rPr>
              <a:t> </a:t>
            </a:r>
            <a:r>
              <a:rPr lang="en-US" sz="1400" dirty="0">
                <a:latin typeface="Century Gothic" charset="0"/>
              </a:rPr>
              <a:t>and impurity accumulation</a:t>
            </a:r>
            <a:endParaRPr lang="en-US" sz="1400" dirty="0" smtClean="0">
              <a:latin typeface="Century Gothic" charset="0"/>
            </a:endParaRP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en-US" sz="1400" dirty="0" smtClean="0">
                <a:latin typeface="Century Gothic" charset="0"/>
              </a:rPr>
              <a:t>High </a:t>
            </a:r>
            <a:r>
              <a:rPr lang="en-US" sz="1400" dirty="0" err="1" smtClean="0">
                <a:latin typeface="Century Gothic" charset="0"/>
              </a:rPr>
              <a:t>p</a:t>
            </a:r>
            <a:r>
              <a:rPr lang="en-US" sz="1500" baseline="-25000" dirty="0" err="1" smtClean="0">
                <a:latin typeface="Century Gothic" charset="0"/>
              </a:rPr>
              <a:t>ped</a:t>
            </a:r>
            <a:r>
              <a:rPr lang="en-US" sz="1500" dirty="0" smtClean="0">
                <a:latin typeface="Century Gothic" charset="0"/>
              </a:rPr>
              <a:t> </a:t>
            </a:r>
            <a:r>
              <a:rPr lang="en-US" sz="1400" dirty="0" smtClean="0">
                <a:latin typeface="Century Gothic" charset="0"/>
              </a:rPr>
              <a:t>and </a:t>
            </a:r>
            <a:r>
              <a:rPr lang="el-GR" sz="1400" dirty="0" smtClean="0">
                <a:latin typeface="Century Gothic" charset="0"/>
              </a:rPr>
              <a:t>τ</a:t>
            </a:r>
            <a:r>
              <a:rPr lang="en-US" sz="1500" baseline="-25000" dirty="0" smtClean="0">
                <a:latin typeface="Century Gothic" charset="0"/>
              </a:rPr>
              <a:t>E</a:t>
            </a:r>
            <a:r>
              <a:rPr lang="en-US" sz="1500" dirty="0" smtClean="0">
                <a:latin typeface="Century Gothic" charset="0"/>
              </a:rPr>
              <a:t> </a:t>
            </a:r>
            <a:r>
              <a:rPr lang="en-US" sz="1400" dirty="0" smtClean="0">
                <a:latin typeface="Century Gothic" charset="0"/>
              </a:rPr>
              <a:t>sustained with high rates of</a:t>
            </a:r>
            <a:r>
              <a:rPr lang="en-US" sz="1500" dirty="0" smtClean="0">
                <a:latin typeface="Century Gothic" charset="0"/>
              </a:rPr>
              <a:t> </a:t>
            </a:r>
            <a:r>
              <a:rPr lang="en-US" sz="1400" dirty="0" smtClean="0">
                <a:latin typeface="Century Gothic" charset="0"/>
              </a:rPr>
              <a:t>D</a:t>
            </a:r>
            <a:r>
              <a:rPr lang="en-US" sz="1500" baseline="-25000" dirty="0" smtClean="0">
                <a:latin typeface="Century Gothic" charset="0"/>
              </a:rPr>
              <a:t>2 </a:t>
            </a:r>
            <a:r>
              <a:rPr lang="en-US" sz="1400" dirty="0" smtClean="0">
                <a:latin typeface="Century Gothic" charset="0"/>
              </a:rPr>
              <a:t>and N</a:t>
            </a:r>
            <a:r>
              <a:rPr lang="en-US" sz="1500" baseline="-25000" dirty="0" smtClean="0">
                <a:latin typeface="Century Gothic" charset="0"/>
              </a:rPr>
              <a:t>2 </a:t>
            </a:r>
            <a:r>
              <a:rPr lang="en-US" sz="1500" dirty="0" smtClean="0">
                <a:latin typeface="Century Gothic" charset="0"/>
              </a:rPr>
              <a:t>puff</a:t>
            </a:r>
            <a:r>
              <a:rPr lang="en-US" sz="1400" dirty="0" smtClean="0">
                <a:latin typeface="Century Gothic" charset="0"/>
              </a:rPr>
              <a:t>ing, strong reduction of </a:t>
            </a:r>
            <a:r>
              <a:rPr lang="en-US" sz="1400" dirty="0" err="1" smtClean="0">
                <a:latin typeface="Century Gothic" charset="0"/>
              </a:rPr>
              <a:t>divertor</a:t>
            </a:r>
            <a:r>
              <a:rPr lang="en-US" sz="1400" dirty="0" smtClean="0">
                <a:latin typeface="Century Gothic" charset="0"/>
              </a:rPr>
              <a:t> </a:t>
            </a:r>
            <a:r>
              <a:rPr lang="en-US" sz="1400" dirty="0" err="1" smtClean="0">
                <a:latin typeface="Century Gothic" charset="0"/>
              </a:rPr>
              <a:t>T</a:t>
            </a:r>
            <a:r>
              <a:rPr lang="en-US" sz="1500" baseline="-25000" dirty="0" err="1" smtClean="0">
                <a:latin typeface="Century Gothic" charset="0"/>
              </a:rPr>
              <a:t>e</a:t>
            </a:r>
            <a:endParaRPr lang="en-US" sz="1500" baseline="-25000" dirty="0" smtClean="0">
              <a:latin typeface="Century Gothic" charset="0"/>
            </a:endParaRP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endParaRPr lang="en-US" sz="1600" dirty="0">
              <a:latin typeface="Century Gothic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676400" y="4248150"/>
            <a:ext cx="6324600" cy="58843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rgbClr val="0000FF"/>
                </a:solidFill>
              </a:rPr>
              <a:t>Super H-</a:t>
            </a:r>
            <a:r>
              <a:rPr lang="en-US" sz="1600" b="1" i="1" dirty="0" smtClean="0">
                <a:solidFill>
                  <a:srgbClr val="0000FF"/>
                </a:solidFill>
              </a:rPr>
              <a:t>mode </a:t>
            </a:r>
            <a:r>
              <a:rPr lang="en-US" sz="1600" b="1" i="1" dirty="0" smtClean="0">
                <a:solidFill>
                  <a:srgbClr val="0000FF"/>
                </a:solidFill>
              </a:rPr>
              <a:t>compatible with both high fusion performance and high </a:t>
            </a:r>
            <a:r>
              <a:rPr lang="en-US" sz="1600" b="1" i="1" dirty="0" err="1" smtClean="0">
                <a:solidFill>
                  <a:srgbClr val="0000FF"/>
                </a:solidFill>
              </a:rPr>
              <a:t>separatrix</a:t>
            </a:r>
            <a:r>
              <a:rPr lang="en-US" sz="1600" b="1" i="1" dirty="0" smtClean="0">
                <a:solidFill>
                  <a:srgbClr val="0000FF"/>
                </a:solidFill>
              </a:rPr>
              <a:t> density for </a:t>
            </a:r>
            <a:r>
              <a:rPr lang="en-US" sz="1600" b="1" i="1" dirty="0" err="1" smtClean="0">
                <a:solidFill>
                  <a:srgbClr val="0000FF"/>
                </a:solidFill>
              </a:rPr>
              <a:t>divertor</a:t>
            </a:r>
            <a:r>
              <a:rPr lang="en-US" sz="1600" b="1" i="1" dirty="0" smtClean="0">
                <a:solidFill>
                  <a:srgbClr val="0000FF"/>
                </a:solidFill>
              </a:rPr>
              <a:t> solutions</a:t>
            </a:r>
            <a:endParaRPr lang="en-US" sz="1600" b="1" i="1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91400" y="370419"/>
            <a:ext cx="1600200" cy="29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P.B. Snyder </a:t>
            </a:r>
            <a:r>
              <a:rPr lang="en-US" sz="1200" dirty="0" smtClean="0"/>
              <a:t>EX/</a:t>
            </a:r>
            <a:r>
              <a:rPr lang="en-US" sz="1200" dirty="0"/>
              <a:t>2</a:t>
            </a:r>
            <a:r>
              <a:rPr lang="en-US" sz="1200" dirty="0" smtClean="0"/>
              <a:t>-4</a:t>
            </a:r>
            <a:endParaRPr lang="en-US" sz="1200" dirty="0"/>
          </a:p>
        </p:txBody>
      </p:sp>
      <p:pic>
        <p:nvPicPr>
          <p:cNvPr id="8" name="Picture 20" descr="GA_logo_2_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43024"/>
            <a:ext cx="2151478" cy="30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D3D_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29150"/>
            <a:ext cx="9080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29150"/>
            <a:ext cx="628894" cy="489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" descr="SH_Ip16_Bt21_preELM_r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66750"/>
            <a:ext cx="2667001" cy="1942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val 14"/>
          <p:cNvSpPr/>
          <p:nvPr/>
        </p:nvSpPr>
        <p:spPr bwMode="auto">
          <a:xfrm>
            <a:off x="5334000" y="819150"/>
            <a:ext cx="533400" cy="17145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400000"/>
            </a:camera>
            <a:lightRig rig="threePt" dir="t"/>
          </a:scene3d>
        </p:spPr>
        <p:txBody>
          <a:bodyPr wrap="none" lIns="102413" tIns="51206" rIns="102413" bIns="51206" anchor="ctr"/>
          <a:lstStyle/>
          <a:p>
            <a:pPr algn="ctr">
              <a:defRPr/>
            </a:pPr>
            <a:endParaRPr lang="en-US" sz="2000">
              <a:latin typeface="Helvetica" pitchFamily="-65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19600" y="180975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C-Mod SH </a:t>
            </a:r>
            <a:r>
              <a:rPr lang="en-US" sz="1200" dirty="0" err="1" smtClean="0"/>
              <a:t>expts</a:t>
            </a:r>
            <a:r>
              <a:rPr lang="en-US" sz="1200" dirty="0" smtClean="0"/>
              <a:t> </a:t>
            </a:r>
            <a:r>
              <a:rPr lang="en-US" sz="1200" dirty="0" err="1" smtClean="0"/>
              <a:t>p</a:t>
            </a:r>
            <a:r>
              <a:rPr lang="en-US" sz="1200" baseline="-25000" dirty="0" err="1" smtClean="0"/>
              <a:t>ped</a:t>
            </a:r>
            <a:r>
              <a:rPr lang="en-US" sz="1200" dirty="0" smtClean="0"/>
              <a:t>= 40-81 </a:t>
            </a:r>
            <a:r>
              <a:rPr lang="en-US" sz="1200" dirty="0" err="1" smtClean="0"/>
              <a:t>kPa</a:t>
            </a:r>
            <a:endParaRPr lang="en-US" sz="1200" dirty="0"/>
          </a:p>
        </p:txBody>
      </p:sp>
      <p:cxnSp>
        <p:nvCxnSpPr>
          <p:cNvPr id="16" name="Straight Arrow Connector 15"/>
          <p:cNvCxnSpPr>
            <a:endCxn id="15" idx="4"/>
          </p:cNvCxnSpPr>
          <p:nvPr/>
        </p:nvCxnSpPr>
        <p:spPr bwMode="auto">
          <a:xfrm flipV="1">
            <a:off x="5029200" y="990600"/>
            <a:ext cx="571500" cy="8191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0" name="Picture 19" descr="qdt_80ms_backav_Figure_39b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600" y="514350"/>
            <a:ext cx="2921000" cy="2190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369B9D3D75DB42A4294084EDAAF6E5" ma:contentTypeVersion="0" ma:contentTypeDescription="Create a new document." ma:contentTypeScope="" ma:versionID="7e38bf45e10ee7b0fbd3e3157880acb6">
  <xsd:schema xmlns:xsd="http://www.w3.org/2001/XMLSchema" xmlns:xs="http://www.w3.org/2001/XMLSchema" xmlns:p="http://schemas.microsoft.com/office/2006/metadata/properties" xmlns:ns2="50f8ad0e-3adf-474a-b561-af233bba80c3" targetNamespace="http://schemas.microsoft.com/office/2006/metadata/properties" ma:root="true" ma:fieldsID="b33b643bbdfd4d537c93bcee433d79e6" ns2:_="">
    <xsd:import namespace="50f8ad0e-3adf-474a-b561-af233bba80c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f8ad0e-3adf-474a-b561-af233bba80c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A3D4A31B-A513-40EC-9431-6913F0F557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f8ad0e-3adf-474a-b561-af233bba80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3886BB1-D027-43F4-8DB2-C8D55F0291E4}">
  <ds:schemaRefs>
    <ds:schemaRef ds:uri="http://schemas.microsoft.com/office/2006/metadata/longProperties"/>
  </ds:schemaRefs>
</ds:datastoreItem>
</file>

<file path=customXml/itemProps5.xml><?xml version="1.0" encoding="utf-8"?>
<ds:datastoreItem xmlns:ds="http://schemas.openxmlformats.org/officeDocument/2006/customXml" ds:itemID="{3FFAC3F7-43B0-4D91-8B53-BF3319ED7AD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19443</TotalTime>
  <Words>180</Words>
  <Application>Microsoft Macintosh PowerPoint</Application>
  <PresentationFormat>On-screen Show (16:9)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Super H-Mode Experiments on Alcator C-Mod and DIII-D Achieve High Fusion Performance, Record Pedestal Pressure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subject/>
  <dc:creator>Diana</dc:creator>
  <cp:keywords/>
  <dc:description/>
  <cp:lastModifiedBy>. ..</cp:lastModifiedBy>
  <cp:revision>116</cp:revision>
  <cp:lastPrinted>2014-07-15T19:44:44Z</cp:lastPrinted>
  <dcterms:created xsi:type="dcterms:W3CDTF">2010-04-12T23:12:02Z</dcterms:created>
  <dcterms:modified xsi:type="dcterms:W3CDTF">2018-09-26T23:50:47Z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HeaderStyleDefinitions">
    <vt:lpwstr/>
  </property>
  <property fmtid="{D5CDD505-2E9C-101B-9397-08002B2CF9AE}" pid="4" name="RedirectURL">
    <vt:lpwstr/>
  </property>
  <property fmtid="{D5CDD505-2E9C-101B-9397-08002B2CF9AE}" pid="5" name="_dlc_DocId">
    <vt:lpwstr>XP2E3VQ6UM2P-151-395</vt:lpwstr>
  </property>
  <property fmtid="{D5CDD505-2E9C-101B-9397-08002B2CF9AE}" pid="6" name="_dlc_DocIdItemGuid">
    <vt:lpwstr>45a7871c-afbf-48d0-9089-d523b25ec326</vt:lpwstr>
  </property>
  <property fmtid="{D5CDD505-2E9C-101B-9397-08002B2CF9AE}" pid="7" name="_dlc_DocIdUrl">
    <vt:lpwstr>http://intranet.ga.com/_layouts/DocIdRedir.aspx?ID=XP2E3VQ6UM2P-151-395, XP2E3VQ6UM2P-151-395</vt:lpwstr>
  </property>
</Properties>
</file>