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6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96" r:id="rId11"/>
    <p:sldId id="295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3" r:id="rId21"/>
    <p:sldId id="283" r:id="rId22"/>
    <p:sldId id="292" r:id="rId23"/>
    <p:sldId id="294" r:id="rId2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EC"/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46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23.10.2018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1046392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168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90800"/>
            <a:ext cx="566540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3282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grpSp>
        <p:nvGrpSpPr>
          <p:cNvPr id="14" name="Gruppierung 13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5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6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7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524000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524000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425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90800"/>
            <a:ext cx="566540" cy="504000"/>
          </a:xfrm>
          <a:prstGeom prst="rect">
            <a:avLst/>
          </a:prstGeom>
        </p:spPr>
      </p:pic>
      <p:sp>
        <p:nvSpPr>
          <p:cNvPr id="32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3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6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7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 smtClean="0">
                <a:latin typeface="Arial Narrow" panose="020B0606020202030204" pitchFamily="34" charset="0"/>
              </a:rPr>
              <a:t>Euratom</a:t>
            </a:r>
            <a:r>
              <a:rPr lang="en-US" sz="1000" dirty="0" smtClean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 smtClean="0">
                <a:latin typeface="Arial Narrow" panose="020B0606020202030204" pitchFamily="34" charset="0"/>
              </a:rPr>
              <a:t>programme</a:t>
            </a:r>
            <a:r>
              <a:rPr lang="en-US" sz="1000" dirty="0" smtClean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30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15640" y="134140"/>
            <a:ext cx="9196496" cy="616565"/>
          </a:xfrm>
        </p:spPr>
        <p:txBody>
          <a:bodyPr/>
          <a:lstStyle>
            <a:lvl1pPr>
              <a:defRPr sz="2100" b="1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48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11233150" cy="508289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00" y="190800"/>
            <a:ext cx="603145" cy="536564"/>
          </a:xfrm>
          <a:prstGeom prst="rect">
            <a:avLst/>
          </a:prstGeom>
        </p:spPr>
      </p:pic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00" y="190800"/>
            <a:ext cx="603145" cy="536564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5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8016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47362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de-DE" sz="10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G. Fuchert et al., EX/3-5, IAEA-FEC 2018 Ahmedabad, India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1" kern="120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6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9039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71" y="277807"/>
            <a:ext cx="1110547" cy="33349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4" y="188639"/>
            <a:ext cx="8334933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4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7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6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4" y="1089025"/>
            <a:ext cx="11233151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09746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7983" y="6345237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G. Fuchert et al., EX/3-5, IAEA-FEC 2018 Ahmedabad, India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20852" y="631134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6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G. Fuchert et al., EX/3-5, IAEA-FEC 2018 Ahmedabad, India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 smtClean="0">
                <a:latin typeface="Arial Narrow" panose="020B0606020202030204" pitchFamily="34" charset="0"/>
              </a:rPr>
              <a:t>Euratom</a:t>
            </a:r>
            <a:r>
              <a:rPr lang="en-US" sz="1000" dirty="0" smtClean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 smtClean="0">
                <a:latin typeface="Arial Narrow" panose="020B0606020202030204" pitchFamily="34" charset="0"/>
              </a:rPr>
              <a:t>programme</a:t>
            </a:r>
            <a:r>
              <a:rPr lang="en-US" sz="1000" dirty="0" smtClean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6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33144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7" name="Titel 7"/>
          <p:cNvSpPr>
            <a:spLocks noGrp="1"/>
          </p:cNvSpPr>
          <p:nvPr userDrawn="1">
            <p:ph type="title"/>
          </p:nvPr>
        </p:nvSpPr>
        <p:spPr>
          <a:xfrm>
            <a:off x="1533144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88913"/>
            <a:ext cx="566540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28376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26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7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6804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88913"/>
            <a:ext cx="566540" cy="504000"/>
          </a:xfrm>
          <a:prstGeom prst="rect">
            <a:avLst/>
          </a:prstGeom>
        </p:spPr>
      </p:pic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50118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 smtClean="0">
                <a:latin typeface="Arial Narrow" panose="020B0606020202030204" pitchFamily="34" charset="0"/>
              </a:rPr>
              <a:t>Euratom</a:t>
            </a:r>
            <a:r>
              <a:rPr lang="en-US" sz="1000" dirty="0" smtClean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 smtClean="0">
                <a:latin typeface="Arial Narrow" panose="020B0606020202030204" pitchFamily="34" charset="0"/>
              </a:rPr>
              <a:t>programme</a:t>
            </a:r>
            <a:r>
              <a:rPr lang="en-US" sz="1000" dirty="0" smtClean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01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G. Fuchert et al., EX/3-5, IAEA-FEC 2018 Ahmedabad, India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1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  <p:sldLayoutId id="2147483665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813845" y="6361003"/>
            <a:ext cx="8564310" cy="365125"/>
          </a:xfrm>
        </p:spPr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4294967295"/>
          </p:nvPr>
        </p:nvSpPr>
        <p:spPr>
          <a:xfrm>
            <a:off x="393700" y="2882900"/>
            <a:ext cx="11645900" cy="119470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G. Fuchert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K.J. Brunner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K. Rahbarnia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T. Stange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D. Zhang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J. Baldzuhn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M.N.A.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Beurskens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S.A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Bozhenkov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C.D. Beidler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S. Brezinsek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R. Burhenn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H. Damm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A. Dinklage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M. Hirsch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Kazakov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J. Knauer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Y. Feng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A. Langenberg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H.P. Laqua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S. Lazerson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Pablant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Pasch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Sunn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Pedersen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E.R.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Scott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F. Warmer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V. Winters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R.C. Wolf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W7-X team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Planck Institute for Plasma Physics, Greifswald, Germany,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Forschungszentrum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Jülich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Jülich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Royal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Military Academy, Brussels, Belgium,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Princeton Plasma Physics Laboratory, Princeton NJ, USA, 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Wisconsin-Madison, Madison WI, USA, </a:t>
            </a:r>
            <a:r>
              <a:rPr lang="de-DE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Technische Universität Berlin, Berlin,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22400" y="580263"/>
            <a:ext cx="9423400" cy="2055378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cs typeface="Arial" panose="020B0604020202020204" pitchFamily="34" charset="0"/>
              </a:rPr>
              <a:t>Increasing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the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density</a:t>
            </a:r>
            <a:r>
              <a:rPr lang="de-DE" dirty="0">
                <a:cs typeface="Arial" panose="020B0604020202020204" pitchFamily="34" charset="0"/>
              </a:rPr>
              <a:t> in Wendelstein 7-X: </a:t>
            </a:r>
            <a:r>
              <a:rPr lang="de-DE" dirty="0" err="1">
                <a:cs typeface="Arial" panose="020B0604020202020204" pitchFamily="34" charset="0"/>
              </a:rPr>
              <a:t>Benefits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and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 smtClean="0">
                <a:cs typeface="Arial" panose="020B0604020202020204" pitchFamily="34" charset="0"/>
              </a:rPr>
              <a:t>limitations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9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6"/>
          <p:cNvPicPr/>
          <p:nvPr/>
        </p:nvPicPr>
        <p:blipFill>
          <a:blip r:embed="rId2"/>
          <a:stretch/>
        </p:blipFill>
        <p:spPr>
          <a:xfrm>
            <a:off x="9034126" y="5410584"/>
            <a:ext cx="1896148" cy="383483"/>
          </a:xfrm>
          <a:prstGeom prst="rect">
            <a:avLst/>
          </a:prstGeom>
          <a:ln>
            <a:noFill/>
          </a:ln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  <a:cs typeface="Arial" panose="020B0604020202020204" pitchFamily="34" charset="0"/>
              </a:rPr>
              <a:t>Predicting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critical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strong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edge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radiation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Critical density from the detachment model by Itoh</a:t>
            </a:r>
            <a:br>
              <a:rPr lang="en-US" dirty="0" smtClean="0"/>
            </a:br>
            <a:r>
              <a:rPr lang="en-US" sz="2000" b="0" dirty="0" smtClean="0"/>
              <a:t>[K. Itoh and S. Itoh, J. </a:t>
            </a:r>
            <a:r>
              <a:rPr lang="en-US" sz="2000" b="0" dirty="0" err="1" smtClean="0"/>
              <a:t>Phs</a:t>
            </a:r>
            <a:r>
              <a:rPr lang="en-US" sz="2000" b="0" dirty="0" smtClean="0"/>
              <a:t>. Soc. </a:t>
            </a:r>
            <a:r>
              <a:rPr lang="en-US" sz="2000" b="0" dirty="0" err="1" smtClean="0"/>
              <a:t>Jpn</a:t>
            </a:r>
            <a:r>
              <a:rPr lang="en-US" sz="2000" b="0" dirty="0" smtClean="0"/>
              <a:t>. </a:t>
            </a:r>
            <a:r>
              <a:rPr lang="en-US" sz="2000" dirty="0" smtClean="0"/>
              <a:t>57</a:t>
            </a:r>
            <a:r>
              <a:rPr lang="en-US" sz="2000" b="0" dirty="0" smtClean="0"/>
              <a:t> (1988)]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density limit</a:t>
            </a:r>
            <a:br>
              <a:rPr lang="en-US" dirty="0" smtClean="0"/>
            </a:br>
            <a:r>
              <a:rPr lang="en-US" sz="2000" b="0" dirty="0" smtClean="0"/>
              <a:t>[S. </a:t>
            </a:r>
            <a:r>
              <a:rPr lang="en-US" sz="2000" b="0" dirty="0" err="1" smtClean="0"/>
              <a:t>Sudo</a:t>
            </a:r>
            <a:r>
              <a:rPr lang="en-US" sz="2000" b="0" dirty="0" smtClean="0"/>
              <a:t> et al., </a:t>
            </a:r>
            <a:r>
              <a:rPr lang="en-US" sz="2000" b="0" dirty="0" err="1" smtClean="0"/>
              <a:t>Nucl</a:t>
            </a:r>
            <a:r>
              <a:rPr lang="en-US" sz="2000" b="0" dirty="0" smtClean="0"/>
              <a:t>. Fusion 30 (1990)]</a:t>
            </a:r>
          </a:p>
          <a:p>
            <a:r>
              <a:rPr lang="en-US" dirty="0" smtClean="0"/>
              <a:t>Limits with different transport and radiation models</a:t>
            </a:r>
            <a:br>
              <a:rPr lang="en-US" dirty="0" smtClean="0"/>
            </a:b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[H. </a:t>
            </a:r>
            <a:r>
              <a:rPr lang="en-US" sz="2000" b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Wobig</a:t>
            </a: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, </a:t>
            </a:r>
            <a:r>
              <a:rPr lang="en-US" sz="2000" b="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Plasma Phys. Control. Fusion</a:t>
            </a: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42 (2000</a:t>
            </a:r>
            <a:r>
              <a:rPr lang="en-US" sz="20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)]</a:t>
            </a:r>
            <a:endParaRPr lang="en-US" sz="2000" b="0" dirty="0"/>
          </a:p>
          <a:p>
            <a:r>
              <a:rPr lang="en-US" dirty="0" smtClean="0"/>
              <a:t>Modified Itoh model for W7-AS</a:t>
            </a:r>
            <a:br>
              <a:rPr lang="en-US" dirty="0" smtClean="0"/>
            </a:br>
            <a:r>
              <a:rPr lang="en-US" sz="2000" b="0" dirty="0" smtClean="0"/>
              <a:t>[L. </a:t>
            </a:r>
            <a:r>
              <a:rPr lang="en-US" sz="2000" b="0" dirty="0" err="1" smtClean="0"/>
              <a:t>Giannone</a:t>
            </a:r>
            <a:r>
              <a:rPr lang="en-US" sz="2000" b="0" dirty="0" smtClean="0"/>
              <a:t> et al., Plasma Phys. Control. Fusion 45 (2003)]</a:t>
            </a:r>
          </a:p>
          <a:p>
            <a:r>
              <a:rPr lang="en-US" dirty="0" smtClean="0"/>
              <a:t>Implicit dependences on transport and edge</a:t>
            </a:r>
            <a:br>
              <a:rPr lang="en-US" dirty="0" smtClean="0"/>
            </a:br>
            <a:r>
              <a:rPr lang="en-US" dirty="0" smtClean="0"/>
              <a:t>impurities (low Z) have to be made explicit</a:t>
            </a:r>
            <a:br>
              <a:rPr lang="en-US" dirty="0" smtClean="0"/>
            </a:br>
            <a:r>
              <a:rPr lang="en-US" sz="2000" b="0" dirty="0" smtClean="0"/>
              <a:t>[</a:t>
            </a:r>
            <a:r>
              <a:rPr lang="en-US" sz="2000" b="0" dirty="0" err="1" smtClean="0"/>
              <a:t>Zanca</a:t>
            </a:r>
            <a:r>
              <a:rPr lang="en-US" sz="2000" b="0" dirty="0" smtClean="0"/>
              <a:t> et al., </a:t>
            </a:r>
            <a:r>
              <a:rPr lang="en-US" sz="2000" b="0" dirty="0" err="1" smtClean="0"/>
              <a:t>Nucl</a:t>
            </a:r>
            <a:r>
              <a:rPr lang="en-US" sz="2000" b="0" dirty="0" smtClean="0"/>
              <a:t>. Fusion 57 (2017)]</a:t>
            </a: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757050" y="1138083"/>
            <a:ext cx="6568329" cy="312256"/>
          </a:xfrm>
          <a:prstGeom prst="roundRect">
            <a:avLst/>
          </a:prstGeom>
          <a:solidFill>
            <a:srgbClr val="00B8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757050" y="1876223"/>
            <a:ext cx="2367890" cy="312256"/>
          </a:xfrm>
          <a:prstGeom prst="roundRect">
            <a:avLst/>
          </a:prstGeom>
          <a:solidFill>
            <a:srgbClr val="00B05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57049" y="4704965"/>
            <a:ext cx="3832705" cy="312256"/>
          </a:xfrm>
          <a:prstGeom prst="roundRect">
            <a:avLst/>
          </a:prstGeom>
          <a:solidFill>
            <a:srgbClr val="FF00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24.10.2018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Fuchert et al., EX/3-5, IAEA-FEC 2018 Ahmedabad, India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0" name="Geschweifte Klammer rechts 19"/>
          <p:cNvSpPr/>
          <p:nvPr/>
        </p:nvSpPr>
        <p:spPr bwMode="auto">
          <a:xfrm>
            <a:off x="7106343" y="3256249"/>
            <a:ext cx="360040" cy="1523877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19" y="1383579"/>
            <a:ext cx="4398677" cy="2889345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>
            <a:off x="9874975" y="4482262"/>
            <a:ext cx="17170" cy="81724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8716255" y="1057815"/>
            <a:ext cx="310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 courtesy by T. </a:t>
            </a:r>
            <a:r>
              <a:rPr lang="en-US" dirty="0" err="1" smtClean="0"/>
              <a:t>Pütterich</a:t>
            </a:r>
            <a:endParaRPr lang="en-US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45" y="5273511"/>
            <a:ext cx="1501747" cy="657627"/>
          </a:xfrm>
          <a:prstGeom prst="rect">
            <a:avLst/>
          </a:prstGeom>
        </p:spPr>
      </p:pic>
      <p:cxnSp>
        <p:nvCxnSpPr>
          <p:cNvPr id="24" name="Gerade Verbindung mit Pfeil 23"/>
          <p:cNvCxnSpPr/>
          <p:nvPr/>
        </p:nvCxnSpPr>
        <p:spPr>
          <a:xfrm flipH="1">
            <a:off x="8108327" y="3093912"/>
            <a:ext cx="1382310" cy="214497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9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  <a:cs typeface="Arial" panose="020B0604020202020204" pitchFamily="34" charset="0"/>
              </a:rPr>
              <a:t>Predicting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critical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strong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edge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radiation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Critical density from the detachment model by Itoh</a:t>
            </a:r>
            <a:br>
              <a:rPr lang="en-US" dirty="0" smtClean="0"/>
            </a:br>
            <a:r>
              <a:rPr lang="en-US" sz="2000" b="0" dirty="0" smtClean="0"/>
              <a:t>[K. Itoh and S. Itoh, J. </a:t>
            </a:r>
            <a:r>
              <a:rPr lang="en-US" sz="2000" b="0" dirty="0" err="1" smtClean="0"/>
              <a:t>Phs</a:t>
            </a:r>
            <a:r>
              <a:rPr lang="en-US" sz="2000" b="0" dirty="0" smtClean="0"/>
              <a:t>. Soc. </a:t>
            </a:r>
            <a:r>
              <a:rPr lang="en-US" sz="2000" b="0" dirty="0" err="1" smtClean="0"/>
              <a:t>Jpn</a:t>
            </a:r>
            <a:r>
              <a:rPr lang="en-US" sz="2000" b="0" dirty="0" smtClean="0"/>
              <a:t>. </a:t>
            </a:r>
            <a:r>
              <a:rPr lang="en-US" sz="2000" dirty="0" smtClean="0"/>
              <a:t>57</a:t>
            </a:r>
            <a:r>
              <a:rPr lang="en-US" sz="2000" b="0" dirty="0" smtClean="0"/>
              <a:t> (1988)]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density limit</a:t>
            </a:r>
            <a:br>
              <a:rPr lang="en-US" dirty="0" smtClean="0"/>
            </a:br>
            <a:r>
              <a:rPr lang="en-US" sz="2000" b="0" dirty="0" smtClean="0"/>
              <a:t>[S. </a:t>
            </a:r>
            <a:r>
              <a:rPr lang="en-US" sz="2000" b="0" dirty="0" err="1" smtClean="0"/>
              <a:t>Sudo</a:t>
            </a:r>
            <a:r>
              <a:rPr lang="en-US" sz="2000" b="0" dirty="0" smtClean="0"/>
              <a:t> et al., </a:t>
            </a:r>
            <a:r>
              <a:rPr lang="en-US" sz="2000" b="0" dirty="0" err="1" smtClean="0"/>
              <a:t>Nucl</a:t>
            </a:r>
            <a:r>
              <a:rPr lang="en-US" sz="2000" b="0" dirty="0" smtClean="0"/>
              <a:t>. Fusion 30 (1990)]</a:t>
            </a:r>
          </a:p>
          <a:p>
            <a:r>
              <a:rPr lang="en-US" dirty="0" smtClean="0"/>
              <a:t>Limits with different transport and radiation models</a:t>
            </a:r>
            <a:br>
              <a:rPr lang="en-US" dirty="0" smtClean="0"/>
            </a:b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[H. </a:t>
            </a:r>
            <a:r>
              <a:rPr lang="en-US" sz="2000" b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Wobig</a:t>
            </a: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, </a:t>
            </a:r>
            <a:r>
              <a:rPr lang="en-US" sz="2000" b="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Plasma Phys. Control. Fusion</a:t>
            </a: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42 (2000</a:t>
            </a:r>
            <a:r>
              <a:rPr lang="en-US" sz="20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)]</a:t>
            </a:r>
            <a:endParaRPr lang="en-US" sz="2000" b="0" dirty="0"/>
          </a:p>
          <a:p>
            <a:r>
              <a:rPr lang="en-US" dirty="0" smtClean="0"/>
              <a:t>Modified Itoh model for W7-AS</a:t>
            </a:r>
            <a:br>
              <a:rPr lang="en-US" dirty="0" smtClean="0"/>
            </a:br>
            <a:r>
              <a:rPr lang="en-US" sz="2000" b="0" dirty="0" smtClean="0"/>
              <a:t>[L. </a:t>
            </a:r>
            <a:r>
              <a:rPr lang="en-US" sz="2000" b="0" dirty="0" err="1" smtClean="0"/>
              <a:t>Giannone</a:t>
            </a:r>
            <a:r>
              <a:rPr lang="en-US" sz="2000" b="0" dirty="0" smtClean="0"/>
              <a:t> et al., Plasma Phys. Control. Fusion 45 (2003)]</a:t>
            </a:r>
          </a:p>
          <a:p>
            <a:r>
              <a:rPr lang="en-US" dirty="0" smtClean="0"/>
              <a:t>Implicit dependences on transport and edge</a:t>
            </a:r>
            <a:br>
              <a:rPr lang="en-US" dirty="0" smtClean="0"/>
            </a:br>
            <a:r>
              <a:rPr lang="en-US" dirty="0" smtClean="0"/>
              <a:t>impurities (low Z) have to be made explicit</a:t>
            </a:r>
            <a:br>
              <a:rPr lang="en-US" dirty="0" smtClean="0"/>
            </a:br>
            <a:r>
              <a:rPr lang="en-US" sz="2000" b="0" dirty="0" smtClean="0"/>
              <a:t>[</a:t>
            </a:r>
            <a:r>
              <a:rPr lang="en-US" sz="2000" b="0" dirty="0" err="1" smtClean="0"/>
              <a:t>Zanca</a:t>
            </a:r>
            <a:r>
              <a:rPr lang="en-US" sz="2000" b="0" dirty="0" smtClean="0"/>
              <a:t> et al., </a:t>
            </a:r>
            <a:r>
              <a:rPr lang="en-US" sz="2000" b="0" dirty="0" err="1" smtClean="0"/>
              <a:t>Nucl</a:t>
            </a:r>
            <a:r>
              <a:rPr lang="en-US" sz="2000" b="0" dirty="0" smtClean="0"/>
              <a:t>. Fusion 57 (2017)]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30" y="1132638"/>
            <a:ext cx="1573472" cy="76223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62" y="2197385"/>
            <a:ext cx="2506953" cy="711228"/>
          </a:xfrm>
          <a:prstGeom prst="rect">
            <a:avLst/>
          </a:prstGeom>
        </p:spPr>
      </p:pic>
      <p:sp>
        <p:nvSpPr>
          <p:cNvPr id="4" name="Geschweifte Klammer rechts 3"/>
          <p:cNvSpPr/>
          <p:nvPr/>
        </p:nvSpPr>
        <p:spPr bwMode="auto">
          <a:xfrm>
            <a:off x="7106343" y="3256249"/>
            <a:ext cx="360040" cy="1523877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32" y="3542407"/>
            <a:ext cx="1634643" cy="79468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 bwMode="auto">
          <a:xfrm>
            <a:off x="757049" y="4704965"/>
            <a:ext cx="3832705" cy="312256"/>
          </a:xfrm>
          <a:prstGeom prst="roundRect">
            <a:avLst/>
          </a:prstGeom>
          <a:solidFill>
            <a:srgbClr val="FF00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9502874" y="3446485"/>
            <a:ext cx="1784612" cy="890610"/>
          </a:xfrm>
          <a:prstGeom prst="roundRect">
            <a:avLst/>
          </a:prstGeom>
          <a:solidFill>
            <a:srgbClr val="FF00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55" y="3597987"/>
            <a:ext cx="1501747" cy="657627"/>
          </a:xfrm>
          <a:prstGeom prst="rect">
            <a:avLst/>
          </a:prstGeom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" name="Grafik 2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26" y="5123057"/>
            <a:ext cx="1952758" cy="970239"/>
          </a:xfrm>
          <a:prstGeom prst="rect">
            <a:avLst/>
          </a:prstGeom>
          <a:ln>
            <a:noFill/>
          </a:ln>
        </p:spPr>
      </p:pic>
      <p:sp>
        <p:nvSpPr>
          <p:cNvPr id="21" name="Abgerundetes Rechteck 20"/>
          <p:cNvSpPr/>
          <p:nvPr/>
        </p:nvSpPr>
        <p:spPr bwMode="auto">
          <a:xfrm>
            <a:off x="9351260" y="5041052"/>
            <a:ext cx="2069698" cy="1052244"/>
          </a:xfrm>
          <a:prstGeom prst="roundRect">
            <a:avLst/>
          </a:prstGeom>
          <a:solidFill>
            <a:srgbClr val="FF00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Table 3"/>
          <p:cNvGraphicFramePr/>
          <p:nvPr>
            <p:extLst>
              <p:ext uri="{D42A27DB-BD31-4B8C-83A1-F6EECF244321}">
                <p14:modId xmlns:p14="http://schemas.microsoft.com/office/powerpoint/2010/main" val="2928590892"/>
              </p:ext>
            </p:extLst>
          </p:nvPr>
        </p:nvGraphicFramePr>
        <p:xfrm>
          <a:off x="6261845" y="4870905"/>
          <a:ext cx="2797798" cy="1556824"/>
        </p:xfrm>
        <a:graphic>
          <a:graphicData uri="http://schemas.openxmlformats.org/drawingml/2006/table">
            <a:tbl>
              <a:tblPr/>
              <a:tblGrid>
                <a:gridCol w="168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Configuration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</a:t>
                      </a:r>
                      <a:endParaRPr lang="en-US" sz="2000" b="0" strike="noStrike" spc="-1" baseline="-2500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Standard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0.56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anose="020F0502020204030204" pitchFamily="34" charset="0"/>
                        </a:rPr>
                        <a:t>High-iota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 pitchFamily="34" charset="0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0.59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High-mirror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0.57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385" marR="91385" marT="42203" marB="42203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hteck 23"/>
          <p:cNvSpPr/>
          <p:nvPr/>
        </p:nvSpPr>
        <p:spPr>
          <a:xfrm>
            <a:off x="378474" y="5567174"/>
            <a:ext cx="5951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Details on </a:t>
            </a:r>
            <a:r>
              <a:rPr lang="de-D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magnetic</a:t>
            </a: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configurations</a:t>
            </a: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[J. Geiger et al., </a:t>
            </a:r>
            <a:r>
              <a:rPr lang="en-GB" sz="2000" dirty="0">
                <a:cs typeface="Arial" panose="020B0604020202020204" pitchFamily="34" charset="0"/>
              </a:rPr>
              <a:t>Plasma Phys. Control. Fusion </a:t>
            </a:r>
            <a:r>
              <a:rPr lang="en-GB" sz="2000" b="1" dirty="0" smtClean="0">
                <a:cs typeface="Arial" panose="020B0604020202020204" pitchFamily="34" charset="0"/>
              </a:rPr>
              <a:t>57</a:t>
            </a:r>
            <a:r>
              <a:rPr lang="en-GB" sz="2000" dirty="0" smtClean="0">
                <a:cs typeface="Arial" panose="020B0604020202020204" pitchFamily="34" charset="0"/>
              </a:rPr>
              <a:t> (</a:t>
            </a:r>
            <a:r>
              <a:rPr lang="en-GB" sz="2000" dirty="0">
                <a:cs typeface="Arial" panose="020B0604020202020204" pitchFamily="34" charset="0"/>
              </a:rPr>
              <a:t>2015</a:t>
            </a:r>
            <a:r>
              <a:rPr lang="en-GB" sz="2000" dirty="0" smtClean="0">
                <a:cs typeface="Arial" panose="020B0604020202020204" pitchFamily="34" charset="0"/>
              </a:rPr>
              <a:t>)]</a:t>
            </a:r>
            <a:endParaRPr lang="de-DE" sz="2000" dirty="0">
              <a:cs typeface="Arial" panose="020B0604020202020204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10200456" y="4409494"/>
            <a:ext cx="0" cy="5264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 25"/>
          <p:cNvSpPr/>
          <p:nvPr/>
        </p:nvSpPr>
        <p:spPr>
          <a:xfrm>
            <a:off x="10275062" y="4422285"/>
            <a:ext cx="766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W7-X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719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Critical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before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boronization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9425" y="1358841"/>
            <a:ext cx="11233150" cy="5082898"/>
          </a:xfrm>
        </p:spPr>
        <p:txBody>
          <a:bodyPr/>
          <a:lstStyle/>
          <a:p>
            <a:r>
              <a:rPr lang="en-US" dirty="0" smtClean="0"/>
              <a:t>Large scatter in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Weaker power scaling than predicted</a:t>
            </a:r>
            <a:br>
              <a:rPr lang="en-US" dirty="0" smtClean="0"/>
            </a:br>
            <a:r>
              <a:rPr lang="en-US" dirty="0" smtClean="0"/>
              <a:t>(if any…)</a:t>
            </a:r>
          </a:p>
          <a:p>
            <a:endParaRPr lang="en-US" dirty="0" smtClean="0"/>
          </a:p>
          <a:p>
            <a:r>
              <a:rPr lang="en-US" dirty="0" smtClean="0"/>
              <a:t>Possible reasons:</a:t>
            </a:r>
          </a:p>
          <a:p>
            <a:pPr lvl="1"/>
            <a:r>
              <a:rPr lang="en-US" dirty="0" smtClean="0"/>
              <a:t>Changing impurity content</a:t>
            </a:r>
            <a:br>
              <a:rPr lang="en-US" dirty="0" smtClean="0"/>
            </a:br>
            <a:r>
              <a:rPr lang="en-US" dirty="0" smtClean="0"/>
              <a:t>(depending on heating power?)</a:t>
            </a:r>
          </a:p>
          <a:p>
            <a:pPr lvl="1"/>
            <a:r>
              <a:rPr lang="en-US" dirty="0" smtClean="0"/>
              <a:t>Profile effects, importance of edge</a:t>
            </a:r>
            <a:br>
              <a:rPr lang="en-US" dirty="0" smtClean="0"/>
            </a:br>
            <a:r>
              <a:rPr lang="en-US" dirty="0" smtClean="0"/>
              <a:t>density (</a:t>
            </a:r>
            <a:r>
              <a:rPr lang="el-GR" dirty="0" smtClean="0"/>
              <a:t>δ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Model not </a:t>
            </a:r>
            <a:r>
              <a:rPr lang="de-DE" dirty="0" err="1" smtClean="0"/>
              <a:t>applicable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, </a:t>
            </a:r>
            <a:r>
              <a:rPr lang="de-DE" dirty="0" err="1" smtClean="0"/>
              <a:t>changing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radiator</a:t>
            </a:r>
            <a:r>
              <a:rPr lang="de-DE" dirty="0" smtClean="0"/>
              <a:t>,…)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99" y="1556792"/>
            <a:ext cx="6115140" cy="4320480"/>
          </a:xfrm>
          <a:prstGeom prst="rect">
            <a:avLst/>
          </a:prstGeom>
        </p:spPr>
      </p:pic>
      <p:pic>
        <p:nvPicPr>
          <p:cNvPr id="5" name="Grafik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40" y="2004098"/>
            <a:ext cx="1711959" cy="850596"/>
          </a:xfrm>
          <a:prstGeom prst="rect">
            <a:avLst/>
          </a:prstGeom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6600056" y="1268760"/>
            <a:ext cx="483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de-DE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plasmas</a:t>
            </a:r>
            <a:r>
              <a:rPr lang="de-DE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de-DE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X2-heating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boronization</a:t>
            </a:r>
            <a:endParaRPr lang="de-DE" dirty="0"/>
          </a:p>
        </p:txBody>
      </p:sp>
      <p:sp>
        <p:nvSpPr>
          <p:cNvPr id="6" name="CustomShape 2"/>
          <p:cNvSpPr/>
          <p:nvPr/>
        </p:nvSpPr>
        <p:spPr>
          <a:xfrm>
            <a:off x="335360" y="908720"/>
            <a:ext cx="8846280" cy="165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79260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Large scatter in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n</a:t>
            </a:r>
            <a:r>
              <a:rPr lang="en-US" sz="2400" b="1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c</a:t>
            </a:r>
            <a:endParaRPr lang="en-US" sz="2400" b="1" spc="-1" baseline="-2500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Arial" panose="020B0604020202020204" pitchFamily="34" charset="0"/>
            </a:endParaRPr>
          </a:p>
          <a:p>
            <a:pPr marL="379260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Weaker power scaling than predicted (if any…)</a:t>
            </a:r>
          </a:p>
          <a:p>
            <a:pPr marL="379260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Possible reasons:</a:t>
            </a:r>
          </a:p>
          <a:p>
            <a:pPr marL="836460" lvl="1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Changing impurity content</a:t>
            </a:r>
            <a:b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</a:br>
            <a:r>
              <a:rPr lang="en-US" sz="20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 under investigation</a:t>
            </a:r>
            <a:endParaRPr lang="en-US" sz="2000" spc="-1" dirty="0" smtClean="0">
              <a:solidFill>
                <a:srgbClr val="0066FF"/>
              </a:solidFill>
              <a:uFill>
                <a:solidFill>
                  <a:srgbClr val="FFFFFF"/>
                </a:solidFill>
              </a:uFill>
              <a:cs typeface="Arial" panose="020B0604020202020204" pitchFamily="34" charset="0"/>
            </a:endParaRPr>
          </a:p>
          <a:p>
            <a:pPr marL="836460" lvl="1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Profile effects, importance of edge density (</a:t>
            </a:r>
            <a:r>
              <a:rPr lang="el-G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δ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)</a:t>
            </a:r>
          </a:p>
          <a:p>
            <a:pPr marL="836460" lvl="1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Model not </a:t>
            </a:r>
            <a:r>
              <a:rPr lang="de-D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applicable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/>
            </a:r>
            <a:b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</a:b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000" spc="-1" dirty="0" err="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local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effects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exist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(e.g. </a:t>
            </a:r>
            <a:r>
              <a:rPr lang="de-DE" sz="2000" spc="-1" dirty="0" err="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Marfe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[U. Wenzel</a:t>
            </a:r>
            <a:r>
              <a:rPr lang="en-US" sz="2000" dirty="0" smtClean="0">
                <a:solidFill>
                  <a:srgbClr val="0066FF"/>
                </a:solidFill>
                <a:cs typeface="Arial" panose="020B0604020202020204" pitchFamily="34" charset="0"/>
              </a:rPr>
              <a:t>,</a:t>
            </a:r>
            <a:br>
              <a:rPr lang="en-US" sz="2000" dirty="0" smtClean="0">
                <a:solidFill>
                  <a:srgbClr val="0066FF"/>
                </a:solidFill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66FF"/>
                </a:solidFill>
                <a:cs typeface="Arial" panose="020B0604020202020204" pitchFamily="34" charset="0"/>
              </a:rPr>
              <a:t>NF 58 </a:t>
            </a:r>
            <a:r>
              <a:rPr lang="en-GB" sz="2000" dirty="0" smtClean="0">
                <a:solidFill>
                  <a:srgbClr val="0066FF"/>
                </a:solidFill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rgbClr val="0066FF"/>
                </a:solidFill>
                <a:cs typeface="Arial" panose="020B0604020202020204" pitchFamily="34" charset="0"/>
              </a:rPr>
              <a:t>2018)]), 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but </a:t>
            </a:r>
            <a:r>
              <a:rPr lang="de-DE" sz="2000" spc="-1" dirty="0" err="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their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importance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de-DE" sz="2000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unclear</a:t>
            </a:r>
            <a:endParaRPr lang="de-DE" sz="2000" spc="-1" dirty="0" smtClean="0">
              <a:solidFill>
                <a:srgbClr val="0066FF"/>
              </a:solidFill>
              <a:uFill>
                <a:solidFill>
                  <a:srgbClr val="FFFFFF"/>
                </a:solidFill>
              </a:u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79260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400" b="1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Common </a:t>
            </a:r>
            <a:r>
              <a:rPr lang="de-DE" sz="2400" b="1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mitigation</a:t>
            </a:r>
            <a:r>
              <a:rPr lang="de-DE" sz="2400" b="1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b="1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strategies</a:t>
            </a:r>
            <a:r>
              <a:rPr lang="de-DE" sz="2400" b="1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836460" lvl="1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Pellet </a:t>
            </a:r>
            <a:r>
              <a:rPr lang="de-DE" sz="2000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fueling</a:t>
            </a:r>
            <a:r>
              <a:rPr lang="de-DE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de-DE" sz="2000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decouple</a:t>
            </a:r>
            <a:r>
              <a:rPr lang="de-DE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core</a:t>
            </a:r>
            <a:r>
              <a:rPr lang="de-DE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edge</a:t>
            </a:r>
            <a:r>
              <a:rPr lang="de-DE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density</a:t>
            </a:r>
            <a:r>
              <a:rPr lang="de-DE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836460" lvl="1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Wall conditioning by e.g. </a:t>
            </a:r>
            <a:r>
              <a:rPr lang="en-US" sz="2000" spc="-1" dirty="0" err="1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boronization</a:t>
            </a:r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 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[-&gt;R. </a:t>
            </a:r>
            <a:r>
              <a:rPr lang="en-US" sz="20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Brakel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, EX/P8-17]</a:t>
            </a:r>
            <a:endParaRPr lang="en-US" sz="20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756425"/>
            <a:ext cx="3739800" cy="2642250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 bwMode="auto">
          <a:xfrm>
            <a:off x="1206365" y="3254570"/>
            <a:ext cx="4800298" cy="314150"/>
          </a:xfrm>
          <a:prstGeom prst="roundRect">
            <a:avLst/>
          </a:prstGeom>
          <a:solidFill>
            <a:srgbClr val="00B8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92" y="1448598"/>
            <a:ext cx="4631432" cy="39001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117195" y="5541161"/>
            <a:ext cx="248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[G. </a:t>
            </a:r>
            <a:r>
              <a:rPr lang="en-US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Kocsis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, T. </a:t>
            </a:r>
            <a:r>
              <a:rPr lang="en-US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Szepesi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]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9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Critical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after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boronization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79425" y="1438736"/>
            <a:ext cx="11233150" cy="5082898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boronization</a:t>
            </a:r>
            <a:r>
              <a:rPr lang="en-US" dirty="0" smtClean="0"/>
              <a:t>, radiation from</a:t>
            </a:r>
            <a:br>
              <a:rPr lang="en-US" dirty="0" smtClean="0"/>
            </a:br>
            <a:r>
              <a:rPr lang="en-US" dirty="0" smtClean="0"/>
              <a:t>oxygen and carbon lines went down</a:t>
            </a:r>
            <a:br>
              <a:rPr lang="en-US" dirty="0" smtClean="0"/>
            </a:br>
            <a:r>
              <a:rPr lang="en-US" dirty="0" smtClean="0"/>
              <a:t>significantly</a:t>
            </a:r>
          </a:p>
          <a:p>
            <a:pPr lvl="1"/>
            <a:r>
              <a:rPr lang="en-US" dirty="0" smtClean="0"/>
              <a:t>Reduced by a factor of 5 to 10</a:t>
            </a:r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moderate additional </a:t>
            </a:r>
            <a:r>
              <a:rPr lang="de-DE" dirty="0" err="1" smtClean="0"/>
              <a:t>boron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en-US" dirty="0" smtClean="0"/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3F7EC1"/>
                </a:solidFill>
              </a:rPr>
              <a:t>[-&gt; Pedersen et al., EX/9-1]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At the same time,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increased by a</a:t>
            </a:r>
            <a:br>
              <a:rPr lang="en-US" dirty="0" smtClean="0"/>
            </a:br>
            <a:r>
              <a:rPr lang="en-US" dirty="0" smtClean="0"/>
              <a:t>factor of ~3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In the scaling law this would correspond</a:t>
            </a:r>
            <a:br>
              <a:rPr lang="en-US" dirty="0" smtClean="0"/>
            </a:br>
            <a:r>
              <a:rPr lang="en-US" dirty="0" smtClean="0"/>
              <a:t>to a reduction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imp</a:t>
            </a:r>
            <a:r>
              <a:rPr lang="en-US" dirty="0" smtClean="0"/>
              <a:t> by a factor of 5 to 10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Configurational effects are either</a:t>
            </a:r>
            <a:br>
              <a:rPr lang="en-US" dirty="0" smtClean="0"/>
            </a:br>
            <a:r>
              <a:rPr lang="en-US" dirty="0" smtClean="0"/>
              <a:t>absent or subtle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98" y="1187681"/>
            <a:ext cx="6574386" cy="4644947"/>
          </a:xfrm>
          <a:prstGeom prst="rect">
            <a:avLst/>
          </a:prstGeom>
        </p:spPr>
      </p:pic>
      <p:pic>
        <p:nvPicPr>
          <p:cNvPr id="7" name="Grafik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40" y="5661248"/>
            <a:ext cx="1462395" cy="726599"/>
          </a:xfrm>
          <a:prstGeom prst="rect">
            <a:avLst/>
          </a:prstGeom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Fuchert et al., EX/3-5, IAEA-FEC 2018 Ahmedabad, India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989546" y="3631196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f</a:t>
            </a:r>
            <a:r>
              <a:rPr lang="en-US" sz="2000" b="1" baseline="-25000" dirty="0" err="1" smtClean="0"/>
              <a:t>imp</a:t>
            </a:r>
            <a:r>
              <a:rPr lang="en-US" sz="2000" b="1" dirty="0" smtClean="0"/>
              <a:t>=5%</a:t>
            </a:r>
            <a:endParaRPr lang="en-US" sz="2000" b="1" dirty="0"/>
          </a:p>
        </p:txBody>
      </p:sp>
      <p:sp>
        <p:nvSpPr>
          <p:cNvPr id="11" name="Rechteck 10"/>
          <p:cNvSpPr/>
          <p:nvPr/>
        </p:nvSpPr>
        <p:spPr>
          <a:xfrm>
            <a:off x="11000257" y="2476473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f</a:t>
            </a:r>
            <a:r>
              <a:rPr lang="en-US" sz="2000" b="1" baseline="-25000" dirty="0" err="1" smtClean="0"/>
              <a:t>imp</a:t>
            </a:r>
            <a:r>
              <a:rPr lang="en-US" sz="2000" b="1" dirty="0" smtClean="0"/>
              <a:t>=1%</a:t>
            </a:r>
            <a:endParaRPr lang="en-US" sz="2000" b="1" dirty="0"/>
          </a:p>
        </p:txBody>
      </p:sp>
      <p:sp>
        <p:nvSpPr>
          <p:cNvPr id="12" name="Rechteck 11"/>
          <p:cNvSpPr/>
          <p:nvPr/>
        </p:nvSpPr>
        <p:spPr>
          <a:xfrm>
            <a:off x="9806209" y="1429764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f</a:t>
            </a:r>
            <a:r>
              <a:rPr lang="en-US" sz="2000" b="1" baseline="-25000" dirty="0" err="1" smtClean="0"/>
              <a:t>imp</a:t>
            </a:r>
            <a:r>
              <a:rPr lang="en-US" sz="2000" b="1" dirty="0" smtClean="0"/>
              <a:t>=0.5%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2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Profile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effects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79425" y="1322105"/>
            <a:ext cx="11233150" cy="5082898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Estimate edge density by </a:t>
            </a:r>
            <a:r>
              <a:rPr lang="el-GR" dirty="0" smtClean="0"/>
              <a:t>δ</a:t>
            </a:r>
            <a:r>
              <a:rPr lang="de-DE" dirty="0" smtClean="0"/>
              <a:t>=n</a:t>
            </a:r>
            <a:r>
              <a:rPr lang="de-DE" baseline="-25000" dirty="0" smtClean="0"/>
              <a:t>0</a:t>
            </a:r>
            <a:r>
              <a:rPr lang="de-DE" dirty="0" smtClean="0"/>
              <a:t>/n</a:t>
            </a:r>
            <a:r>
              <a:rPr lang="de-DE" baseline="-25000" dirty="0" smtClean="0"/>
              <a:t>0.85</a:t>
            </a:r>
            <a:r>
              <a:rPr lang="el-GR" baseline="-25000" dirty="0" smtClean="0"/>
              <a:t>ρ</a:t>
            </a:r>
            <a:endParaRPr lang="de-DE" baseline="-25000" dirty="0" smtClean="0"/>
          </a:p>
          <a:p>
            <a:endParaRPr lang="de-DE" baseline="-25000" dirty="0"/>
          </a:p>
          <a:p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</a:t>
            </a:r>
            <a:r>
              <a:rPr lang="de-DE" baseline="-25000" dirty="0" smtClean="0"/>
              <a:t>e</a:t>
            </a:r>
            <a:r>
              <a:rPr lang="de-DE" dirty="0" smtClean="0"/>
              <a:t>/</a:t>
            </a:r>
            <a:r>
              <a:rPr lang="el-GR" dirty="0" smtClean="0"/>
              <a:t>δ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Profile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major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source</a:t>
            </a:r>
            <a:r>
              <a:rPr lang="de-DE" dirty="0">
                <a:sym typeface="Wingdings" panose="05000000000000000000" pitchFamily="2" charset="2"/>
              </a:rPr>
              <a:t/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scatter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n</a:t>
            </a:r>
            <a:r>
              <a:rPr lang="de-DE" baseline="-25000" dirty="0" err="1" smtClean="0">
                <a:sym typeface="Wingdings" panose="05000000000000000000" pitchFamily="2" charset="2"/>
              </a:rPr>
              <a:t>c</a:t>
            </a:r>
            <a:endParaRPr lang="en-US" baseline="-25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99" y="1500874"/>
            <a:ext cx="6511316" cy="4600386"/>
          </a:xfrm>
          <a:prstGeom prst="rect">
            <a:avLst/>
          </a:prstGeom>
        </p:spPr>
      </p:pic>
      <p:pic>
        <p:nvPicPr>
          <p:cNvPr id="5" name="Grafik 6"/>
          <p:cNvPicPr/>
          <p:nvPr/>
        </p:nvPicPr>
        <p:blipFill>
          <a:blip r:embed="rId3"/>
          <a:stretch/>
        </p:blipFill>
        <p:spPr>
          <a:xfrm>
            <a:off x="857378" y="1317459"/>
            <a:ext cx="2075007" cy="419656"/>
          </a:xfrm>
          <a:prstGeom prst="rect">
            <a:avLst/>
          </a:prstGeom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5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Profile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effects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79425" y="1322105"/>
            <a:ext cx="11233150" cy="5082898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Estimate edge density by </a:t>
            </a:r>
            <a:r>
              <a:rPr lang="el-GR" dirty="0" smtClean="0"/>
              <a:t>δ</a:t>
            </a:r>
            <a:r>
              <a:rPr lang="de-DE" dirty="0" smtClean="0"/>
              <a:t>=n</a:t>
            </a:r>
            <a:r>
              <a:rPr lang="de-DE" baseline="-25000" dirty="0" smtClean="0"/>
              <a:t>0</a:t>
            </a:r>
            <a:r>
              <a:rPr lang="de-DE" dirty="0" smtClean="0"/>
              <a:t>/n</a:t>
            </a:r>
            <a:r>
              <a:rPr lang="de-DE" baseline="-25000" dirty="0" smtClean="0"/>
              <a:t>0.85</a:t>
            </a:r>
            <a:r>
              <a:rPr lang="el-GR" baseline="-25000" dirty="0" smtClean="0"/>
              <a:t>ρ</a:t>
            </a:r>
            <a:endParaRPr lang="de-DE" baseline="-25000" dirty="0" smtClean="0"/>
          </a:p>
          <a:p>
            <a:endParaRPr lang="de-DE" baseline="-25000" dirty="0"/>
          </a:p>
          <a:p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</a:t>
            </a:r>
            <a:r>
              <a:rPr lang="de-DE" baseline="-25000" dirty="0" smtClean="0"/>
              <a:t>e</a:t>
            </a:r>
            <a:r>
              <a:rPr lang="de-DE" dirty="0" smtClean="0"/>
              <a:t>/</a:t>
            </a:r>
            <a:r>
              <a:rPr lang="el-GR" dirty="0" smtClean="0"/>
              <a:t>δ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Profile </a:t>
            </a:r>
            <a:r>
              <a:rPr lang="de-DE" dirty="0" err="1" smtClean="0">
                <a:sym typeface="Wingdings" panose="05000000000000000000" pitchFamily="2" charset="2"/>
              </a:rPr>
              <a:t>effects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major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source</a:t>
            </a:r>
            <a:r>
              <a:rPr lang="de-DE" dirty="0">
                <a:sym typeface="Wingdings" panose="05000000000000000000" pitchFamily="2" charset="2"/>
              </a:rPr>
              <a:t/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scatter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n</a:t>
            </a:r>
            <a:r>
              <a:rPr lang="de-DE" baseline="-25000" dirty="0" err="1" smtClean="0">
                <a:sym typeface="Wingdings" panose="05000000000000000000" pitchFamily="2" charset="2"/>
              </a:rPr>
              <a:t>c</a:t>
            </a:r>
            <a:endParaRPr lang="en-US" baseline="-25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99" y="1500874"/>
            <a:ext cx="6511316" cy="4600386"/>
          </a:xfrm>
          <a:prstGeom prst="rect">
            <a:avLst/>
          </a:prstGeom>
        </p:spPr>
      </p:pic>
      <p:pic>
        <p:nvPicPr>
          <p:cNvPr id="5" name="Grafik 6"/>
          <p:cNvPicPr/>
          <p:nvPr/>
        </p:nvPicPr>
        <p:blipFill>
          <a:blip r:embed="rId3"/>
          <a:stretch/>
        </p:blipFill>
        <p:spPr>
          <a:xfrm>
            <a:off x="857378" y="1317459"/>
            <a:ext cx="2075007" cy="419656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8018957" y="3399667"/>
            <a:ext cx="133020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720" indent="-179640">
              <a:lnSpc>
                <a:spcPct val="100000"/>
              </a:lnSpc>
              <a:spcAft>
                <a:spcPts val="601"/>
              </a:spcAft>
            </a:pPr>
            <a:r>
              <a:rPr lang="en-US" sz="3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t</a:t>
            </a:r>
            <a:r>
              <a:rPr lang="en-US" sz="3600" b="1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endParaRPr lang="en-US" sz="2800" b="1" strike="noStrike" spc="-1" baseline="30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0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higher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densities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05" y="2204864"/>
            <a:ext cx="6254919" cy="4419236"/>
          </a:xfrm>
          <a:prstGeom prst="rect">
            <a:avLst/>
          </a:prstGeom>
        </p:spPr>
      </p:pic>
      <p:graphicFrame>
        <p:nvGraphicFramePr>
          <p:cNvPr id="10" name="Table 3"/>
          <p:cNvGraphicFramePr/>
          <p:nvPr>
            <p:extLst>
              <p:ext uri="{D42A27DB-BD31-4B8C-83A1-F6EECF244321}">
                <p14:modId xmlns:p14="http://schemas.microsoft.com/office/powerpoint/2010/main" val="2856247767"/>
              </p:ext>
            </p:extLst>
          </p:nvPr>
        </p:nvGraphicFramePr>
        <p:xfrm>
          <a:off x="6408861" y="948448"/>
          <a:ext cx="5303763" cy="1163280"/>
        </p:xfrm>
        <a:graphic>
          <a:graphicData uri="http://schemas.openxmlformats.org/drawingml/2006/table">
            <a:tbl>
              <a:tblPr/>
              <a:tblGrid>
                <a:gridCol w="263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1" strike="noStrike" spc="-1" baseline="-25000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sz="20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boronization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-0.59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ISS04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-0.61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11371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11233150" cy="50828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Energy confinement after </a:t>
            </a:r>
            <a:r>
              <a:rPr lang="en-US" dirty="0" err="1" smtClean="0"/>
              <a:t>boronization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simplicity, only X2-heated plasmas</a:t>
            </a:r>
            <a:br>
              <a:rPr lang="en-US" dirty="0" smtClean="0"/>
            </a:br>
            <a:r>
              <a:rPr lang="en-US" dirty="0" smtClean="0"/>
              <a:t>are shown</a:t>
            </a:r>
          </a:p>
          <a:p>
            <a:pPr lvl="1"/>
            <a:r>
              <a:rPr lang="en-US" dirty="0" smtClean="0"/>
              <a:t>In O2 similar observations, but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absorbed</a:t>
            </a:r>
            <a:r>
              <a:rPr lang="en-US" dirty="0" smtClean="0"/>
              <a:t>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.</a:t>
            </a:r>
          </a:p>
          <a:p>
            <a:r>
              <a:rPr lang="en-US" dirty="0"/>
              <a:t>Also in these </a:t>
            </a:r>
            <a:r>
              <a:rPr lang="en-US" dirty="0" smtClean="0"/>
              <a:t>experiments </a:t>
            </a:r>
            <a:r>
              <a:rPr lang="en-US" dirty="0"/>
              <a:t>a </a:t>
            </a:r>
            <a:r>
              <a:rPr lang="en-US" dirty="0" smtClean="0"/>
              <a:t>positive</a:t>
            </a:r>
            <a:br>
              <a:rPr lang="en-US" dirty="0" smtClean="0"/>
            </a:br>
            <a:r>
              <a:rPr lang="en-US" dirty="0" smtClean="0"/>
              <a:t>density </a:t>
            </a:r>
            <a:r>
              <a:rPr lang="en-US" dirty="0"/>
              <a:t>scaling of </a:t>
            </a:r>
            <a:r>
              <a:rPr lang="en-US" dirty="0" err="1"/>
              <a:t>τ</a:t>
            </a:r>
            <a:r>
              <a:rPr lang="en-US" baseline="-25000" dirty="0" err="1"/>
              <a:t>E</a:t>
            </a:r>
            <a:r>
              <a:rPr lang="en-US" dirty="0"/>
              <a:t> is found.</a:t>
            </a:r>
          </a:p>
          <a:p>
            <a:r>
              <a:rPr lang="en-US" dirty="0"/>
              <a:t>This trend can be observed even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experiments.</a:t>
            </a:r>
          </a:p>
          <a:p>
            <a:r>
              <a:rPr lang="en-US" dirty="0"/>
              <a:t>Density scaling gets </a:t>
            </a:r>
            <a:r>
              <a:rPr lang="en-US" dirty="0" smtClean="0"/>
              <a:t>weaker </a:t>
            </a:r>
            <a:r>
              <a:rPr lang="en-US" dirty="0"/>
              <a:t>at </a:t>
            </a:r>
            <a:r>
              <a:rPr lang="en-US" dirty="0" smtClean="0"/>
              <a:t>high</a:t>
            </a:r>
            <a:br>
              <a:rPr lang="en-US" dirty="0" smtClean="0"/>
            </a:br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r>
              <a:rPr lang="en-US" dirty="0" smtClean="0"/>
              <a:t>/P</a:t>
            </a:r>
            <a:r>
              <a:rPr lang="en-US" baseline="-25000" dirty="0" smtClean="0"/>
              <a:t>ECRH</a:t>
            </a:r>
            <a:r>
              <a:rPr lang="en-US" dirty="0" smtClean="0"/>
              <a:t> or </a:t>
            </a:r>
            <a:r>
              <a:rPr lang="en-US" dirty="0"/>
              <a:t>densities close to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3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higher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densities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05" y="2204864"/>
            <a:ext cx="6254919" cy="4419236"/>
          </a:xfrm>
          <a:prstGeom prst="rect">
            <a:avLst/>
          </a:prstGeom>
        </p:spPr>
      </p:pic>
      <p:graphicFrame>
        <p:nvGraphicFramePr>
          <p:cNvPr id="10" name="Table 3"/>
          <p:cNvGraphicFramePr/>
          <p:nvPr>
            <p:extLst/>
          </p:nvPr>
        </p:nvGraphicFramePr>
        <p:xfrm>
          <a:off x="6408861" y="948448"/>
          <a:ext cx="5303763" cy="1163280"/>
        </p:xfrm>
        <a:graphic>
          <a:graphicData uri="http://schemas.openxmlformats.org/drawingml/2006/table">
            <a:tbl>
              <a:tblPr/>
              <a:tblGrid>
                <a:gridCol w="263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1" strike="noStrike" spc="-1" baseline="-25000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sz="20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boronization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-0.59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ISS04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-0.61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11371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8315548" y="2492896"/>
            <a:ext cx="2283887" cy="3096344"/>
          </a:xfrm>
          <a:prstGeom prst="roundRect">
            <a:avLst/>
          </a:prstGeom>
          <a:solidFill>
            <a:srgbClr val="00B8FF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328248" y="4797152"/>
            <a:ext cx="2121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Only</a:t>
            </a:r>
            <a:r>
              <a:rPr lang="de-DE" sz="2000" b="1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b="1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accessible</a:t>
            </a:r>
            <a:r>
              <a:rPr lang="de-DE" sz="2000" b="1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2000" b="1" kern="0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000" b="1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after </a:t>
            </a:r>
            <a:r>
              <a:rPr lang="de-DE" sz="2000" b="1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boronization</a:t>
            </a:r>
            <a:endParaRPr lang="de-DE" sz="2000" b="1" dirty="0"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11233150" cy="50828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Energy confinement after </a:t>
            </a:r>
            <a:r>
              <a:rPr lang="en-US" dirty="0" err="1" smtClean="0"/>
              <a:t>boronization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simplicity, only X2-heated plasmas</a:t>
            </a:r>
            <a:br>
              <a:rPr lang="en-US" dirty="0" smtClean="0"/>
            </a:br>
            <a:r>
              <a:rPr lang="en-US" dirty="0" smtClean="0"/>
              <a:t>are shown</a:t>
            </a:r>
          </a:p>
          <a:p>
            <a:pPr lvl="1"/>
            <a:r>
              <a:rPr lang="en-US" dirty="0" smtClean="0"/>
              <a:t>In O2 similar observations, but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absorbed</a:t>
            </a:r>
            <a:r>
              <a:rPr lang="en-US" dirty="0" smtClean="0"/>
              <a:t>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.</a:t>
            </a:r>
          </a:p>
          <a:p>
            <a:r>
              <a:rPr lang="en-US" dirty="0"/>
              <a:t>Also in these </a:t>
            </a:r>
            <a:r>
              <a:rPr lang="en-US" dirty="0" smtClean="0"/>
              <a:t>experiments </a:t>
            </a:r>
            <a:r>
              <a:rPr lang="en-US" dirty="0"/>
              <a:t>a </a:t>
            </a:r>
            <a:r>
              <a:rPr lang="en-US" dirty="0" smtClean="0"/>
              <a:t>positive</a:t>
            </a:r>
            <a:br>
              <a:rPr lang="en-US" dirty="0" smtClean="0"/>
            </a:br>
            <a:r>
              <a:rPr lang="en-US" dirty="0" smtClean="0"/>
              <a:t>density </a:t>
            </a:r>
            <a:r>
              <a:rPr lang="en-US" dirty="0"/>
              <a:t>scaling of </a:t>
            </a:r>
            <a:r>
              <a:rPr lang="en-US" dirty="0" err="1"/>
              <a:t>τ</a:t>
            </a:r>
            <a:r>
              <a:rPr lang="en-US" baseline="-25000" dirty="0" err="1"/>
              <a:t>E</a:t>
            </a:r>
            <a:r>
              <a:rPr lang="en-US" dirty="0"/>
              <a:t> is found.</a:t>
            </a:r>
          </a:p>
          <a:p>
            <a:r>
              <a:rPr lang="en-US" dirty="0"/>
              <a:t>This trend can be observed even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experiments.</a:t>
            </a:r>
          </a:p>
          <a:p>
            <a:r>
              <a:rPr lang="en-US" dirty="0"/>
              <a:t>Density scaling gets </a:t>
            </a:r>
            <a:r>
              <a:rPr lang="en-US" dirty="0" smtClean="0"/>
              <a:t>weaker </a:t>
            </a:r>
            <a:r>
              <a:rPr lang="en-US" dirty="0"/>
              <a:t>at </a:t>
            </a:r>
            <a:r>
              <a:rPr lang="en-US" dirty="0" smtClean="0"/>
              <a:t>high</a:t>
            </a:r>
            <a:br>
              <a:rPr lang="en-US" dirty="0" smtClean="0"/>
            </a:br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r>
              <a:rPr lang="en-US" dirty="0" smtClean="0"/>
              <a:t>/P</a:t>
            </a:r>
            <a:r>
              <a:rPr lang="en-US" baseline="-25000" dirty="0" smtClean="0"/>
              <a:t>ECRH</a:t>
            </a:r>
            <a:r>
              <a:rPr lang="en-US" dirty="0" smtClean="0"/>
              <a:t> or </a:t>
            </a:r>
            <a:r>
              <a:rPr lang="en-US" dirty="0"/>
              <a:t>densities close to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2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higher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densities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Energy confinement after </a:t>
            </a:r>
            <a:r>
              <a:rPr lang="en-US" dirty="0" err="1" smtClean="0"/>
              <a:t>boronization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simplicity, only X2-heated plasmas</a:t>
            </a:r>
            <a:br>
              <a:rPr lang="en-US" dirty="0" smtClean="0"/>
            </a:br>
            <a:r>
              <a:rPr lang="en-US" dirty="0" smtClean="0"/>
              <a:t>are shown</a:t>
            </a:r>
          </a:p>
          <a:p>
            <a:pPr lvl="1"/>
            <a:r>
              <a:rPr lang="en-US" dirty="0" smtClean="0"/>
              <a:t>In O2 similar observations, but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absorbed</a:t>
            </a:r>
            <a:r>
              <a:rPr lang="en-US" dirty="0" smtClean="0"/>
              <a:t>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.</a:t>
            </a:r>
          </a:p>
          <a:p>
            <a:r>
              <a:rPr lang="en-US" dirty="0"/>
              <a:t>Also in these </a:t>
            </a:r>
            <a:r>
              <a:rPr lang="en-US" dirty="0" smtClean="0"/>
              <a:t>experiments </a:t>
            </a:r>
            <a:r>
              <a:rPr lang="en-US" dirty="0"/>
              <a:t>a </a:t>
            </a:r>
            <a:r>
              <a:rPr lang="en-US" dirty="0" smtClean="0"/>
              <a:t>positive</a:t>
            </a:r>
            <a:br>
              <a:rPr lang="en-US" dirty="0" smtClean="0"/>
            </a:br>
            <a:r>
              <a:rPr lang="en-US" dirty="0" smtClean="0"/>
              <a:t>density </a:t>
            </a:r>
            <a:r>
              <a:rPr lang="en-US" dirty="0"/>
              <a:t>scaling of </a:t>
            </a:r>
            <a:r>
              <a:rPr lang="en-US" dirty="0" err="1"/>
              <a:t>τ</a:t>
            </a:r>
            <a:r>
              <a:rPr lang="en-US" baseline="-25000" dirty="0" err="1"/>
              <a:t>E</a:t>
            </a:r>
            <a:r>
              <a:rPr lang="en-US" dirty="0"/>
              <a:t> is found.</a:t>
            </a:r>
          </a:p>
          <a:p>
            <a:r>
              <a:rPr lang="en-US" dirty="0"/>
              <a:t>This trend can be observed even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experiments.</a:t>
            </a:r>
          </a:p>
          <a:p>
            <a:r>
              <a:rPr lang="en-US" dirty="0"/>
              <a:t>Density scaling gets </a:t>
            </a:r>
            <a:r>
              <a:rPr lang="en-US" dirty="0" smtClean="0"/>
              <a:t>weaker </a:t>
            </a:r>
            <a:r>
              <a:rPr lang="en-US" dirty="0"/>
              <a:t>at </a:t>
            </a:r>
            <a:r>
              <a:rPr lang="en-US" dirty="0" smtClean="0"/>
              <a:t>high</a:t>
            </a:r>
            <a:br>
              <a:rPr lang="en-US" dirty="0" smtClean="0"/>
            </a:br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r>
              <a:rPr lang="en-US" dirty="0" smtClean="0"/>
              <a:t>/P</a:t>
            </a:r>
            <a:r>
              <a:rPr lang="en-US" baseline="-25000" dirty="0" smtClean="0"/>
              <a:t>ECRH</a:t>
            </a:r>
            <a:r>
              <a:rPr lang="en-US" dirty="0" smtClean="0"/>
              <a:t> or </a:t>
            </a:r>
            <a:r>
              <a:rPr lang="en-US" dirty="0"/>
              <a:t>densities close to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.</a:t>
            </a:r>
          </a:p>
        </p:txBody>
      </p:sp>
      <p:graphicFrame>
        <p:nvGraphicFramePr>
          <p:cNvPr id="10" name="Table 3"/>
          <p:cNvGraphicFramePr/>
          <p:nvPr>
            <p:extLst>
              <p:ext uri="{D42A27DB-BD31-4B8C-83A1-F6EECF244321}">
                <p14:modId xmlns:p14="http://schemas.microsoft.com/office/powerpoint/2010/main" val="3420040241"/>
              </p:ext>
            </p:extLst>
          </p:nvPr>
        </p:nvGraphicFramePr>
        <p:xfrm>
          <a:off x="6408861" y="948448"/>
          <a:ext cx="5303763" cy="1559520"/>
        </p:xfrm>
        <a:graphic>
          <a:graphicData uri="http://schemas.openxmlformats.org/drawingml/2006/table">
            <a:tbl>
              <a:tblPr/>
              <a:tblGrid>
                <a:gridCol w="263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1" strike="noStrike" spc="-1" baseline="-25000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sz="20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boronization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-0.59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… n</a:t>
                      </a:r>
                      <a:r>
                        <a:rPr lang="en-US" sz="2000" b="0" strike="noStrike" spc="-1" baseline="-25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&gt; 4∙10</a:t>
                      </a:r>
                      <a:r>
                        <a:rPr lang="en-US" sz="20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/m</a:t>
                      </a:r>
                      <a:r>
                        <a:rPr lang="en-US" sz="20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2000" b="0" strike="noStrike" spc="-1" baseline="3000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0.11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0.64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0321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ISS04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-0.61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11371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60" y="2507968"/>
            <a:ext cx="5478339" cy="3870565"/>
          </a:xfrm>
          <a:prstGeom prst="rect">
            <a:avLst/>
          </a:prstGeom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0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r>
              <a:rPr lang="en-US" dirty="0"/>
              <a:t>: Density scaling of the energy </a:t>
            </a:r>
            <a:r>
              <a:rPr lang="en-US" dirty="0" smtClean="0"/>
              <a:t>confinement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9"/>
          <p:cNvPicPr/>
          <p:nvPr/>
        </p:nvPicPr>
        <p:blipFill>
          <a:blip r:embed="rId2"/>
          <a:stretch/>
        </p:blipFill>
        <p:spPr>
          <a:xfrm>
            <a:off x="7514318" y="1688854"/>
            <a:ext cx="4495427" cy="4495427"/>
          </a:xfrm>
          <a:prstGeom prst="rect">
            <a:avLst/>
          </a:prstGeom>
          <a:ln>
            <a:noFill/>
          </a:ln>
        </p:spPr>
      </p:pic>
      <p:sp>
        <p:nvSpPr>
          <p:cNvPr id="8" name="CustomShape 5"/>
          <p:cNvSpPr/>
          <p:nvPr/>
        </p:nvSpPr>
        <p:spPr>
          <a:xfrm>
            <a:off x="8858432" y="1447199"/>
            <a:ext cx="903600" cy="310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FZSongTi"/>
              </a:rPr>
              <a:t>[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FZSongTi"/>
              </a:rPr>
              <a:t>Dinklage, NF 47, (2007)]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11233150" cy="508289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Empirical </a:t>
            </a:r>
            <a:r>
              <a:rPr lang="en-US" dirty="0"/>
              <a:t>scaling ISS04</a:t>
            </a:r>
          </a:p>
          <a:p>
            <a:endParaRPr lang="en-US" dirty="0"/>
          </a:p>
          <a:p>
            <a:endParaRPr lang="en-US" b="0" dirty="0" smtClean="0"/>
          </a:p>
          <a:p>
            <a:r>
              <a:rPr lang="en-US" b="0" dirty="0" smtClean="0"/>
              <a:t>Positive </a:t>
            </a:r>
            <a:r>
              <a:rPr lang="en-US" b="0" dirty="0"/>
              <a:t>density scaling and negative power scaling</a:t>
            </a:r>
            <a:br>
              <a:rPr lang="en-US" b="0" dirty="0"/>
            </a:br>
            <a:r>
              <a:rPr lang="en-US" b="0" dirty="0"/>
              <a:t>(„power degradation“).</a:t>
            </a:r>
          </a:p>
          <a:p>
            <a:r>
              <a:rPr lang="en-US" b="0" dirty="0"/>
              <a:t>Triple product benefits from increasing the density.</a:t>
            </a:r>
          </a:p>
          <a:p>
            <a:r>
              <a:rPr lang="en-US" b="0" dirty="0"/>
              <a:t>Power and density scaling agree with </a:t>
            </a:r>
            <a:r>
              <a:rPr lang="en-US" b="0" dirty="0" smtClean="0"/>
              <a:t>neoclassical</a:t>
            </a:r>
            <a:br>
              <a:rPr lang="en-US" b="0" dirty="0" smtClean="0"/>
            </a:br>
            <a:r>
              <a:rPr lang="en-US" b="0" dirty="0" smtClean="0"/>
              <a:t>plateau regime. [</a:t>
            </a:r>
            <a:r>
              <a:rPr lang="en-US" b="0" dirty="0"/>
              <a:t>Dinklage , NF 47, (2007)]</a:t>
            </a:r>
          </a:p>
          <a:p>
            <a:r>
              <a:rPr lang="en-US" b="0" dirty="0"/>
              <a:t>ISS04 close to a gyro-Bohm scaling: turbulent transport?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7" y="2269375"/>
            <a:ext cx="5237516" cy="3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higher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densities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Energy confinement after </a:t>
            </a:r>
            <a:r>
              <a:rPr lang="en-US" dirty="0" err="1" smtClean="0"/>
              <a:t>boronization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simplicity, only X2-heated plasmas</a:t>
            </a:r>
            <a:br>
              <a:rPr lang="en-US" dirty="0" smtClean="0"/>
            </a:br>
            <a:r>
              <a:rPr lang="en-US" dirty="0" smtClean="0"/>
              <a:t>are shown</a:t>
            </a:r>
          </a:p>
          <a:p>
            <a:pPr lvl="1"/>
            <a:r>
              <a:rPr lang="en-US" dirty="0" smtClean="0"/>
              <a:t>In O2 similar observations, but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absorbed</a:t>
            </a:r>
            <a:r>
              <a:rPr lang="en-US" dirty="0" smtClean="0"/>
              <a:t>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.</a:t>
            </a:r>
          </a:p>
          <a:p>
            <a:r>
              <a:rPr lang="en-US" dirty="0"/>
              <a:t>Also in these </a:t>
            </a:r>
            <a:r>
              <a:rPr lang="en-US" dirty="0" smtClean="0"/>
              <a:t>experiments </a:t>
            </a:r>
            <a:r>
              <a:rPr lang="en-US" dirty="0"/>
              <a:t>a </a:t>
            </a:r>
            <a:r>
              <a:rPr lang="en-US" dirty="0" smtClean="0"/>
              <a:t>positive</a:t>
            </a:r>
            <a:br>
              <a:rPr lang="en-US" dirty="0" smtClean="0"/>
            </a:br>
            <a:r>
              <a:rPr lang="en-US" dirty="0" smtClean="0"/>
              <a:t>density </a:t>
            </a:r>
            <a:r>
              <a:rPr lang="en-US" dirty="0"/>
              <a:t>scaling of </a:t>
            </a:r>
            <a:r>
              <a:rPr lang="en-US" dirty="0" err="1"/>
              <a:t>τ</a:t>
            </a:r>
            <a:r>
              <a:rPr lang="en-US" baseline="-25000" dirty="0" err="1"/>
              <a:t>E</a:t>
            </a:r>
            <a:r>
              <a:rPr lang="en-US" dirty="0"/>
              <a:t> is found.</a:t>
            </a:r>
          </a:p>
          <a:p>
            <a:r>
              <a:rPr lang="en-US" dirty="0"/>
              <a:t>This trend can be observed even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experiments.</a:t>
            </a:r>
          </a:p>
          <a:p>
            <a:r>
              <a:rPr lang="en-US" dirty="0"/>
              <a:t>Density scaling gets </a:t>
            </a:r>
            <a:r>
              <a:rPr lang="en-US" dirty="0" smtClean="0"/>
              <a:t>weaker </a:t>
            </a:r>
            <a:r>
              <a:rPr lang="en-US" dirty="0"/>
              <a:t>at </a:t>
            </a:r>
            <a:r>
              <a:rPr lang="en-US" dirty="0" smtClean="0"/>
              <a:t>high</a:t>
            </a:r>
            <a:br>
              <a:rPr lang="en-US" dirty="0" smtClean="0"/>
            </a:br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r>
              <a:rPr lang="en-US" dirty="0" smtClean="0"/>
              <a:t>/P</a:t>
            </a:r>
            <a:r>
              <a:rPr lang="en-US" baseline="-25000" dirty="0" smtClean="0"/>
              <a:t>ECRH</a:t>
            </a:r>
            <a:r>
              <a:rPr lang="en-US" dirty="0" smtClean="0"/>
              <a:t> or </a:t>
            </a:r>
            <a:r>
              <a:rPr lang="en-US" dirty="0"/>
              <a:t>densities close to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.</a:t>
            </a:r>
          </a:p>
        </p:txBody>
      </p:sp>
      <p:graphicFrame>
        <p:nvGraphicFramePr>
          <p:cNvPr id="10" name="Table 3"/>
          <p:cNvGraphicFramePr/>
          <p:nvPr>
            <p:extLst/>
          </p:nvPr>
        </p:nvGraphicFramePr>
        <p:xfrm>
          <a:off x="6408861" y="948448"/>
          <a:ext cx="5303763" cy="1559520"/>
        </p:xfrm>
        <a:graphic>
          <a:graphicData uri="http://schemas.openxmlformats.org/drawingml/2006/table">
            <a:tbl>
              <a:tblPr/>
              <a:tblGrid>
                <a:gridCol w="263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1" strike="noStrike" spc="-1" baseline="-25000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sz="20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boronization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-0.59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… n</a:t>
                      </a:r>
                      <a:r>
                        <a:rPr lang="en-US" sz="2000" b="0" strike="noStrike" spc="-1" baseline="-25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&gt; 4∙10</a:t>
                      </a:r>
                      <a:r>
                        <a:rPr lang="en-US" sz="20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 /m</a:t>
                      </a:r>
                      <a:r>
                        <a:rPr lang="en-US" sz="20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2000" b="0" strike="noStrike" spc="-1" baseline="3000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0.11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0.64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0321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ISS04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-0.61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11371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60" y="2507968"/>
            <a:ext cx="5478339" cy="387056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8112224" y="3861048"/>
            <a:ext cx="1368152" cy="1512168"/>
          </a:xfrm>
          <a:prstGeom prst="ellipse">
            <a:avLst/>
          </a:prstGeom>
          <a:solidFill>
            <a:srgbClr val="00B8FF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418853" y="3852336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kern="0" dirty="0"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de-DE" sz="3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confinement close to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4" y="2944705"/>
            <a:ext cx="10058398" cy="3124862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11233150" cy="5082898"/>
          </a:xfrm>
        </p:spPr>
        <p:txBody>
          <a:bodyPr/>
          <a:lstStyle/>
          <a:p>
            <a:r>
              <a:rPr lang="en-US" dirty="0" smtClean="0"/>
              <a:t>Before </a:t>
            </a:r>
            <a:r>
              <a:rPr lang="en-US" dirty="0" err="1" smtClean="0"/>
              <a:t>boronization</a:t>
            </a:r>
            <a:r>
              <a:rPr lang="en-US" dirty="0" smtClean="0"/>
              <a:t>, the density scaling becomes weaker above ~0.5·n</a:t>
            </a:r>
            <a:r>
              <a:rPr lang="en-US" baseline="-25000" dirty="0" smtClean="0"/>
              <a:t>c,5%</a:t>
            </a:r>
            <a:r>
              <a:rPr lang="en-US" dirty="0" smtClean="0"/>
              <a:t> </a:t>
            </a:r>
          </a:p>
          <a:p>
            <a:r>
              <a:rPr lang="en-US" dirty="0" smtClean="0"/>
              <a:t>After </a:t>
            </a:r>
            <a:r>
              <a:rPr lang="en-US" dirty="0" err="1"/>
              <a:t>boronization</a:t>
            </a:r>
            <a:r>
              <a:rPr lang="en-US" dirty="0"/>
              <a:t>, the density scaling becomes </a:t>
            </a:r>
            <a:r>
              <a:rPr lang="en-US" dirty="0" smtClean="0"/>
              <a:t>weaker above </a:t>
            </a:r>
            <a:r>
              <a:rPr lang="en-US" smtClean="0"/>
              <a:t>~1.0·n</a:t>
            </a:r>
            <a:r>
              <a:rPr lang="en-US" baseline="-25000" smtClean="0"/>
              <a:t>c,5</a:t>
            </a:r>
            <a:r>
              <a:rPr lang="en-US" baseline="-25000" dirty="0" smtClean="0"/>
              <a:t>%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 increases with 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r>
              <a:rPr lang="en-US" dirty="0" smtClean="0"/>
              <a:t>As it was shown before, high densities as such are not an issue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Summary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conclusion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0867" y="1435795"/>
            <a:ext cx="6139574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lvl="1" indent="-268288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tabLst>
                <a:tab pos="447675" algn="l"/>
                <a:tab pos="630238" algn="l"/>
              </a:tabLst>
              <a:defRPr/>
            </a:pPr>
            <a:r>
              <a:rPr lang="de-DE" sz="2400" b="1" kern="0" dirty="0" err="1" smtClean="0">
                <a:cs typeface="Arial" panose="020B0604020202020204" pitchFamily="34" charset="0"/>
              </a:rPr>
              <a:t>Energy</a:t>
            </a:r>
            <a:r>
              <a:rPr lang="de-DE" sz="2400" b="1" kern="0" dirty="0" smtClean="0">
                <a:cs typeface="Arial" panose="020B0604020202020204" pitchFamily="34" charset="0"/>
              </a:rPr>
              <a:t> </a:t>
            </a:r>
            <a:r>
              <a:rPr lang="de-DE" sz="2400" b="1" kern="0" dirty="0" err="1" smtClean="0">
                <a:cs typeface="Arial" panose="020B0604020202020204" pitchFamily="34" charset="0"/>
              </a:rPr>
              <a:t>confinement</a:t>
            </a:r>
            <a:r>
              <a:rPr lang="de-DE" sz="2400" b="1" kern="0" dirty="0" smtClean="0">
                <a:cs typeface="Arial" panose="020B0604020202020204" pitchFamily="34" charset="0"/>
              </a:rPr>
              <a:t> time in W7-X</a:t>
            </a:r>
            <a:endParaRPr lang="de-DE" sz="2400" b="1" kern="0" dirty="0">
              <a:cs typeface="Arial" panose="020B0604020202020204" pitchFamily="34" charset="0"/>
            </a:endParaRPr>
          </a:p>
          <a:p>
            <a:pPr marL="447675" lvl="1" indent="-268288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tabLst>
                <a:tab pos="447675" algn="l"/>
                <a:tab pos="630238" algn="l"/>
              </a:tabLst>
              <a:defRPr/>
            </a:pPr>
            <a:endParaRPr lang="de-DE" sz="900" b="1" kern="0" dirty="0">
              <a:cs typeface="Arial" panose="020B0604020202020204" pitchFamily="34" charset="0"/>
            </a:endParaRPr>
          </a:p>
          <a:p>
            <a:pPr marL="522287" lvl="1" indent="-2160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  <a:tab pos="630238" algn="l"/>
              </a:tabLst>
              <a:defRPr/>
            </a:pP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Improves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density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roughly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in-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line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ISS04 (</a:t>
            </a:r>
            <a:r>
              <a:rPr lang="de-DE" sz="2400" kern="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de-DE" sz="2400" kern="0" baseline="-25000" dirty="0" smtClean="0"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~n</a:t>
            </a:r>
            <a:r>
              <a:rPr lang="de-DE" sz="2400" kern="0" baseline="30000" dirty="0" smtClean="0">
                <a:cs typeface="Arial" panose="020B0604020202020204" pitchFamily="34" charset="0"/>
                <a:sym typeface="Wingdings" panose="05000000000000000000" pitchFamily="2" charset="2"/>
              </a:rPr>
              <a:t>0.54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marL="522287" lvl="1" indent="-2160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  <a:tab pos="630238" algn="l"/>
              </a:tabLst>
              <a:defRPr/>
            </a:pP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Improvement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obviously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limited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radiative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collapses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979487" lvl="2" indent="-2160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  <a:tab pos="630238" algn="l"/>
              </a:tabLst>
              <a:defRPr/>
            </a:pP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Critical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density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estimated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analytical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models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979487" lvl="2" indent="-2160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  <a:tab pos="630238" algn="l"/>
              </a:tabLst>
              <a:defRPr/>
            </a:pP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Boronization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crucial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achieve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relevant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densities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de-DE" sz="2400" kern="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77" y="1435795"/>
            <a:ext cx="5978620" cy="4224026"/>
          </a:xfrm>
          <a:prstGeom prst="rect">
            <a:avLst/>
          </a:prstGeom>
        </p:spPr>
      </p:pic>
      <p:pic>
        <p:nvPicPr>
          <p:cNvPr id="7" name="Grafik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64" y="5517924"/>
            <a:ext cx="1711959" cy="850596"/>
          </a:xfrm>
          <a:prstGeom prst="rect">
            <a:avLst/>
          </a:prstGeom>
          <a:ln>
            <a:noFill/>
          </a:ln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4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15310" y="4824248"/>
            <a:ext cx="5486400" cy="1623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Summary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conclusion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0867" y="1003751"/>
            <a:ext cx="565084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lvl="1" indent="-268288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tabLst>
                <a:tab pos="447675" algn="l"/>
                <a:tab pos="630238" algn="l"/>
              </a:tabLst>
              <a:defRPr/>
            </a:pPr>
            <a:r>
              <a:rPr lang="de-DE" sz="2400" b="1" kern="0" dirty="0" err="1" smtClean="0">
                <a:cs typeface="Arial" panose="020B0604020202020204" pitchFamily="34" charset="0"/>
              </a:rPr>
              <a:t>Energy</a:t>
            </a:r>
            <a:r>
              <a:rPr lang="de-DE" sz="2400" b="1" kern="0" dirty="0" smtClean="0">
                <a:cs typeface="Arial" panose="020B0604020202020204" pitchFamily="34" charset="0"/>
              </a:rPr>
              <a:t> </a:t>
            </a:r>
            <a:r>
              <a:rPr lang="de-DE" sz="2400" b="1" kern="0" dirty="0" err="1" smtClean="0">
                <a:cs typeface="Arial" panose="020B0604020202020204" pitchFamily="34" charset="0"/>
              </a:rPr>
              <a:t>confinement</a:t>
            </a:r>
            <a:r>
              <a:rPr lang="de-DE" sz="2400" b="1" kern="0" dirty="0" smtClean="0">
                <a:cs typeface="Arial" panose="020B0604020202020204" pitchFamily="34" charset="0"/>
              </a:rPr>
              <a:t> time in W7-X</a:t>
            </a:r>
          </a:p>
          <a:p>
            <a:pPr marL="447675" lvl="1" indent="-268288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tabLst>
                <a:tab pos="447675" algn="l"/>
                <a:tab pos="630238" algn="l"/>
              </a:tabLst>
              <a:defRPr/>
            </a:pPr>
            <a:endParaRPr lang="de-DE" sz="800" b="1" kern="0" dirty="0">
              <a:cs typeface="Arial" panose="020B0604020202020204" pitchFamily="34" charset="0"/>
            </a:endParaRPr>
          </a:p>
          <a:p>
            <a:pPr marL="522287" lvl="1" indent="-2160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  <a:tab pos="630238" algn="l"/>
              </a:tabLst>
              <a:defRPr/>
            </a:pP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Not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one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single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scaling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law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entire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parameter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range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979487" lvl="2" indent="-2160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  <a:tab pos="630238" algn="l"/>
              </a:tabLst>
              <a:defRPr/>
            </a:pP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Unravelling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main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transport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loss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channels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has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only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started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22287" lvl="1" indent="-2160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  <a:tab pos="630238" algn="l"/>
              </a:tabLst>
              <a:defRPr/>
            </a:pP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Plasmas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pellet-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fueling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kern="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[-&gt; </a:t>
            </a:r>
            <a:r>
              <a:rPr lang="de-DE" kern="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Bozhenkov</a:t>
            </a:r>
            <a:r>
              <a:rPr lang="de-DE" kern="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et al., EX/P8-8]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O2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NBI-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heating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not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even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included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analysis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yet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179387" lvl="1">
              <a:spcBef>
                <a:spcPct val="20000"/>
              </a:spcBef>
              <a:buClr>
                <a:srgbClr val="0070C0"/>
              </a:buClr>
              <a:tabLst>
                <a:tab pos="447675" algn="l"/>
                <a:tab pos="630238" algn="l"/>
              </a:tabLst>
              <a:defRPr/>
            </a:pPr>
            <a:endParaRPr lang="de-DE" sz="2400" kern="0" dirty="0" smtClean="0">
              <a:latin typeface="Symbol" panose="05050102010706020507" pitchFamily="18" charset="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9387" lvl="1">
              <a:spcBef>
                <a:spcPct val="20000"/>
              </a:spcBef>
              <a:buClr>
                <a:srgbClr val="0070C0"/>
              </a:buClr>
              <a:tabLst>
                <a:tab pos="447675" algn="l"/>
                <a:tab pos="630238" algn="l"/>
              </a:tabLst>
              <a:defRPr/>
            </a:pPr>
            <a:r>
              <a:rPr lang="de-DE" sz="2400" kern="0" dirty="0" err="1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de-DE" sz="2400" kern="0" baseline="-25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–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scalings</a:t>
            </a:r>
            <a:r>
              <a:rPr lang="de-DE" sz="2400" kern="0" baseline="-250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need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take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different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regimes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operational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limits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into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account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 This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well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established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tokamaks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, but not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yet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stellarators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39" y="1686911"/>
            <a:ext cx="6096994" cy="430765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6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Motivation: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scaling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1669" y="1248727"/>
            <a:ext cx="5553075" cy="5082898"/>
          </a:xfrm>
        </p:spPr>
        <p:txBody>
          <a:bodyPr/>
          <a:lstStyle/>
          <a:p>
            <a:pPr marL="0" lvl="1" inden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None/>
              <a:tabLst>
                <a:tab pos="447675" algn="l"/>
                <a:tab pos="630238" algn="l"/>
              </a:tabLst>
              <a:defRPr/>
            </a:pPr>
            <a:r>
              <a:rPr lang="de-DE" sz="2400" b="1" kern="0" dirty="0" err="1">
                <a:cs typeface="Arial" panose="020B0604020202020204" pitchFamily="34" charset="0"/>
                <a:sym typeface="Wingdings" panose="05000000000000000000" pitchFamily="2" charset="2"/>
              </a:rPr>
              <a:t>Neoclassical</a:t>
            </a:r>
            <a:r>
              <a:rPr lang="de-DE" sz="2400" b="1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b="1" kern="0" dirty="0" err="1">
                <a:cs typeface="Arial" panose="020B0604020202020204" pitchFamily="34" charset="0"/>
                <a:sym typeface="Wingdings" panose="05000000000000000000" pitchFamily="2" charset="2"/>
              </a:rPr>
              <a:t>prediction</a:t>
            </a:r>
            <a:r>
              <a:rPr lang="de-DE" sz="2400" b="1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b="1" kern="0" dirty="0" err="1"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2400" b="1" kern="0" dirty="0">
                <a:cs typeface="Arial" panose="020B0604020202020204" pitchFamily="34" charset="0"/>
                <a:sym typeface="Wingdings" panose="05000000000000000000" pitchFamily="2" charset="2"/>
              </a:rPr>
              <a:t> W7-X</a:t>
            </a:r>
          </a:p>
          <a:p>
            <a:pPr marL="179387" lvl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tabLst>
                <a:tab pos="447675" algn="l"/>
                <a:tab pos="630238" algn="l"/>
              </a:tabLst>
              <a:defRPr/>
            </a:pPr>
            <a:endParaRPr lang="de-DE" sz="2400" kern="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19740" lvl="1" indent="-216000">
              <a:lnSpc>
                <a:spcPct val="100000"/>
              </a:lnSpc>
              <a:spcAft>
                <a:spcPts val="1199"/>
              </a:spcAft>
            </a:pP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Neoclassical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transport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modeling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suggests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a 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negative power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scaling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close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ISS04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stronger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 positive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density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scaling</a:t>
            </a:r>
            <a:r>
              <a:rPr lang="de-DE" sz="24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de-DE" sz="18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en-US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Turkin</a:t>
            </a: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, </a:t>
            </a:r>
            <a:r>
              <a:rPr lang="en-US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PoP</a:t>
            </a: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 18, (2011</a:t>
            </a:r>
            <a:r>
              <a:rPr lang="en-US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)]</a:t>
            </a:r>
          </a:p>
          <a:p>
            <a:pPr marL="456480" lvl="1" indent="-179640">
              <a:lnSpc>
                <a:spcPct val="100000"/>
              </a:lnSpc>
              <a:spcAft>
                <a:spcPts val="1199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"/>
            </a:pPr>
            <a:endParaRPr lang="de-DE" sz="1800" kern="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22287" lvl="1" indent="-34290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à"/>
              <a:tabLst>
                <a:tab pos="447675" algn="l"/>
                <a:tab pos="630238" algn="l"/>
              </a:tabLst>
              <a:defRPr/>
            </a:pP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Increase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kern="0" dirty="0" err="1">
                <a:cs typeface="Arial" panose="020B0604020202020204" pitchFamily="34" charset="0"/>
                <a:sym typeface="Wingdings" panose="05000000000000000000" pitchFamily="2" charset="2"/>
              </a:rPr>
              <a:t>density</a:t>
            </a:r>
            <a: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  <a:br>
              <a:rPr lang="de-DE" sz="2400" kern="0" dirty="0"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sz="2400" kern="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 inden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None/>
              <a:tabLst>
                <a:tab pos="447675" algn="l"/>
                <a:tab pos="630238" algn="l"/>
              </a:tabLst>
              <a:defRPr/>
            </a:pPr>
            <a:r>
              <a:rPr lang="de-DE" sz="2400" b="1" kern="0" dirty="0" err="1">
                <a:cs typeface="Arial" panose="020B0604020202020204" pitchFamily="34" charset="0"/>
                <a:sym typeface="Wingdings" panose="05000000000000000000" pitchFamily="2" charset="2"/>
              </a:rPr>
              <a:t>Limitations</a:t>
            </a:r>
            <a:r>
              <a:rPr lang="de-DE" sz="2400" b="1" kern="0" dirty="0">
                <a:cs typeface="Arial" panose="020B0604020202020204" pitchFamily="34" charset="0"/>
                <a:sym typeface="Wingdings" panose="05000000000000000000" pitchFamily="2" charset="2"/>
              </a:rPr>
              <a:t>? </a:t>
            </a:r>
            <a:r>
              <a:rPr lang="de-DE" sz="2400" b="1" kern="0" dirty="0" err="1">
                <a:cs typeface="Arial" panose="020B0604020202020204" pitchFamily="34" charset="0"/>
                <a:sym typeface="Wingdings" panose="05000000000000000000" pitchFamily="2" charset="2"/>
              </a:rPr>
              <a:t>Empirical</a:t>
            </a:r>
            <a:r>
              <a:rPr lang="de-DE" sz="2400" b="1" kern="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sz="2400" b="1" kern="0" dirty="0">
                <a:cs typeface="Arial" panose="020B0604020202020204" pitchFamily="34" charset="0"/>
                <a:sym typeface="Wingdings" panose="05000000000000000000" pitchFamily="2" charset="2"/>
              </a:rPr>
              <a:t>τ</a:t>
            </a:r>
            <a:r>
              <a:rPr lang="de-DE" sz="2400" b="1" kern="0" baseline="-25000" dirty="0">
                <a:cs typeface="Arial" panose="020B0604020202020204" pitchFamily="34" charset="0"/>
                <a:sym typeface="Wingdings" panose="05000000000000000000" pitchFamily="2" charset="2"/>
              </a:rPr>
              <a:t>E  </a:t>
            </a:r>
            <a:r>
              <a:rPr lang="de-DE" sz="2400" b="1" kern="0" dirty="0" err="1">
                <a:cs typeface="Arial" panose="020B0604020202020204" pitchFamily="34" charset="0"/>
                <a:sym typeface="Wingdings" panose="05000000000000000000" pitchFamily="2" charset="2"/>
              </a:rPr>
              <a:t>scaling</a:t>
            </a:r>
            <a:r>
              <a:rPr lang="de-DE" sz="2400" b="1" kern="0" dirty="0"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endParaRPr lang="en-US" dirty="0"/>
          </a:p>
        </p:txBody>
      </p:sp>
      <p:pic>
        <p:nvPicPr>
          <p:cNvPr id="8" name="Grafik 12"/>
          <p:cNvPicPr/>
          <p:nvPr/>
        </p:nvPicPr>
        <p:blipFill>
          <a:blip r:embed="rId2"/>
          <a:stretch/>
        </p:blipFill>
        <p:spPr>
          <a:xfrm>
            <a:off x="6375400" y="1580591"/>
            <a:ext cx="5625257" cy="3845828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>
          <a:xfrm>
            <a:off x="8882166" y="5476618"/>
            <a:ext cx="111852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FZSongTi"/>
              </a:rPr>
              <a:t>[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FZSongTi"/>
              </a:rPr>
              <a:t>Turkin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FZSongTi"/>
              </a:rPr>
              <a:t> 2007 (EPS)]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/>
          <a:p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6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Outline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platzhalter 11"/>
          <p:cNvSpPr txBox="1">
            <a:spLocks/>
          </p:cNvSpPr>
          <p:nvPr/>
        </p:nvSpPr>
        <p:spPr>
          <a:xfrm>
            <a:off x="479425" y="1101383"/>
            <a:ext cx="11233150" cy="5082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Energy confinement time before </a:t>
            </a:r>
            <a:r>
              <a:rPr lang="en-US" dirty="0" err="1" smtClean="0"/>
              <a:t>boronization</a:t>
            </a:r>
            <a:endParaRPr lang="en-US" dirty="0" smtClean="0"/>
          </a:p>
          <a:p>
            <a:r>
              <a:rPr lang="en-US" b="0" dirty="0" smtClean="0"/>
              <a:t>Scaling close to ISS04</a:t>
            </a:r>
          </a:p>
          <a:p>
            <a:r>
              <a:rPr lang="en-US" b="0" dirty="0" smtClean="0"/>
              <a:t>Density limited by radiative collapses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dirty="0" smtClean="0"/>
              <a:t>Critical density</a:t>
            </a:r>
          </a:p>
          <a:p>
            <a:r>
              <a:rPr lang="en-US" b="0" dirty="0" smtClean="0"/>
              <a:t>Comparison of analytical models with experimental observations</a:t>
            </a:r>
          </a:p>
          <a:p>
            <a:r>
              <a:rPr lang="en-US" b="0" dirty="0" smtClean="0"/>
              <a:t>Critical density before and after </a:t>
            </a:r>
            <a:r>
              <a:rPr lang="en-US" b="0" dirty="0" err="1" smtClean="0"/>
              <a:t>boronizatoin</a:t>
            </a:r>
            <a:endParaRPr lang="en-US" b="0" dirty="0" smtClean="0"/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dirty="0" smtClean="0"/>
              <a:t>Energy confinement time after </a:t>
            </a:r>
            <a:r>
              <a:rPr lang="en-US" dirty="0" err="1" smtClean="0"/>
              <a:t>boronization</a:t>
            </a:r>
            <a:endParaRPr lang="en-US" dirty="0" smtClean="0"/>
          </a:p>
          <a:p>
            <a:r>
              <a:rPr lang="en-US" b="0" dirty="0" smtClean="0"/>
              <a:t>Scaling after </a:t>
            </a:r>
            <a:r>
              <a:rPr lang="en-US" b="0" dirty="0" err="1" smtClean="0"/>
              <a:t>boronization</a:t>
            </a:r>
            <a:endParaRPr lang="en-US" b="0" dirty="0" smtClean="0"/>
          </a:p>
          <a:p>
            <a:r>
              <a:rPr lang="en-US" b="0" dirty="0" smtClean="0"/>
              <a:t>Energy confinement time at higher densities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Summary and conclusion</a:t>
            </a:r>
          </a:p>
          <a:p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04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confinement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before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boronization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2" y="1628800"/>
            <a:ext cx="5554009" cy="3924028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H="1">
            <a:off x="7289800" y="2273300"/>
            <a:ext cx="570992" cy="4699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860792" y="1902972"/>
            <a:ext cx="3404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experimental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407368" y="1292324"/>
            <a:ext cx="5752132" cy="165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79260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Before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boronization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, </a:t>
            </a:r>
            <a:r>
              <a:rPr lang="el-G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τ</a:t>
            </a:r>
            <a:r>
              <a:rPr lang="de-DE" sz="2400" b="1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E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showed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a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scaling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close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to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ISS04 in hydrogen.</a:t>
            </a:r>
          </a:p>
          <a:p>
            <a:pPr marL="379260" indent="-216000"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Densities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above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~ 4∙10</a:t>
            </a:r>
            <a:r>
              <a:rPr lang="de-DE" sz="24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19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/m</a:t>
            </a:r>
            <a:r>
              <a:rPr lang="de-DE" sz="24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3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were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only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accessible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transiently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with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pellet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fuelling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due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to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radiative</a:t>
            </a: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collapses</a:t>
            </a:r>
            <a:r>
              <a:rPr lang="de-DE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.</a:t>
            </a:r>
            <a:endParaRPr lang="de-DE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FZSongTi"/>
              <a:cs typeface="Arial" panose="020B0604020202020204" pitchFamily="34" charset="0"/>
            </a:endParaRPr>
          </a:p>
          <a:p>
            <a:pPr marL="216000" indent="-179640">
              <a:spcAft>
                <a:spcPts val="1199"/>
              </a:spcAft>
              <a:buClr>
                <a:srgbClr val="595959"/>
              </a:buClr>
              <a:buFont typeface="Wingdings" charset="2"/>
              <a:buChar char=""/>
            </a:pP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1199"/>
              </a:spcAft>
            </a:pP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9" name="Table 3"/>
          <p:cNvGraphicFramePr/>
          <p:nvPr>
            <p:extLst>
              <p:ext uri="{D42A27DB-BD31-4B8C-83A1-F6EECF244321}">
                <p14:modId xmlns:p14="http://schemas.microsoft.com/office/powerpoint/2010/main" val="4102355519"/>
              </p:ext>
            </p:extLst>
          </p:nvPr>
        </p:nvGraphicFramePr>
        <p:xfrm>
          <a:off x="263352" y="4528827"/>
          <a:ext cx="6137140" cy="1655235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Scenario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strike="noStrike" spc="-1" baseline="-25000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20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Standard </a:t>
                      </a:r>
                      <a:r>
                        <a:rPr lang="en-US" sz="20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divertor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0.56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0.78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Limiter (OP1.1)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0.13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0.75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0.64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ISS04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99000" marR="990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cs typeface="Arial" panose="020B0604020202020204" pitchFamily="34" charset="0"/>
                        </a:rPr>
                        <a:t>-0.61</a:t>
                      </a:r>
                    </a:p>
                  </a:txBody>
                  <a:tcPr marL="99000" marR="99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stomShape 4"/>
          <p:cNvSpPr/>
          <p:nvPr/>
        </p:nvSpPr>
        <p:spPr>
          <a:xfrm>
            <a:off x="407368" y="3885243"/>
            <a:ext cx="1800200" cy="487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720" indent="-179640">
              <a:lnSpc>
                <a:spcPct val="100000"/>
              </a:lnSpc>
              <a:spcAft>
                <a:spcPts val="601"/>
              </a:spcAft>
            </a:pP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t</a:t>
            </a:r>
            <a:r>
              <a:rPr lang="en-US" sz="2400" b="1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~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en-US" sz="24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a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en-US" sz="2400" b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b</a:t>
            </a:r>
            <a:endParaRPr lang="en-US" sz="2400" b="1" strike="noStrike" spc="-1" baseline="30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0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scaling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/>
          <a:p>
            <a:r>
              <a:rPr lang="de-DE" dirty="0" smtClean="0"/>
              <a:t>6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6" y="947164"/>
            <a:ext cx="7488832" cy="551562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 bwMode="auto">
          <a:xfrm>
            <a:off x="6095960" y="1188244"/>
            <a:ext cx="3384416" cy="13418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095960" y="2771170"/>
            <a:ext cx="3384416" cy="13100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095960" y="4323286"/>
            <a:ext cx="3384416" cy="13294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0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scaling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/>
          <a:p>
            <a:r>
              <a:rPr lang="de-DE" dirty="0" smtClean="0"/>
              <a:t>7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6" y="947164"/>
            <a:ext cx="7488832" cy="55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scaling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energy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confinement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/>
          <a:p>
            <a:r>
              <a:rPr lang="de-DE" dirty="0" smtClean="0">
                <a:latin typeface="+mj-lt"/>
                <a:cs typeface="Arial" panose="020B0604020202020204" pitchFamily="34" charset="0"/>
              </a:rPr>
              <a:t>G. Fuchert et al., EX/3-5, IAEA-FEC 2018 Ahmedabad,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India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6" y="947164"/>
            <a:ext cx="7488832" cy="55156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29790" y="2884842"/>
            <a:ext cx="9426632" cy="3416320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de-DE" sz="2400" dirty="0" smtClean="0">
              <a:cs typeface="Arial" panose="020B0604020202020204" pitchFamily="34" charset="0"/>
            </a:endParaRPr>
          </a:p>
          <a:p>
            <a:r>
              <a:rPr lang="de-DE" sz="2400" b="1" dirty="0" smtClean="0">
                <a:cs typeface="Arial" panose="020B0604020202020204" pitchFamily="34" charset="0"/>
              </a:rPr>
              <a:t>Common </a:t>
            </a:r>
            <a:r>
              <a:rPr lang="de-DE" sz="2400" b="1" dirty="0" err="1" smtClean="0">
                <a:cs typeface="Arial" panose="020B0604020202020204" pitchFamily="34" charset="0"/>
              </a:rPr>
              <a:t>phenomenon</a:t>
            </a:r>
            <a:r>
              <a:rPr lang="de-DE" sz="2400" b="1" dirty="0" smtClean="0">
                <a:cs typeface="Arial" panose="020B0604020202020204" pitchFamily="34" charset="0"/>
              </a:rPr>
              <a:t> in </a:t>
            </a:r>
            <a:r>
              <a:rPr lang="de-DE" sz="2400" b="1" dirty="0" err="1" smtClean="0">
                <a:cs typeface="Arial" panose="020B0604020202020204" pitchFamily="34" charset="0"/>
              </a:rPr>
              <a:t>stellarators</a:t>
            </a:r>
            <a:r>
              <a:rPr lang="de-DE" sz="2400" b="1" dirty="0" smtClean="0">
                <a:cs typeface="Arial" panose="020B0604020202020204" pitchFamily="34" charset="0"/>
              </a:rPr>
              <a:t>, e.g. in</a:t>
            </a:r>
          </a:p>
          <a:p>
            <a:endParaRPr lang="de-DE" sz="2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cs typeface="Arial" panose="020B0604020202020204" pitchFamily="34" charset="0"/>
              </a:rPr>
              <a:t>LHD: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[J. Miyazawa et al.,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Fusion Sci. Technol.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58 (2010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)]</a:t>
            </a:r>
            <a:endParaRPr lang="de-DE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cs typeface="Arial" panose="020B0604020202020204" pitchFamily="34" charset="0"/>
              </a:rPr>
              <a:t>TJ-II: [M.A. </a:t>
            </a:r>
            <a:r>
              <a:rPr lang="de-DE" sz="2400" dirty="0" err="1" smtClean="0">
                <a:cs typeface="Arial" panose="020B0604020202020204" pitchFamily="34" charset="0"/>
              </a:rPr>
              <a:t>Ochando</a:t>
            </a:r>
            <a:r>
              <a:rPr lang="de-DE" sz="2400" dirty="0" smtClean="0">
                <a:cs typeface="Arial" panose="020B0604020202020204" pitchFamily="34" charset="0"/>
              </a:rPr>
              <a:t>, 4</a:t>
            </a:r>
            <a:r>
              <a:rPr lang="en-US" sz="2400" dirty="0" smtClean="0"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cs typeface="Arial" panose="020B0604020202020204" pitchFamily="34" charset="0"/>
              </a:rPr>
              <a:t>st</a:t>
            </a:r>
            <a:r>
              <a:rPr lang="en-US" sz="2400" dirty="0" smtClean="0">
                <a:cs typeface="Arial" panose="020B0604020202020204" pitchFamily="34" charset="0"/>
              </a:rPr>
              <a:t> EPS </a:t>
            </a:r>
            <a:r>
              <a:rPr lang="en-US" sz="2400" dirty="0">
                <a:cs typeface="Arial" panose="020B0604020202020204" pitchFamily="34" charset="0"/>
              </a:rPr>
              <a:t>Conference on Plasma </a:t>
            </a:r>
            <a:r>
              <a:rPr lang="en-US" sz="2400" dirty="0" smtClean="0">
                <a:cs typeface="Arial" panose="020B0604020202020204" pitchFamily="34" charset="0"/>
              </a:rPr>
              <a:t>Physics (2014)]</a:t>
            </a:r>
            <a:endParaRPr lang="de-DE" sz="2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cs typeface="Arial" panose="020B0604020202020204" pitchFamily="34" charset="0"/>
              </a:rPr>
              <a:t>W7-AS: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[L.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Giannone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 et al.,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Plasma Phys. Control. Fusion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45 (2003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)]</a:t>
            </a:r>
            <a:endParaRPr lang="de-DE" sz="2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cs typeface="Arial" panose="020B0604020202020204" pitchFamily="34" charset="0"/>
              </a:rPr>
              <a:t>W7-A: 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[G. </a:t>
            </a:r>
            <a:r>
              <a:rPr lang="en-US" sz="2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Cannici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et al.,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Proc. 7th Int. Conf. on Plasma </a:t>
            </a:r>
            <a:r>
              <a:rPr 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Phys. And</a:t>
            </a:r>
            <a:br>
              <a:rPr 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	 </a:t>
            </a:r>
            <a:r>
              <a:rPr 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  Control. </a:t>
            </a:r>
            <a:r>
              <a:rPr lang="en-US" sz="24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Nucl</a:t>
            </a:r>
            <a:r>
              <a:rPr 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. Fusion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(1978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)]</a:t>
            </a:r>
            <a:endParaRPr lang="de-DE" sz="2400" dirty="0" smtClean="0">
              <a:cs typeface="Arial" panose="020B0604020202020204" pitchFamily="34" charset="0"/>
            </a:endParaRPr>
          </a:p>
          <a:p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7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  <a:cs typeface="Arial" panose="020B0604020202020204" pitchFamily="34" charset="0"/>
              </a:rPr>
              <a:t>Predicting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critical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density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strong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edge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radiation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Critical density from the detachment model by Itoh</a:t>
            </a:r>
            <a:br>
              <a:rPr lang="en-US" dirty="0" smtClean="0"/>
            </a:br>
            <a:r>
              <a:rPr lang="en-US" sz="2000" b="0" dirty="0" smtClean="0"/>
              <a:t>[K. Itoh and S. Itoh, J. </a:t>
            </a:r>
            <a:r>
              <a:rPr lang="en-US" sz="2000" b="0" dirty="0" err="1" smtClean="0"/>
              <a:t>Phs</a:t>
            </a:r>
            <a:r>
              <a:rPr lang="en-US" sz="2000" b="0" dirty="0" smtClean="0"/>
              <a:t>. Soc. </a:t>
            </a:r>
            <a:r>
              <a:rPr lang="en-US" sz="2000" b="0" dirty="0" err="1" smtClean="0"/>
              <a:t>Jpn</a:t>
            </a:r>
            <a:r>
              <a:rPr lang="en-US" sz="2000" b="0" dirty="0" smtClean="0"/>
              <a:t>. </a:t>
            </a:r>
            <a:r>
              <a:rPr lang="en-US" sz="2000" dirty="0" smtClean="0"/>
              <a:t>57</a:t>
            </a:r>
            <a:r>
              <a:rPr lang="en-US" sz="2000" b="0" dirty="0" smtClean="0"/>
              <a:t> (1988)]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density limit</a:t>
            </a:r>
            <a:br>
              <a:rPr lang="en-US" dirty="0" smtClean="0"/>
            </a:br>
            <a:r>
              <a:rPr lang="en-US" sz="2000" b="0" dirty="0" smtClean="0"/>
              <a:t>[S. </a:t>
            </a:r>
            <a:r>
              <a:rPr lang="en-US" sz="2000" b="0" dirty="0" err="1" smtClean="0"/>
              <a:t>Sudo</a:t>
            </a:r>
            <a:r>
              <a:rPr lang="en-US" sz="2000" b="0" dirty="0" smtClean="0"/>
              <a:t> et al., </a:t>
            </a:r>
            <a:r>
              <a:rPr lang="en-US" sz="2000" b="0" dirty="0" err="1" smtClean="0"/>
              <a:t>Nucl</a:t>
            </a:r>
            <a:r>
              <a:rPr lang="en-US" sz="2000" b="0" dirty="0" smtClean="0"/>
              <a:t>. Fusion 30 (1990)]</a:t>
            </a:r>
          </a:p>
          <a:p>
            <a:r>
              <a:rPr lang="en-US" dirty="0" smtClean="0"/>
              <a:t>Limits with different transport and radiation models</a:t>
            </a:r>
            <a:br>
              <a:rPr lang="en-US" dirty="0" smtClean="0"/>
            </a:b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[H. </a:t>
            </a:r>
            <a:r>
              <a:rPr lang="en-US" sz="2000" b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Wobig</a:t>
            </a: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, </a:t>
            </a:r>
            <a:r>
              <a:rPr lang="en-US" sz="2000" b="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Plasma Phys. Control. Fusion</a:t>
            </a:r>
            <a:r>
              <a:rPr lang="en-US" sz="2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 42 (2000</a:t>
            </a:r>
            <a:r>
              <a:rPr lang="en-US" sz="20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FZSongTi"/>
                <a:cs typeface="Arial" panose="020B0604020202020204" pitchFamily="34" charset="0"/>
              </a:rPr>
              <a:t>)]</a:t>
            </a:r>
            <a:endParaRPr lang="en-US" sz="2000" b="0" dirty="0"/>
          </a:p>
          <a:p>
            <a:r>
              <a:rPr lang="en-US" dirty="0" smtClean="0"/>
              <a:t>Modified Itoh model for W7-AS</a:t>
            </a:r>
            <a:br>
              <a:rPr lang="en-US" dirty="0" smtClean="0"/>
            </a:br>
            <a:r>
              <a:rPr lang="en-US" sz="2000" b="0" dirty="0" smtClean="0"/>
              <a:t>[L. </a:t>
            </a:r>
            <a:r>
              <a:rPr lang="en-US" sz="2000" b="0" dirty="0" err="1" smtClean="0"/>
              <a:t>Giannone</a:t>
            </a:r>
            <a:r>
              <a:rPr lang="en-US" sz="2000" b="0" dirty="0" smtClean="0"/>
              <a:t> et al., Plasma Phys. Control. Fusion 45 (2003)]</a:t>
            </a:r>
          </a:p>
          <a:p>
            <a:r>
              <a:rPr lang="en-US" dirty="0" smtClean="0"/>
              <a:t>Implicit dependences on transport and edge</a:t>
            </a:r>
            <a:br>
              <a:rPr lang="en-US" dirty="0" smtClean="0"/>
            </a:br>
            <a:r>
              <a:rPr lang="en-US" dirty="0" smtClean="0"/>
              <a:t>impurities (low Z) have to be made explicit</a:t>
            </a:r>
            <a:br>
              <a:rPr lang="en-US" dirty="0" smtClean="0"/>
            </a:br>
            <a:r>
              <a:rPr lang="en-US" sz="2000" b="0" dirty="0" smtClean="0"/>
              <a:t>[</a:t>
            </a:r>
            <a:r>
              <a:rPr lang="en-US" sz="2000" b="0" dirty="0" err="1" smtClean="0"/>
              <a:t>Zanca</a:t>
            </a:r>
            <a:r>
              <a:rPr lang="en-US" sz="2000" b="0" dirty="0" smtClean="0"/>
              <a:t> et al., </a:t>
            </a:r>
            <a:r>
              <a:rPr lang="en-US" sz="2000" b="0" dirty="0" err="1" smtClean="0"/>
              <a:t>Nucl</a:t>
            </a:r>
            <a:r>
              <a:rPr lang="en-US" sz="2000" b="0" dirty="0" smtClean="0"/>
              <a:t>. Fusion 57 (2017)]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30" y="1132638"/>
            <a:ext cx="1573472" cy="76223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62" y="2197385"/>
            <a:ext cx="2506953" cy="7112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32" y="3542407"/>
            <a:ext cx="1634643" cy="794688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757050" y="1138083"/>
            <a:ext cx="6568329" cy="312256"/>
          </a:xfrm>
          <a:prstGeom prst="roundRect">
            <a:avLst/>
          </a:prstGeom>
          <a:solidFill>
            <a:srgbClr val="00B8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757050" y="1876223"/>
            <a:ext cx="2367890" cy="312256"/>
          </a:xfrm>
          <a:prstGeom prst="roundRect">
            <a:avLst/>
          </a:prstGeom>
          <a:solidFill>
            <a:srgbClr val="00B05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57049" y="4704965"/>
            <a:ext cx="3832705" cy="312256"/>
          </a:xfrm>
          <a:prstGeom prst="roundRect">
            <a:avLst/>
          </a:prstGeom>
          <a:solidFill>
            <a:srgbClr val="FF00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9415278" y="1136587"/>
            <a:ext cx="1728192" cy="758285"/>
          </a:xfrm>
          <a:prstGeom prst="roundRect">
            <a:avLst/>
          </a:prstGeom>
          <a:solidFill>
            <a:srgbClr val="00B8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9199254" y="2156643"/>
            <a:ext cx="2664296" cy="771020"/>
          </a:xfrm>
          <a:prstGeom prst="roundRect">
            <a:avLst/>
          </a:prstGeom>
          <a:solidFill>
            <a:srgbClr val="00B05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9502874" y="3446485"/>
            <a:ext cx="1784612" cy="890610"/>
          </a:xfrm>
          <a:prstGeom prst="roundRect">
            <a:avLst/>
          </a:prstGeom>
          <a:solidFill>
            <a:srgbClr val="FF00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Grafik 6"/>
          <p:cNvPicPr/>
          <p:nvPr/>
        </p:nvPicPr>
        <p:blipFill>
          <a:blip r:embed="rId5"/>
          <a:stretch/>
        </p:blipFill>
        <p:spPr>
          <a:xfrm>
            <a:off x="9615732" y="5011572"/>
            <a:ext cx="1896148" cy="383483"/>
          </a:xfrm>
          <a:prstGeom prst="rect">
            <a:avLst/>
          </a:prstGeom>
          <a:ln>
            <a:noFill/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55" y="3597987"/>
            <a:ext cx="1501747" cy="657627"/>
          </a:xfrm>
          <a:prstGeom prst="rect">
            <a:avLst/>
          </a:prstGeom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24.10.2018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Fuchert et al., EX/3-5, IAEA-FEC 2018 Ahmedabad, India</a:t>
            </a:r>
            <a:endParaRPr lang="en-US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0" name="Geschweifte Klammer rechts 19"/>
          <p:cNvSpPr/>
          <p:nvPr/>
        </p:nvSpPr>
        <p:spPr bwMode="auto">
          <a:xfrm>
            <a:off x="7106343" y="3256249"/>
            <a:ext cx="360040" cy="1523877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Microsoft Office PowerPoint</Application>
  <PresentationFormat>Breitbild</PresentationFormat>
  <Paragraphs>320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FZSongTi</vt:lpstr>
      <vt:lpstr>Symbol</vt:lpstr>
      <vt:lpstr>Times New Roman</vt:lpstr>
      <vt:lpstr>Wingdings</vt:lpstr>
      <vt:lpstr>Office</vt:lpstr>
      <vt:lpstr>Increasing the density in Wendelstein 7-X: Benefits and limitations</vt:lpstr>
      <vt:lpstr>Motivation: Density scaling of the energy confinement</vt:lpstr>
      <vt:lpstr>Motivation: Density scaling of the energy confinement</vt:lpstr>
      <vt:lpstr>Outline</vt:lpstr>
      <vt:lpstr>Energy confinement before boronization</vt:lpstr>
      <vt:lpstr>Density scaling of the energy confinement</vt:lpstr>
      <vt:lpstr>Density scaling of the energy confinement</vt:lpstr>
      <vt:lpstr>Density scaling of the energy confinement</vt:lpstr>
      <vt:lpstr>Predicting the critical density for strong edge radiation</vt:lpstr>
      <vt:lpstr>Predicting the critical density for strong edge radiation</vt:lpstr>
      <vt:lpstr>Predicting the critical density for strong edge radiation</vt:lpstr>
      <vt:lpstr>Critical density before boronization</vt:lpstr>
      <vt:lpstr>Critical density before boronization</vt:lpstr>
      <vt:lpstr>Critical density after boronization</vt:lpstr>
      <vt:lpstr>Profile effects</vt:lpstr>
      <vt:lpstr>Profile effects</vt:lpstr>
      <vt:lpstr>Energy confinement at higher densities</vt:lpstr>
      <vt:lpstr>Energy confinement at higher densities</vt:lpstr>
      <vt:lpstr>Energy confinement at higher densities</vt:lpstr>
      <vt:lpstr>Energy confinement at higher densities</vt:lpstr>
      <vt:lpstr>Energy confinement close to nc</vt:lpstr>
      <vt:lpstr>Summary and conclusion</vt:lpstr>
      <vt:lpstr>Summary and conclusion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Golo Fuchert</cp:lastModifiedBy>
  <cp:revision>86</cp:revision>
  <cp:lastPrinted>2018-10-18T11:11:01Z</cp:lastPrinted>
  <dcterms:created xsi:type="dcterms:W3CDTF">2018-08-24T10:28:29Z</dcterms:created>
  <dcterms:modified xsi:type="dcterms:W3CDTF">2018-10-23T03:57:35Z</dcterms:modified>
</cp:coreProperties>
</file>