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484" r:id="rId2"/>
  </p:sldIdLst>
  <p:sldSz cx="12192000" cy="6858000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伸彦 林" initials="伸彦" lastIdx="1" clrIdx="0">
    <p:extLst>
      <p:ext uri="{19B8F6BF-5375-455C-9EA6-DF929625EA0E}">
        <p15:presenceInfo xmlns:p15="http://schemas.microsoft.com/office/powerpoint/2012/main" userId="伸彦 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73FEFF"/>
    <a:srgbClr val="FF8000"/>
    <a:srgbClr val="FF6666"/>
    <a:srgbClr val="FF0080"/>
    <a:srgbClr val="E82404"/>
    <a:srgbClr val="6666FF"/>
    <a:srgbClr val="8000FF"/>
    <a:srgbClr val="0080FF"/>
    <a:srgbClr val="5D5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2"/>
    <p:restoredTop sz="91275" autoAdjust="0"/>
  </p:normalViewPr>
  <p:slideViewPr>
    <p:cSldViewPr>
      <p:cViewPr varScale="1">
        <p:scale>
          <a:sx n="80" d="100"/>
          <a:sy n="80" d="100"/>
        </p:scale>
        <p:origin x="208" y="3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1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2" name="Rectangle 4"/>
          <p:cNvSpPr>
            <a:spLocks noGrp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3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B7558CB1-F83A-6B42-8AED-B21D56AC7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353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3" name="Rectangle 3"/>
          <p:cNvSpPr>
            <a:spLocks noGrp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4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5E036236-5A28-B74B-8660-55DFE0C881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187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 algn="l">
              <a:defRPr/>
            </a:pPr>
            <a:endParaRPr kumimoji="1"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kumimoji="1"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23077" y="0"/>
            <a:ext cx="4689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CD56B619-E022-2C49-874A-309A90B8466C}" type="slidenum">
              <a:rPr kumimoji="1"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kumimoji="1" lang="en-US" altLang="ja-JP">
              <a:solidFill>
                <a:srgbClr val="000000"/>
              </a:solidFill>
            </a:endParaRPr>
          </a:p>
        </p:txBody>
      </p:sp>
      <p:grpSp>
        <p:nvGrpSpPr>
          <p:cNvPr id="2" name="図形グループ 10"/>
          <p:cNvGrpSpPr>
            <a:grpSpLocks/>
          </p:cNvGrpSpPr>
          <p:nvPr userDrawn="1"/>
        </p:nvGrpSpPr>
        <p:grpSpPr bwMode="auto">
          <a:xfrm>
            <a:off x="0" y="728663"/>
            <a:ext cx="12098216" cy="139700"/>
            <a:chOff x="0" y="727954"/>
            <a:chExt cx="9829800" cy="1397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gray">
            <a:xfrm>
              <a:off x="0" y="777166"/>
              <a:ext cx="9772650" cy="90488"/>
            </a:xfrm>
            <a:prstGeom prst="rect">
              <a:avLst/>
            </a:prstGeom>
            <a:gradFill rotWithShape="0">
              <a:gsLst>
                <a:gs pos="0">
                  <a:srgbClr val="858585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1" lang="en-US" altLang="ja-JP" sz="2500">
                <a:solidFill>
                  <a:srgbClr val="000000"/>
                </a:solidFill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gray">
            <a:xfrm>
              <a:off x="0" y="727954"/>
              <a:ext cx="9829800" cy="90487"/>
            </a:xfrm>
            <a:prstGeom prst="rect">
              <a:avLst/>
            </a:prstGeom>
            <a:gradFill rotWithShape="0">
              <a:gsLst>
                <a:gs pos="0">
                  <a:srgbClr val="0705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1" lang="en-US" altLang="ja-JP" sz="2500">
                <a:solidFill>
                  <a:srgbClr val="000000"/>
                </a:solidFill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pic>
        <p:nvPicPr>
          <p:cNvPr id="1032" name="Picture 10" descr="logo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" y="60331"/>
            <a:ext cx="2639611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567608" y="0"/>
            <a:ext cx="9615827" cy="82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prstTxWarp prst="textNoShape">
              <a:avLst/>
            </a:prstTxWarp>
            <a:spAutoFit/>
          </a:bodyPr>
          <a:lstStyle/>
          <a:p>
            <a:r>
              <a:rPr kumimoji="1" lang="en-US" altLang="ja-JP" sz="2400" b="1" dirty="0">
                <a:solidFill>
                  <a:srgbClr val="000000"/>
                </a:solidFill>
                <a:latin typeface="Helvetica" pitchFamily="-84" charset="0"/>
                <a:ea typeface="ＭＳ Ｐゴシック" pitchFamily="-84" charset="-128"/>
                <a:cs typeface="ＭＳ Ｐゴシック" pitchFamily="-84" charset="-128"/>
                <a:sym typeface="Gill Sans" pitchFamily="-84" charset="0"/>
              </a:rPr>
              <a:t>Predictive integrated modelling of plasmas and their operation scenarios towards exploitation of JT-60SA experiment (PPC/1-1)</a:t>
            </a:r>
          </a:p>
        </p:txBody>
      </p: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119336" y="838150"/>
            <a:ext cx="11953328" cy="69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prstTxWarp prst="textNoShape">
              <a:avLst/>
            </a:prstTxWarp>
            <a:spAutoFit/>
          </a:bodyPr>
          <a:lstStyle/>
          <a:p>
            <a:pPr algn="l">
              <a:spcBef>
                <a:spcPts val="960"/>
              </a:spcBef>
            </a:pPr>
            <a:r>
              <a:rPr lang="en-US" altLang="ja-JP" sz="2000" b="1" dirty="0">
                <a:latin typeface="Helvetica CE"/>
                <a:cs typeface="Helvetica CE"/>
              </a:rPr>
              <a:t>Use integrated &amp; first-principal codes through close collaboration between Japan &amp; EU including model validation &amp; verification using JT-60U &amp; JET experimental data </a:t>
            </a:r>
          </a:p>
        </p:txBody>
      </p:sp>
      <p:sp>
        <p:nvSpPr>
          <p:cNvPr id="4" name="テキスト ボックス 6">
            <a:extLst>
              <a:ext uri="{FF2B5EF4-FFF2-40B4-BE49-F238E27FC236}">
                <a16:creationId xmlns:a16="http://schemas.microsoft.com/office/drawing/2014/main" id="{8E53DBA0-1B65-EF44-A4F0-195493974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6467124"/>
            <a:ext cx="11737304" cy="39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prstTxWarp prst="textNoShape">
              <a:avLst/>
            </a:prstTxWarp>
            <a:spAutoFit/>
          </a:bodyPr>
          <a:lstStyle/>
          <a:p>
            <a:pPr algn="l">
              <a:spcBef>
                <a:spcPts val="960"/>
              </a:spcBef>
            </a:pPr>
            <a:r>
              <a:rPr lang="en-US" altLang="ja-JP" sz="2000" b="1" dirty="0">
                <a:solidFill>
                  <a:srgbClr val="FF0000"/>
                </a:solidFill>
                <a:latin typeface="Helvetica CE"/>
                <a:cs typeface="Helvetica CE"/>
              </a:rPr>
              <a:t>Predictions clarified JT-60SA capability to explore plasmas indispensable to ITER and DEMO. </a:t>
            </a:r>
            <a:endParaRPr kumimoji="1" lang="en-US" altLang="ja-JP" sz="2000" b="1" dirty="0">
              <a:solidFill>
                <a:srgbClr val="FF0000"/>
              </a:solidFill>
              <a:latin typeface="Helvetica" pitchFamily="-84" charset="0"/>
              <a:ea typeface="ＭＳ Ｐゴシック" pitchFamily="-84" charset="-128"/>
              <a:cs typeface="ＭＳ Ｐゴシック" pitchFamily="-84" charset="-128"/>
              <a:sym typeface="Gill Sans" pitchFamily="-8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DA1C2-0B8A-3040-AABC-CDF092611DD5}"/>
              </a:ext>
            </a:extLst>
          </p:cNvPr>
          <p:cNvSpPr txBox="1"/>
          <p:nvPr/>
        </p:nvSpPr>
        <p:spPr>
          <a:xfrm>
            <a:off x="119336" y="1579663"/>
            <a:ext cx="5934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JT-60SA coils can induce magnetic perturbations (MPs) &amp; neoclassical toroidal viscosity (NTV) for rotation control </a:t>
            </a:r>
            <a:endParaRPr kumimoji="1" lang="ja-JP" altLang="en-US" sz="2000" b="1" baseline="-25000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61431A7-1E94-A544-B9D3-0BB6641ACEFC}"/>
              </a:ext>
            </a:extLst>
          </p:cNvPr>
          <p:cNvSpPr txBox="1"/>
          <p:nvPr/>
        </p:nvSpPr>
        <p:spPr>
          <a:xfrm>
            <a:off x="5989211" y="1716021"/>
            <a:ext cx="601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High-beta (</a:t>
            </a:r>
            <a:r>
              <a:rPr kumimoji="1" lang="el-GR" altLang="ja-JP" sz="2000" b="1" dirty="0">
                <a:solidFill>
                  <a:srgbClr val="0000FF"/>
                </a:solidFill>
              </a:rPr>
              <a:t>β</a:t>
            </a:r>
            <a:r>
              <a:rPr kumimoji="1" lang="en-US" altLang="ja-JP" sz="2000" b="1" baseline="-25000" dirty="0">
                <a:solidFill>
                  <a:srgbClr val="0000FF"/>
                </a:solidFill>
              </a:rPr>
              <a:t>N</a:t>
            </a:r>
            <a:r>
              <a:rPr kumimoji="1" lang="en-US" altLang="ja-JP" sz="2000" b="1" dirty="0">
                <a:solidFill>
                  <a:srgbClr val="0000FF"/>
                </a:solidFill>
              </a:rPr>
              <a:t>~4.3) steady-state plasma with ITB positional instability &amp; its control by NB &amp; EC</a:t>
            </a:r>
            <a:endParaRPr kumimoji="1" lang="ja-JP" altLang="en-US" sz="2000" b="1" baseline="-25000" dirty="0">
              <a:solidFill>
                <a:srgbClr val="0000FF"/>
              </a:solidFill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0D5FB2FB-B001-3747-B583-D11D0BF35407}"/>
              </a:ext>
            </a:extLst>
          </p:cNvPr>
          <p:cNvSpPr/>
          <p:nvPr/>
        </p:nvSpPr>
        <p:spPr>
          <a:xfrm>
            <a:off x="259276" y="1600033"/>
            <a:ext cx="5674788" cy="3457128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t" anchorCtr="0">
            <a:normAutofit/>
          </a:bodyPr>
          <a:lstStyle/>
          <a:p>
            <a:pPr>
              <a:spcBef>
                <a:spcPts val="600"/>
              </a:spcBef>
            </a:pPr>
            <a:endParaRPr kumimoji="1" lang="ja-JP" altLang="en-US" sz="2000" b="1" baseline="-25000">
              <a:solidFill>
                <a:srgbClr val="0000FF"/>
              </a:solidFill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68D47177-B411-AC46-8D95-D772519E200F}"/>
              </a:ext>
            </a:extLst>
          </p:cNvPr>
          <p:cNvSpPr/>
          <p:nvPr/>
        </p:nvSpPr>
        <p:spPr>
          <a:xfrm>
            <a:off x="5986825" y="1553939"/>
            <a:ext cx="6015054" cy="3503222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t" anchorCtr="0">
            <a:normAutofit/>
          </a:bodyPr>
          <a:lstStyle/>
          <a:p>
            <a:pPr>
              <a:spcBef>
                <a:spcPts val="600"/>
              </a:spcBef>
            </a:pPr>
            <a:endParaRPr kumimoji="1" lang="ja-JP" altLang="en-US" sz="2000" b="1" baseline="-25000">
              <a:solidFill>
                <a:srgbClr val="0000FF"/>
              </a:solidFill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D5E8825E-2353-A24A-9C08-C9E9AAD0C360}"/>
              </a:ext>
            </a:extLst>
          </p:cNvPr>
          <p:cNvSpPr/>
          <p:nvPr/>
        </p:nvSpPr>
        <p:spPr>
          <a:xfrm>
            <a:off x="259275" y="5120391"/>
            <a:ext cx="5674789" cy="633600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b="1" dirty="0">
                <a:solidFill>
                  <a:srgbClr val="0000FF"/>
                </a:solidFill>
              </a:rPr>
              <a:t>H-mode pedestal with effects of rotation &amp; 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b="1" dirty="0">
                <a:solidFill>
                  <a:srgbClr val="0000FF"/>
                </a:solidFill>
              </a:rPr>
              <a:t>ion diamagnetic drift</a:t>
            </a:r>
            <a:endParaRPr kumimoji="1" lang="ja-JP" altLang="en-US" sz="2000" b="1" baseline="-25000">
              <a:solidFill>
                <a:srgbClr val="0000FF"/>
              </a:solidFill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C738CE65-73ED-CC45-B02B-1B82DAA5EA82}"/>
              </a:ext>
            </a:extLst>
          </p:cNvPr>
          <p:cNvSpPr/>
          <p:nvPr/>
        </p:nvSpPr>
        <p:spPr>
          <a:xfrm>
            <a:off x="5986825" y="5101307"/>
            <a:ext cx="6015054" cy="633600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 anchorCtr="1">
            <a:norm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NTM stabilization by ECCD without mode locking</a:t>
            </a:r>
            <a:endParaRPr kumimoji="1" lang="ja-JP" altLang="en-US" sz="2000" b="1" baseline="-25000" dirty="0">
              <a:solidFill>
                <a:srgbClr val="0000FF"/>
              </a:solidFill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D21ACD94-3CA6-8745-B6E1-9ACA40A2A5FD}"/>
              </a:ext>
            </a:extLst>
          </p:cNvPr>
          <p:cNvSpPr/>
          <p:nvPr/>
        </p:nvSpPr>
        <p:spPr>
          <a:xfrm>
            <a:off x="259274" y="5817970"/>
            <a:ext cx="5674789" cy="634349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 anchorCtr="1">
            <a:normAutofit lnSpcReduction="10000"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Fast ion driven &amp; reconnecting instabilities during transient phase</a:t>
            </a:r>
            <a:endParaRPr kumimoji="1" lang="ja-JP" altLang="en-US" sz="2000" b="1" baseline="-25000" dirty="0">
              <a:solidFill>
                <a:srgbClr val="0000FF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C0038C22-88B3-DA43-86EC-924D477803DC}"/>
              </a:ext>
            </a:extLst>
          </p:cNvPr>
          <p:cNvSpPr/>
          <p:nvPr/>
        </p:nvSpPr>
        <p:spPr>
          <a:xfrm>
            <a:off x="5986825" y="5828698"/>
            <a:ext cx="6015054" cy="634349"/>
          </a:xfrm>
          <a:prstGeom prst="round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 anchorCtr="1">
            <a:normAutofit lnSpcReduction="10000"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Controllability of </a:t>
            </a:r>
            <a:r>
              <a:rPr kumimoji="1" lang="en-US" altLang="ja-JP" sz="2000" b="1" dirty="0" err="1">
                <a:solidFill>
                  <a:srgbClr val="0000FF"/>
                </a:solidFill>
              </a:rPr>
              <a:t>divertor</a:t>
            </a:r>
            <a:r>
              <a:rPr kumimoji="1" lang="en-US" altLang="ja-JP" sz="2000" b="1" dirty="0">
                <a:solidFill>
                  <a:srgbClr val="0000FF"/>
                </a:solidFill>
              </a:rPr>
              <a:t> heat load by </a:t>
            </a:r>
          </a:p>
          <a:p>
            <a:r>
              <a:rPr kumimoji="1" lang="en-US" altLang="ja-JP" sz="2000" b="1" dirty="0">
                <a:solidFill>
                  <a:srgbClr val="0000FF"/>
                </a:solidFill>
              </a:rPr>
              <a:t>impurity seeding</a:t>
            </a:r>
            <a:endParaRPr kumimoji="1" lang="ja-JP" altLang="en-US" sz="2000" b="1" baseline="-25000" dirty="0">
              <a:solidFill>
                <a:srgbClr val="0000FF"/>
              </a:solidFill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78561597-755B-9C45-8D82-D7B642497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621" y="2625340"/>
            <a:ext cx="2731223" cy="231582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20E5A69-1643-7F46-98D5-D45285E79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77" y="2625340"/>
            <a:ext cx="2746344" cy="230238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0E07113-57EB-BC4A-B087-A01A2B5C0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8153" y="2493664"/>
            <a:ext cx="3043240" cy="242811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A47D994-38C2-4D47-B323-4311B1CB5D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352" y="2854882"/>
            <a:ext cx="3007527" cy="170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302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wrap="square" rtlCol="0" anchor="ctr">
        <a:spAutoFit/>
      </a:bodyPr>
      <a:lstStyle>
        <a:defPPr algn="ctr">
          <a:spcBef>
            <a:spcPts val="600"/>
          </a:spcBef>
          <a:buFont typeface="Wingdings" charset="2"/>
          <a:buChar char="l"/>
          <a:defRPr kumimoji="1" sz="2000" b="1" dirty="0">
            <a:solidFill>
              <a:srgbClr val="008000"/>
            </a:solidFill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22008</TotalTime>
  <Pages>0</Pages>
  <Words>128</Words>
  <Characters>0</Characters>
  <Application>Microsoft Macintosh PowerPoint</Application>
  <PresentationFormat>ワイド画面</PresentationFormat>
  <Lines>0</Lines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ヒラギノ角ゴ Pro W3</vt:lpstr>
      <vt:lpstr>Arial</vt:lpstr>
      <vt:lpstr>Gill Sans</vt:lpstr>
      <vt:lpstr>Helvetica</vt:lpstr>
      <vt:lpstr>Helvetica CE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TOPICS-IB simulations for benchmark and current ramp up </dc:title>
  <dc:subject/>
  <dc:creator/>
  <cp:keywords/>
  <dc:description/>
  <cp:lastModifiedBy>N. Hayashi</cp:lastModifiedBy>
  <cp:revision>2171</cp:revision>
  <cp:lastPrinted>2013-04-12T00:37:14Z</cp:lastPrinted>
  <dcterms:created xsi:type="dcterms:W3CDTF">2014-05-20T07:16:51Z</dcterms:created>
  <dcterms:modified xsi:type="dcterms:W3CDTF">2018-09-26T02:51:23Z</dcterms:modified>
</cp:coreProperties>
</file>