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61" r:id="rId2"/>
    <p:sldId id="276" r:id="rId3"/>
    <p:sldId id="296" r:id="rId4"/>
    <p:sldId id="288" r:id="rId5"/>
    <p:sldId id="295" r:id="rId6"/>
    <p:sldId id="279" r:id="rId7"/>
    <p:sldId id="299" r:id="rId8"/>
    <p:sldId id="281" r:id="rId9"/>
    <p:sldId id="282" r:id="rId10"/>
    <p:sldId id="293" r:id="rId11"/>
    <p:sldId id="294" r:id="rId12"/>
    <p:sldId id="284" r:id="rId13"/>
    <p:sldId id="286" r:id="rId14"/>
  </p:sldIdLst>
  <p:sldSz cx="9144000" cy="5143500" type="screen16x9"/>
  <p:notesSz cx="6858000" cy="9144000"/>
  <p:defaultTextStyle>
    <a:defPPr>
      <a:defRPr lang="ja-JP"/>
    </a:defPPr>
    <a:lvl1pPr marL="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074"/>
  </p:normalViewPr>
  <p:slideViewPr>
    <p:cSldViewPr snapToGrid="0" snapToObjects="1">
      <p:cViewPr>
        <p:scale>
          <a:sx n="150" d="100"/>
          <a:sy n="150" d="100"/>
        </p:scale>
        <p:origin x="1080" y="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5B8EE-CDF8-364D-A608-F82AE95F1272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42370-4719-114D-9475-095F926B0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74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2BED-44C2-5C4B-94EA-57A828B35DF5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9A12-D77C-7F45-8AD6-05383B813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2BED-44C2-5C4B-94EA-57A828B35DF5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9A12-D77C-7F45-8AD6-05383B813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2BED-44C2-5C4B-94EA-57A828B35DF5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9A12-D77C-7F45-8AD6-05383B813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2BED-44C2-5C4B-94EA-57A828B35DF5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9A12-D77C-7F45-8AD6-05383B813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2BED-44C2-5C4B-94EA-57A828B35DF5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9A12-D77C-7F45-8AD6-05383B813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2BED-44C2-5C4B-94EA-57A828B35DF5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9A12-D77C-7F45-8AD6-05383B813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2BED-44C2-5C4B-94EA-57A828B35DF5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9A12-D77C-7F45-8AD6-05383B813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2BED-44C2-5C4B-94EA-57A828B35DF5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9A12-D77C-7F45-8AD6-05383B813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2BED-44C2-5C4B-94EA-57A828B35DF5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9A12-D77C-7F45-8AD6-05383B813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2BED-44C2-5C4B-94EA-57A828B35DF5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9A12-D77C-7F45-8AD6-05383B813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2BED-44C2-5C4B-94EA-57A828B35DF5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9A12-D77C-7F45-8AD6-05383B813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52BED-44C2-5C4B-94EA-57A828B35DF5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9A12-D77C-7F45-8AD6-05383B813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76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5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Relationship Id="rId3" Type="http://schemas.openxmlformats.org/officeDocument/2006/relationships/image" Target="../media/image2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18843" y="0"/>
            <a:ext cx="6858000" cy="779210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latin typeface="Times New Roman" charset="0"/>
                <a:ea typeface="Times New Roman" charset="0"/>
                <a:cs typeface="Times New Roman" charset="0"/>
              </a:rPr>
              <a:t>Isotope effect on impurity and bulk ion particle transport in the Large Helical Device</a:t>
            </a:r>
            <a:endParaRPr lang="ja-JP" altLang="ja-JP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82432" y="3697962"/>
            <a:ext cx="5325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27th IAEA Fusion Energy Conference </a:t>
            </a:r>
          </a:p>
          <a:p>
            <a:pPr algn="ctr"/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22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nd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mr-IN" altLang="ja-JP" sz="15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 27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 October 2018</a:t>
            </a:r>
          </a:p>
          <a:p>
            <a:pPr algn="ctr"/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Mahatma </a:t>
            </a:r>
            <a:r>
              <a:rPr lang="en-US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Mandir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 Conference Centre</a:t>
            </a:r>
          </a:p>
          <a:p>
            <a:pPr algn="ctr"/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Ahmedabad, India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12712" y="4851276"/>
            <a:ext cx="128913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3" dirty="0"/>
              <a:t>2018/10/27 20min</a:t>
            </a:r>
            <a:endParaRPr lang="ja-JP" altLang="en-US" sz="1013" dirty="0"/>
          </a:p>
        </p:txBody>
      </p:sp>
      <p:sp>
        <p:nvSpPr>
          <p:cNvPr id="6" name="正方形/長方形 5"/>
          <p:cNvSpPr/>
          <p:nvPr/>
        </p:nvSpPr>
        <p:spPr>
          <a:xfrm>
            <a:off x="810881" y="4643527"/>
            <a:ext cx="6297216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13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Acknowledgement to Dr. </a:t>
            </a:r>
            <a:r>
              <a:rPr lang="en-US" altLang="ja-JP" sz="1013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M.Yoshida</a:t>
            </a:r>
            <a:r>
              <a:rPr lang="en-US" altLang="ja-JP" sz="1013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(QST) </a:t>
            </a:r>
          </a:p>
          <a:p>
            <a:pPr algn="ctr"/>
            <a:r>
              <a:rPr lang="en-US" altLang="ja-JP" sz="1013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for providing us two spectrometers for the bulk change exchange spectroscopy   </a:t>
            </a:r>
          </a:p>
        </p:txBody>
      </p:sp>
      <p:sp>
        <p:nvSpPr>
          <p:cNvPr id="7" name="Text Box 205"/>
          <p:cNvSpPr txBox="1">
            <a:spLocks noChangeArrowheads="1"/>
          </p:cNvSpPr>
          <p:nvPr/>
        </p:nvSpPr>
        <p:spPr bwMode="auto">
          <a:xfrm>
            <a:off x="1" y="779210"/>
            <a:ext cx="9037304" cy="25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604" tIns="50802" rIns="101604" bIns="50802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ja-JP" sz="1500" u="sng" dirty="0">
                <a:latin typeface="Times New Roman" charset="0"/>
                <a:ea typeface="Times New Roman" charset="0"/>
                <a:cs typeface="Times New Roman" charset="0"/>
              </a:rPr>
              <a:t>K. Ida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, R. Sakamoto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, M. Yoshinuma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, K. Yamasaki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, T. Kobayashi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, Y.Fujiwara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, C.Suzuki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, K.Fujii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, J.Chen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I.Murakami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, M.Emoto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, R.Mackenbach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, G.Motojima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, H.Yamada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, S.Masuzaki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K. </a:t>
            </a:r>
            <a:r>
              <a:rPr lang="tr-TR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Mukai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</a:p>
          <a:p>
            <a:pPr algn="ctr"/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K. </a:t>
            </a:r>
            <a:r>
              <a:rPr lang="tr-TR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Nagaoka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 1,7</a:t>
            </a:r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, H. </a:t>
            </a:r>
            <a:r>
              <a:rPr lang="tr-TR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Takahashi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 1,2</a:t>
            </a:r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 M. </a:t>
            </a:r>
            <a:r>
              <a:rPr lang="tr-TR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Yokoyama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 1,2</a:t>
            </a:r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, S. Murakami</a:t>
            </a:r>
            <a:r>
              <a:rPr lang="tr-TR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, H. </a:t>
            </a:r>
            <a:r>
              <a:rPr lang="tr-TR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Nakano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 1,2</a:t>
            </a:r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,N. </a:t>
            </a:r>
            <a:r>
              <a:rPr lang="tr-TR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Tamura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 1,2</a:t>
            </a:r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, M. </a:t>
            </a:r>
            <a:r>
              <a:rPr lang="tr-TR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Nunami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 1,2</a:t>
            </a:r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</a:p>
          <a:p>
            <a:pPr algn="ctr"/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M. </a:t>
            </a:r>
            <a:r>
              <a:rPr lang="tr-TR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Nakata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 1,2</a:t>
            </a:r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, R. Seki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 1,2</a:t>
            </a:r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, S. </a:t>
            </a:r>
            <a:r>
              <a:rPr lang="tr-TR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Kamio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, T. </a:t>
            </a:r>
            <a:r>
              <a:rPr lang="tr-TR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Oishi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, M. </a:t>
            </a:r>
            <a:r>
              <a:rPr lang="tr-TR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Goto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, S. </a:t>
            </a:r>
            <a:r>
              <a:rPr lang="tr-TR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Morita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, T. </a:t>
            </a:r>
            <a:r>
              <a:rPr lang="tr-TR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Morisaki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,M. </a:t>
            </a:r>
            <a:r>
              <a:rPr lang="tr-TR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Osakabe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r>
              <a:rPr lang="tr-TR" altLang="ja-JP" sz="1500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LHD Experiment Group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ja-JP" altLang="ja-JP" sz="15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altLang="ja-JP" sz="1013" i="1" baseline="30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ja-JP" sz="1013" i="1" dirty="0">
                <a:latin typeface="Times New Roman" charset="0"/>
                <a:ea typeface="Times New Roman" charset="0"/>
                <a:cs typeface="Times New Roman" charset="0"/>
              </a:rPr>
              <a:t>National Institute for Fusion Science, Toki, 509-5292, Japan</a:t>
            </a:r>
            <a:endParaRPr lang="ja-JP" altLang="ja-JP" sz="1013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altLang="ja-JP" sz="1013" i="1" baseline="30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ja-JP" sz="1013" i="1" dirty="0">
                <a:latin typeface="Times New Roman" charset="0"/>
                <a:ea typeface="Times New Roman" charset="0"/>
                <a:cs typeface="Times New Roman" charset="0"/>
              </a:rPr>
              <a:t>The Graduate University for Advanced Studies, SOKENDAI, Toki, 509-5292, Japan</a:t>
            </a:r>
            <a:endParaRPr lang="ja-JP" altLang="ja-JP" sz="1013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altLang="ja-JP" sz="1013" i="1" baseline="30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ja-JP" sz="1013" i="1" dirty="0">
                <a:latin typeface="Times New Roman" charset="0"/>
                <a:ea typeface="Times New Roman" charset="0"/>
                <a:cs typeface="Times New Roman" charset="0"/>
              </a:rPr>
              <a:t>Research Institute for Applied Mechanics, Kyushu Univ., </a:t>
            </a:r>
            <a:r>
              <a:rPr lang="en-US" altLang="ja-JP" sz="1013" i="1" dirty="0" err="1">
                <a:latin typeface="Times New Roman" charset="0"/>
                <a:ea typeface="Times New Roman" charset="0"/>
                <a:cs typeface="Times New Roman" charset="0"/>
              </a:rPr>
              <a:t>Kasuga</a:t>
            </a:r>
            <a:r>
              <a:rPr lang="en-US" altLang="ja-JP" sz="1013" i="1" dirty="0">
                <a:latin typeface="Times New Roman" charset="0"/>
                <a:ea typeface="Times New Roman" charset="0"/>
                <a:cs typeface="Times New Roman" charset="0"/>
              </a:rPr>
              <a:t>, 816-8580, Japan</a:t>
            </a:r>
          </a:p>
          <a:p>
            <a:pPr algn="ctr"/>
            <a:r>
              <a:rPr lang="en-US" altLang="ja-JP" sz="1013" i="1" baseline="30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ja-JP" sz="1013" i="1" dirty="0">
                <a:latin typeface="Times New Roman" charset="0"/>
                <a:ea typeface="Times New Roman" charset="0"/>
                <a:cs typeface="Times New Roman" charset="0"/>
              </a:rPr>
              <a:t>Department of Mechanical Engineering and Science, Graduate School of Engineering, Kyoto Univ., Kyoto 615-8540, Japan</a:t>
            </a:r>
          </a:p>
          <a:p>
            <a:pPr algn="ctr"/>
            <a:r>
              <a:rPr lang="en-US" altLang="ja-JP" sz="1013" i="1" baseline="30000" dirty="0">
                <a:latin typeface="Times New Roman" charset="0"/>
                <a:ea typeface="Times New Roman" charset="0"/>
                <a:cs typeface="Times New Roman" charset="0"/>
              </a:rPr>
              <a:t>5 </a:t>
            </a:r>
            <a:r>
              <a:rPr lang="en-US" altLang="ja-JP" sz="1013" i="1" dirty="0">
                <a:latin typeface="Times New Roman" charset="0"/>
                <a:ea typeface="Times New Roman" charset="0"/>
                <a:cs typeface="Times New Roman" charset="0"/>
              </a:rPr>
              <a:t>School of Nuclear Science and Technology, University of Science and Technology of China, Hefei 230026, China</a:t>
            </a:r>
          </a:p>
          <a:p>
            <a:pPr algn="ctr"/>
            <a:r>
              <a:rPr lang="en-US" altLang="ja-JP" sz="1013" i="1" baseline="30000" dirty="0"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en-US" altLang="ja-JP" sz="1013" i="1" dirty="0">
                <a:latin typeface="Times New Roman" charset="0"/>
                <a:ea typeface="Times New Roman" charset="0"/>
                <a:cs typeface="Times New Roman" charset="0"/>
              </a:rPr>
              <a:t> Eindhoven University of Technology </a:t>
            </a:r>
            <a:r>
              <a:rPr lang="en-US" altLang="ja-JP" sz="1013" i="1" dirty="0" err="1">
                <a:latin typeface="Times New Roman" charset="0"/>
                <a:ea typeface="Times New Roman" charset="0"/>
                <a:cs typeface="Times New Roman" charset="0"/>
              </a:rPr>
              <a:t>Merovingersweg</a:t>
            </a:r>
            <a:r>
              <a:rPr lang="en-US" altLang="ja-JP" sz="1013" i="1" dirty="0">
                <a:latin typeface="Times New Roman" charset="0"/>
                <a:ea typeface="Times New Roman" charset="0"/>
                <a:cs typeface="Times New Roman" charset="0"/>
              </a:rPr>
              <a:t> 1, 5616 JA Eindhoven, Netherland</a:t>
            </a:r>
          </a:p>
          <a:p>
            <a:pPr algn="ctr"/>
            <a:r>
              <a:rPr lang="en-US" altLang="ja-JP" sz="1013" i="1" baseline="30000" dirty="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en-US" altLang="ja-JP" sz="1013" i="1" dirty="0">
                <a:latin typeface="Times New Roman" charset="0"/>
                <a:ea typeface="Times New Roman" charset="0"/>
                <a:cs typeface="Times New Roman" charset="0"/>
              </a:rPr>
              <a:t>Graduate School of Science, Nagoya University, Nagoya, Aichi 464-8601, Japan</a:t>
            </a:r>
          </a:p>
          <a:p>
            <a:pPr algn="ctr"/>
            <a:r>
              <a:rPr lang="en-US" altLang="ja-JP" sz="1013" i="1" baseline="30000" dirty="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altLang="ja-JP" sz="1013" i="1" dirty="0">
                <a:latin typeface="Times New Roman" charset="0"/>
                <a:ea typeface="Times New Roman" charset="0"/>
                <a:cs typeface="Times New Roman" charset="0"/>
              </a:rPr>
              <a:t>Department of Nuclear Engineering, Kyoto University, Kyoto, Kyoto 615-8510, Japan</a:t>
            </a:r>
            <a:endParaRPr lang="ja-JP" altLang="ja-JP" sz="1013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2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510" y="431067"/>
            <a:ext cx="3138780" cy="19891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77" y="375440"/>
            <a:ext cx="3165626" cy="207146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7390"/>
            <a:ext cx="9144000" cy="519906"/>
          </a:xfrm>
        </p:spPr>
        <p:txBody>
          <a:bodyPr>
            <a:noAutofit/>
          </a:bodyPr>
          <a:lstStyle/>
          <a:p>
            <a:r>
              <a:rPr lang="en-US" altLang="ja-JP" sz="2400" dirty="0">
                <a:latin typeface="Times New Roman"/>
                <a:cs typeface="Times New Roman"/>
              </a:rPr>
              <a:t>Pellet deposits near the plasma </a:t>
            </a:r>
            <a:r>
              <a:rPr lang="en-US" altLang="ja-JP" sz="2400">
                <a:latin typeface="Times New Roman"/>
                <a:cs typeface="Times New Roman"/>
              </a:rPr>
              <a:t>periphery </a:t>
            </a:r>
            <a:r>
              <a:rPr lang="en-US" altLang="ja-JP" sz="2400" smtClean="0">
                <a:latin typeface="Times New Roman"/>
                <a:cs typeface="Times New Roman"/>
              </a:rPr>
              <a:t>but changes </a:t>
            </a:r>
            <a:r>
              <a:rPr lang="en-US" altLang="ja-JP" sz="2400">
                <a:latin typeface="Times New Roman"/>
                <a:cs typeface="Times New Roman"/>
              </a:rPr>
              <a:t>core isotope </a:t>
            </a:r>
            <a:r>
              <a:rPr lang="en-US" altLang="ja-JP" sz="2400" dirty="0">
                <a:latin typeface="Times New Roman"/>
                <a:cs typeface="Times New Roman"/>
              </a:rPr>
              <a:t>ratio</a:t>
            </a:r>
            <a:endParaRPr lang="ja-JP" altLang="en-US" sz="2400" dirty="0">
              <a:latin typeface="Times New Roman"/>
              <a:cs typeface="Times New Roman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93512" y="456878"/>
            <a:ext cx="874061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93512" y="4087509"/>
            <a:ext cx="8652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charset="0"/>
                <a:ea typeface="Times New Roman" charset="0"/>
                <a:cs typeface="Times New Roman" charset="0"/>
              </a:rPr>
              <a:t>The electron density profile becomes hollow after the pellet injection and the increase of the density </a:t>
            </a:r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fueled by</a:t>
            </a:r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ja-JP" sz="1600" dirty="0">
                <a:latin typeface="Times New Roman" charset="0"/>
                <a:ea typeface="Times New Roman" charset="0"/>
                <a:cs typeface="Times New Roman" charset="0"/>
              </a:rPr>
              <a:t>pellet injection peaks at </a:t>
            </a:r>
            <a:r>
              <a:rPr lang="en-US" altLang="ja-JP" sz="1600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ja-JP" sz="1600" baseline="-25000" dirty="0" err="1">
                <a:latin typeface="Times New Roman" charset="0"/>
                <a:ea typeface="Times New Roman" charset="0"/>
                <a:cs typeface="Times New Roman" charset="0"/>
              </a:rPr>
              <a:t>eff</a:t>
            </a:r>
            <a:r>
              <a:rPr lang="en-US" altLang="ja-JP" sz="1600" dirty="0">
                <a:latin typeface="Times New Roman" charset="0"/>
                <a:ea typeface="Times New Roman" charset="0"/>
                <a:cs typeface="Times New Roman" charset="0"/>
              </a:rPr>
              <a:t> /a</a:t>
            </a:r>
            <a:r>
              <a:rPr lang="en-US" altLang="ja-JP" sz="1600" baseline="-25000" dirty="0">
                <a:latin typeface="Times New Roman" charset="0"/>
                <a:ea typeface="Times New Roman" charset="0"/>
                <a:cs typeface="Times New Roman" charset="0"/>
              </a:rPr>
              <a:t>99</a:t>
            </a:r>
            <a:r>
              <a:rPr lang="en-US" altLang="ja-JP" sz="1600" dirty="0">
                <a:latin typeface="Times New Roman" charset="0"/>
                <a:ea typeface="Times New Roman" charset="0"/>
                <a:cs typeface="Times New Roman" charset="0"/>
              </a:rPr>
              <a:t> ~ 0.9. </a:t>
            </a:r>
          </a:p>
          <a:p>
            <a:r>
              <a:rPr lang="en-US" altLang="ja-JP" sz="1600" dirty="0">
                <a:latin typeface="Times New Roman" charset="0"/>
                <a:ea typeface="Times New Roman" charset="0"/>
                <a:cs typeface="Times New Roman" charset="0"/>
              </a:rPr>
              <a:t>Although the deposition of the pellet is near the plasma periphery, the core density increases after the</a:t>
            </a:r>
            <a:r>
              <a:rPr lang="ja-JP" altLang="ja-JP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ja-JP" sz="1600" dirty="0">
                <a:latin typeface="Times New Roman" charset="0"/>
                <a:ea typeface="Times New Roman" charset="0"/>
                <a:cs typeface="Times New Roman" charset="0"/>
              </a:rPr>
              <a:t>pellet injection.</a:t>
            </a:r>
            <a:endParaRPr lang="ja-JP" alt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510" y="2102104"/>
            <a:ext cx="3138780" cy="19891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645" y="2049934"/>
            <a:ext cx="3200587" cy="2097014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282808" y="2143124"/>
            <a:ext cx="8386133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49210" y="836407"/>
            <a:ext cx="1156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Hydrogen </a:t>
            </a:r>
            <a:r>
              <a:rPr lang="en-US" altLang="ja-JP" sz="1800">
                <a:latin typeface="Times New Roman" charset="0"/>
                <a:ea typeface="Times New Roman" charset="0"/>
                <a:cs typeface="Times New Roman" charset="0"/>
              </a:rPr>
              <a:t>pellet injection</a:t>
            </a:r>
            <a:endParaRPr lang="ja-JP" alt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9210" y="2500264"/>
            <a:ext cx="132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>
                <a:latin typeface="Times New Roman" charset="0"/>
                <a:ea typeface="Times New Roman" charset="0"/>
                <a:cs typeface="Times New Roman" charset="0"/>
              </a:rPr>
              <a:t>Deuterium pellet 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injection</a:t>
            </a:r>
            <a:endParaRPr lang="ja-JP" alt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1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618" y="659461"/>
            <a:ext cx="3516002" cy="205971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618" y="2648389"/>
            <a:ext cx="3636688" cy="248614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45082"/>
            <a:ext cx="9144000" cy="583406"/>
          </a:xfrm>
        </p:spPr>
        <p:txBody>
          <a:bodyPr>
            <a:noAutofit/>
          </a:bodyPr>
          <a:lstStyle/>
          <a:p>
            <a:r>
              <a:rPr lang="en-US" altLang="ja-JP" sz="2100">
                <a:latin typeface="Times New Roman"/>
                <a:cs typeface="Times New Roman"/>
              </a:rPr>
              <a:t>Decay time </a:t>
            </a:r>
            <a:r>
              <a:rPr lang="en-US" altLang="ja-JP" sz="2100" dirty="0">
                <a:latin typeface="Times New Roman"/>
                <a:cs typeface="Times New Roman"/>
              </a:rPr>
              <a:t>of hydrogen and deuterium density after pellet injection are comparable</a:t>
            </a:r>
            <a:endParaRPr lang="ja-JP" altLang="en-US" sz="2100" dirty="0">
              <a:latin typeface="Times New Roman"/>
              <a:cs typeface="Times New Roman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113242" y="538324"/>
            <a:ext cx="891751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26483" y="607046"/>
            <a:ext cx="4637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Times New Roman"/>
                <a:cs typeface="Times New Roman"/>
              </a:rPr>
              <a:t>Decay time of the density injected by pellet </a:t>
            </a:r>
          </a:p>
          <a:p>
            <a:r>
              <a:rPr lang="en-US" altLang="ja-JP" sz="1800" dirty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altLang="ja-JP" sz="1800" dirty="0">
                <a:latin typeface="Times New Roman"/>
                <a:cs typeface="Times New Roman"/>
              </a:rPr>
              <a:t>20 </a:t>
            </a:r>
            <a:r>
              <a:rPr lang="en-US" altLang="ja-JP" sz="1800" dirty="0" err="1">
                <a:latin typeface="Times New Roman"/>
                <a:cs typeface="Times New Roman"/>
              </a:rPr>
              <a:t>ms</a:t>
            </a:r>
            <a:r>
              <a:rPr lang="en-US" altLang="ja-JP" sz="1800" dirty="0">
                <a:latin typeface="Times New Roman"/>
                <a:cs typeface="Times New Roman"/>
              </a:rPr>
              <a:t> in H-pellet and 21 </a:t>
            </a:r>
            <a:r>
              <a:rPr lang="en-US" altLang="ja-JP" sz="1800" dirty="0" err="1">
                <a:latin typeface="Times New Roman"/>
                <a:cs typeface="Times New Roman"/>
              </a:rPr>
              <a:t>ms</a:t>
            </a:r>
            <a:r>
              <a:rPr lang="en-US" altLang="ja-JP" sz="1800" dirty="0">
                <a:latin typeface="Times New Roman"/>
                <a:cs typeface="Times New Roman"/>
              </a:rPr>
              <a:t> in D-pellet.</a:t>
            </a:r>
          </a:p>
          <a:p>
            <a:r>
              <a:rPr lang="en-US" altLang="ja-JP" sz="1800" dirty="0">
                <a:latin typeface="Times New Roman"/>
                <a:cs typeface="Times New Roman"/>
              </a:rPr>
              <a:t>in the plasma with D:H ~ 1:1 recycling condition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73159"/>
            <a:ext cx="4248150" cy="305752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118084" y="1749994"/>
            <a:ext cx="1346844" cy="323165"/>
          </a:xfrm>
          <a:prstGeom prst="rect">
            <a:avLst/>
          </a:prstGeom>
          <a:solidFill>
            <a:srgbClr val="00FDFF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ja-JP" sz="1500" baseline="-25000" dirty="0" err="1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altLang="ja-JP" sz="1500" baseline="30000" dirty="0" err="1">
                <a:latin typeface="Times New Roman" charset="0"/>
                <a:ea typeface="Times New Roman" charset="0"/>
                <a:cs typeface="Times New Roman" charset="0"/>
              </a:rPr>
              <a:t>cold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ja-JP" sz="1500" baseline="-25000" dirty="0" err="1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ja-JP" sz="1500" baseline="30000" dirty="0" err="1">
                <a:latin typeface="Times New Roman" charset="0"/>
                <a:ea typeface="Times New Roman" charset="0"/>
                <a:cs typeface="Times New Roman" charset="0"/>
              </a:rPr>
              <a:t>cold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=0.8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65725" y="643693"/>
            <a:ext cx="995785" cy="338554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H-density</a:t>
            </a:r>
            <a:endParaRPr kumimoji="1" lang="ja-JP" altLang="en-US" sz="1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00668" y="2655176"/>
            <a:ext cx="995785" cy="338554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D-density</a:t>
            </a:r>
            <a:endParaRPr kumimoji="1" lang="ja-JP" altLang="en-US" sz="1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0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1" y="1078411"/>
            <a:ext cx="4381500" cy="303847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45323" y="491738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Deuterium-dominant recycling condition</a:t>
            </a:r>
            <a:endParaRPr lang="ja-JP" alt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0" y="491911"/>
            <a:ext cx="874061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87683" y="3969025"/>
            <a:ext cx="4189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Decay </a:t>
            </a:r>
            <a:r>
              <a:rPr lang="en-US" altLang="ja-JP" sz="1800" dirty="0" smtClean="0">
                <a:latin typeface="Times New Roman" charset="0"/>
                <a:ea typeface="Times New Roman" charset="0"/>
                <a:cs typeface="Times New Roman" charset="0"/>
              </a:rPr>
              <a:t>of hydrogen 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density after the pellet injection is similar </a:t>
            </a:r>
            <a:r>
              <a:rPr lang="en-US" altLang="ja-JP" sz="1800" dirty="0" smtClean="0">
                <a:latin typeface="Times New Roman" charset="0"/>
                <a:ea typeface="Times New Roman" charset="0"/>
                <a:cs typeface="Times New Roman" charset="0"/>
              </a:rPr>
              <a:t>or slightly longer than that 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altLang="ja-JP" sz="1800" dirty="0" smtClean="0">
                <a:latin typeface="Times New Roman" charset="0"/>
                <a:ea typeface="Times New Roman" charset="0"/>
                <a:cs typeface="Times New Roman" charset="0"/>
              </a:rPr>
              <a:t>deuterium 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density in the  deuterium/Hydrogen recycling condition</a:t>
            </a:r>
            <a:endParaRPr lang="ja-JP" alt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48773" y="4063992"/>
            <a:ext cx="449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Decay of hydrogen density is faster than that of deuterium density by a factor of 1.3 in the Deuterium-dominant recycling condition</a:t>
            </a:r>
            <a:endParaRPr lang="ja-JP" alt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1092" y="460597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Deuterium/Hydrogen recycling condition</a:t>
            </a:r>
            <a:endParaRPr lang="ja-JP" alt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81850" y="829842"/>
            <a:ext cx="1346844" cy="323165"/>
          </a:xfrm>
          <a:prstGeom prst="rect">
            <a:avLst/>
          </a:prstGeom>
          <a:solidFill>
            <a:srgbClr val="00FDFF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ja-JP" sz="1500" baseline="-25000" dirty="0" err="1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altLang="ja-JP" sz="1500" baseline="30000" dirty="0" err="1">
                <a:latin typeface="Times New Roman" charset="0"/>
                <a:ea typeface="Times New Roman" charset="0"/>
                <a:cs typeface="Times New Roman" charset="0"/>
              </a:rPr>
              <a:t>cold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ja-JP" sz="1500" baseline="-25000" dirty="0" err="1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ja-JP" sz="1500" baseline="30000" dirty="0" err="1">
                <a:latin typeface="Times New Roman" charset="0"/>
                <a:ea typeface="Times New Roman" charset="0"/>
                <a:cs typeface="Times New Roman" charset="0"/>
              </a:rPr>
              <a:t>cold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=0.8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405" y="1121688"/>
            <a:ext cx="4305300" cy="302895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293101" y="69895"/>
            <a:ext cx="85740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</a:rPr>
              <a:t>Density decay after the pellet injection depends on the recycling isotope ratio</a:t>
            </a:r>
            <a:endParaRPr lang="ja-JP" altLang="en-US" sz="2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26711" y="860982"/>
            <a:ext cx="1202573" cy="3231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ja-JP" sz="1500" baseline="-25000" dirty="0" err="1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altLang="ja-JP" sz="1500" baseline="30000" dirty="0" err="1">
                <a:latin typeface="Times New Roman" charset="0"/>
                <a:ea typeface="Times New Roman" charset="0"/>
                <a:cs typeface="Times New Roman" charset="0"/>
              </a:rPr>
              <a:t>cold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ja-JP" sz="1500" baseline="-25000" dirty="0" err="1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ja-JP" sz="1500" baseline="30000" dirty="0" err="1">
                <a:latin typeface="Times New Roman" charset="0"/>
                <a:ea typeface="Times New Roman" charset="0"/>
                <a:cs typeface="Times New Roman" charset="0"/>
              </a:rPr>
              <a:t>cold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=4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2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381000"/>
          </a:xfrm>
        </p:spPr>
        <p:txBody>
          <a:bodyPr>
            <a:noAutofit/>
          </a:bodyPr>
          <a:lstStyle/>
          <a:p>
            <a:pPr algn="ctr"/>
            <a:r>
              <a:rPr lang="en-US" altLang="ja-JP" sz="2700" dirty="0">
                <a:latin typeface="Times New Roman" charset="0"/>
                <a:ea typeface="Times New Roman" charset="0"/>
                <a:cs typeface="Times New Roman" charset="0"/>
              </a:rPr>
              <a:t>Summary</a:t>
            </a:r>
            <a:endParaRPr lang="ja-JP" altLang="en-US" sz="27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397261" y="402333"/>
            <a:ext cx="763110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19658" y="423667"/>
            <a:ext cx="8904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</a:rPr>
              <a:t>1  Isotope effect on transport has two steps in D-plasma in LHD	</a:t>
            </a:r>
          </a:p>
          <a:p>
            <a:pPr marL="257175" indent="-257175">
              <a:buFont typeface="Arial" charset="0"/>
              <a:buChar char="•"/>
            </a:pPr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</a:rPr>
              <a:t>impurity transport </a:t>
            </a:r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reduce outward convection of impurity (</a:t>
            </a:r>
            <a:r>
              <a:rPr lang="en-US" altLang="ja-JP" sz="21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primary effect</a:t>
            </a:r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)</a:t>
            </a:r>
            <a:endParaRPr lang="en-US" altLang="ja-JP" sz="2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57175" lvl="1" indent="-257175">
              <a:buFont typeface="Arial" charset="0"/>
              <a:buChar char="•"/>
            </a:pPr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</a:rPr>
              <a:t>Ion heat transport </a:t>
            </a:r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mitigation of impurity hole contributes longer sustainment of ion-ITB (</a:t>
            </a:r>
            <a:r>
              <a:rPr lang="en-US" altLang="ja-JP" sz="21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secondary effect</a:t>
            </a:r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)</a:t>
            </a:r>
            <a:endParaRPr lang="en-US" altLang="ja-JP" sz="2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ja-JP" sz="2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AutoNum type="arabicPlain" startAt="2"/>
            </a:pPr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</a:rPr>
              <a:t>Isotope separation </a:t>
            </a:r>
            <a:r>
              <a:rPr lang="en-US" altLang="ja-JP" sz="2100" dirty="0" smtClean="0">
                <a:latin typeface="Times New Roman" charset="0"/>
                <a:ea typeface="Times New Roman" charset="0"/>
                <a:cs typeface="Times New Roman" charset="0"/>
              </a:rPr>
              <a:t>and exchange are </a:t>
            </a:r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</a:rPr>
              <a:t>observed in an isotope mixture plasma in LHD</a:t>
            </a:r>
          </a:p>
          <a:p>
            <a:pPr marL="257175" indent="-257175">
              <a:buFont typeface="Arial" charset="0"/>
              <a:buChar char="•"/>
            </a:pPr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Peaked H density and hollow D density profiles are achieved by </a:t>
            </a:r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</a:rPr>
              <a:t>H beam fueling in the D dominant recycling wall condition  (</a:t>
            </a:r>
            <a:r>
              <a:rPr lang="en-US" altLang="ja-JP" sz="21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isotope separation)</a:t>
            </a:r>
          </a:p>
          <a:p>
            <a:pPr marL="257175" indent="-257175">
              <a:buFont typeface="Arial" charset="0"/>
              <a:buChar char="•"/>
            </a:pPr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The decay time of the density injected by pellet depends on the isotope ratio of the </a:t>
            </a:r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</a:rPr>
              <a:t>recycling, because the outward isotope</a:t>
            </a:r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and inward isotope by recycling is not the same (</a:t>
            </a:r>
            <a:r>
              <a:rPr lang="en-US" altLang="ja-JP" sz="21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isotope exchange</a:t>
            </a:r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) </a:t>
            </a:r>
            <a:endParaRPr lang="en-US" altLang="ja-JP" sz="2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233" y="4512766"/>
            <a:ext cx="8121134" cy="4154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</a:rPr>
              <a:t>Particle transport in isotope mixture plasma is sensitive to wall condition </a:t>
            </a:r>
            <a:endParaRPr lang="ja-JP" altLang="en-US" sz="2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0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308757" y="612005"/>
            <a:ext cx="81403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396854" y="107158"/>
            <a:ext cx="16850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00"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ja-JP" altLang="en-US" sz="27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8757" y="591905"/>
            <a:ext cx="88352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lain"/>
            </a:pPr>
            <a:r>
              <a:rPr lang="en-US" altLang="ja-JP" sz="2400" dirty="0">
                <a:latin typeface="Times New Roman" charset="0"/>
                <a:ea typeface="Times New Roman" charset="0"/>
                <a:cs typeface="Times New Roman" charset="0"/>
              </a:rPr>
              <a:t>Introduction</a:t>
            </a:r>
          </a:p>
          <a:p>
            <a:pPr marL="257175" indent="-257175">
              <a:buAutoNum type="arabicPlain"/>
            </a:pPr>
            <a:endParaRPr lang="en-US" altLang="ja-JP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57175" indent="-257175">
              <a:buFontTx/>
              <a:buAutoNum type="arabicPlain"/>
            </a:pPr>
            <a:r>
              <a:rPr lang="en-US" altLang="ja-JP" sz="2400" dirty="0">
                <a:latin typeface="Times New Roman" charset="0"/>
                <a:ea typeface="Times New Roman" charset="0"/>
                <a:cs typeface="Times New Roman" charset="0"/>
              </a:rPr>
              <a:t>Isotope effect on impurity transport and heat transport</a:t>
            </a:r>
          </a:p>
          <a:p>
            <a:r>
              <a:rPr lang="en-US" altLang="ja-JP" sz="2400" dirty="0">
                <a:latin typeface="Times New Roman" charset="0"/>
                <a:ea typeface="Times New Roman" charset="0"/>
                <a:cs typeface="Times New Roman" charset="0"/>
              </a:rPr>
              <a:t>     2-1  </a:t>
            </a:r>
            <a:r>
              <a:rPr lang="en-US" altLang="ja-JP" sz="24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Relation between impurity density gradient and heat transport</a:t>
            </a:r>
            <a:endParaRPr lang="en-US" altLang="ja-JP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ja-JP" sz="2400" dirty="0">
                <a:latin typeface="Times New Roman" charset="0"/>
                <a:ea typeface="Times New Roman" charset="0"/>
                <a:cs typeface="Times New Roman" charset="0"/>
              </a:rPr>
              <a:t>     2-2  Primary and secondary isotope effect</a:t>
            </a:r>
          </a:p>
          <a:p>
            <a:endParaRPr lang="en-US" altLang="ja-JP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ja-JP" sz="2400" dirty="0">
                <a:latin typeface="Times New Roman" charset="0"/>
                <a:ea typeface="Times New Roman" charset="0"/>
                <a:cs typeface="Times New Roman" charset="0"/>
              </a:rPr>
              <a:t>3   Ion particle transport in the isotope mixture plasma</a:t>
            </a:r>
          </a:p>
          <a:p>
            <a:r>
              <a:rPr lang="en-US" altLang="ja-JP" sz="2400" dirty="0">
                <a:latin typeface="Times New Roman" charset="0"/>
                <a:ea typeface="Times New Roman" charset="0"/>
                <a:cs typeface="Times New Roman" charset="0"/>
              </a:rPr>
              <a:t>     3-1  Isotope density profile measurements</a:t>
            </a:r>
          </a:p>
          <a:p>
            <a:r>
              <a:rPr lang="en-US" altLang="ja-JP" sz="2400" dirty="0">
                <a:latin typeface="Times New Roman" charset="0"/>
                <a:ea typeface="Times New Roman" charset="0"/>
                <a:cs typeface="Times New Roman" charset="0"/>
              </a:rPr>
              <a:t>     3-2  Isotope mixing and isotope </a:t>
            </a:r>
            <a:r>
              <a:rPr lang="en-US" altLang="ja-JP" sz="2400" dirty="0" smtClean="0">
                <a:latin typeface="Times New Roman" charset="0"/>
                <a:ea typeface="Times New Roman" charset="0"/>
                <a:cs typeface="Times New Roman" charset="0"/>
              </a:rPr>
              <a:t>separation</a:t>
            </a:r>
            <a:endParaRPr lang="en-US" altLang="ja-JP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altLang="ja-JP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ja-JP" sz="2400" dirty="0">
                <a:latin typeface="Times New Roman" charset="0"/>
                <a:ea typeface="Times New Roman" charset="0"/>
                <a:cs typeface="Times New Roman" charset="0"/>
              </a:rPr>
              <a:t>4   Summary</a:t>
            </a:r>
          </a:p>
        </p:txBody>
      </p:sp>
    </p:spTree>
    <p:extLst>
      <p:ext uri="{BB962C8B-B14F-4D97-AF65-F5344CB8AC3E}">
        <p14:creationId xmlns:p14="http://schemas.microsoft.com/office/powerpoint/2010/main" val="147829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274614" y="560972"/>
            <a:ext cx="81403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530594" y="27926"/>
            <a:ext cx="76708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00" dirty="0">
                <a:latin typeface="Times New Roman" charset="0"/>
                <a:ea typeface="Times New Roman" charset="0"/>
                <a:cs typeface="Times New Roman" charset="0"/>
              </a:rPr>
              <a:t>Isotope effect on impurity transport and heat transport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4615" y="552214"/>
            <a:ext cx="768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The effect of He ash on energy confinement besides dilution is important in fusion plasma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What is the coupling between impurity transport and heat transport?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What is the impact of impurity density gradient to turbulent heat transport?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0594" y="4539051"/>
            <a:ext cx="7895387" cy="4154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</a:rPr>
              <a:t>Relation between impurity profile </a:t>
            </a:r>
            <a:r>
              <a:rPr lang="en-US" altLang="ja-JP" sz="2100">
                <a:latin typeface="Times New Roman" charset="0"/>
                <a:ea typeface="Times New Roman" charset="0"/>
                <a:cs typeface="Times New Roman" charset="0"/>
              </a:rPr>
              <a:t>and heat transport is studied in LHD</a:t>
            </a:r>
            <a:endParaRPr lang="ja-JP" altLang="en-US" sz="2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4545856" y="1777757"/>
            <a:ext cx="4447885" cy="2731300"/>
            <a:chOff x="7241815" y="3541855"/>
            <a:chExt cx="5020629" cy="3083004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1815" y="3742668"/>
              <a:ext cx="3806825" cy="2882191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7720915" y="3541855"/>
              <a:ext cx="2110144" cy="280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13" b="1" dirty="0">
                  <a:latin typeface="Times New Roman" charset="0"/>
                  <a:ea typeface="Times New Roman" charset="0"/>
                  <a:cs typeface="Times New Roman" charset="0"/>
                </a:rPr>
                <a:t>Simulation of </a:t>
              </a:r>
              <a:r>
                <a:rPr lang="en-US" altLang="ja-JP" sz="1013" b="1">
                  <a:latin typeface="Times New Roman" charset="0"/>
                  <a:ea typeface="Times New Roman" charset="0"/>
                  <a:cs typeface="Times New Roman" charset="0"/>
                </a:rPr>
                <a:t>heat flux in </a:t>
              </a:r>
              <a:r>
                <a:rPr lang="en-US" altLang="ja-JP" sz="1013" b="1" dirty="0">
                  <a:latin typeface="Times New Roman" charset="0"/>
                  <a:ea typeface="Times New Roman" charset="0"/>
                  <a:cs typeface="Times New Roman" charset="0"/>
                </a:rPr>
                <a:t>JET</a:t>
              </a:r>
              <a:endParaRPr lang="ja-JP" altLang="en-US" sz="1013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0374785" y="5165063"/>
              <a:ext cx="1543795" cy="382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Flat impurity</a:t>
              </a:r>
              <a:endParaRPr lang="ja-JP" altLang="en-US" sz="1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0372272" y="4811813"/>
              <a:ext cx="1853206" cy="382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Hollow impurity</a:t>
              </a:r>
              <a:endParaRPr lang="ja-JP" altLang="en-US" sz="1600" b="1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374784" y="3918654"/>
              <a:ext cx="982875" cy="280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13" b="1">
                  <a:latin typeface="Times New Roman" charset="0"/>
                  <a:ea typeface="Times New Roman" charset="0"/>
                  <a:cs typeface="Times New Roman" charset="0"/>
                </a:rPr>
                <a:t>No </a:t>
              </a:r>
              <a:r>
                <a:rPr lang="en-US" altLang="ja-JP" sz="1013" b="1" dirty="0">
                  <a:latin typeface="Times New Roman" charset="0"/>
                  <a:ea typeface="Times New Roman" charset="0"/>
                  <a:cs typeface="Times New Roman" charset="0"/>
                </a:rPr>
                <a:t>impurity</a:t>
              </a:r>
              <a:endParaRPr lang="ja-JP" altLang="en-US" sz="1013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0411047" y="5486255"/>
              <a:ext cx="1851397" cy="382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solidFill>
                    <a:srgbClr val="00B0F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peaked impurity</a:t>
              </a:r>
              <a:endParaRPr lang="ja-JP" altLang="en-US" sz="1600" b="1" dirty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369829" y="2163600"/>
            <a:ext cx="4178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Peaked carbon density profile weakens the ITG instabilities</a:t>
            </a:r>
          </a:p>
          <a:p>
            <a:r>
              <a:rPr lang="en-US" altLang="ja-JP" sz="1800" dirty="0" err="1">
                <a:latin typeface="Times New Roman" charset="0"/>
                <a:ea typeface="Times New Roman" charset="0"/>
                <a:cs typeface="Times New Roman" charset="0"/>
              </a:rPr>
              <a:t>J.Q.Dong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, Phys. Plasmas</a:t>
            </a:r>
            <a:r>
              <a:rPr lang="en-US" altLang="ja-JP" sz="1800" b="1" dirty="0">
                <a:latin typeface="Times New Roman" charset="0"/>
                <a:ea typeface="Times New Roman" charset="0"/>
                <a:cs typeface="Times New Roman" charset="0"/>
              </a:rPr>
              <a:t> 2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, (1995) 3412.</a:t>
            </a:r>
            <a:r>
              <a:rPr lang="ja-JP" altLang="ja-JP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ja-JP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ja-JP" sz="1800" dirty="0" err="1">
                <a:latin typeface="Times New Roman" charset="0"/>
                <a:ea typeface="Times New Roman" charset="0"/>
                <a:cs typeface="Times New Roman" charset="0"/>
              </a:rPr>
              <a:t>K.Kim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, Phys Plasma</a:t>
            </a:r>
            <a:r>
              <a:rPr lang="en-US" altLang="ja-JP" sz="1800" b="1" dirty="0">
                <a:latin typeface="Times New Roman" charset="0"/>
                <a:ea typeface="Times New Roman" charset="0"/>
                <a:cs typeface="Times New Roman" charset="0"/>
              </a:rPr>
              <a:t> 24 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(2017) 062302</a:t>
            </a:r>
          </a:p>
          <a:p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N.</a:t>
            </a:r>
            <a:r>
              <a:rPr lang="ja-JP" altLang="en-US" sz="1800" dirty="0">
                <a:latin typeface="Times New Roman" charset="0"/>
                <a:ea typeface="Times New Roman" charset="0"/>
                <a:cs typeface="Times New Roman" charset="0"/>
              </a:rPr>
              <a:t>Bonanomi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ja-JP" altLang="en-US" sz="1800" dirty="0">
                <a:latin typeface="Times New Roman" charset="0"/>
                <a:ea typeface="Times New Roman" charset="0"/>
                <a:cs typeface="Times New Roman" charset="0"/>
              </a:rPr>
              <a:t>Nucl.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ja-JP" altLang="en-US" sz="1800" dirty="0">
                <a:latin typeface="Times New Roman" charset="0"/>
                <a:ea typeface="Times New Roman" charset="0"/>
                <a:cs typeface="Times New Roman" charset="0"/>
              </a:rPr>
              <a:t>Fusion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ja-JP" altLang="en-US" sz="1800" b="1" dirty="0">
                <a:latin typeface="Times New Roman" charset="0"/>
                <a:ea typeface="Times New Roman" charset="0"/>
                <a:cs typeface="Times New Roman" charset="0"/>
              </a:rPr>
              <a:t>58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 (2018) </a:t>
            </a:r>
            <a:r>
              <a:rPr lang="ja-JP" altLang="en-US" sz="1800" dirty="0">
                <a:latin typeface="Times New Roman" charset="0"/>
                <a:ea typeface="Times New Roman" charset="0"/>
                <a:cs typeface="Times New Roman" charset="0"/>
              </a:rPr>
              <a:t>026028</a:t>
            </a:r>
          </a:p>
          <a:p>
            <a:endParaRPr lang="en-US" altLang="ja-JP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altLang="ja-JP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3949360" y="3479411"/>
            <a:ext cx="5964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404225" y="2127380"/>
            <a:ext cx="73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smtClean="0">
                <a:latin typeface="Times New Roman" charset="0"/>
                <a:ea typeface="Times New Roman" charset="0"/>
                <a:cs typeface="Times New Roman" charset="0"/>
              </a:rPr>
              <a:t>Heat flux</a:t>
            </a:r>
            <a:endParaRPr lang="ja-JP" alt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84248" y="4249000"/>
            <a:ext cx="195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latin typeface="Times New Roman" charset="0"/>
                <a:ea typeface="Times New Roman" charset="0"/>
                <a:cs typeface="Times New Roman" charset="0"/>
              </a:rPr>
              <a:t>Ion </a:t>
            </a:r>
            <a:r>
              <a:rPr lang="en-US" altLang="ja-JP" sz="1600" b="1" smtClean="0">
                <a:latin typeface="Times New Roman" charset="0"/>
                <a:ea typeface="Times New Roman" charset="0"/>
                <a:cs typeface="Times New Roman" charset="0"/>
              </a:rPr>
              <a:t>density gradient</a:t>
            </a:r>
            <a:endParaRPr lang="ja-JP" alt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3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155" y="436158"/>
            <a:ext cx="3098620" cy="47643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0829" y="0"/>
            <a:ext cx="6386513" cy="440161"/>
          </a:xfrm>
        </p:spPr>
        <p:txBody>
          <a:bodyPr>
            <a:noAutofit/>
          </a:bodyPr>
          <a:lstStyle/>
          <a:p>
            <a:r>
              <a:rPr lang="en-US" altLang="ja-JP" sz="2400" dirty="0">
                <a:latin typeface="Times New Roman" charset="0"/>
                <a:ea typeface="Times New Roman" charset="0"/>
                <a:cs typeface="Times New Roman" charset="0"/>
              </a:rPr>
              <a:t>Steady-state ITB is achieved in Deuterium plasma</a:t>
            </a:r>
            <a:endParaRPr lang="ja-JP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625490" y="379148"/>
            <a:ext cx="760111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3990" y="396793"/>
            <a:ext cx="3960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charset="0"/>
                <a:ea typeface="Times New Roman" charset="0"/>
                <a:cs typeface="Times New Roman" charset="0"/>
              </a:rPr>
              <a:t>ITB is transient in Hydrogen plasma, while it becomes steady-state in Deuterium Plasma</a:t>
            </a:r>
            <a:endParaRPr lang="ja-JP" alt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023453" y="1322933"/>
            <a:ext cx="203482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Carbon impurity density profile is hollow inside ITB region in Hydrogen plasma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66315" y="3476453"/>
            <a:ext cx="1949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Carbon impurity density profile becomes </a:t>
            </a:r>
            <a:r>
              <a:rPr lang="en-US" altLang="ja-JP" sz="1500" dirty="0" smtClean="0">
                <a:latin typeface="Times New Roman" charset="0"/>
                <a:ea typeface="Times New Roman" charset="0"/>
                <a:cs typeface="Times New Roman" charset="0"/>
              </a:rPr>
              <a:t>flat </a:t>
            </a:r>
            <a:r>
              <a:rPr lang="en-US" altLang="ja-JP" sz="1500" smtClean="0">
                <a:latin typeface="Times New Roman" charset="0"/>
                <a:ea typeface="Times New Roman" charset="0"/>
                <a:cs typeface="Times New Roman" charset="0"/>
              </a:rPr>
              <a:t>or slightly peaked 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inside ITB region in Deuterium plasma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89513" y="968123"/>
            <a:ext cx="12514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Ti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(0) ~ 7 </a:t>
            </a:r>
            <a:r>
              <a:rPr lang="en-US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keV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94903" y="3144156"/>
            <a:ext cx="12514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Ti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(0) ~ 9 </a:t>
            </a:r>
            <a:r>
              <a:rPr lang="en-US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keV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4426046" y="2625326"/>
            <a:ext cx="453221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329814" y="2818632"/>
            <a:ext cx="970869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500">
                <a:latin typeface="Times New Roman" charset="0"/>
                <a:ea typeface="Times New Roman" charset="0"/>
                <a:cs typeface="Times New Roman" charset="0"/>
              </a:rPr>
              <a:t>D- plasma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85487" y="660939"/>
            <a:ext cx="1015195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500">
                <a:latin typeface="Times New Roman" charset="0"/>
                <a:ea typeface="Times New Roman" charset="0"/>
                <a:cs typeface="Times New Roman" charset="0"/>
              </a:rPr>
              <a:t>H- 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plasma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8060" y="1268205"/>
            <a:ext cx="129554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13" dirty="0"/>
              <a:t>Wave form density</a:t>
            </a:r>
            <a:endParaRPr lang="ja-JP" altLang="en-US" sz="1013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53" y="1010700"/>
            <a:ext cx="2951394" cy="124346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7" y="3572980"/>
            <a:ext cx="2995336" cy="154893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54" y="2200085"/>
            <a:ext cx="3053243" cy="14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1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42" y="2865780"/>
            <a:ext cx="4356100" cy="22542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6579"/>
            <a:ext cx="8814418" cy="440161"/>
          </a:xfrm>
        </p:spPr>
        <p:txBody>
          <a:bodyPr>
            <a:noAutofit/>
          </a:bodyPr>
          <a:lstStyle/>
          <a:p>
            <a:r>
              <a:rPr lang="en-US" altLang="ja-JP" sz="2400" dirty="0">
                <a:latin typeface="Times New Roman" charset="0"/>
                <a:ea typeface="Times New Roman" charset="0"/>
                <a:cs typeface="Times New Roman" charset="0"/>
              </a:rPr>
              <a:t>Isotope effect </a:t>
            </a:r>
            <a:r>
              <a:rPr lang="en-US" altLang="ja-JP" sz="2400">
                <a:latin typeface="Times New Roman" charset="0"/>
                <a:ea typeface="Times New Roman" charset="0"/>
                <a:cs typeface="Times New Roman" charset="0"/>
              </a:rPr>
              <a:t>on </a:t>
            </a:r>
            <a:r>
              <a:rPr lang="en-US" altLang="ja-JP" sz="2400" smtClean="0">
                <a:latin typeface="Times New Roman" charset="0"/>
                <a:ea typeface="Times New Roman" charset="0"/>
                <a:cs typeface="Times New Roman" charset="0"/>
              </a:rPr>
              <a:t>heat transport </a:t>
            </a:r>
            <a:r>
              <a:rPr lang="en-US" altLang="ja-JP" sz="2400" dirty="0">
                <a:latin typeface="Times New Roman" charset="0"/>
                <a:ea typeface="Times New Roman" charset="0"/>
                <a:cs typeface="Times New Roman" charset="0"/>
              </a:rPr>
              <a:t>has two steps (primary </a:t>
            </a:r>
            <a:r>
              <a:rPr lang="en-US" altLang="ja-JP" sz="2400">
                <a:latin typeface="Times New Roman" charset="0"/>
                <a:ea typeface="Times New Roman" charset="0"/>
                <a:cs typeface="Times New Roman" charset="0"/>
              </a:rPr>
              <a:t>and secondary)</a:t>
            </a:r>
            <a:endParaRPr lang="ja-JP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5736" y="960457"/>
            <a:ext cx="909223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500">
                <a:latin typeface="Times New Roman" charset="0"/>
                <a:ea typeface="Times New Roman" charset="0"/>
                <a:cs typeface="Times New Roman" charset="0"/>
              </a:rPr>
              <a:t>Deterium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5421" y="1622534"/>
            <a:ext cx="1224491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Mitigation of </a:t>
            </a:r>
            <a:r>
              <a:rPr lang="en-US" altLang="ja-JP" sz="1500">
                <a:latin typeface="Times New Roman" charset="0"/>
                <a:ea typeface="Times New Roman" charset="0"/>
                <a:cs typeface="Times New Roman" charset="0"/>
              </a:rPr>
              <a:t>impurity hole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3559" y="3439353"/>
            <a:ext cx="1346617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Achievement of higher </a:t>
            </a:r>
            <a:r>
              <a:rPr lang="en-US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ja-JP" sz="1500" baseline="-250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ja-JP" sz="1500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(0)</a:t>
            </a:r>
          </a:p>
          <a:p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in D plasma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39176" y="574941"/>
            <a:ext cx="396708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The outward convection of carbon impurity in the ITB region is reduced in the deuterium plasma</a:t>
            </a:r>
          </a:p>
          <a:p>
            <a:r>
              <a:rPr lang="en-US" altLang="ja-JP" sz="18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altLang="ja-JP" sz="1800" baseline="-25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nz</a:t>
            </a:r>
            <a:r>
              <a:rPr lang="en-US" altLang="ja-JP" sz="1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&lt; 0 hollow (H) </a:t>
            </a:r>
            <a:r>
              <a:rPr lang="en-US" altLang="ja-JP" sz="1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</a:t>
            </a:r>
            <a:r>
              <a:rPr lang="en-US" altLang="ja-JP" sz="18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altLang="ja-JP" sz="1800" baseline="-25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nz</a:t>
            </a:r>
            <a:r>
              <a:rPr lang="en-US" altLang="ja-JP" sz="1800" baseline="-25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ja-JP" sz="1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~ flat (D) </a:t>
            </a:r>
            <a:r>
              <a:rPr lang="en-US" altLang="ja-JP" sz="1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</a:t>
            </a:r>
          </a:p>
          <a:p>
            <a:r>
              <a:rPr lang="en-US" altLang="ja-JP" sz="1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Primary </a:t>
            </a:r>
            <a:r>
              <a:rPr lang="en-US" altLang="ja-JP" sz="1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effect</a:t>
            </a:r>
          </a:p>
          <a:p>
            <a:r>
              <a:rPr lang="en-US" altLang="ja-JP" sz="1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</a:t>
            </a:r>
            <a:r>
              <a:rPr lang="en-US" altLang="ja-JP" sz="1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impurity hole mitigation </a:t>
            </a:r>
            <a:endParaRPr lang="en-US" altLang="ja-JP" sz="1800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  <a:sym typeface="Wingding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6212" y="2511970"/>
            <a:ext cx="1333964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Stabilization of ITG turbulence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00429" y="2651795"/>
            <a:ext cx="3754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Mitigation of impurity hole 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contributes to the achievement and sustainment of higher ion temperature in deuterium plasma </a:t>
            </a:r>
            <a:r>
              <a:rPr lang="en-US" altLang="ja-JP" sz="1800" dirty="0" smtClean="0">
                <a:latin typeface="Times New Roman" charset="0"/>
                <a:ea typeface="Times New Roman" charset="0"/>
                <a:cs typeface="Times New Roman" charset="0"/>
              </a:rPr>
              <a:t>by stabilization of ITG turbulence</a:t>
            </a:r>
            <a:endParaRPr lang="en-US" altLang="ja-JP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ja-JP" sz="1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Secondary effect </a:t>
            </a:r>
            <a:endParaRPr lang="en-US" altLang="ja-JP" sz="1800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  <a:sym typeface="Wingdings"/>
            </a:endParaRPr>
          </a:p>
          <a:p>
            <a:pPr marL="285750" indent="-285750">
              <a:buFont typeface="Wingdings" charset="2"/>
              <a:buChar char="à"/>
            </a:pPr>
            <a:r>
              <a:rPr lang="en-US" altLang="ja-JP" sz="1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Reduction of </a:t>
            </a:r>
            <a:r>
              <a:rPr lang="en-US" altLang="ja-JP" sz="1800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  <a:sym typeface="Wingdings"/>
              </a:rPr>
              <a:t>c</a:t>
            </a:r>
            <a:r>
              <a:rPr lang="en-US" altLang="ja-JP" sz="1800" baseline="-25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i</a:t>
            </a:r>
            <a:r>
              <a:rPr lang="en-US" altLang="ja-JP" sz="1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neat magnetic axis</a:t>
            </a:r>
          </a:p>
          <a:p>
            <a:pPr marL="285750" indent="-285750">
              <a:buFont typeface="Wingdings" charset="2"/>
              <a:buChar char="à"/>
            </a:pPr>
            <a:r>
              <a:rPr lang="en-US" altLang="ja-JP" sz="18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ja-JP" sz="1800" baseline="-250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ja-JP" sz="1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(D</a:t>
            </a:r>
            <a:r>
              <a:rPr lang="en-US" altLang="ja-JP" sz="1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) &gt; </a:t>
            </a:r>
            <a:r>
              <a:rPr lang="en-US" altLang="ja-JP" sz="18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ja-JP" sz="1800" baseline="-25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ja-JP" sz="1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(H) </a:t>
            </a:r>
            <a:r>
              <a:rPr lang="en-US" altLang="ja-JP" sz="18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ja-JP" altLang="en-US" sz="1800" baseline="-250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927667" y="1303614"/>
            <a:ext cx="0" cy="2709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929627" y="2198780"/>
            <a:ext cx="0" cy="2709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906664" y="3168420"/>
            <a:ext cx="0" cy="2709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813" y="434932"/>
            <a:ext cx="3865123" cy="2635784"/>
          </a:xfrm>
          <a:prstGeom prst="rect">
            <a:avLst/>
          </a:prstGeom>
        </p:spPr>
      </p:pic>
      <p:cxnSp>
        <p:nvCxnSpPr>
          <p:cNvPr id="22" name="直線矢印コネクタ 21"/>
          <p:cNvCxnSpPr/>
          <p:nvPr/>
        </p:nvCxnSpPr>
        <p:spPr>
          <a:xfrm>
            <a:off x="6286390" y="1624813"/>
            <a:ext cx="110" cy="18574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6415090" y="1122039"/>
            <a:ext cx="1221815" cy="29418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474916" y="468810"/>
            <a:ext cx="813965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ドーナツ 2"/>
          <p:cNvSpPr/>
          <p:nvPr/>
        </p:nvSpPr>
        <p:spPr>
          <a:xfrm>
            <a:off x="6191250" y="1358900"/>
            <a:ext cx="312778" cy="312778"/>
          </a:xfrm>
          <a:prstGeom prst="donut">
            <a:avLst>
              <a:gd name="adj" fmla="val 1787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ドーナツ 18"/>
          <p:cNvSpPr/>
          <p:nvPr/>
        </p:nvSpPr>
        <p:spPr>
          <a:xfrm>
            <a:off x="7562850" y="825123"/>
            <a:ext cx="312778" cy="312778"/>
          </a:xfrm>
          <a:prstGeom prst="donut">
            <a:avLst>
              <a:gd name="adj" fmla="val 178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6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7150" y="-32148"/>
            <a:ext cx="8902550" cy="519113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Times New Roman" charset="0"/>
                <a:ea typeface="Times New Roman" charset="0"/>
                <a:cs typeface="Times New Roman" charset="0"/>
              </a:rPr>
              <a:t>Ion particle transport in the isotope mixture plasma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127150" y="524198"/>
            <a:ext cx="874061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265105" y="831226"/>
            <a:ext cx="84852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Ion and electron density profiles are identical through quasi-neutrality in an single isotope plasma.</a:t>
            </a:r>
          </a:p>
          <a:p>
            <a:endParaRPr lang="en-US" altLang="ja-JP" sz="20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ja-JP" sz="2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However, in a isotope mixture plasma, individual isotope ion density profiles can differ due to the increase of freedom.</a:t>
            </a:r>
          </a:p>
          <a:p>
            <a:endParaRPr lang="en-US" altLang="ja-JP" sz="20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ja-JP" sz="2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Questions are</a:t>
            </a:r>
          </a:p>
          <a:p>
            <a:endParaRPr lang="en-US" altLang="ja-JP" sz="20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57175" indent="-257175">
              <a:buFont typeface="Arial" charset="0"/>
              <a:buChar char="•"/>
            </a:pPr>
            <a:r>
              <a:rPr lang="en-US" altLang="ja-JP" sz="2000" dirty="0">
                <a:latin typeface="Times New Roman" charset="0"/>
                <a:ea typeface="Times New Roman" charset="0"/>
                <a:cs typeface="Times New Roman" charset="0"/>
              </a:rPr>
              <a:t>  Does the different isotope ions have same transport and radial profile?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ja-JP" sz="2000" dirty="0">
                <a:latin typeface="Times New Roman" charset="0"/>
                <a:ea typeface="Times New Roman" charset="0"/>
                <a:cs typeface="Times New Roman" charset="0"/>
              </a:rPr>
              <a:t>Is the isotope profile sensitive to method of fueling (recycling, beam, pellet)?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ja-JP" sz="2000" dirty="0">
                <a:latin typeface="Times New Roman" charset="0"/>
                <a:ea typeface="Times New Roman" charset="0"/>
                <a:cs typeface="Times New Roman" charset="0"/>
              </a:rPr>
              <a:t>What is the impact of recycling isotope ratio on ion particle transport? </a:t>
            </a:r>
          </a:p>
        </p:txBody>
      </p:sp>
    </p:spTree>
    <p:extLst>
      <p:ext uri="{BB962C8B-B14F-4D97-AF65-F5344CB8AC3E}">
        <p14:creationId xmlns:p14="http://schemas.microsoft.com/office/powerpoint/2010/main" val="172281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544" y="31476"/>
            <a:ext cx="8859456" cy="519113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latin typeface="Times New Roman" charset="0"/>
                <a:ea typeface="Times New Roman" charset="0"/>
                <a:cs typeface="Times New Roman" charset="0"/>
              </a:rPr>
              <a:t>Isotope mixing is expected in the ITG </a:t>
            </a:r>
            <a:r>
              <a:rPr lang="en-US" altLang="ja-JP" sz="2400" smtClean="0">
                <a:latin typeface="Times New Roman" charset="0"/>
                <a:ea typeface="Times New Roman" charset="0"/>
                <a:cs typeface="Times New Roman" charset="0"/>
              </a:rPr>
              <a:t>dominant plasma in tokamak</a:t>
            </a:r>
            <a:endParaRPr lang="en-US" altLang="ja-JP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127150" y="524198"/>
            <a:ext cx="874061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7712" y="592050"/>
            <a:ext cx="4082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In the ITG regime, fast isotope mixing is expected (</a:t>
            </a:r>
            <a:r>
              <a:rPr lang="en-US" altLang="ja-JP" sz="1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no control of isotope profile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r>
              <a:rPr lang="en-US" altLang="ja-JP" sz="1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The change of Hydrogen and Deuterium density profile is small even when the source is flipped from D to H, because of D</a:t>
            </a:r>
            <a:r>
              <a:rPr lang="en-US" altLang="ja-JP" sz="1800" baseline="-250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ja-JP" sz="1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&gt;&gt; D</a:t>
            </a:r>
            <a:r>
              <a:rPr lang="en-US" altLang="ja-JP" sz="1800" baseline="-250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e </a:t>
            </a:r>
          </a:p>
          <a:p>
            <a:r>
              <a:rPr lang="en-US" altLang="ja-JP" sz="1800" dirty="0" err="1">
                <a:latin typeface="Times New Roman" charset="0"/>
                <a:ea typeface="Times New Roman" charset="0"/>
                <a:cs typeface="Times New Roman" charset="0"/>
              </a:rPr>
              <a:t>C.Bourdelle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 et. al., </a:t>
            </a:r>
            <a:r>
              <a:rPr lang="en-US" altLang="ja-JP" sz="1800" dirty="0" err="1">
                <a:latin typeface="Times New Roman" charset="0"/>
                <a:ea typeface="Times New Roman" charset="0"/>
                <a:cs typeface="Times New Roman" charset="0"/>
              </a:rPr>
              <a:t>Nucl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. Fusion 58 (2018) 076028</a:t>
            </a: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6282516" y="4124591"/>
            <a:ext cx="6643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528511" y="3653612"/>
            <a:ext cx="4780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70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ja-JP" altLang="en-US" sz="27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7025292" y="3410951"/>
            <a:ext cx="2036927" cy="1559736"/>
            <a:chOff x="8262377" y="3933815"/>
            <a:chExt cx="2715902" cy="2079648"/>
          </a:xfrm>
        </p:grpSpPr>
        <p:cxnSp>
          <p:nvCxnSpPr>
            <p:cNvPr id="31" name="直線矢印コネクタ 30"/>
            <p:cNvCxnSpPr/>
            <p:nvPr/>
          </p:nvCxnSpPr>
          <p:spPr>
            <a:xfrm flipV="1">
              <a:off x="8311988" y="3933815"/>
              <a:ext cx="0" cy="20504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flipV="1">
              <a:off x="8262377" y="6001636"/>
              <a:ext cx="2715902" cy="118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9370439" y="5255611"/>
              <a:ext cx="2902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500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</a:t>
              </a:r>
              <a:endParaRPr lang="ja-JP" altLang="en-US" sz="15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403804" y="4093610"/>
              <a:ext cx="10690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500" dirty="0">
                  <a:latin typeface="Times New Roman" charset="0"/>
                  <a:ea typeface="Times New Roman" charset="0"/>
                  <a:cs typeface="Times New Roman" charset="0"/>
                </a:rPr>
                <a:t>electron</a:t>
              </a:r>
              <a:endParaRPr lang="ja-JP" altLang="en-US" sz="15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9412413" y="4628162"/>
              <a:ext cx="43217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500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endParaRPr lang="ja-JP" altLang="en-US" sz="15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8320804" y="5054117"/>
              <a:ext cx="2286000" cy="921673"/>
            </a:xfrm>
            <a:custGeom>
              <a:avLst/>
              <a:gdLst>
                <a:gd name="connsiteX0" fmla="*/ 0 w 2043113"/>
                <a:gd name="connsiteY0" fmla="*/ 14287 h 885825"/>
                <a:gd name="connsiteX1" fmla="*/ 257175 w 2043113"/>
                <a:gd name="connsiteY1" fmla="*/ 14287 h 885825"/>
                <a:gd name="connsiteX2" fmla="*/ 585788 w 2043113"/>
                <a:gd name="connsiteY2" fmla="*/ 0 h 885825"/>
                <a:gd name="connsiteX3" fmla="*/ 971550 w 2043113"/>
                <a:gd name="connsiteY3" fmla="*/ 28575 h 885825"/>
                <a:gd name="connsiteX4" fmla="*/ 1028700 w 2043113"/>
                <a:gd name="connsiteY4" fmla="*/ 42862 h 885825"/>
                <a:gd name="connsiteX5" fmla="*/ 1114425 w 2043113"/>
                <a:gd name="connsiteY5" fmla="*/ 71437 h 885825"/>
                <a:gd name="connsiteX6" fmla="*/ 1157288 w 2043113"/>
                <a:gd name="connsiteY6" fmla="*/ 100012 h 885825"/>
                <a:gd name="connsiteX7" fmla="*/ 1185863 w 2043113"/>
                <a:gd name="connsiteY7" fmla="*/ 142875 h 885825"/>
                <a:gd name="connsiteX8" fmla="*/ 1271588 w 2043113"/>
                <a:gd name="connsiteY8" fmla="*/ 200025 h 885825"/>
                <a:gd name="connsiteX9" fmla="*/ 1314450 w 2043113"/>
                <a:gd name="connsiteY9" fmla="*/ 228600 h 885825"/>
                <a:gd name="connsiteX10" fmla="*/ 1385888 w 2043113"/>
                <a:gd name="connsiteY10" fmla="*/ 300037 h 885825"/>
                <a:gd name="connsiteX11" fmla="*/ 1457325 w 2043113"/>
                <a:gd name="connsiteY11" fmla="*/ 371475 h 885825"/>
                <a:gd name="connsiteX12" fmla="*/ 1528763 w 2043113"/>
                <a:gd name="connsiteY12" fmla="*/ 500062 h 885825"/>
                <a:gd name="connsiteX13" fmla="*/ 1571625 w 2043113"/>
                <a:gd name="connsiteY13" fmla="*/ 528637 h 885825"/>
                <a:gd name="connsiteX14" fmla="*/ 1628775 w 2043113"/>
                <a:gd name="connsiteY14" fmla="*/ 600075 h 885825"/>
                <a:gd name="connsiteX15" fmla="*/ 1643063 w 2043113"/>
                <a:gd name="connsiteY15" fmla="*/ 642937 h 885825"/>
                <a:gd name="connsiteX16" fmla="*/ 1714500 w 2043113"/>
                <a:gd name="connsiteY16" fmla="*/ 714375 h 885825"/>
                <a:gd name="connsiteX17" fmla="*/ 1785938 w 2043113"/>
                <a:gd name="connsiteY17" fmla="*/ 771525 h 885825"/>
                <a:gd name="connsiteX18" fmla="*/ 1871663 w 2043113"/>
                <a:gd name="connsiteY18" fmla="*/ 828675 h 885825"/>
                <a:gd name="connsiteX19" fmla="*/ 2000250 w 2043113"/>
                <a:gd name="connsiteY19" fmla="*/ 885825 h 885825"/>
                <a:gd name="connsiteX20" fmla="*/ 2043113 w 2043113"/>
                <a:gd name="connsiteY20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43113" h="885825">
                  <a:moveTo>
                    <a:pt x="0" y="14287"/>
                  </a:moveTo>
                  <a:cubicBezTo>
                    <a:pt x="171512" y="38789"/>
                    <a:pt x="36134" y="27289"/>
                    <a:pt x="257175" y="14287"/>
                  </a:cubicBezTo>
                  <a:cubicBezTo>
                    <a:pt x="366627" y="7849"/>
                    <a:pt x="476250" y="4762"/>
                    <a:pt x="585788" y="0"/>
                  </a:cubicBezTo>
                  <a:cubicBezTo>
                    <a:pt x="829776" y="11090"/>
                    <a:pt x="819169" y="-5288"/>
                    <a:pt x="971550" y="28575"/>
                  </a:cubicBezTo>
                  <a:cubicBezTo>
                    <a:pt x="990719" y="32835"/>
                    <a:pt x="1009892" y="37220"/>
                    <a:pt x="1028700" y="42862"/>
                  </a:cubicBezTo>
                  <a:cubicBezTo>
                    <a:pt x="1057550" y="51517"/>
                    <a:pt x="1114425" y="71437"/>
                    <a:pt x="1114425" y="71437"/>
                  </a:cubicBezTo>
                  <a:cubicBezTo>
                    <a:pt x="1128713" y="80962"/>
                    <a:pt x="1145146" y="87870"/>
                    <a:pt x="1157288" y="100012"/>
                  </a:cubicBezTo>
                  <a:cubicBezTo>
                    <a:pt x="1169430" y="112154"/>
                    <a:pt x="1172940" y="131567"/>
                    <a:pt x="1185863" y="142875"/>
                  </a:cubicBezTo>
                  <a:cubicBezTo>
                    <a:pt x="1211709" y="165490"/>
                    <a:pt x="1243013" y="180975"/>
                    <a:pt x="1271588" y="200025"/>
                  </a:cubicBezTo>
                  <a:lnTo>
                    <a:pt x="1314450" y="228600"/>
                  </a:lnTo>
                  <a:cubicBezTo>
                    <a:pt x="1390652" y="342902"/>
                    <a:pt x="1290635" y="204784"/>
                    <a:pt x="1385888" y="300037"/>
                  </a:cubicBezTo>
                  <a:cubicBezTo>
                    <a:pt x="1481141" y="395290"/>
                    <a:pt x="1343023" y="295273"/>
                    <a:pt x="1457325" y="371475"/>
                  </a:cubicBezTo>
                  <a:cubicBezTo>
                    <a:pt x="1472214" y="416140"/>
                    <a:pt x="1486655" y="471989"/>
                    <a:pt x="1528763" y="500062"/>
                  </a:cubicBezTo>
                  <a:lnTo>
                    <a:pt x="1571625" y="528637"/>
                  </a:lnTo>
                  <a:cubicBezTo>
                    <a:pt x="1607538" y="636373"/>
                    <a:pt x="1554917" y="507754"/>
                    <a:pt x="1628775" y="600075"/>
                  </a:cubicBezTo>
                  <a:cubicBezTo>
                    <a:pt x="1638183" y="611835"/>
                    <a:pt x="1636328" y="629467"/>
                    <a:pt x="1643063" y="642937"/>
                  </a:cubicBezTo>
                  <a:cubicBezTo>
                    <a:pt x="1666876" y="690563"/>
                    <a:pt x="1671637" y="685799"/>
                    <a:pt x="1714500" y="714375"/>
                  </a:cubicBezTo>
                  <a:cubicBezTo>
                    <a:pt x="1767298" y="793571"/>
                    <a:pt x="1712867" y="730930"/>
                    <a:pt x="1785938" y="771525"/>
                  </a:cubicBezTo>
                  <a:cubicBezTo>
                    <a:pt x="1815959" y="788203"/>
                    <a:pt x="1843088" y="809625"/>
                    <a:pt x="1871663" y="828675"/>
                  </a:cubicBezTo>
                  <a:cubicBezTo>
                    <a:pt x="1910509" y="854572"/>
                    <a:pt x="1949241" y="885825"/>
                    <a:pt x="2000250" y="885825"/>
                  </a:cubicBezTo>
                  <a:lnTo>
                    <a:pt x="2043113" y="885825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37" name="フリーフォーム 36"/>
            <p:cNvSpPr/>
            <p:nvPr/>
          </p:nvSpPr>
          <p:spPr>
            <a:xfrm>
              <a:off x="8306412" y="4628161"/>
              <a:ext cx="2300392" cy="1355286"/>
            </a:xfrm>
            <a:custGeom>
              <a:avLst/>
              <a:gdLst>
                <a:gd name="connsiteX0" fmla="*/ 0 w 2071687"/>
                <a:gd name="connsiteY0" fmla="*/ 471487 h 1257300"/>
                <a:gd name="connsiteX1" fmla="*/ 57150 w 2071687"/>
                <a:gd name="connsiteY1" fmla="*/ 485775 h 1257300"/>
                <a:gd name="connsiteX2" fmla="*/ 271462 w 2071687"/>
                <a:gd name="connsiteY2" fmla="*/ 457200 h 1257300"/>
                <a:gd name="connsiteX3" fmla="*/ 557212 w 2071687"/>
                <a:gd name="connsiteY3" fmla="*/ 457200 h 1257300"/>
                <a:gd name="connsiteX4" fmla="*/ 1114425 w 2071687"/>
                <a:gd name="connsiteY4" fmla="*/ 428625 h 1257300"/>
                <a:gd name="connsiteX5" fmla="*/ 1285875 w 2071687"/>
                <a:gd name="connsiteY5" fmla="*/ 385762 h 1257300"/>
                <a:gd name="connsiteX6" fmla="*/ 1328737 w 2071687"/>
                <a:gd name="connsiteY6" fmla="*/ 371475 h 1257300"/>
                <a:gd name="connsiteX7" fmla="*/ 1371600 w 2071687"/>
                <a:gd name="connsiteY7" fmla="*/ 342900 h 1257300"/>
                <a:gd name="connsiteX8" fmla="*/ 1428750 w 2071687"/>
                <a:gd name="connsiteY8" fmla="*/ 257175 h 1257300"/>
                <a:gd name="connsiteX9" fmla="*/ 1514475 w 2071687"/>
                <a:gd name="connsiteY9" fmla="*/ 128587 h 1257300"/>
                <a:gd name="connsiteX10" fmla="*/ 1543050 w 2071687"/>
                <a:gd name="connsiteY10" fmla="*/ 85725 h 1257300"/>
                <a:gd name="connsiteX11" fmla="*/ 1571625 w 2071687"/>
                <a:gd name="connsiteY11" fmla="*/ 42862 h 1257300"/>
                <a:gd name="connsiteX12" fmla="*/ 1657350 w 2071687"/>
                <a:gd name="connsiteY12" fmla="*/ 14287 h 1257300"/>
                <a:gd name="connsiteX13" fmla="*/ 1700212 w 2071687"/>
                <a:gd name="connsiteY13" fmla="*/ 0 h 1257300"/>
                <a:gd name="connsiteX14" fmla="*/ 1743075 w 2071687"/>
                <a:gd name="connsiteY14" fmla="*/ 14287 h 1257300"/>
                <a:gd name="connsiteX15" fmla="*/ 1800225 w 2071687"/>
                <a:gd name="connsiteY15" fmla="*/ 28575 h 1257300"/>
                <a:gd name="connsiteX16" fmla="*/ 1828800 w 2071687"/>
                <a:gd name="connsiteY16" fmla="*/ 114300 h 1257300"/>
                <a:gd name="connsiteX17" fmla="*/ 1857375 w 2071687"/>
                <a:gd name="connsiteY17" fmla="*/ 200025 h 1257300"/>
                <a:gd name="connsiteX18" fmla="*/ 1871662 w 2071687"/>
                <a:gd name="connsiteY18" fmla="*/ 242887 h 1257300"/>
                <a:gd name="connsiteX19" fmla="*/ 1885950 w 2071687"/>
                <a:gd name="connsiteY19" fmla="*/ 314325 h 1257300"/>
                <a:gd name="connsiteX20" fmla="*/ 1900237 w 2071687"/>
                <a:gd name="connsiteY20" fmla="*/ 414337 h 1257300"/>
                <a:gd name="connsiteX21" fmla="*/ 1914525 w 2071687"/>
                <a:gd name="connsiteY21" fmla="*/ 500062 h 1257300"/>
                <a:gd name="connsiteX22" fmla="*/ 1928812 w 2071687"/>
                <a:gd name="connsiteY22" fmla="*/ 571500 h 1257300"/>
                <a:gd name="connsiteX23" fmla="*/ 1943100 w 2071687"/>
                <a:gd name="connsiteY23" fmla="*/ 671512 h 1257300"/>
                <a:gd name="connsiteX24" fmla="*/ 1971675 w 2071687"/>
                <a:gd name="connsiteY24" fmla="*/ 828675 h 1257300"/>
                <a:gd name="connsiteX25" fmla="*/ 1985962 w 2071687"/>
                <a:gd name="connsiteY25" fmla="*/ 985837 h 1257300"/>
                <a:gd name="connsiteX26" fmla="*/ 2028825 w 2071687"/>
                <a:gd name="connsiteY26" fmla="*/ 1200150 h 1257300"/>
                <a:gd name="connsiteX27" fmla="*/ 2071687 w 2071687"/>
                <a:gd name="connsiteY27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71687" h="1257300">
                  <a:moveTo>
                    <a:pt x="0" y="471487"/>
                  </a:moveTo>
                  <a:cubicBezTo>
                    <a:pt x="19050" y="476250"/>
                    <a:pt x="37514" y="485775"/>
                    <a:pt x="57150" y="485775"/>
                  </a:cubicBezTo>
                  <a:cubicBezTo>
                    <a:pt x="109602" y="485775"/>
                    <a:pt x="213680" y="466830"/>
                    <a:pt x="271462" y="457200"/>
                  </a:cubicBezTo>
                  <a:cubicBezTo>
                    <a:pt x="390058" y="496730"/>
                    <a:pt x="305794" y="474539"/>
                    <a:pt x="557212" y="457200"/>
                  </a:cubicBezTo>
                  <a:cubicBezTo>
                    <a:pt x="991770" y="427230"/>
                    <a:pt x="368720" y="456243"/>
                    <a:pt x="1114425" y="428625"/>
                  </a:cubicBezTo>
                  <a:cubicBezTo>
                    <a:pt x="1229863" y="409385"/>
                    <a:pt x="1172666" y="423498"/>
                    <a:pt x="1285875" y="385762"/>
                  </a:cubicBezTo>
                  <a:lnTo>
                    <a:pt x="1328737" y="371475"/>
                  </a:lnTo>
                  <a:cubicBezTo>
                    <a:pt x="1343025" y="361950"/>
                    <a:pt x="1360292" y="355823"/>
                    <a:pt x="1371600" y="342900"/>
                  </a:cubicBezTo>
                  <a:cubicBezTo>
                    <a:pt x="1394215" y="317054"/>
                    <a:pt x="1409700" y="285750"/>
                    <a:pt x="1428750" y="257175"/>
                  </a:cubicBezTo>
                  <a:lnTo>
                    <a:pt x="1514475" y="128587"/>
                  </a:lnTo>
                  <a:lnTo>
                    <a:pt x="1543050" y="85725"/>
                  </a:lnTo>
                  <a:cubicBezTo>
                    <a:pt x="1552575" y="71437"/>
                    <a:pt x="1555335" y="48292"/>
                    <a:pt x="1571625" y="42862"/>
                  </a:cubicBezTo>
                  <a:lnTo>
                    <a:pt x="1657350" y="14287"/>
                  </a:lnTo>
                  <a:lnTo>
                    <a:pt x="1700212" y="0"/>
                  </a:lnTo>
                  <a:cubicBezTo>
                    <a:pt x="1714500" y="4762"/>
                    <a:pt x="1728594" y="10150"/>
                    <a:pt x="1743075" y="14287"/>
                  </a:cubicBezTo>
                  <a:cubicBezTo>
                    <a:pt x="1761956" y="19681"/>
                    <a:pt x="1787446" y="13666"/>
                    <a:pt x="1800225" y="28575"/>
                  </a:cubicBezTo>
                  <a:cubicBezTo>
                    <a:pt x="1819827" y="51444"/>
                    <a:pt x="1819275" y="85725"/>
                    <a:pt x="1828800" y="114300"/>
                  </a:cubicBezTo>
                  <a:lnTo>
                    <a:pt x="1857375" y="200025"/>
                  </a:lnTo>
                  <a:cubicBezTo>
                    <a:pt x="1862137" y="214312"/>
                    <a:pt x="1868708" y="228119"/>
                    <a:pt x="1871662" y="242887"/>
                  </a:cubicBezTo>
                  <a:cubicBezTo>
                    <a:pt x="1876425" y="266700"/>
                    <a:pt x="1881958" y="290371"/>
                    <a:pt x="1885950" y="314325"/>
                  </a:cubicBezTo>
                  <a:cubicBezTo>
                    <a:pt x="1891486" y="347543"/>
                    <a:pt x="1895116" y="381053"/>
                    <a:pt x="1900237" y="414337"/>
                  </a:cubicBezTo>
                  <a:cubicBezTo>
                    <a:pt x="1904642" y="442969"/>
                    <a:pt x="1909343" y="471560"/>
                    <a:pt x="1914525" y="500062"/>
                  </a:cubicBezTo>
                  <a:cubicBezTo>
                    <a:pt x="1918869" y="523955"/>
                    <a:pt x="1924820" y="547546"/>
                    <a:pt x="1928812" y="571500"/>
                  </a:cubicBezTo>
                  <a:cubicBezTo>
                    <a:pt x="1934348" y="604718"/>
                    <a:pt x="1937564" y="638294"/>
                    <a:pt x="1943100" y="671512"/>
                  </a:cubicBezTo>
                  <a:cubicBezTo>
                    <a:pt x="1955728" y="747282"/>
                    <a:pt x="1962150" y="747715"/>
                    <a:pt x="1971675" y="828675"/>
                  </a:cubicBezTo>
                  <a:cubicBezTo>
                    <a:pt x="1977821" y="880918"/>
                    <a:pt x="1980728" y="933495"/>
                    <a:pt x="1985962" y="985837"/>
                  </a:cubicBezTo>
                  <a:cubicBezTo>
                    <a:pt x="2001060" y="1136812"/>
                    <a:pt x="1988370" y="1078784"/>
                    <a:pt x="2028825" y="1200150"/>
                  </a:cubicBezTo>
                  <a:cubicBezTo>
                    <a:pt x="2046480" y="1253115"/>
                    <a:pt x="2029642" y="1236277"/>
                    <a:pt x="2071687" y="125730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8292229" y="4094450"/>
              <a:ext cx="2314575" cy="1881340"/>
            </a:xfrm>
            <a:custGeom>
              <a:avLst/>
              <a:gdLst>
                <a:gd name="connsiteX0" fmla="*/ 0 w 2343150"/>
                <a:gd name="connsiteY0" fmla="*/ 14287 h 1771650"/>
                <a:gd name="connsiteX1" fmla="*/ 57150 w 2343150"/>
                <a:gd name="connsiteY1" fmla="*/ 28575 h 1771650"/>
                <a:gd name="connsiteX2" fmla="*/ 485775 w 2343150"/>
                <a:gd name="connsiteY2" fmla="*/ 0 h 1771650"/>
                <a:gd name="connsiteX3" fmla="*/ 614363 w 2343150"/>
                <a:gd name="connsiteY3" fmla="*/ 0 h 1771650"/>
                <a:gd name="connsiteX4" fmla="*/ 942975 w 2343150"/>
                <a:gd name="connsiteY4" fmla="*/ 14287 h 1771650"/>
                <a:gd name="connsiteX5" fmla="*/ 1600200 w 2343150"/>
                <a:gd name="connsiteY5" fmla="*/ 42862 h 1771650"/>
                <a:gd name="connsiteX6" fmla="*/ 1643063 w 2343150"/>
                <a:gd name="connsiteY6" fmla="*/ 57150 h 1771650"/>
                <a:gd name="connsiteX7" fmla="*/ 1728788 w 2343150"/>
                <a:gd name="connsiteY7" fmla="*/ 114300 h 1771650"/>
                <a:gd name="connsiteX8" fmla="*/ 1757363 w 2343150"/>
                <a:gd name="connsiteY8" fmla="*/ 157162 h 1771650"/>
                <a:gd name="connsiteX9" fmla="*/ 1843088 w 2343150"/>
                <a:gd name="connsiteY9" fmla="*/ 214312 h 1771650"/>
                <a:gd name="connsiteX10" fmla="*/ 1900238 w 2343150"/>
                <a:gd name="connsiteY10" fmla="*/ 285750 h 1771650"/>
                <a:gd name="connsiteX11" fmla="*/ 1957388 w 2343150"/>
                <a:gd name="connsiteY11" fmla="*/ 371475 h 1771650"/>
                <a:gd name="connsiteX12" fmla="*/ 1985963 w 2343150"/>
                <a:gd name="connsiteY12" fmla="*/ 414337 h 1771650"/>
                <a:gd name="connsiteX13" fmla="*/ 2000250 w 2343150"/>
                <a:gd name="connsiteY13" fmla="*/ 457200 h 1771650"/>
                <a:gd name="connsiteX14" fmla="*/ 2057400 w 2343150"/>
                <a:gd name="connsiteY14" fmla="*/ 542925 h 1771650"/>
                <a:gd name="connsiteX15" fmla="*/ 2085975 w 2343150"/>
                <a:gd name="connsiteY15" fmla="*/ 628650 h 1771650"/>
                <a:gd name="connsiteX16" fmla="*/ 2114550 w 2343150"/>
                <a:gd name="connsiteY16" fmla="*/ 714375 h 1771650"/>
                <a:gd name="connsiteX17" fmla="*/ 2128838 w 2343150"/>
                <a:gd name="connsiteY17" fmla="*/ 757237 h 1771650"/>
                <a:gd name="connsiteX18" fmla="*/ 2157413 w 2343150"/>
                <a:gd name="connsiteY18" fmla="*/ 928687 h 1771650"/>
                <a:gd name="connsiteX19" fmla="*/ 2185988 w 2343150"/>
                <a:gd name="connsiteY19" fmla="*/ 1042987 h 1771650"/>
                <a:gd name="connsiteX20" fmla="*/ 2214563 w 2343150"/>
                <a:gd name="connsiteY20" fmla="*/ 1157287 h 1771650"/>
                <a:gd name="connsiteX21" fmla="*/ 2243138 w 2343150"/>
                <a:gd name="connsiteY21" fmla="*/ 1243012 h 1771650"/>
                <a:gd name="connsiteX22" fmla="*/ 2257425 w 2343150"/>
                <a:gd name="connsiteY22" fmla="*/ 1471612 h 1771650"/>
                <a:gd name="connsiteX23" fmla="*/ 2300288 w 2343150"/>
                <a:gd name="connsiteY23" fmla="*/ 1600200 h 1771650"/>
                <a:gd name="connsiteX24" fmla="*/ 2314575 w 2343150"/>
                <a:gd name="connsiteY24" fmla="*/ 1657350 h 1771650"/>
                <a:gd name="connsiteX25" fmla="*/ 2328863 w 2343150"/>
                <a:gd name="connsiteY25" fmla="*/ 1728787 h 1771650"/>
                <a:gd name="connsiteX26" fmla="*/ 2343150 w 2343150"/>
                <a:gd name="connsiteY26" fmla="*/ 17716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43150" h="1771650">
                  <a:moveTo>
                    <a:pt x="0" y="14287"/>
                  </a:moveTo>
                  <a:cubicBezTo>
                    <a:pt x="19050" y="19050"/>
                    <a:pt x="37514" y="28575"/>
                    <a:pt x="57150" y="28575"/>
                  </a:cubicBezTo>
                  <a:cubicBezTo>
                    <a:pt x="223915" y="28575"/>
                    <a:pt x="331710" y="15406"/>
                    <a:pt x="485775" y="0"/>
                  </a:cubicBezTo>
                  <a:cubicBezTo>
                    <a:pt x="701235" y="43090"/>
                    <a:pt x="432767" y="0"/>
                    <a:pt x="614363" y="0"/>
                  </a:cubicBezTo>
                  <a:cubicBezTo>
                    <a:pt x="724004" y="0"/>
                    <a:pt x="833478" y="8672"/>
                    <a:pt x="942975" y="14287"/>
                  </a:cubicBezTo>
                  <a:cubicBezTo>
                    <a:pt x="1546327" y="45228"/>
                    <a:pt x="660732" y="11548"/>
                    <a:pt x="1600200" y="42862"/>
                  </a:cubicBezTo>
                  <a:cubicBezTo>
                    <a:pt x="1614488" y="47625"/>
                    <a:pt x="1629898" y="49836"/>
                    <a:pt x="1643063" y="57150"/>
                  </a:cubicBezTo>
                  <a:cubicBezTo>
                    <a:pt x="1673084" y="73828"/>
                    <a:pt x="1728788" y="114300"/>
                    <a:pt x="1728788" y="114300"/>
                  </a:cubicBezTo>
                  <a:cubicBezTo>
                    <a:pt x="1738313" y="128587"/>
                    <a:pt x="1744440" y="145855"/>
                    <a:pt x="1757363" y="157162"/>
                  </a:cubicBezTo>
                  <a:cubicBezTo>
                    <a:pt x="1783209" y="179777"/>
                    <a:pt x="1843088" y="214312"/>
                    <a:pt x="1843088" y="214312"/>
                  </a:cubicBezTo>
                  <a:cubicBezTo>
                    <a:pt x="1875261" y="310837"/>
                    <a:pt x="1830641" y="206211"/>
                    <a:pt x="1900238" y="285750"/>
                  </a:cubicBezTo>
                  <a:cubicBezTo>
                    <a:pt x="1922853" y="311596"/>
                    <a:pt x="1938338" y="342900"/>
                    <a:pt x="1957388" y="371475"/>
                  </a:cubicBezTo>
                  <a:lnTo>
                    <a:pt x="1985963" y="414337"/>
                  </a:lnTo>
                  <a:cubicBezTo>
                    <a:pt x="1990725" y="428625"/>
                    <a:pt x="1992936" y="444035"/>
                    <a:pt x="2000250" y="457200"/>
                  </a:cubicBezTo>
                  <a:cubicBezTo>
                    <a:pt x="2016928" y="487221"/>
                    <a:pt x="2046540" y="510344"/>
                    <a:pt x="2057400" y="542925"/>
                  </a:cubicBezTo>
                  <a:lnTo>
                    <a:pt x="2085975" y="628650"/>
                  </a:lnTo>
                  <a:lnTo>
                    <a:pt x="2114550" y="714375"/>
                  </a:lnTo>
                  <a:lnTo>
                    <a:pt x="2128838" y="757237"/>
                  </a:lnTo>
                  <a:cubicBezTo>
                    <a:pt x="2138363" y="814387"/>
                    <a:pt x="2139092" y="873722"/>
                    <a:pt x="2157413" y="928687"/>
                  </a:cubicBezTo>
                  <a:cubicBezTo>
                    <a:pt x="2184725" y="1010627"/>
                    <a:pt x="2160126" y="930920"/>
                    <a:pt x="2185988" y="1042987"/>
                  </a:cubicBezTo>
                  <a:cubicBezTo>
                    <a:pt x="2194819" y="1081254"/>
                    <a:pt x="2202144" y="1120030"/>
                    <a:pt x="2214563" y="1157287"/>
                  </a:cubicBezTo>
                  <a:lnTo>
                    <a:pt x="2243138" y="1243012"/>
                  </a:lnTo>
                  <a:cubicBezTo>
                    <a:pt x="2247900" y="1319212"/>
                    <a:pt x="2247109" y="1395963"/>
                    <a:pt x="2257425" y="1471612"/>
                  </a:cubicBezTo>
                  <a:cubicBezTo>
                    <a:pt x="2261713" y="1503059"/>
                    <a:pt x="2291000" y="1563046"/>
                    <a:pt x="2300288" y="1600200"/>
                  </a:cubicBezTo>
                  <a:cubicBezTo>
                    <a:pt x="2305050" y="1619250"/>
                    <a:pt x="2310315" y="1638181"/>
                    <a:pt x="2314575" y="1657350"/>
                  </a:cubicBezTo>
                  <a:cubicBezTo>
                    <a:pt x="2319843" y="1681056"/>
                    <a:pt x="2322973" y="1705228"/>
                    <a:pt x="2328863" y="1728787"/>
                  </a:cubicBezTo>
                  <a:cubicBezTo>
                    <a:pt x="2332516" y="1743398"/>
                    <a:pt x="2343150" y="1771650"/>
                    <a:pt x="2343150" y="177165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</p:grpSp>
      <p:grpSp>
        <p:nvGrpSpPr>
          <p:cNvPr id="7" name="図形グループ 6"/>
          <p:cNvGrpSpPr/>
          <p:nvPr/>
        </p:nvGrpSpPr>
        <p:grpSpPr>
          <a:xfrm>
            <a:off x="2970801" y="3128587"/>
            <a:ext cx="3878700" cy="1977119"/>
            <a:chOff x="678885" y="3019968"/>
            <a:chExt cx="5288077" cy="2956961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1033330" y="3019968"/>
              <a:ext cx="0" cy="20504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 flipV="1">
              <a:off x="1009633" y="5068197"/>
              <a:ext cx="4163064" cy="18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リーフォーム 10"/>
            <p:cNvSpPr/>
            <p:nvPr/>
          </p:nvSpPr>
          <p:spPr>
            <a:xfrm>
              <a:off x="1013571" y="3254060"/>
              <a:ext cx="2352150" cy="1779307"/>
            </a:xfrm>
            <a:custGeom>
              <a:avLst/>
              <a:gdLst>
                <a:gd name="connsiteX0" fmla="*/ 0 w 2343150"/>
                <a:gd name="connsiteY0" fmla="*/ 14287 h 1771650"/>
                <a:gd name="connsiteX1" fmla="*/ 57150 w 2343150"/>
                <a:gd name="connsiteY1" fmla="*/ 28575 h 1771650"/>
                <a:gd name="connsiteX2" fmla="*/ 485775 w 2343150"/>
                <a:gd name="connsiteY2" fmla="*/ 0 h 1771650"/>
                <a:gd name="connsiteX3" fmla="*/ 614363 w 2343150"/>
                <a:gd name="connsiteY3" fmla="*/ 0 h 1771650"/>
                <a:gd name="connsiteX4" fmla="*/ 942975 w 2343150"/>
                <a:gd name="connsiteY4" fmla="*/ 14287 h 1771650"/>
                <a:gd name="connsiteX5" fmla="*/ 1600200 w 2343150"/>
                <a:gd name="connsiteY5" fmla="*/ 42862 h 1771650"/>
                <a:gd name="connsiteX6" fmla="*/ 1643063 w 2343150"/>
                <a:gd name="connsiteY6" fmla="*/ 57150 h 1771650"/>
                <a:gd name="connsiteX7" fmla="*/ 1728788 w 2343150"/>
                <a:gd name="connsiteY7" fmla="*/ 114300 h 1771650"/>
                <a:gd name="connsiteX8" fmla="*/ 1757363 w 2343150"/>
                <a:gd name="connsiteY8" fmla="*/ 157162 h 1771650"/>
                <a:gd name="connsiteX9" fmla="*/ 1843088 w 2343150"/>
                <a:gd name="connsiteY9" fmla="*/ 214312 h 1771650"/>
                <a:gd name="connsiteX10" fmla="*/ 1900238 w 2343150"/>
                <a:gd name="connsiteY10" fmla="*/ 285750 h 1771650"/>
                <a:gd name="connsiteX11" fmla="*/ 1957388 w 2343150"/>
                <a:gd name="connsiteY11" fmla="*/ 371475 h 1771650"/>
                <a:gd name="connsiteX12" fmla="*/ 1985963 w 2343150"/>
                <a:gd name="connsiteY12" fmla="*/ 414337 h 1771650"/>
                <a:gd name="connsiteX13" fmla="*/ 2000250 w 2343150"/>
                <a:gd name="connsiteY13" fmla="*/ 457200 h 1771650"/>
                <a:gd name="connsiteX14" fmla="*/ 2057400 w 2343150"/>
                <a:gd name="connsiteY14" fmla="*/ 542925 h 1771650"/>
                <a:gd name="connsiteX15" fmla="*/ 2085975 w 2343150"/>
                <a:gd name="connsiteY15" fmla="*/ 628650 h 1771650"/>
                <a:gd name="connsiteX16" fmla="*/ 2114550 w 2343150"/>
                <a:gd name="connsiteY16" fmla="*/ 714375 h 1771650"/>
                <a:gd name="connsiteX17" fmla="*/ 2128838 w 2343150"/>
                <a:gd name="connsiteY17" fmla="*/ 757237 h 1771650"/>
                <a:gd name="connsiteX18" fmla="*/ 2157413 w 2343150"/>
                <a:gd name="connsiteY18" fmla="*/ 928687 h 1771650"/>
                <a:gd name="connsiteX19" fmla="*/ 2185988 w 2343150"/>
                <a:gd name="connsiteY19" fmla="*/ 1042987 h 1771650"/>
                <a:gd name="connsiteX20" fmla="*/ 2214563 w 2343150"/>
                <a:gd name="connsiteY20" fmla="*/ 1157287 h 1771650"/>
                <a:gd name="connsiteX21" fmla="*/ 2243138 w 2343150"/>
                <a:gd name="connsiteY21" fmla="*/ 1243012 h 1771650"/>
                <a:gd name="connsiteX22" fmla="*/ 2257425 w 2343150"/>
                <a:gd name="connsiteY22" fmla="*/ 1471612 h 1771650"/>
                <a:gd name="connsiteX23" fmla="*/ 2300288 w 2343150"/>
                <a:gd name="connsiteY23" fmla="*/ 1600200 h 1771650"/>
                <a:gd name="connsiteX24" fmla="*/ 2314575 w 2343150"/>
                <a:gd name="connsiteY24" fmla="*/ 1657350 h 1771650"/>
                <a:gd name="connsiteX25" fmla="*/ 2328863 w 2343150"/>
                <a:gd name="connsiteY25" fmla="*/ 1728787 h 1771650"/>
                <a:gd name="connsiteX26" fmla="*/ 2343150 w 2343150"/>
                <a:gd name="connsiteY26" fmla="*/ 17716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43150" h="1771650">
                  <a:moveTo>
                    <a:pt x="0" y="14287"/>
                  </a:moveTo>
                  <a:cubicBezTo>
                    <a:pt x="19050" y="19050"/>
                    <a:pt x="37514" y="28575"/>
                    <a:pt x="57150" y="28575"/>
                  </a:cubicBezTo>
                  <a:cubicBezTo>
                    <a:pt x="223915" y="28575"/>
                    <a:pt x="331710" y="15406"/>
                    <a:pt x="485775" y="0"/>
                  </a:cubicBezTo>
                  <a:cubicBezTo>
                    <a:pt x="701235" y="43090"/>
                    <a:pt x="432767" y="0"/>
                    <a:pt x="614363" y="0"/>
                  </a:cubicBezTo>
                  <a:cubicBezTo>
                    <a:pt x="724004" y="0"/>
                    <a:pt x="833478" y="8672"/>
                    <a:pt x="942975" y="14287"/>
                  </a:cubicBezTo>
                  <a:cubicBezTo>
                    <a:pt x="1546327" y="45228"/>
                    <a:pt x="660732" y="11548"/>
                    <a:pt x="1600200" y="42862"/>
                  </a:cubicBezTo>
                  <a:cubicBezTo>
                    <a:pt x="1614488" y="47625"/>
                    <a:pt x="1629898" y="49836"/>
                    <a:pt x="1643063" y="57150"/>
                  </a:cubicBezTo>
                  <a:cubicBezTo>
                    <a:pt x="1673084" y="73828"/>
                    <a:pt x="1728788" y="114300"/>
                    <a:pt x="1728788" y="114300"/>
                  </a:cubicBezTo>
                  <a:cubicBezTo>
                    <a:pt x="1738313" y="128587"/>
                    <a:pt x="1744440" y="145855"/>
                    <a:pt x="1757363" y="157162"/>
                  </a:cubicBezTo>
                  <a:cubicBezTo>
                    <a:pt x="1783209" y="179777"/>
                    <a:pt x="1843088" y="214312"/>
                    <a:pt x="1843088" y="214312"/>
                  </a:cubicBezTo>
                  <a:cubicBezTo>
                    <a:pt x="1875261" y="310837"/>
                    <a:pt x="1830641" y="206211"/>
                    <a:pt x="1900238" y="285750"/>
                  </a:cubicBezTo>
                  <a:cubicBezTo>
                    <a:pt x="1922853" y="311596"/>
                    <a:pt x="1938338" y="342900"/>
                    <a:pt x="1957388" y="371475"/>
                  </a:cubicBezTo>
                  <a:lnTo>
                    <a:pt x="1985963" y="414337"/>
                  </a:lnTo>
                  <a:cubicBezTo>
                    <a:pt x="1990725" y="428625"/>
                    <a:pt x="1992936" y="444035"/>
                    <a:pt x="2000250" y="457200"/>
                  </a:cubicBezTo>
                  <a:cubicBezTo>
                    <a:pt x="2016928" y="487221"/>
                    <a:pt x="2046540" y="510344"/>
                    <a:pt x="2057400" y="542925"/>
                  </a:cubicBezTo>
                  <a:lnTo>
                    <a:pt x="2085975" y="628650"/>
                  </a:lnTo>
                  <a:lnTo>
                    <a:pt x="2114550" y="714375"/>
                  </a:lnTo>
                  <a:lnTo>
                    <a:pt x="2128838" y="757237"/>
                  </a:lnTo>
                  <a:cubicBezTo>
                    <a:pt x="2138363" y="814387"/>
                    <a:pt x="2139092" y="873722"/>
                    <a:pt x="2157413" y="928687"/>
                  </a:cubicBezTo>
                  <a:cubicBezTo>
                    <a:pt x="2184725" y="1010627"/>
                    <a:pt x="2160126" y="930920"/>
                    <a:pt x="2185988" y="1042987"/>
                  </a:cubicBezTo>
                  <a:cubicBezTo>
                    <a:pt x="2194819" y="1081254"/>
                    <a:pt x="2202144" y="1120030"/>
                    <a:pt x="2214563" y="1157287"/>
                  </a:cubicBezTo>
                  <a:lnTo>
                    <a:pt x="2243138" y="1243012"/>
                  </a:lnTo>
                  <a:cubicBezTo>
                    <a:pt x="2247900" y="1319212"/>
                    <a:pt x="2247109" y="1395963"/>
                    <a:pt x="2257425" y="1471612"/>
                  </a:cubicBezTo>
                  <a:cubicBezTo>
                    <a:pt x="2261713" y="1503059"/>
                    <a:pt x="2291000" y="1563046"/>
                    <a:pt x="2300288" y="1600200"/>
                  </a:cubicBezTo>
                  <a:cubicBezTo>
                    <a:pt x="2305050" y="1619250"/>
                    <a:pt x="2310315" y="1638181"/>
                    <a:pt x="2314575" y="1657350"/>
                  </a:cubicBezTo>
                  <a:cubicBezTo>
                    <a:pt x="2319843" y="1681056"/>
                    <a:pt x="2322973" y="1705228"/>
                    <a:pt x="2328863" y="1728787"/>
                  </a:cubicBezTo>
                  <a:cubicBezTo>
                    <a:pt x="2332516" y="1743398"/>
                    <a:pt x="2343150" y="1771650"/>
                    <a:pt x="2343150" y="177165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78885" y="5049293"/>
              <a:ext cx="1553476" cy="87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Beam fueling (H)</a:t>
              </a:r>
              <a:endParaRPr lang="ja-JP" altLang="en-US" sz="16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012999" y="5049295"/>
              <a:ext cx="1531286" cy="87458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pellet fueling (H)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409914" y="5102345"/>
              <a:ext cx="1947473" cy="87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Gas puff and recycling (D)</a:t>
              </a:r>
              <a:endParaRPr lang="ja-JP" altLang="en-US" sz="16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2161071" y="4356152"/>
              <a:ext cx="639901" cy="714888"/>
            </a:xfrm>
            <a:custGeom>
              <a:avLst/>
              <a:gdLst>
                <a:gd name="connsiteX0" fmla="*/ 0 w 1257300"/>
                <a:gd name="connsiteY0" fmla="*/ 714375 h 714888"/>
                <a:gd name="connsiteX1" fmla="*/ 100013 w 1257300"/>
                <a:gd name="connsiteY1" fmla="*/ 657225 h 714888"/>
                <a:gd name="connsiteX2" fmla="*/ 171450 w 1257300"/>
                <a:gd name="connsiteY2" fmla="*/ 585787 h 714888"/>
                <a:gd name="connsiteX3" fmla="*/ 200025 w 1257300"/>
                <a:gd name="connsiteY3" fmla="*/ 542925 h 714888"/>
                <a:gd name="connsiteX4" fmla="*/ 214313 w 1257300"/>
                <a:gd name="connsiteY4" fmla="*/ 500062 h 714888"/>
                <a:gd name="connsiteX5" fmla="*/ 300038 w 1257300"/>
                <a:gd name="connsiteY5" fmla="*/ 371475 h 714888"/>
                <a:gd name="connsiteX6" fmla="*/ 328613 w 1257300"/>
                <a:gd name="connsiteY6" fmla="*/ 328612 h 714888"/>
                <a:gd name="connsiteX7" fmla="*/ 357188 w 1257300"/>
                <a:gd name="connsiteY7" fmla="*/ 285750 h 714888"/>
                <a:gd name="connsiteX8" fmla="*/ 428625 w 1257300"/>
                <a:gd name="connsiteY8" fmla="*/ 157162 h 714888"/>
                <a:gd name="connsiteX9" fmla="*/ 457200 w 1257300"/>
                <a:gd name="connsiteY9" fmla="*/ 114300 h 714888"/>
                <a:gd name="connsiteX10" fmla="*/ 500063 w 1257300"/>
                <a:gd name="connsiteY10" fmla="*/ 28575 h 714888"/>
                <a:gd name="connsiteX11" fmla="*/ 542925 w 1257300"/>
                <a:gd name="connsiteY11" fmla="*/ 0 h 714888"/>
                <a:gd name="connsiteX12" fmla="*/ 671513 w 1257300"/>
                <a:gd name="connsiteY12" fmla="*/ 42862 h 714888"/>
                <a:gd name="connsiteX13" fmla="*/ 714375 w 1257300"/>
                <a:gd name="connsiteY13" fmla="*/ 57150 h 714888"/>
                <a:gd name="connsiteX14" fmla="*/ 728663 w 1257300"/>
                <a:gd name="connsiteY14" fmla="*/ 100012 h 714888"/>
                <a:gd name="connsiteX15" fmla="*/ 785813 w 1257300"/>
                <a:gd name="connsiteY15" fmla="*/ 185737 h 714888"/>
                <a:gd name="connsiteX16" fmla="*/ 842963 w 1257300"/>
                <a:gd name="connsiteY16" fmla="*/ 271462 h 714888"/>
                <a:gd name="connsiteX17" fmla="*/ 871538 w 1257300"/>
                <a:gd name="connsiteY17" fmla="*/ 314325 h 714888"/>
                <a:gd name="connsiteX18" fmla="*/ 900113 w 1257300"/>
                <a:gd name="connsiteY18" fmla="*/ 357187 h 714888"/>
                <a:gd name="connsiteX19" fmla="*/ 971550 w 1257300"/>
                <a:gd name="connsiteY19" fmla="*/ 485775 h 714888"/>
                <a:gd name="connsiteX20" fmla="*/ 1042988 w 1257300"/>
                <a:gd name="connsiteY20" fmla="*/ 571500 h 714888"/>
                <a:gd name="connsiteX21" fmla="*/ 1085850 w 1257300"/>
                <a:gd name="connsiteY21" fmla="*/ 600075 h 714888"/>
                <a:gd name="connsiteX22" fmla="*/ 1114425 w 1257300"/>
                <a:gd name="connsiteY22" fmla="*/ 642937 h 714888"/>
                <a:gd name="connsiteX23" fmla="*/ 1243013 w 1257300"/>
                <a:gd name="connsiteY23" fmla="*/ 714375 h 714888"/>
                <a:gd name="connsiteX24" fmla="*/ 1257300 w 1257300"/>
                <a:gd name="connsiteY24" fmla="*/ 714375 h 71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7300" h="714888">
                  <a:moveTo>
                    <a:pt x="0" y="714375"/>
                  </a:moveTo>
                  <a:cubicBezTo>
                    <a:pt x="22411" y="703170"/>
                    <a:pt x="79819" y="677419"/>
                    <a:pt x="100013" y="657225"/>
                  </a:cubicBezTo>
                  <a:cubicBezTo>
                    <a:pt x="195266" y="561972"/>
                    <a:pt x="57148" y="661989"/>
                    <a:pt x="171450" y="585787"/>
                  </a:cubicBezTo>
                  <a:cubicBezTo>
                    <a:pt x="180975" y="571500"/>
                    <a:pt x="192346" y="558283"/>
                    <a:pt x="200025" y="542925"/>
                  </a:cubicBezTo>
                  <a:cubicBezTo>
                    <a:pt x="206760" y="529454"/>
                    <a:pt x="206999" y="513227"/>
                    <a:pt x="214313" y="500062"/>
                  </a:cubicBezTo>
                  <a:cubicBezTo>
                    <a:pt x="214319" y="500052"/>
                    <a:pt x="285747" y="392911"/>
                    <a:pt x="300038" y="371475"/>
                  </a:cubicBezTo>
                  <a:lnTo>
                    <a:pt x="328613" y="328612"/>
                  </a:lnTo>
                  <a:lnTo>
                    <a:pt x="357188" y="285750"/>
                  </a:lnTo>
                  <a:cubicBezTo>
                    <a:pt x="382335" y="210307"/>
                    <a:pt x="363121" y="255417"/>
                    <a:pt x="428625" y="157162"/>
                  </a:cubicBezTo>
                  <a:cubicBezTo>
                    <a:pt x="438150" y="142875"/>
                    <a:pt x="451770" y="130590"/>
                    <a:pt x="457200" y="114300"/>
                  </a:cubicBezTo>
                  <a:cubicBezTo>
                    <a:pt x="468821" y="79439"/>
                    <a:pt x="472366" y="56272"/>
                    <a:pt x="500063" y="28575"/>
                  </a:cubicBezTo>
                  <a:cubicBezTo>
                    <a:pt x="512205" y="16433"/>
                    <a:pt x="528638" y="9525"/>
                    <a:pt x="542925" y="0"/>
                  </a:cubicBezTo>
                  <a:lnTo>
                    <a:pt x="671513" y="42862"/>
                  </a:lnTo>
                  <a:lnTo>
                    <a:pt x="714375" y="57150"/>
                  </a:lnTo>
                  <a:cubicBezTo>
                    <a:pt x="719138" y="71437"/>
                    <a:pt x="721349" y="86847"/>
                    <a:pt x="728663" y="100012"/>
                  </a:cubicBezTo>
                  <a:cubicBezTo>
                    <a:pt x="745342" y="130033"/>
                    <a:pt x="766763" y="157162"/>
                    <a:pt x="785813" y="185737"/>
                  </a:cubicBezTo>
                  <a:lnTo>
                    <a:pt x="842963" y="271462"/>
                  </a:lnTo>
                  <a:lnTo>
                    <a:pt x="871538" y="314325"/>
                  </a:lnTo>
                  <a:lnTo>
                    <a:pt x="900113" y="357187"/>
                  </a:lnTo>
                  <a:cubicBezTo>
                    <a:pt x="925260" y="432630"/>
                    <a:pt x="906046" y="387520"/>
                    <a:pt x="971550" y="485775"/>
                  </a:cubicBezTo>
                  <a:cubicBezTo>
                    <a:pt x="999647" y="527920"/>
                    <a:pt x="1001735" y="537122"/>
                    <a:pt x="1042988" y="571500"/>
                  </a:cubicBezTo>
                  <a:cubicBezTo>
                    <a:pt x="1056179" y="582493"/>
                    <a:pt x="1071563" y="590550"/>
                    <a:pt x="1085850" y="600075"/>
                  </a:cubicBezTo>
                  <a:cubicBezTo>
                    <a:pt x="1095375" y="614362"/>
                    <a:pt x="1101502" y="631630"/>
                    <a:pt x="1114425" y="642937"/>
                  </a:cubicBezTo>
                  <a:cubicBezTo>
                    <a:pt x="1156991" y="680182"/>
                    <a:pt x="1191992" y="701619"/>
                    <a:pt x="1243013" y="714375"/>
                  </a:cubicBezTo>
                  <a:cubicBezTo>
                    <a:pt x="1247633" y="715530"/>
                    <a:pt x="1252538" y="714375"/>
                    <a:pt x="1257300" y="71437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043610" y="4211605"/>
              <a:ext cx="1957387" cy="857250"/>
            </a:xfrm>
            <a:custGeom>
              <a:avLst/>
              <a:gdLst>
                <a:gd name="connsiteX0" fmla="*/ 0 w 1957387"/>
                <a:gd name="connsiteY0" fmla="*/ 0 h 857250"/>
                <a:gd name="connsiteX1" fmla="*/ 57150 w 1957387"/>
                <a:gd name="connsiteY1" fmla="*/ 14288 h 857250"/>
                <a:gd name="connsiteX2" fmla="*/ 228600 w 1957387"/>
                <a:gd name="connsiteY2" fmla="*/ 28575 h 857250"/>
                <a:gd name="connsiteX3" fmla="*/ 314325 w 1957387"/>
                <a:gd name="connsiteY3" fmla="*/ 57150 h 857250"/>
                <a:gd name="connsiteX4" fmla="*/ 357187 w 1957387"/>
                <a:gd name="connsiteY4" fmla="*/ 71438 h 857250"/>
                <a:gd name="connsiteX5" fmla="*/ 385762 w 1957387"/>
                <a:gd name="connsiteY5" fmla="*/ 114300 h 857250"/>
                <a:gd name="connsiteX6" fmla="*/ 471487 w 1957387"/>
                <a:gd name="connsiteY6" fmla="*/ 171450 h 857250"/>
                <a:gd name="connsiteX7" fmla="*/ 542925 w 1957387"/>
                <a:gd name="connsiteY7" fmla="*/ 242888 h 857250"/>
                <a:gd name="connsiteX8" fmla="*/ 571500 w 1957387"/>
                <a:gd name="connsiteY8" fmla="*/ 285750 h 857250"/>
                <a:gd name="connsiteX9" fmla="*/ 614362 w 1957387"/>
                <a:gd name="connsiteY9" fmla="*/ 314325 h 857250"/>
                <a:gd name="connsiteX10" fmla="*/ 657225 w 1957387"/>
                <a:gd name="connsiteY10" fmla="*/ 357188 h 857250"/>
                <a:gd name="connsiteX11" fmla="*/ 742950 w 1957387"/>
                <a:gd name="connsiteY11" fmla="*/ 414338 h 857250"/>
                <a:gd name="connsiteX12" fmla="*/ 785812 w 1957387"/>
                <a:gd name="connsiteY12" fmla="*/ 442913 h 857250"/>
                <a:gd name="connsiteX13" fmla="*/ 914400 w 1957387"/>
                <a:gd name="connsiteY13" fmla="*/ 528638 h 857250"/>
                <a:gd name="connsiteX14" fmla="*/ 957262 w 1957387"/>
                <a:gd name="connsiteY14" fmla="*/ 557213 h 857250"/>
                <a:gd name="connsiteX15" fmla="*/ 1000125 w 1957387"/>
                <a:gd name="connsiteY15" fmla="*/ 571500 h 857250"/>
                <a:gd name="connsiteX16" fmla="*/ 1085850 w 1957387"/>
                <a:gd name="connsiteY16" fmla="*/ 628650 h 857250"/>
                <a:gd name="connsiteX17" fmla="*/ 1171575 w 1957387"/>
                <a:gd name="connsiteY17" fmla="*/ 657225 h 857250"/>
                <a:gd name="connsiteX18" fmla="*/ 1214437 w 1957387"/>
                <a:gd name="connsiteY18" fmla="*/ 685800 h 857250"/>
                <a:gd name="connsiteX19" fmla="*/ 1300162 w 1957387"/>
                <a:gd name="connsiteY19" fmla="*/ 714375 h 857250"/>
                <a:gd name="connsiteX20" fmla="*/ 1385887 w 1957387"/>
                <a:gd name="connsiteY20" fmla="*/ 742950 h 857250"/>
                <a:gd name="connsiteX21" fmla="*/ 1514475 w 1957387"/>
                <a:gd name="connsiteY21" fmla="*/ 785813 h 857250"/>
                <a:gd name="connsiteX22" fmla="*/ 1557337 w 1957387"/>
                <a:gd name="connsiteY22" fmla="*/ 800100 h 857250"/>
                <a:gd name="connsiteX23" fmla="*/ 1685925 w 1957387"/>
                <a:gd name="connsiteY23" fmla="*/ 828675 h 857250"/>
                <a:gd name="connsiteX24" fmla="*/ 1885950 w 1957387"/>
                <a:gd name="connsiteY24" fmla="*/ 857250 h 857250"/>
                <a:gd name="connsiteX25" fmla="*/ 1957387 w 1957387"/>
                <a:gd name="connsiteY25" fmla="*/ 8572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57387" h="857250">
                  <a:moveTo>
                    <a:pt x="0" y="0"/>
                  </a:moveTo>
                  <a:cubicBezTo>
                    <a:pt x="19050" y="4763"/>
                    <a:pt x="37665" y="11852"/>
                    <a:pt x="57150" y="14288"/>
                  </a:cubicBezTo>
                  <a:cubicBezTo>
                    <a:pt x="114055" y="21401"/>
                    <a:pt x="172032" y="19147"/>
                    <a:pt x="228600" y="28575"/>
                  </a:cubicBezTo>
                  <a:cubicBezTo>
                    <a:pt x="258311" y="33527"/>
                    <a:pt x="285750" y="47625"/>
                    <a:pt x="314325" y="57150"/>
                  </a:cubicBezTo>
                  <a:lnTo>
                    <a:pt x="357187" y="71438"/>
                  </a:lnTo>
                  <a:cubicBezTo>
                    <a:pt x="366712" y="85725"/>
                    <a:pt x="372839" y="102993"/>
                    <a:pt x="385762" y="114300"/>
                  </a:cubicBezTo>
                  <a:cubicBezTo>
                    <a:pt x="411608" y="136915"/>
                    <a:pt x="471487" y="171450"/>
                    <a:pt x="471487" y="171450"/>
                  </a:cubicBezTo>
                  <a:cubicBezTo>
                    <a:pt x="547684" y="285747"/>
                    <a:pt x="447677" y="147641"/>
                    <a:pt x="542925" y="242888"/>
                  </a:cubicBezTo>
                  <a:cubicBezTo>
                    <a:pt x="555067" y="255030"/>
                    <a:pt x="559358" y="273608"/>
                    <a:pt x="571500" y="285750"/>
                  </a:cubicBezTo>
                  <a:cubicBezTo>
                    <a:pt x="583642" y="297892"/>
                    <a:pt x="601171" y="303332"/>
                    <a:pt x="614362" y="314325"/>
                  </a:cubicBezTo>
                  <a:cubicBezTo>
                    <a:pt x="629884" y="327260"/>
                    <a:pt x="641276" y="344783"/>
                    <a:pt x="657225" y="357188"/>
                  </a:cubicBezTo>
                  <a:cubicBezTo>
                    <a:pt x="684334" y="378273"/>
                    <a:pt x="714375" y="395288"/>
                    <a:pt x="742950" y="414338"/>
                  </a:cubicBezTo>
                  <a:lnTo>
                    <a:pt x="785812" y="442913"/>
                  </a:lnTo>
                  <a:lnTo>
                    <a:pt x="914400" y="528638"/>
                  </a:lnTo>
                  <a:cubicBezTo>
                    <a:pt x="928687" y="538163"/>
                    <a:pt x="940972" y="551783"/>
                    <a:pt x="957262" y="557213"/>
                  </a:cubicBezTo>
                  <a:lnTo>
                    <a:pt x="1000125" y="571500"/>
                  </a:lnTo>
                  <a:cubicBezTo>
                    <a:pt x="1028700" y="590550"/>
                    <a:pt x="1053269" y="617790"/>
                    <a:pt x="1085850" y="628650"/>
                  </a:cubicBezTo>
                  <a:lnTo>
                    <a:pt x="1171575" y="657225"/>
                  </a:lnTo>
                  <a:cubicBezTo>
                    <a:pt x="1185862" y="666750"/>
                    <a:pt x="1198746" y="678826"/>
                    <a:pt x="1214437" y="685800"/>
                  </a:cubicBezTo>
                  <a:cubicBezTo>
                    <a:pt x="1241962" y="698033"/>
                    <a:pt x="1271587" y="704850"/>
                    <a:pt x="1300162" y="714375"/>
                  </a:cubicBezTo>
                  <a:lnTo>
                    <a:pt x="1385887" y="742950"/>
                  </a:lnTo>
                  <a:lnTo>
                    <a:pt x="1514475" y="785813"/>
                  </a:lnTo>
                  <a:cubicBezTo>
                    <a:pt x="1528762" y="790575"/>
                    <a:pt x="1542727" y="796447"/>
                    <a:pt x="1557337" y="800100"/>
                  </a:cubicBezTo>
                  <a:cubicBezTo>
                    <a:pt x="1604531" y="811899"/>
                    <a:pt x="1636681" y="820900"/>
                    <a:pt x="1685925" y="828675"/>
                  </a:cubicBezTo>
                  <a:cubicBezTo>
                    <a:pt x="1752453" y="839179"/>
                    <a:pt x="1818598" y="857250"/>
                    <a:pt x="1885950" y="857250"/>
                  </a:cubicBezTo>
                  <a:lnTo>
                    <a:pt x="1957387" y="85725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3182721" y="4350446"/>
              <a:ext cx="240638" cy="714888"/>
            </a:xfrm>
            <a:custGeom>
              <a:avLst/>
              <a:gdLst>
                <a:gd name="connsiteX0" fmla="*/ 0 w 1257300"/>
                <a:gd name="connsiteY0" fmla="*/ 714375 h 714888"/>
                <a:gd name="connsiteX1" fmla="*/ 100013 w 1257300"/>
                <a:gd name="connsiteY1" fmla="*/ 657225 h 714888"/>
                <a:gd name="connsiteX2" fmla="*/ 171450 w 1257300"/>
                <a:gd name="connsiteY2" fmla="*/ 585787 h 714888"/>
                <a:gd name="connsiteX3" fmla="*/ 200025 w 1257300"/>
                <a:gd name="connsiteY3" fmla="*/ 542925 h 714888"/>
                <a:gd name="connsiteX4" fmla="*/ 214313 w 1257300"/>
                <a:gd name="connsiteY4" fmla="*/ 500062 h 714888"/>
                <a:gd name="connsiteX5" fmla="*/ 300038 w 1257300"/>
                <a:gd name="connsiteY5" fmla="*/ 371475 h 714888"/>
                <a:gd name="connsiteX6" fmla="*/ 328613 w 1257300"/>
                <a:gd name="connsiteY6" fmla="*/ 328612 h 714888"/>
                <a:gd name="connsiteX7" fmla="*/ 357188 w 1257300"/>
                <a:gd name="connsiteY7" fmla="*/ 285750 h 714888"/>
                <a:gd name="connsiteX8" fmla="*/ 428625 w 1257300"/>
                <a:gd name="connsiteY8" fmla="*/ 157162 h 714888"/>
                <a:gd name="connsiteX9" fmla="*/ 457200 w 1257300"/>
                <a:gd name="connsiteY9" fmla="*/ 114300 h 714888"/>
                <a:gd name="connsiteX10" fmla="*/ 500063 w 1257300"/>
                <a:gd name="connsiteY10" fmla="*/ 28575 h 714888"/>
                <a:gd name="connsiteX11" fmla="*/ 542925 w 1257300"/>
                <a:gd name="connsiteY11" fmla="*/ 0 h 714888"/>
                <a:gd name="connsiteX12" fmla="*/ 671513 w 1257300"/>
                <a:gd name="connsiteY12" fmla="*/ 42862 h 714888"/>
                <a:gd name="connsiteX13" fmla="*/ 714375 w 1257300"/>
                <a:gd name="connsiteY13" fmla="*/ 57150 h 714888"/>
                <a:gd name="connsiteX14" fmla="*/ 728663 w 1257300"/>
                <a:gd name="connsiteY14" fmla="*/ 100012 h 714888"/>
                <a:gd name="connsiteX15" fmla="*/ 785813 w 1257300"/>
                <a:gd name="connsiteY15" fmla="*/ 185737 h 714888"/>
                <a:gd name="connsiteX16" fmla="*/ 842963 w 1257300"/>
                <a:gd name="connsiteY16" fmla="*/ 271462 h 714888"/>
                <a:gd name="connsiteX17" fmla="*/ 871538 w 1257300"/>
                <a:gd name="connsiteY17" fmla="*/ 314325 h 714888"/>
                <a:gd name="connsiteX18" fmla="*/ 900113 w 1257300"/>
                <a:gd name="connsiteY18" fmla="*/ 357187 h 714888"/>
                <a:gd name="connsiteX19" fmla="*/ 971550 w 1257300"/>
                <a:gd name="connsiteY19" fmla="*/ 485775 h 714888"/>
                <a:gd name="connsiteX20" fmla="*/ 1042988 w 1257300"/>
                <a:gd name="connsiteY20" fmla="*/ 571500 h 714888"/>
                <a:gd name="connsiteX21" fmla="*/ 1085850 w 1257300"/>
                <a:gd name="connsiteY21" fmla="*/ 600075 h 714888"/>
                <a:gd name="connsiteX22" fmla="*/ 1114425 w 1257300"/>
                <a:gd name="connsiteY22" fmla="*/ 642937 h 714888"/>
                <a:gd name="connsiteX23" fmla="*/ 1243013 w 1257300"/>
                <a:gd name="connsiteY23" fmla="*/ 714375 h 714888"/>
                <a:gd name="connsiteX24" fmla="*/ 1257300 w 1257300"/>
                <a:gd name="connsiteY24" fmla="*/ 714375 h 71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7300" h="714888">
                  <a:moveTo>
                    <a:pt x="0" y="714375"/>
                  </a:moveTo>
                  <a:cubicBezTo>
                    <a:pt x="22411" y="703170"/>
                    <a:pt x="79819" y="677419"/>
                    <a:pt x="100013" y="657225"/>
                  </a:cubicBezTo>
                  <a:cubicBezTo>
                    <a:pt x="195266" y="561972"/>
                    <a:pt x="57148" y="661989"/>
                    <a:pt x="171450" y="585787"/>
                  </a:cubicBezTo>
                  <a:cubicBezTo>
                    <a:pt x="180975" y="571500"/>
                    <a:pt x="192346" y="558283"/>
                    <a:pt x="200025" y="542925"/>
                  </a:cubicBezTo>
                  <a:cubicBezTo>
                    <a:pt x="206760" y="529454"/>
                    <a:pt x="206999" y="513227"/>
                    <a:pt x="214313" y="500062"/>
                  </a:cubicBezTo>
                  <a:cubicBezTo>
                    <a:pt x="214319" y="500052"/>
                    <a:pt x="285747" y="392911"/>
                    <a:pt x="300038" y="371475"/>
                  </a:cubicBezTo>
                  <a:lnTo>
                    <a:pt x="328613" y="328612"/>
                  </a:lnTo>
                  <a:lnTo>
                    <a:pt x="357188" y="285750"/>
                  </a:lnTo>
                  <a:cubicBezTo>
                    <a:pt x="382335" y="210307"/>
                    <a:pt x="363121" y="255417"/>
                    <a:pt x="428625" y="157162"/>
                  </a:cubicBezTo>
                  <a:cubicBezTo>
                    <a:pt x="438150" y="142875"/>
                    <a:pt x="451770" y="130590"/>
                    <a:pt x="457200" y="114300"/>
                  </a:cubicBezTo>
                  <a:cubicBezTo>
                    <a:pt x="468821" y="79439"/>
                    <a:pt x="472366" y="56272"/>
                    <a:pt x="500063" y="28575"/>
                  </a:cubicBezTo>
                  <a:cubicBezTo>
                    <a:pt x="512205" y="16433"/>
                    <a:pt x="528638" y="9525"/>
                    <a:pt x="542925" y="0"/>
                  </a:cubicBezTo>
                  <a:lnTo>
                    <a:pt x="671513" y="42862"/>
                  </a:lnTo>
                  <a:lnTo>
                    <a:pt x="714375" y="57150"/>
                  </a:lnTo>
                  <a:cubicBezTo>
                    <a:pt x="719138" y="71437"/>
                    <a:pt x="721349" y="86847"/>
                    <a:pt x="728663" y="100012"/>
                  </a:cubicBezTo>
                  <a:cubicBezTo>
                    <a:pt x="745342" y="130033"/>
                    <a:pt x="766763" y="157162"/>
                    <a:pt x="785813" y="185737"/>
                  </a:cubicBezTo>
                  <a:lnTo>
                    <a:pt x="842963" y="271462"/>
                  </a:lnTo>
                  <a:lnTo>
                    <a:pt x="871538" y="314325"/>
                  </a:lnTo>
                  <a:lnTo>
                    <a:pt x="900113" y="357187"/>
                  </a:lnTo>
                  <a:cubicBezTo>
                    <a:pt x="925260" y="432630"/>
                    <a:pt x="906046" y="387520"/>
                    <a:pt x="971550" y="485775"/>
                  </a:cubicBezTo>
                  <a:cubicBezTo>
                    <a:pt x="999647" y="527920"/>
                    <a:pt x="1001735" y="537122"/>
                    <a:pt x="1042988" y="571500"/>
                  </a:cubicBezTo>
                  <a:cubicBezTo>
                    <a:pt x="1056179" y="582493"/>
                    <a:pt x="1071563" y="590550"/>
                    <a:pt x="1085850" y="600075"/>
                  </a:cubicBezTo>
                  <a:cubicBezTo>
                    <a:pt x="1095375" y="614362"/>
                    <a:pt x="1101502" y="631630"/>
                    <a:pt x="1114425" y="642937"/>
                  </a:cubicBezTo>
                  <a:cubicBezTo>
                    <a:pt x="1156991" y="680182"/>
                    <a:pt x="1191992" y="701619"/>
                    <a:pt x="1243013" y="714375"/>
                  </a:cubicBezTo>
                  <a:cubicBezTo>
                    <a:pt x="1247633" y="715530"/>
                    <a:pt x="1252538" y="714375"/>
                    <a:pt x="1257300" y="714375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3901109" y="4045203"/>
              <a:ext cx="0" cy="1016739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4531915" y="4067294"/>
              <a:ext cx="0" cy="1016739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3838442" y="3749940"/>
              <a:ext cx="734757" cy="506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Times New Roman" charset="0"/>
                  <a:ea typeface="Times New Roman" charset="0"/>
                  <a:cs typeface="Times New Roman" charset="0"/>
                </a:rPr>
                <a:t>wall</a:t>
              </a:r>
              <a:endParaRPr lang="ja-JP" alt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 flipH="1">
              <a:off x="3423359" y="4553572"/>
              <a:ext cx="83457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3385479" y="3238879"/>
              <a:ext cx="2581483" cy="506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Times New Roman" charset="0"/>
                  <a:ea typeface="Times New Roman" charset="0"/>
                  <a:cs typeface="Times New Roman" charset="0"/>
                </a:rPr>
                <a:t>Deuterium dominant</a:t>
              </a:r>
              <a:endParaRPr lang="ja-JP" alt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190917" y="3232475"/>
              <a:ext cx="1156553" cy="506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Times New Roman" charset="0"/>
                  <a:ea typeface="Times New Roman" charset="0"/>
                  <a:cs typeface="Times New Roman" charset="0"/>
                </a:rPr>
                <a:t>electron</a:t>
              </a:r>
              <a:endParaRPr lang="ja-JP" alt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41" name="直線矢印コネクタ 40"/>
          <p:cNvCxnSpPr/>
          <p:nvPr/>
        </p:nvCxnSpPr>
        <p:spPr>
          <a:xfrm>
            <a:off x="6328256" y="2025392"/>
            <a:ext cx="4392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136606" y="3152566"/>
            <a:ext cx="2930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 other turbulence regime, </a:t>
            </a:r>
          </a:p>
          <a:p>
            <a:r>
              <a:rPr lang="en-US" altLang="ja-JP" sz="1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ja-JP" sz="1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he </a:t>
            </a:r>
            <a:r>
              <a:rPr lang="en-US" altLang="ja-JP" sz="1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isotope profile control can be possible by the isotope mixture fueling (</a:t>
            </a:r>
            <a:r>
              <a:rPr lang="en-US" altLang="ja-JP" sz="18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eg</a:t>
            </a:r>
            <a:r>
              <a:rPr lang="en-US" altLang="ja-JP" sz="1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. H beam, H pellet, D recycling), if </a:t>
            </a:r>
            <a:endParaRPr lang="en-US" altLang="ja-JP" sz="1800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ja-JP" sz="1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altLang="ja-JP" sz="1800" baseline="-25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ja-JP" sz="1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&lt;&lt; D</a:t>
            </a:r>
            <a:r>
              <a:rPr lang="en-US" altLang="ja-JP" sz="1800" baseline="-25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 </a:t>
            </a:r>
            <a:endParaRPr lang="en-US" altLang="ja-JP" sz="1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50" name="図形グループ 49"/>
          <p:cNvGrpSpPr/>
          <p:nvPr/>
        </p:nvGrpSpPr>
        <p:grpSpPr>
          <a:xfrm>
            <a:off x="4142392" y="764713"/>
            <a:ext cx="2267621" cy="2363177"/>
            <a:chOff x="5846996" y="849354"/>
            <a:chExt cx="2656824" cy="2880735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6996" y="849354"/>
              <a:ext cx="2656824" cy="2880735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6247798" y="1730090"/>
              <a:ext cx="327172" cy="302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13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endParaRPr lang="ja-JP" altLang="en-US" sz="1013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243036" y="2296833"/>
              <a:ext cx="327172" cy="302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13" dirty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</a:t>
              </a:r>
              <a:endParaRPr lang="ja-JP" altLang="en-US" sz="1013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036394" y="2570332"/>
              <a:ext cx="764777" cy="302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13" dirty="0">
                  <a:latin typeface="Times New Roman" charset="0"/>
                  <a:ea typeface="Times New Roman" charset="0"/>
                  <a:cs typeface="Times New Roman" charset="0"/>
                </a:rPr>
                <a:t>D source</a:t>
              </a:r>
              <a:endParaRPr lang="ja-JP" altLang="en-US" sz="1013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7707658" y="992681"/>
              <a:ext cx="464274" cy="302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13">
                  <a:latin typeface="Times New Roman" charset="0"/>
                  <a:ea typeface="Times New Roman" charset="0"/>
                  <a:cs typeface="Times New Roman" charset="0"/>
                </a:rPr>
                <a:t>JET</a:t>
              </a:r>
              <a:endParaRPr lang="ja-JP" altLang="en-US" sz="1013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6837274" y="741557"/>
            <a:ext cx="2257093" cy="2389397"/>
            <a:chOff x="9179196" y="860842"/>
            <a:chExt cx="2644489" cy="2912698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79196" y="860842"/>
              <a:ext cx="2644489" cy="2912698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9557740" y="2239678"/>
              <a:ext cx="327172" cy="302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13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endParaRPr lang="ja-JP" altLang="en-US" sz="1013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9567263" y="1749137"/>
              <a:ext cx="327172" cy="302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13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</a:t>
              </a:r>
              <a:endParaRPr lang="ja-JP" altLang="en-US" sz="1013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10472370" y="2519722"/>
              <a:ext cx="764776" cy="302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13" dirty="0">
                  <a:latin typeface="Times New Roman" charset="0"/>
                  <a:ea typeface="Times New Roman" charset="0"/>
                  <a:cs typeface="Times New Roman" charset="0"/>
                </a:rPr>
                <a:t>H source</a:t>
              </a:r>
              <a:endParaRPr lang="ja-JP" altLang="en-US" sz="1013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0978278" y="1018283"/>
              <a:ext cx="464274" cy="302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13">
                  <a:latin typeface="Times New Roman" charset="0"/>
                  <a:ea typeface="Times New Roman" charset="0"/>
                  <a:cs typeface="Times New Roman" charset="0"/>
                </a:rPr>
                <a:t>JET</a:t>
              </a:r>
              <a:endParaRPr lang="ja-JP" altLang="en-US" sz="1013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72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1065" y="3409"/>
            <a:ext cx="8967717" cy="590351"/>
          </a:xfrm>
        </p:spPr>
        <p:txBody>
          <a:bodyPr>
            <a:noAutofit/>
          </a:bodyPr>
          <a:lstStyle/>
          <a:p>
            <a:r>
              <a:rPr lang="en-US" altLang="ja-JP" sz="2100" dirty="0">
                <a:latin typeface="Times New Roman" charset="0"/>
                <a:ea typeface="Times New Roman" charset="0"/>
                <a:cs typeface="Times New Roman" charset="0"/>
              </a:rPr>
              <a:t>Isotope ratio inside plasma is measured with bulk charge exchange spectroscopy</a:t>
            </a:r>
            <a:endParaRPr lang="ja-JP" altLang="en-US" sz="2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190065" y="593760"/>
            <a:ext cx="874061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4721126" y="2873595"/>
            <a:ext cx="41973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800" kern="1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ja-JP" sz="1800" kern="1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 following </a:t>
            </a:r>
            <a:r>
              <a:rPr lang="en-US" altLang="ja-JP" sz="1800" kern="1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5 </a:t>
            </a:r>
            <a:r>
              <a:rPr lang="en-US" altLang="ja-JP" sz="1800" kern="1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parameters are selected as the free parameters to be fitted.</a:t>
            </a:r>
            <a:r>
              <a:rPr lang="ja-JP" altLang="ja-JP" sz="1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ja-JP" sz="1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ja-JP" sz="1800" kern="100" dirty="0">
                <a:latin typeface="Times New Roman" charset="0"/>
                <a:ea typeface="Times New Roman" charset="0"/>
                <a:cs typeface="Times New Roman" charset="0"/>
              </a:rPr>
              <a:t>1)  amplitudes of hot component</a:t>
            </a:r>
          </a:p>
          <a:p>
            <a:r>
              <a:rPr lang="en-US" altLang="ja-JP" sz="1800" kern="100" dirty="0">
                <a:latin typeface="Times New Roman" charset="0"/>
                <a:ea typeface="Times New Roman" charset="0"/>
                <a:cs typeface="Times New Roman" charset="0"/>
              </a:rPr>
              <a:t>2)  amplitude of  cold components,</a:t>
            </a:r>
          </a:p>
          <a:p>
            <a:r>
              <a:rPr lang="en-US" altLang="ja-JP" sz="1800" kern="100" dirty="0">
                <a:latin typeface="Times New Roman" charset="0"/>
                <a:ea typeface="Times New Roman" charset="0"/>
                <a:cs typeface="Times New Roman" charset="0"/>
              </a:rPr>
              <a:t>3)  ion temperature </a:t>
            </a:r>
          </a:p>
          <a:p>
            <a:r>
              <a:rPr lang="en-US" altLang="ja-JP" sz="1800" kern="100" dirty="0">
                <a:latin typeface="Times New Roman" charset="0"/>
                <a:ea typeface="Times New Roman" charset="0"/>
                <a:cs typeface="Times New Roman" charset="0"/>
              </a:rPr>
              <a:t>4)  D/H ratio of the </a:t>
            </a:r>
            <a:r>
              <a:rPr lang="en-US" altLang="ja-JP" sz="1800" kern="100" dirty="0" smtClean="0">
                <a:latin typeface="Times New Roman" charset="0"/>
                <a:ea typeface="Times New Roman" charset="0"/>
                <a:cs typeface="Times New Roman" charset="0"/>
              </a:rPr>
              <a:t>cold </a:t>
            </a:r>
            <a:r>
              <a:rPr lang="en-US" altLang="ja-JP" sz="1800" kern="100" dirty="0">
                <a:latin typeface="Times New Roman" charset="0"/>
                <a:ea typeface="Times New Roman" charset="0"/>
                <a:cs typeface="Times New Roman" charset="0"/>
              </a:rPr>
              <a:t>components</a:t>
            </a:r>
            <a:r>
              <a:rPr lang="en-US" altLang="ja-JP" sz="1800" kern="1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 </a:t>
            </a:r>
          </a:p>
          <a:p>
            <a:r>
              <a:rPr lang="en-US" altLang="ja-JP" sz="1800" kern="1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ja-JP" sz="1800" kern="100" dirty="0" smtClean="0">
                <a:latin typeface="Times New Roman" charset="0"/>
                <a:ea typeface="Times New Roman" charset="0"/>
                <a:cs typeface="Times New Roman" charset="0"/>
              </a:rPr>
              <a:t>)  </a:t>
            </a:r>
            <a:r>
              <a:rPr lang="en-US" altLang="ja-JP" sz="1800" kern="100" dirty="0">
                <a:latin typeface="Times New Roman" charset="0"/>
                <a:ea typeface="Times New Roman" charset="0"/>
                <a:cs typeface="Times New Roman" charset="0"/>
              </a:rPr>
              <a:t>D/H ratio of the hot components</a:t>
            </a:r>
            <a:r>
              <a:rPr lang="en-US" altLang="ja-JP" sz="1800" kern="1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 </a:t>
            </a:r>
          </a:p>
          <a:p>
            <a:r>
              <a:rPr lang="en-US" altLang="ja-JP" sz="1800" kern="1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  </a:t>
            </a:r>
            <a:r>
              <a:rPr lang="en-US" altLang="ja-JP" sz="1800" kern="1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</a:t>
            </a:r>
            <a:r>
              <a:rPr lang="en-US" altLang="ja-JP" sz="1800" kern="1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D/H density ratio</a:t>
            </a:r>
            <a:endParaRPr lang="en-US" altLang="ja-JP" sz="1800" kern="1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  <a:sym typeface="Wingding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flipH="1">
            <a:off x="429988" y="1622972"/>
            <a:ext cx="401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Intensity (NBI-on) </a:t>
            </a:r>
            <a:r>
              <a:rPr lang="mr-IN" altLang="ja-JP" sz="18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 Intensity (NBI-off)</a:t>
            </a:r>
            <a:endParaRPr lang="ja-JP" alt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7291" y="720191"/>
            <a:ext cx="8811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The charge exchange lines are fitted by 4 Gaussian (12 parameters) of H, D cold components and H, D hot components (12 parameter </a:t>
            </a:r>
            <a:r>
              <a:rPr lang="en-US" altLang="ja-JP" sz="18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</a:t>
            </a:r>
            <a:r>
              <a:rPr lang="en-US" altLang="ja-JP" sz="1800" dirty="0" smtClean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5 </a:t>
            </a:r>
            <a:r>
              <a:rPr lang="en-US" altLang="ja-JP" sz="18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parameters)</a:t>
            </a:r>
            <a:endParaRPr lang="ja-JP" altLang="en-US" sz="1800" dirty="0">
              <a:solidFill>
                <a:srgbClr val="7030A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14923" y="1350100"/>
            <a:ext cx="4334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latin typeface="Times New Roman" charset="0"/>
                <a:ea typeface="Times New Roman" charset="0"/>
                <a:cs typeface="Times New Roman" charset="0"/>
              </a:rPr>
              <a:t>Ion temperature </a:t>
            </a:r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and flow velocity of cold component are given by fitting the background spectrum (NBI-off timing)</a:t>
            </a:r>
            <a:endParaRPr lang="ja-JP" altLang="en-US" sz="1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6238" y="2250348"/>
            <a:ext cx="4382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The flow velocity of hot component are given the flow velocity of carbon impurity</a:t>
            </a:r>
            <a:endParaRPr lang="ja-JP" altLang="en-US" sz="1800" dirty="0">
              <a:solidFill>
                <a:srgbClr val="00B050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4" y="1969220"/>
            <a:ext cx="42862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119892" y="381878"/>
            <a:ext cx="874061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59775" y="-10537"/>
            <a:ext cx="936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Times New Roman" charset="0"/>
                <a:ea typeface="Times New Roman" charset="0"/>
                <a:cs typeface="Times New Roman" charset="0"/>
              </a:rPr>
              <a:t>H profile can be peaked by the combination </a:t>
            </a:r>
            <a:r>
              <a:rPr lang="en-US" altLang="ja-JP" sz="2400">
                <a:latin typeface="Times New Roman" charset="0"/>
                <a:ea typeface="Times New Roman" charset="0"/>
                <a:cs typeface="Times New Roman" charset="0"/>
              </a:rPr>
              <a:t>of H </a:t>
            </a:r>
            <a:r>
              <a:rPr lang="en-US" altLang="ja-JP" sz="2400" dirty="0">
                <a:latin typeface="Times New Roman" charset="0"/>
                <a:ea typeface="Times New Roman" charset="0"/>
                <a:cs typeface="Times New Roman" charset="0"/>
              </a:rPr>
              <a:t>beam and D recycling</a:t>
            </a:r>
            <a:endParaRPr lang="ja-JP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1" name="図形グループ 20"/>
          <p:cNvGrpSpPr/>
          <p:nvPr/>
        </p:nvGrpSpPr>
        <p:grpSpPr>
          <a:xfrm>
            <a:off x="69001" y="588637"/>
            <a:ext cx="3413200" cy="4074057"/>
            <a:chOff x="227184" y="1139242"/>
            <a:chExt cx="4265047" cy="5090837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184" y="3245736"/>
              <a:ext cx="4251789" cy="2984343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106" y="1139242"/>
              <a:ext cx="3990125" cy="2268722"/>
            </a:xfrm>
            <a:prstGeom prst="rect">
              <a:avLst/>
            </a:prstGeom>
          </p:spPr>
        </p:pic>
      </p:grpSp>
      <p:grpSp>
        <p:nvGrpSpPr>
          <p:cNvPr id="25" name="図形グループ 24"/>
          <p:cNvGrpSpPr/>
          <p:nvPr/>
        </p:nvGrpSpPr>
        <p:grpSpPr>
          <a:xfrm>
            <a:off x="119892" y="632582"/>
            <a:ext cx="3413200" cy="4074057"/>
            <a:chOff x="227184" y="1139242"/>
            <a:chExt cx="4265047" cy="5090837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184" y="3245736"/>
              <a:ext cx="4251789" cy="2984343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106" y="1139242"/>
              <a:ext cx="3990125" cy="2268722"/>
            </a:xfrm>
            <a:prstGeom prst="rect">
              <a:avLst/>
            </a:prstGeom>
          </p:spPr>
        </p:pic>
      </p:grpSp>
      <p:grpSp>
        <p:nvGrpSpPr>
          <p:cNvPr id="28" name="図形グループ 27"/>
          <p:cNvGrpSpPr/>
          <p:nvPr/>
        </p:nvGrpSpPr>
        <p:grpSpPr>
          <a:xfrm>
            <a:off x="4535374" y="632582"/>
            <a:ext cx="3412483" cy="3917853"/>
            <a:chOff x="5808461" y="1175671"/>
            <a:chExt cx="4296734" cy="4933057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8461" y="3367088"/>
              <a:ext cx="4296734" cy="2741640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120" y="1175671"/>
              <a:ext cx="4144014" cy="2362734"/>
            </a:xfrm>
            <a:prstGeom prst="rect">
              <a:avLst/>
            </a:prstGeom>
          </p:spPr>
        </p:pic>
      </p:grpSp>
      <p:grpSp>
        <p:nvGrpSpPr>
          <p:cNvPr id="31" name="図形グループ 30"/>
          <p:cNvGrpSpPr/>
          <p:nvPr/>
        </p:nvGrpSpPr>
        <p:grpSpPr>
          <a:xfrm>
            <a:off x="124776" y="638603"/>
            <a:ext cx="3413200" cy="4074057"/>
            <a:chOff x="227184" y="1139242"/>
            <a:chExt cx="4265047" cy="5090837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184" y="3245736"/>
              <a:ext cx="4251789" cy="2984343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106" y="1139242"/>
              <a:ext cx="3990125" cy="2268722"/>
            </a:xfrm>
            <a:prstGeom prst="rect">
              <a:avLst/>
            </a:prstGeom>
          </p:spPr>
        </p:pic>
      </p:grpSp>
      <p:sp>
        <p:nvSpPr>
          <p:cNvPr id="11" name="テキスト ボックス 10"/>
          <p:cNvSpPr txBox="1"/>
          <p:nvPr/>
        </p:nvSpPr>
        <p:spPr>
          <a:xfrm>
            <a:off x="414197" y="438595"/>
            <a:ext cx="35317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Deuterium/Hydrogen recycling comparable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2050" y="392428"/>
            <a:ext cx="367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Times New Roman" charset="0"/>
                <a:ea typeface="Times New Roman" charset="0"/>
                <a:cs typeface="Times New Roman" charset="0"/>
              </a:rPr>
              <a:t>Deuterium recycling dominant</a:t>
            </a:r>
            <a:endParaRPr lang="ja-JP" alt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85809" y="4483205"/>
            <a:ext cx="4064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Hydrogen density profile is peaked at mid-radius and deuterium density profile becomes hollow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0444" y="4580089"/>
            <a:ext cx="3675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Hydrogen density profile is similar to the deuterium density profile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93586" y="1972269"/>
            <a:ext cx="1202573" cy="3231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ja-JP" sz="1500" baseline="-25000" dirty="0" err="1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altLang="ja-JP" sz="1500" baseline="30000" dirty="0" err="1">
                <a:latin typeface="Times New Roman" charset="0"/>
                <a:ea typeface="Times New Roman" charset="0"/>
                <a:cs typeface="Times New Roman" charset="0"/>
              </a:rPr>
              <a:t>cold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ja-JP" sz="1500" baseline="-25000" dirty="0" err="1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ja-JP" sz="1500" baseline="30000" dirty="0" err="1">
                <a:latin typeface="Times New Roman" charset="0"/>
                <a:ea typeface="Times New Roman" charset="0"/>
                <a:cs typeface="Times New Roman" charset="0"/>
              </a:rPr>
              <a:t>cold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=4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22161" y="1961553"/>
            <a:ext cx="1346844" cy="323165"/>
          </a:xfrm>
          <a:prstGeom prst="rect">
            <a:avLst/>
          </a:prstGeom>
          <a:solidFill>
            <a:srgbClr val="00FDFF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ja-JP" sz="1500" baseline="-25000" dirty="0" err="1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altLang="ja-JP" sz="1500" baseline="30000" dirty="0" err="1">
                <a:latin typeface="Times New Roman" charset="0"/>
                <a:ea typeface="Times New Roman" charset="0"/>
                <a:cs typeface="Times New Roman" charset="0"/>
              </a:rPr>
              <a:t>cold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altLang="ja-JP" sz="15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ja-JP" sz="1500" baseline="-25000" dirty="0" err="1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altLang="ja-JP" sz="1500" baseline="30000" dirty="0" err="1">
                <a:latin typeface="Times New Roman" charset="0"/>
                <a:ea typeface="Times New Roman" charset="0"/>
                <a:cs typeface="Times New Roman" charset="0"/>
              </a:rPr>
              <a:t>cold</a:t>
            </a:r>
            <a:r>
              <a:rPr lang="en-US" altLang="ja-JP" sz="15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ja-JP" sz="1500" dirty="0">
                <a:latin typeface="Times New Roman" charset="0"/>
                <a:ea typeface="Times New Roman" charset="0"/>
                <a:cs typeface="Times New Roman" charset="0"/>
              </a:rPr>
              <a:t>=0.8</a:t>
            </a:r>
            <a:endParaRPr lang="ja-JP" altLang="en-US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1750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3384</TotalTime>
  <Words>1242</Words>
  <Application>Microsoft Macintosh PowerPoint</Application>
  <PresentationFormat>画面に合わせる (16:9)</PresentationFormat>
  <Paragraphs>152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Calibri</vt:lpstr>
      <vt:lpstr>Calibri Light</vt:lpstr>
      <vt:lpstr>Symbol</vt:lpstr>
      <vt:lpstr>Times New Roman</vt:lpstr>
      <vt:lpstr>Wingdings</vt:lpstr>
      <vt:lpstr>Yu Gothic</vt:lpstr>
      <vt:lpstr>游ゴシック</vt:lpstr>
      <vt:lpstr>游ゴシック Light</vt:lpstr>
      <vt:lpstr>Arial</vt:lpstr>
      <vt:lpstr>ホワイト</vt:lpstr>
      <vt:lpstr>Isotope effect on impurity and bulk ion particle transport in the Large Helical Device</vt:lpstr>
      <vt:lpstr>PowerPoint プレゼンテーション</vt:lpstr>
      <vt:lpstr>PowerPoint プレゼンテーション</vt:lpstr>
      <vt:lpstr>Steady-state ITB is achieved in Deuterium plasma</vt:lpstr>
      <vt:lpstr>Isotope effect on heat transport has two steps (primary and secondary)</vt:lpstr>
      <vt:lpstr>Ion particle transport in the isotope mixture plasma</vt:lpstr>
      <vt:lpstr>Isotope mixing is expected in the ITG dominant plasma in tokamak</vt:lpstr>
      <vt:lpstr>Isotope ratio inside plasma is measured with bulk charge exchange spectroscopy</vt:lpstr>
      <vt:lpstr>PowerPoint プレゼンテーション</vt:lpstr>
      <vt:lpstr>Pellet deposits near the plasma periphery but changes core isotope ratio</vt:lpstr>
      <vt:lpstr>Decay time of hydrogen and deuterium density after pellet injection are comparable</vt:lpstr>
      <vt:lpstr>PowerPoint プレゼンテーション</vt:lpstr>
      <vt:lpstr>Summary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He/H density ratio</dc:title>
  <dc:creator>ida.katsumi@gmail.com</dc:creator>
  <cp:lastModifiedBy>ida.katsumi@gmail.com</cp:lastModifiedBy>
  <cp:revision>484</cp:revision>
  <dcterms:created xsi:type="dcterms:W3CDTF">2018-07-23T05:00:41Z</dcterms:created>
  <dcterms:modified xsi:type="dcterms:W3CDTF">2018-10-25T17:34:09Z</dcterms:modified>
</cp:coreProperties>
</file>