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533" r:id="rId2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8000"/>
    <a:srgbClr val="CC6600"/>
    <a:srgbClr val="00CC66"/>
    <a:srgbClr val="00CC00"/>
    <a:srgbClr val="33CC33"/>
    <a:srgbClr val="3366FF"/>
    <a:srgbClr val="009900"/>
    <a:srgbClr val="0000FF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11" autoAdjust="0"/>
    <p:restoredTop sz="89703" autoAdjust="0"/>
  </p:normalViewPr>
  <p:slideViewPr>
    <p:cSldViewPr>
      <p:cViewPr>
        <p:scale>
          <a:sx n="90" d="100"/>
          <a:sy n="90" d="100"/>
        </p:scale>
        <p:origin x="-2178" y="-4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12"/>
            <a:ext cx="3076363" cy="511731"/>
          </a:xfrm>
          <a:prstGeom prst="rect">
            <a:avLst/>
          </a:prstGeom>
        </p:spPr>
        <p:txBody>
          <a:bodyPr vert="horz" lIns="94523" tIns="47264" rIns="94523" bIns="47264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301" y="12"/>
            <a:ext cx="3076363" cy="511731"/>
          </a:xfrm>
          <a:prstGeom prst="rect">
            <a:avLst/>
          </a:prstGeom>
        </p:spPr>
        <p:txBody>
          <a:bodyPr vert="horz" lIns="94523" tIns="47264" rIns="94523" bIns="47264" rtlCol="0"/>
          <a:lstStyle>
            <a:lvl1pPr algn="r">
              <a:defRPr sz="1200"/>
            </a:lvl1pPr>
          </a:lstStyle>
          <a:p>
            <a:fld id="{62939CB9-FC91-43EC-864D-2B3F434E28B7}" type="datetimeFigureOut">
              <a:rPr kumimoji="1" lang="ja-JP" altLang="en-US" smtClean="0"/>
              <a:t>2018/9/27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523" tIns="47264" rIns="94523" bIns="47264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0" y="4861444"/>
            <a:ext cx="5679440" cy="4605576"/>
          </a:xfrm>
          <a:prstGeom prst="rect">
            <a:avLst/>
          </a:prstGeom>
        </p:spPr>
        <p:txBody>
          <a:bodyPr vert="horz" lIns="94523" tIns="47264" rIns="94523" bIns="4726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721116"/>
            <a:ext cx="3076363" cy="511731"/>
          </a:xfrm>
          <a:prstGeom prst="rect">
            <a:avLst/>
          </a:prstGeom>
        </p:spPr>
        <p:txBody>
          <a:bodyPr vert="horz" lIns="94523" tIns="47264" rIns="94523" bIns="47264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301" y="9721116"/>
            <a:ext cx="3076363" cy="511731"/>
          </a:xfrm>
          <a:prstGeom prst="rect">
            <a:avLst/>
          </a:prstGeom>
        </p:spPr>
        <p:txBody>
          <a:bodyPr vert="horz" lIns="94523" tIns="47264" rIns="94523" bIns="47264" rtlCol="0" anchor="b"/>
          <a:lstStyle>
            <a:lvl1pPr algn="r">
              <a:defRPr sz="1200"/>
            </a:lvl1pPr>
          </a:lstStyle>
          <a:p>
            <a:fld id="{A878D301-2857-4F52-A681-74524E07227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61585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lnSpc>
                <a:spcPct val="90000"/>
              </a:lnSpc>
            </a:pPr>
            <a:r>
              <a:rPr lang="en-US" altLang="ja-JP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talk title is Dependence of RMP penetration threshold on plasma parameters and ion species in helical plasmas</a:t>
            </a:r>
            <a:endParaRPr lang="ja-JP" altLang="ja-JP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8D301-2857-4F52-A681-74524E072279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94319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7DA6-11CE-4D43-A4F0-7DC1B6CF8282}" type="datetime1">
              <a:rPr kumimoji="1" lang="ja-JP" altLang="en-US" smtClean="0"/>
              <a:t>2018/9/27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DF3DE-2242-4241-8D20-7763FF8694F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66871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7277B-1EA1-48CB-A9A2-071702A794B2}" type="datetime1">
              <a:rPr kumimoji="1" lang="ja-JP" altLang="en-US" smtClean="0"/>
              <a:t>2018/9/27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DF3DE-2242-4241-8D20-7763FF8694F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62594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5749E-4C96-4264-B218-8EDC8D7CF8FC}" type="datetime1">
              <a:rPr kumimoji="1" lang="ja-JP" altLang="en-US" smtClean="0"/>
              <a:t>2018/9/27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DF3DE-2242-4241-8D20-7763FF8694F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7603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ED92C-F01A-4008-9759-248A9670E654}" type="datetime1">
              <a:rPr kumimoji="1" lang="ja-JP" altLang="en-US" smtClean="0"/>
              <a:t>2018/9/27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DF3DE-2242-4241-8D20-7763FF8694F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46110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0B68C-BD94-4798-934A-14845DC7F7D5}" type="datetime1">
              <a:rPr kumimoji="1" lang="ja-JP" altLang="en-US" smtClean="0"/>
              <a:t>2018/9/27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DF3DE-2242-4241-8D20-7763FF8694F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32295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571E6-2C15-4620-A373-15D54A40C844}" type="datetime1">
              <a:rPr kumimoji="1" lang="ja-JP" altLang="en-US" smtClean="0"/>
              <a:t>2018/9/27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DF3DE-2242-4241-8D20-7763FF8694F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8266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75A8-E9F3-4A36-8293-7199D68C9E53}" type="datetime1">
              <a:rPr kumimoji="1" lang="ja-JP" altLang="en-US" smtClean="0"/>
              <a:t>2018/9/27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DF3DE-2242-4241-8D20-7763FF8694F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74340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68B7-0B1A-4307-BB32-8C378DFBC435}" type="datetime1">
              <a:rPr kumimoji="1" lang="ja-JP" altLang="en-US" smtClean="0"/>
              <a:t>2018/9/27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DF3DE-2242-4241-8D20-7763FF8694F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4852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9B3AA-68E3-40E1-A08E-B6A8134023DE}" type="datetime1">
              <a:rPr kumimoji="1" lang="ja-JP" altLang="en-US" smtClean="0"/>
              <a:t>2018/9/27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DF3DE-2242-4241-8D20-7763FF8694F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86379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80671-D452-4D82-9FCF-D9644BF243F7}" type="datetime1">
              <a:rPr kumimoji="1" lang="ja-JP" altLang="en-US" smtClean="0"/>
              <a:t>2018/9/27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DF3DE-2242-4241-8D20-7763FF8694F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51553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8F2AA-8785-49E4-9432-054DC0D7919D}" type="datetime1">
              <a:rPr kumimoji="1" lang="ja-JP" altLang="en-US" smtClean="0"/>
              <a:t>2018/9/27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DF3DE-2242-4241-8D20-7763FF8694F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37279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F2262-0A3D-4E96-A620-0EB4D7210118}" type="datetime1">
              <a:rPr kumimoji="1" lang="ja-JP" altLang="en-US" smtClean="0"/>
              <a:t>2018/9/27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DF3DE-2242-4241-8D20-7763FF8694F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79385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1.wmf"/><Relationship Id="rId4" Type="http://schemas.openxmlformats.org/officeDocument/2006/relationships/image" Target="../media/image2.png"/><Relationship Id="rId9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0" y="-21113"/>
            <a:ext cx="9144000" cy="822200"/>
          </a:xfrm>
          <a:prstGeom prst="rect">
            <a:avLst/>
          </a:prstGeom>
          <a:solidFill>
            <a:srgbClr val="00CC66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Arial" pitchFamily="34" charset="0"/>
            </a:endParaRP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755576" y="0"/>
            <a:ext cx="83471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altLang="ja-JP" sz="2000" b="1" dirty="0">
                <a:solidFill>
                  <a:srgbClr val="CC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Dependence of RMP penetration </a:t>
            </a:r>
            <a:r>
              <a:rPr lang="en-US" altLang="ja-JP" sz="2000" b="1" dirty="0" smtClean="0">
                <a:solidFill>
                  <a:srgbClr val="CC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threshold</a:t>
            </a:r>
            <a:r>
              <a:rPr lang="ja-JP" altLang="en-US" sz="2000" b="1" dirty="0" smtClean="0">
                <a:solidFill>
                  <a:srgbClr val="CC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en-US" altLang="ja-JP" sz="2000" b="1" dirty="0" smtClean="0">
                <a:solidFill>
                  <a:srgbClr val="CC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n-US" altLang="ja-JP" sz="2000" b="1" dirty="0">
                <a:solidFill>
                  <a:srgbClr val="CC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plasma parameters </a:t>
            </a:r>
            <a:endParaRPr lang="en-US" altLang="ja-JP" sz="2000" b="1" dirty="0" smtClean="0">
              <a:solidFill>
                <a:srgbClr val="CC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n-US" altLang="ja-JP" sz="2000" b="1" dirty="0" smtClean="0">
                <a:solidFill>
                  <a:srgbClr val="CC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ja-JP" altLang="en-US" sz="2000" b="1" dirty="0" smtClean="0">
                <a:solidFill>
                  <a:srgbClr val="CC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en-US" altLang="ja-JP" sz="2000" b="1" dirty="0" smtClean="0">
                <a:solidFill>
                  <a:srgbClr val="CC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ion species</a:t>
            </a:r>
            <a:r>
              <a:rPr lang="ja-JP" altLang="en-US" sz="2000" b="1" dirty="0" smtClean="0">
                <a:solidFill>
                  <a:srgbClr val="CC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en-US" altLang="ja-JP" sz="2000" b="1" dirty="0" smtClean="0">
                <a:solidFill>
                  <a:srgbClr val="CC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altLang="ja-JP" sz="2000" b="1" dirty="0">
                <a:solidFill>
                  <a:srgbClr val="CC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helical plasmas</a:t>
            </a:r>
            <a:endParaRPr lang="ja-JP" altLang="ja-JP" sz="2000" b="1" dirty="0">
              <a:solidFill>
                <a:srgbClr val="CC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5249520" y="476672"/>
            <a:ext cx="388843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1600" dirty="0" smtClean="0">
                <a:latin typeface="Arial Black" panose="020B0A04020102020204" pitchFamily="34" charset="0"/>
                <a:ea typeface="細明朝体"/>
                <a:cs typeface="細明朝体"/>
              </a:rPr>
              <a:t>K.Y.Watanabe</a:t>
            </a:r>
            <a:r>
              <a:rPr lang="ja-JP" altLang="en-US" sz="1600" dirty="0">
                <a:latin typeface="Arial Black" panose="020B0A04020102020204" pitchFamily="34" charset="0"/>
                <a:ea typeface="細明朝体"/>
                <a:cs typeface="細明朝体"/>
              </a:rPr>
              <a:t> </a:t>
            </a:r>
            <a:r>
              <a:rPr lang="en-US" altLang="ja-JP" sz="1600" dirty="0" smtClean="0">
                <a:latin typeface="Arial Black" panose="020B0A04020102020204" pitchFamily="34" charset="0"/>
                <a:ea typeface="細明朝体"/>
                <a:cs typeface="細明朝体"/>
              </a:rPr>
              <a:t>et al., </a:t>
            </a:r>
            <a:r>
              <a:rPr lang="fr-FR" altLang="ja-JP" sz="1600" smtClean="0">
                <a:latin typeface="Arial Black" panose="020B0A04020102020204" pitchFamily="34" charset="0"/>
                <a:ea typeface="細明朝体"/>
                <a:cs typeface="細明朝体"/>
              </a:rPr>
              <a:t>NIFS</a:t>
            </a:r>
            <a:r>
              <a:rPr lang="fr-FR" altLang="ja-JP" sz="1600">
                <a:latin typeface="Arial Black" panose="020B0A04020102020204" pitchFamily="34" charset="0"/>
                <a:ea typeface="細明朝体"/>
                <a:cs typeface="細明朝体"/>
              </a:rPr>
              <a:t>, Japan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0" y="0"/>
            <a:ext cx="1125629" cy="7571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GB" altLang="ja-JP" sz="2400" dirty="0">
                <a:latin typeface="Arial Black" panose="020B0A04020102020204" pitchFamily="34" charset="0"/>
              </a:rPr>
              <a:t>EX</a:t>
            </a:r>
            <a:r>
              <a:rPr lang="en-GB" altLang="ja-JP" sz="2400" dirty="0" smtClean="0">
                <a:latin typeface="Arial Black" panose="020B0A04020102020204" pitchFamily="34" charset="0"/>
              </a:rPr>
              <a:t>/</a:t>
            </a:r>
          </a:p>
          <a:p>
            <a:pPr>
              <a:lnSpc>
                <a:spcPct val="90000"/>
              </a:lnSpc>
            </a:pPr>
            <a:r>
              <a:rPr lang="en-GB" altLang="ja-JP" sz="2400" dirty="0" smtClean="0">
                <a:latin typeface="Arial Black" panose="020B0A04020102020204" pitchFamily="34" charset="0"/>
              </a:rPr>
              <a:t>P3-15</a:t>
            </a:r>
            <a:endParaRPr lang="ja-JP" altLang="en-US" sz="2400" dirty="0">
              <a:latin typeface="Arial Black" panose="020B0A04020102020204" pitchFamily="34" charset="0"/>
            </a:endParaRP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980728"/>
            <a:ext cx="3198565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3" y="1524893"/>
            <a:ext cx="2242661" cy="2137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3" y="3692186"/>
            <a:ext cx="2026920" cy="1836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1" name="Picture 5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18"/>
          <a:stretch/>
        </p:blipFill>
        <p:spPr bwMode="auto">
          <a:xfrm>
            <a:off x="5436096" y="3683700"/>
            <a:ext cx="1786219" cy="1807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2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717032"/>
            <a:ext cx="1542017" cy="1463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 dirty="0"/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2071186"/>
              </p:ext>
            </p:extLst>
          </p:nvPr>
        </p:nvGraphicFramePr>
        <p:xfrm>
          <a:off x="4211960" y="1217004"/>
          <a:ext cx="4205922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2" r:id="rId9" imgW="3263900" imgH="279400" progId="Equation.3">
                  <p:embed/>
                </p:oleObj>
              </mc:Choice>
              <mc:Fallback>
                <p:oleObj r:id="rId9" imgW="3263900" imgH="2794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960" y="1217004"/>
                        <a:ext cx="4205922" cy="36004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008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3491880" y="836712"/>
            <a:ext cx="4248472" cy="387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GB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RMP penetration threshold scaling </a:t>
            </a:r>
            <a:r>
              <a:rPr lang="en-GB" altLang="ja-JP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GB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Ohmic </a:t>
            </a:r>
            <a:r>
              <a:rPr lang="en-GB" altLang="ja-JP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tokamk </a:t>
            </a:r>
            <a:r>
              <a:rPr lang="en-GB" altLang="ja-JP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discharges</a:t>
            </a:r>
          </a:p>
          <a:p>
            <a:pPr>
              <a:lnSpc>
                <a:spcPct val="80000"/>
              </a:lnSpc>
            </a:pPr>
            <a:r>
              <a:rPr lang="en-GB" altLang="ja-JP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GB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Y. GIRBOV, in Meeting of ITPA MHD TG, Oct</a:t>
            </a:r>
            <a:r>
              <a:rPr lang="en-GB" altLang="ja-JP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2017]</a:t>
            </a:r>
            <a:endParaRPr lang="ja-JP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5652120" y="1628800"/>
            <a:ext cx="3240360" cy="781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ja-JP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Comparing the RMP penetration threshold dependence on the density and the beta value between the LHD and the multi-tokamak scaling.</a:t>
            </a:r>
            <a:endParaRPr lang="ja-JP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724128" y="2420888"/>
            <a:ext cx="3168352" cy="1077218"/>
          </a:xfrm>
          <a:prstGeom prst="rect">
            <a:avLst/>
          </a:prstGeom>
          <a:ln>
            <a:solidFill>
              <a:srgbClr val="FF00FF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GB" altLang="ja-JP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Threshold </a:t>
            </a:r>
            <a:r>
              <a:rPr lang="en-GB" altLang="ja-JP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dependence on the density is qualitative similar with that in Ohmic tokamak plasmas, and the beta dependence is opposite to the tokamaks.</a:t>
            </a:r>
            <a:endParaRPr lang="ja-JP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302262" y="4455955"/>
            <a:ext cx="2952328" cy="43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GB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altLang="ja-JP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ypical </a:t>
            </a:r>
            <a:r>
              <a:rPr lang="en-GB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waveform of the rump-up RMP experiment. </a:t>
            </a:r>
            <a:endParaRPr lang="en-GB" altLang="ja-JP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491880" y="5517232"/>
            <a:ext cx="2304256" cy="43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GB" altLang="ja-JP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Penetration </a:t>
            </a:r>
            <a:r>
              <a:rPr lang="en-GB" altLang="ja-JP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threshold dep- </a:t>
            </a:r>
            <a:r>
              <a:rPr lang="en-GB" altLang="ja-JP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endence</a:t>
            </a:r>
            <a:r>
              <a:rPr lang="en-GB" altLang="ja-JP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on ion species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5652120" y="5517232"/>
            <a:ext cx="3491880" cy="43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GB" altLang="ja-JP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# In all cases, penetration </a:t>
            </a:r>
            <a:r>
              <a:rPr lang="en-GB" altLang="ja-JP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thresholds increases </a:t>
            </a:r>
            <a:r>
              <a:rPr lang="en-GB" altLang="ja-JP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poloidal </a:t>
            </a:r>
            <a:r>
              <a:rPr lang="en-GB" altLang="ja-JP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rotation </a:t>
            </a:r>
            <a:r>
              <a:rPr lang="en-GB" altLang="ja-JP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freq. increases.</a:t>
            </a:r>
          </a:p>
        </p:txBody>
      </p:sp>
      <p:sp>
        <p:nvSpPr>
          <p:cNvPr id="22" name="正方形/長方形 21"/>
          <p:cNvSpPr/>
          <p:nvPr/>
        </p:nvSpPr>
        <p:spPr>
          <a:xfrm>
            <a:off x="6103011" y="5877272"/>
            <a:ext cx="3240360" cy="43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ja-JP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# Poloidal </a:t>
            </a:r>
            <a:r>
              <a:rPr lang="en-US" altLang="ja-JP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rotation frequency increases with the increase of </a:t>
            </a:r>
            <a:r>
              <a:rPr lang="en-US" altLang="ja-JP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NC prediction</a:t>
            </a:r>
            <a:endParaRPr lang="ja-JP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4427984" y="6525344"/>
            <a:ext cx="3528392" cy="26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ja-JP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Poloidal </a:t>
            </a:r>
            <a:r>
              <a:rPr lang="en-US" altLang="ja-JP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rotation of </a:t>
            </a:r>
            <a:r>
              <a:rPr lang="en-US" altLang="ja-JP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 is </a:t>
            </a:r>
            <a:r>
              <a:rPr lang="en-US" altLang="ja-JP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smaller than that of </a:t>
            </a:r>
            <a:r>
              <a:rPr lang="en-US" altLang="ja-JP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ja-JP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直線矢印コネクタ 23"/>
          <p:cNvCxnSpPr>
            <a:stCxn id="22" idx="2"/>
            <a:endCxn id="33" idx="0"/>
          </p:cNvCxnSpPr>
          <p:nvPr/>
        </p:nvCxnSpPr>
        <p:spPr>
          <a:xfrm flipH="1">
            <a:off x="6192180" y="6314315"/>
            <a:ext cx="1531011" cy="211029"/>
          </a:xfrm>
          <a:prstGeom prst="straightConnector1">
            <a:avLst/>
          </a:prstGeom>
          <a:ln w="19050">
            <a:solidFill>
              <a:srgbClr val="FF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>
            <a:endCxn id="46" idx="2"/>
          </p:cNvCxnSpPr>
          <p:nvPr/>
        </p:nvCxnSpPr>
        <p:spPr>
          <a:xfrm flipH="1" flipV="1">
            <a:off x="4644008" y="6453336"/>
            <a:ext cx="792088" cy="72008"/>
          </a:xfrm>
          <a:prstGeom prst="straightConnector1">
            <a:avLst/>
          </a:prstGeom>
          <a:ln w="19050">
            <a:solidFill>
              <a:srgbClr val="FF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矢印コネクタ 39"/>
          <p:cNvCxnSpPr/>
          <p:nvPr/>
        </p:nvCxnSpPr>
        <p:spPr>
          <a:xfrm flipV="1">
            <a:off x="5796136" y="5157192"/>
            <a:ext cx="0" cy="360040"/>
          </a:xfrm>
          <a:prstGeom prst="straightConnector1">
            <a:avLst/>
          </a:prstGeom>
          <a:ln w="19050">
            <a:solidFill>
              <a:srgbClr val="FF00FF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矢印コネクタ 41"/>
          <p:cNvCxnSpPr>
            <a:endCxn id="24582" idx="2"/>
          </p:cNvCxnSpPr>
          <p:nvPr/>
        </p:nvCxnSpPr>
        <p:spPr>
          <a:xfrm flipV="1">
            <a:off x="6300192" y="5180831"/>
            <a:ext cx="1779121" cy="768449"/>
          </a:xfrm>
          <a:prstGeom prst="straightConnector1">
            <a:avLst/>
          </a:prstGeom>
          <a:ln w="19050">
            <a:solidFill>
              <a:srgbClr val="FF00FF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正方形/長方形 44"/>
          <p:cNvSpPr/>
          <p:nvPr/>
        </p:nvSpPr>
        <p:spPr>
          <a:xfrm>
            <a:off x="251520" y="4869160"/>
            <a:ext cx="2952328" cy="1680460"/>
          </a:xfrm>
          <a:prstGeom prst="rect">
            <a:avLst/>
          </a:prstGeom>
          <a:ln>
            <a:solidFill>
              <a:srgbClr val="FF00FF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GB" altLang="ja-JP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Balanced </a:t>
            </a:r>
            <a:r>
              <a:rPr lang="en-GB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tangential </a:t>
            </a:r>
            <a:r>
              <a:rPr lang="en-GB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NBI</a:t>
            </a:r>
            <a:r>
              <a:rPr lang="en-GB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ja-JP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GB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reduce the external </a:t>
            </a:r>
            <a:r>
              <a:rPr lang="en-GB" altLang="ja-JP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torque; similar with </a:t>
            </a:r>
            <a:r>
              <a:rPr lang="en-GB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Ohmic tokamak </a:t>
            </a:r>
            <a:r>
              <a:rPr lang="en-GB" altLang="ja-JP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&lt;= </a:t>
            </a:r>
            <a:r>
              <a:rPr lang="en-GB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</a:t>
            </a:r>
            <a:r>
              <a:rPr lang="en-GB" altLang="ja-JP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80000"/>
              </a:lnSpc>
            </a:pPr>
            <a:endParaRPr lang="en-GB" altLang="ja-JP" sz="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en-GB" altLang="ja-JP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External </a:t>
            </a:r>
            <a:r>
              <a:rPr lang="en-GB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RMP coil current </a:t>
            </a:r>
            <a:r>
              <a:rPr lang="en-GB" altLang="ja-JP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increases &lt;= (c)</a:t>
            </a:r>
          </a:p>
          <a:p>
            <a:pPr>
              <a:lnSpc>
                <a:spcPct val="80000"/>
              </a:lnSpc>
            </a:pPr>
            <a:endParaRPr lang="en-GB" altLang="ja-JP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en-GB" altLang="ja-JP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en-GB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t~4.55s</a:t>
            </a:r>
            <a:r>
              <a:rPr lang="en-GB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altLang="ja-JP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RMP phase induced </a:t>
            </a:r>
            <a:r>
              <a:rPr lang="en-GB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GB" altLang="ja-JP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plasmas </a:t>
            </a:r>
            <a:r>
              <a:rPr lang="en-GB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suddenly changes </a:t>
            </a:r>
            <a:endParaRPr lang="en-GB" altLang="ja-JP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en-GB" altLang="ja-JP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altLang="ja-JP" sz="1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RMP</a:t>
            </a:r>
            <a:r>
              <a:rPr lang="en-GB" altLang="ja-JP" sz="1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-p</a:t>
            </a:r>
            <a:r>
              <a:rPr lang="en-GB" altLang="ja-JP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GB" altLang="ja-JP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"RMP </a:t>
            </a:r>
            <a:r>
              <a:rPr lang="en-GB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penetration </a:t>
            </a:r>
            <a:r>
              <a:rPr lang="en-GB" altLang="ja-JP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threshold" &lt;= (d) </a:t>
            </a:r>
            <a:r>
              <a:rPr lang="ja-JP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ja-JP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endParaRPr lang="en-GB" altLang="ja-JP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en-GB" altLang="ja-JP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Vertical </a:t>
            </a:r>
            <a:r>
              <a:rPr lang="en-GB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dashed line corresponds to the time when the external RMP </a:t>
            </a:r>
            <a:r>
              <a:rPr lang="en-GB" altLang="ja-JP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penetrates </a:t>
            </a:r>
            <a:r>
              <a:rPr lang="en-GB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&lt;= </a:t>
            </a:r>
            <a:r>
              <a:rPr lang="en-GB" altLang="ja-JP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(c, d</a:t>
            </a:r>
            <a:r>
              <a:rPr lang="en-GB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ja-JP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3563888" y="6016293"/>
            <a:ext cx="2160240" cy="43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GB" altLang="ja-JP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# </a:t>
            </a:r>
            <a:r>
              <a:rPr lang="en-GB" altLang="ja-JP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Threshold </a:t>
            </a:r>
            <a:r>
              <a:rPr lang="en-GB" altLang="ja-JP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GB" altLang="ja-JP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is </a:t>
            </a:r>
            <a:r>
              <a:rPr lang="en-GB" altLang="ja-JP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quite smaller than that in </a:t>
            </a:r>
            <a:r>
              <a:rPr lang="en-GB" altLang="ja-JP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ja-JP" altLang="en-US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63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0">
          <a:solidFill>
            <a:schemeClr val="bg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19757</TotalTime>
  <Words>215</Words>
  <Application>Microsoft Office PowerPoint</Application>
  <PresentationFormat>画面に合わせる (4:3)</PresentationFormat>
  <Paragraphs>25</Paragraphs>
  <Slides>1</Slides>
  <Notes>1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Office ​​テーマ</vt:lpstr>
      <vt:lpstr>Equation.3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kiyomasa</dc:creator>
  <cp:lastModifiedBy>kiyomasa</cp:lastModifiedBy>
  <cp:revision>830</cp:revision>
  <cp:lastPrinted>2018-09-24T23:32:15Z</cp:lastPrinted>
  <dcterms:created xsi:type="dcterms:W3CDTF">2014-12-08T08:33:21Z</dcterms:created>
  <dcterms:modified xsi:type="dcterms:W3CDTF">2018-09-27T04:51:44Z</dcterms:modified>
</cp:coreProperties>
</file>