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9" r:id="rId4"/>
    <p:sldId id="258" r:id="rId5"/>
    <p:sldId id="261" r:id="rId6"/>
    <p:sldId id="262" r:id="rId7"/>
    <p:sldId id="263" r:id="rId8"/>
    <p:sldId id="264" r:id="rId9"/>
    <p:sldId id="272" r:id="rId10"/>
    <p:sldId id="268" r:id="rId11"/>
    <p:sldId id="267" r:id="rId12"/>
    <p:sldId id="280" r:id="rId13"/>
    <p:sldId id="281" r:id="rId14"/>
    <p:sldId id="269" r:id="rId15"/>
    <p:sldId id="270" r:id="rId16"/>
    <p:sldId id="260" r:id="rId17"/>
    <p:sldId id="271" r:id="rId18"/>
    <p:sldId id="282" r:id="rId1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lesias, Daniel" initials="ID" lastIdx="2" clrIdx="0">
    <p:extLst>
      <p:ext uri="{19B8F6BF-5375-455C-9EA6-DF929625EA0E}">
        <p15:presenceInfo xmlns:p15="http://schemas.microsoft.com/office/powerpoint/2012/main" userId="Iglesia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howGuides="1">
      <p:cViewPr varScale="1">
        <p:scale>
          <a:sx n="82" d="100"/>
          <a:sy n="82" d="100"/>
        </p:scale>
        <p:origin x="134"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24/10/2018</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49"/>
            <a:ext cx="12192000" cy="6419089"/>
          </a:xfrm>
          <a:prstGeom prst="rect">
            <a:avLst/>
          </a:prstGeom>
          <a:ln w="12700">
            <a:miter lim="400000"/>
          </a:ln>
        </p:spPr>
      </p:pic>
      <p:sp>
        <p:nvSpPr>
          <p:cNvPr id="2" name="Title 1"/>
          <p:cNvSpPr>
            <a:spLocks noGrp="1"/>
          </p:cNvSpPr>
          <p:nvPr>
            <p:ph type="ctrTitle" hasCustomPrompt="1"/>
          </p:nvPr>
        </p:nvSpPr>
        <p:spPr>
          <a:xfrm>
            <a:off x="527381" y="2348880"/>
            <a:ext cx="11329259"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207434"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grpSp>
        <p:nvGrpSpPr>
          <p:cNvPr id="23" name="Group 22"/>
          <p:cNvGrpSpPr/>
          <p:nvPr/>
        </p:nvGrpSpPr>
        <p:grpSpPr>
          <a:xfrm>
            <a:off x="8317847" y="5805264"/>
            <a:ext cx="3610801" cy="648072"/>
            <a:chOff x="18230283" y="40396912"/>
            <a:chExt cx="9924898" cy="1781641"/>
          </a:xfrm>
        </p:grpSpPr>
        <p:sp>
          <p:nvSpPr>
            <p:cNvPr id="24" name="Rectangle 23"/>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a:ln>
                  <a:noFill/>
                </a:ln>
                <a:solidFill>
                  <a:schemeClr val="tx1"/>
                </a:solidFill>
                <a:effectLst/>
                <a:latin typeface="Arial" charset="0"/>
              </a:endParaRPr>
            </a:p>
          </p:txBody>
        </p:sp>
        <p:pic>
          <p:nvPicPr>
            <p:cNvPr id="25" name="Picture 24" descr="EuropeanFlag-sta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566" y="40396912"/>
              <a:ext cx="9353615" cy="1781641"/>
            </a:xfrm>
            <a:prstGeom prst="rect">
              <a:avLst/>
            </a:prstGeom>
          </p:spPr>
        </p:pic>
      </p:grpSp>
      <p:sp>
        <p:nvSpPr>
          <p:cNvPr id="27" name="Picture Placeholder 10"/>
          <p:cNvSpPr>
            <a:spLocks noGrp="1"/>
          </p:cNvSpPr>
          <p:nvPr>
            <p:ph type="pic" sz="quarter" idx="10" hasCustomPrompt="1"/>
          </p:nvPr>
        </p:nvSpPr>
        <p:spPr>
          <a:xfrm>
            <a:off x="3023659" y="5759500"/>
            <a:ext cx="1727167"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pic>
        <p:nvPicPr>
          <p:cNvPr id="28" name="Picture 27" descr="JET(3,78,162).jpg"/>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479376" y="5801072"/>
            <a:ext cx="1656000" cy="656859"/>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623392" y="6545238"/>
            <a:ext cx="10986971"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a:t>
            </a:fld>
            <a:endParaRPr lang="en-GB" dirty="0"/>
          </a:p>
        </p:txBody>
      </p:sp>
      <p:pic>
        <p:nvPicPr>
          <p:cNvPr id="4" name="Picture 3" descr="EurofusionDisc.eps"/>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255424" y="116632"/>
            <a:ext cx="457200" cy="465708"/>
          </a:xfrm>
          <a:prstGeom prst="rect">
            <a:avLst/>
          </a:prstGeom>
        </p:spPr>
      </p:pic>
      <p:pic>
        <p:nvPicPr>
          <p:cNvPr id="7" name="Picture 6" descr="JET(3,78,162).jpg"/>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97614" y="6453337"/>
            <a:ext cx="748800" cy="298053"/>
          </a:xfrm>
          <a:prstGeom prst="rect">
            <a:avLst/>
          </a:prstGeom>
        </p:spPr>
      </p:pic>
      <p:pic>
        <p:nvPicPr>
          <p:cNvPr id="9" name="Picture 2" descr="http://www.ccfe.ac.uk/images/ccfe_logo.jpg">
            <a:extLst>
              <a:ext uri="{FF2B5EF4-FFF2-40B4-BE49-F238E27FC236}">
                <a16:creationId xmlns:a16="http://schemas.microsoft.com/office/drawing/2014/main" id="{A43C072C-13D2-4F2B-800C-B9E98D7FC6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89506" y="6375683"/>
            <a:ext cx="1188046" cy="4525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ntranet.ccfe.ac.uk/images/UK%20AEA_294_AW.png">
            <a:extLst>
              <a:ext uri="{FF2B5EF4-FFF2-40B4-BE49-F238E27FC236}">
                <a16:creationId xmlns:a16="http://schemas.microsoft.com/office/drawing/2014/main" id="{61859718-36DE-465A-B48D-9EAF4751B6A2}"/>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99456" y="6388832"/>
            <a:ext cx="444752" cy="440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__PSI2016__\Poster\Template\Logo_FZ_Juelich_1561x505_rgb_jpg.jpg">
            <a:extLst>
              <a:ext uri="{FF2B5EF4-FFF2-40B4-BE49-F238E27FC236}">
                <a16:creationId xmlns:a16="http://schemas.microsoft.com/office/drawing/2014/main" id="{9265E723-8724-45A8-8012-EEB89E060B5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32308" y="6437997"/>
            <a:ext cx="935893" cy="303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iter logo">
            <a:extLst>
              <a:ext uri="{FF2B5EF4-FFF2-40B4-BE49-F238E27FC236}">
                <a16:creationId xmlns:a16="http://schemas.microsoft.com/office/drawing/2014/main" id="{BA86390A-CF98-4E27-9221-4C6B56AFA44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185918" y="6401422"/>
            <a:ext cx="736394" cy="3505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11D7909-1A60-48F6-AFD8-18E7C813D6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976279" y="6440166"/>
            <a:ext cx="399641" cy="299731"/>
          </a:xfrm>
          <a:prstGeom prst="rect">
            <a:avLst/>
          </a:prstGeom>
        </p:spPr>
      </p:pic>
      <p:pic>
        <p:nvPicPr>
          <p:cNvPr id="14" name="Picture 13">
            <a:extLst>
              <a:ext uri="{FF2B5EF4-FFF2-40B4-BE49-F238E27FC236}">
                <a16:creationId xmlns:a16="http://schemas.microsoft.com/office/drawing/2014/main" id="{0C178AD9-5939-45A0-BF40-A05D0ADC1CB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31483" r="33027"/>
          <a:stretch/>
        </p:blipFill>
        <p:spPr>
          <a:xfrm>
            <a:off x="5503692" y="6453230"/>
            <a:ext cx="273402" cy="298716"/>
          </a:xfrm>
          <a:prstGeom prst="rect">
            <a:avLst/>
          </a:prstGeom>
        </p:spPr>
      </p:pic>
      <p:pic>
        <p:nvPicPr>
          <p:cNvPr id="15" name="Picture 14">
            <a:extLst>
              <a:ext uri="{FF2B5EF4-FFF2-40B4-BE49-F238E27FC236}">
                <a16:creationId xmlns:a16="http://schemas.microsoft.com/office/drawing/2014/main" id="{EEDB29AC-4037-4B77-88A0-BA213539BE9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03626" y="6375683"/>
            <a:ext cx="436390" cy="437693"/>
          </a:xfrm>
          <a:prstGeom prst="rect">
            <a:avLst/>
          </a:prstGeom>
        </p:spPr>
      </p:pic>
      <p:pic>
        <p:nvPicPr>
          <p:cNvPr id="16" name="Picture 15">
            <a:extLst>
              <a:ext uri="{FF2B5EF4-FFF2-40B4-BE49-F238E27FC236}">
                <a16:creationId xmlns:a16="http://schemas.microsoft.com/office/drawing/2014/main" id="{E5B32415-D5CE-4FE1-A072-B7C782294FF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40016" y="6435424"/>
            <a:ext cx="846059" cy="296230"/>
          </a:xfrm>
          <a:prstGeom prst="rect">
            <a:avLst/>
          </a:prstGeom>
        </p:spPr>
      </p:pic>
      <p:pic>
        <p:nvPicPr>
          <p:cNvPr id="17" name="Picture 16">
            <a:extLst>
              <a:ext uri="{FF2B5EF4-FFF2-40B4-BE49-F238E27FC236}">
                <a16:creationId xmlns:a16="http://schemas.microsoft.com/office/drawing/2014/main" id="{1930CAFF-B8B4-48EA-8E99-932D408B8B6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76120" y="6476486"/>
            <a:ext cx="296230" cy="29623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24/10/2018</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420888"/>
            <a:ext cx="11329259" cy="1296144"/>
          </a:xfrm>
        </p:spPr>
        <p:txBody>
          <a:bodyPr/>
          <a:lstStyle/>
          <a:p>
            <a:r>
              <a:rPr lang="en-GB" sz="3600" dirty="0">
                <a:latin typeface="Arial Narrow" panose="020B0606020202030204" pitchFamily="34" charset="0"/>
              </a:rPr>
              <a:t>Advances in predictive thermo-mechanical modelling for the JET divertor experimental interpretation, improved protection, and reliable operation </a:t>
            </a:r>
            <a:endParaRPr lang="en-US" sz="3600" dirty="0">
              <a:latin typeface="Arial Narrow" panose="020B0606020202030204" pitchFamily="34" charset="0"/>
            </a:endParaRPr>
          </a:p>
        </p:txBody>
      </p:sp>
      <p:sp>
        <p:nvSpPr>
          <p:cNvPr id="3" name="Subtitle 2"/>
          <p:cNvSpPr>
            <a:spLocks noGrp="1"/>
          </p:cNvSpPr>
          <p:nvPr>
            <p:ph type="subTitle" idx="1"/>
          </p:nvPr>
        </p:nvSpPr>
        <p:spPr>
          <a:xfrm>
            <a:off x="527381" y="4129747"/>
            <a:ext cx="11329259" cy="1152128"/>
          </a:xfrm>
        </p:spPr>
        <p:txBody>
          <a:bodyPr>
            <a:normAutofit/>
          </a:bodyPr>
          <a:lstStyle/>
          <a:p>
            <a:r>
              <a:rPr lang="en-US" dirty="0">
                <a:latin typeface="Arial Narrow" panose="020B0606020202030204" pitchFamily="34" charset="0"/>
              </a:rPr>
              <a:t>D. Iglesias, </a:t>
            </a:r>
            <a:r>
              <a:rPr lang="en-GB" dirty="0">
                <a:latin typeface="Arial Narrow" panose="020B0606020202030204" pitchFamily="34" charset="0"/>
              </a:rPr>
              <a:t>W. Arter, I. Balboa, P. Bunting, C. Challis, J.W. Coenen, Y. </a:t>
            </a:r>
            <a:r>
              <a:rPr lang="en-GB" dirty="0" err="1">
                <a:latin typeface="Arial Narrow" panose="020B0606020202030204" pitchFamily="34" charset="0"/>
              </a:rPr>
              <a:t>Corre</a:t>
            </a:r>
            <a:r>
              <a:rPr lang="en-GB" dirty="0">
                <a:latin typeface="Arial Narrow" panose="020B0606020202030204" pitchFamily="34" charset="0"/>
              </a:rPr>
              <a:t>, S. Esquembri, </a:t>
            </a:r>
            <a:br>
              <a:rPr lang="en-GB" dirty="0">
                <a:latin typeface="Arial Narrow" panose="020B0606020202030204" pitchFamily="34" charset="0"/>
              </a:rPr>
            </a:br>
            <a:r>
              <a:rPr lang="en-GB" dirty="0">
                <a:latin typeface="Arial Narrow" panose="020B0606020202030204" pitchFamily="34" charset="0"/>
              </a:rPr>
              <a:t>S. Jachmich, K. Krieger, G. F. Matthews, R. A. Pitts, V. Riccardo,  M. L. Richiusa, M. Porton, </a:t>
            </a:r>
            <a:br>
              <a:rPr lang="en-GB" dirty="0">
                <a:latin typeface="Arial Narrow" panose="020B0606020202030204" pitchFamily="34" charset="0"/>
              </a:rPr>
            </a:br>
            <a:r>
              <a:rPr lang="en-GB" dirty="0">
                <a:latin typeface="Arial Narrow" panose="020B0606020202030204" pitchFamily="34" charset="0"/>
              </a:rPr>
              <a:t>F. Rimini, S. Silburn, V. Thompson, R. Otin, D. Valcarcel, L. </a:t>
            </a:r>
            <a:r>
              <a:rPr lang="en-GB" dirty="0" err="1">
                <a:latin typeface="Arial Narrow" panose="020B0606020202030204" pitchFamily="34" charset="0"/>
              </a:rPr>
              <a:t>Vitton-mea</a:t>
            </a:r>
            <a:r>
              <a:rPr lang="en-GB" dirty="0">
                <a:latin typeface="Arial Narrow" panose="020B0606020202030204" pitchFamily="34" charset="0"/>
              </a:rPr>
              <a:t>, Z. Vizvary, J. Williams</a:t>
            </a:r>
            <a:endParaRPr lang="en-US" i="1" dirty="0">
              <a:latin typeface="Arial Narrow" panose="020B0606020202030204" pitchFamily="34" charset="0"/>
            </a:endParaRPr>
          </a:p>
        </p:txBody>
      </p:sp>
      <p:pic>
        <p:nvPicPr>
          <p:cNvPr id="7" name="Picture 2" descr="http://intranet.ccfe.ac.uk/images/UK%20AEA_294_AW.png">
            <a:extLst>
              <a:ext uri="{FF2B5EF4-FFF2-40B4-BE49-F238E27FC236}">
                <a16:creationId xmlns:a16="http://schemas.microsoft.com/office/drawing/2014/main" id="{599E1C05-D3E8-4A64-AEE0-1816EF12D4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338" y="5766598"/>
            <a:ext cx="770334" cy="768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__PSI2016__\Poster\Template\Logo_FZ_Juelich_1561x505_rgb_jpg.jpg">
            <a:extLst>
              <a:ext uri="{FF2B5EF4-FFF2-40B4-BE49-F238E27FC236}">
                <a16:creationId xmlns:a16="http://schemas.microsoft.com/office/drawing/2014/main" id="{F27ADEED-2AD5-44BC-924E-8CA60C091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102" y="6223357"/>
            <a:ext cx="1613644" cy="523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iter logo">
            <a:extLst>
              <a:ext uri="{FF2B5EF4-FFF2-40B4-BE49-F238E27FC236}">
                <a16:creationId xmlns:a16="http://schemas.microsoft.com/office/drawing/2014/main" id="{31081B84-78F3-4EDE-A04E-849CEFB23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103" y="5517993"/>
            <a:ext cx="1269672" cy="6043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9BC322-A43B-4010-8799-30318C395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6102" y="5615745"/>
            <a:ext cx="1613644" cy="535275"/>
          </a:xfrm>
          <a:prstGeom prst="rect">
            <a:avLst/>
          </a:prstGeom>
        </p:spPr>
      </p:pic>
      <p:pic>
        <p:nvPicPr>
          <p:cNvPr id="11" name="Picture 10">
            <a:extLst>
              <a:ext uri="{FF2B5EF4-FFF2-40B4-BE49-F238E27FC236}">
                <a16:creationId xmlns:a16="http://schemas.microsoft.com/office/drawing/2014/main" id="{AECE44D3-941F-4230-B513-3B691B168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5343" y="6236161"/>
            <a:ext cx="689051" cy="516788"/>
          </a:xfrm>
          <a:prstGeom prst="rect">
            <a:avLst/>
          </a:prstGeom>
        </p:spPr>
      </p:pic>
      <p:pic>
        <p:nvPicPr>
          <p:cNvPr id="12" name="Picture 11">
            <a:extLst>
              <a:ext uri="{FF2B5EF4-FFF2-40B4-BE49-F238E27FC236}">
                <a16:creationId xmlns:a16="http://schemas.microsoft.com/office/drawing/2014/main" id="{39DE9054-C527-4D08-A0EC-DB9D85DC47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83" r="33027"/>
          <a:stretch/>
        </p:blipFill>
        <p:spPr>
          <a:xfrm>
            <a:off x="6119707" y="6221599"/>
            <a:ext cx="480349" cy="524823"/>
          </a:xfrm>
          <a:prstGeom prst="rect">
            <a:avLst/>
          </a:prstGeom>
        </p:spPr>
      </p:pic>
      <p:pic>
        <p:nvPicPr>
          <p:cNvPr id="13" name="Picture 12">
            <a:extLst>
              <a:ext uri="{FF2B5EF4-FFF2-40B4-BE49-F238E27FC236}">
                <a16:creationId xmlns:a16="http://schemas.microsoft.com/office/drawing/2014/main" id="{4281334D-FA36-43AA-9159-AF93797994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7448" y="6122357"/>
            <a:ext cx="766704" cy="768993"/>
          </a:xfrm>
          <a:prstGeom prst="rect">
            <a:avLst/>
          </a:prstGeom>
        </p:spPr>
      </p:pic>
      <p:pic>
        <p:nvPicPr>
          <p:cNvPr id="14" name="Picture 13">
            <a:extLst>
              <a:ext uri="{FF2B5EF4-FFF2-40B4-BE49-F238E27FC236}">
                <a16:creationId xmlns:a16="http://schemas.microsoft.com/office/drawing/2014/main" id="{1BBB1FBC-5F5A-44D2-9E49-8F7D65B73F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0056" y="5544943"/>
            <a:ext cx="1572177" cy="550464"/>
          </a:xfrm>
          <a:prstGeom prst="rect">
            <a:avLst/>
          </a:prstGeom>
        </p:spPr>
      </p:pic>
      <p:pic>
        <p:nvPicPr>
          <p:cNvPr id="15" name="Picture 14">
            <a:extLst>
              <a:ext uri="{FF2B5EF4-FFF2-40B4-BE49-F238E27FC236}">
                <a16:creationId xmlns:a16="http://schemas.microsoft.com/office/drawing/2014/main" id="{84576C62-5B3D-4BDF-9C95-E4ED55746E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1605" y="6165304"/>
            <a:ext cx="612627" cy="612627"/>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09600" y="1494730"/>
            <a:ext cx="3038128" cy="4824537"/>
          </a:xfrm>
        </p:spPr>
        <p:txBody>
          <a:bodyPr>
            <a:normAutofit/>
          </a:bodyPr>
          <a:lstStyle/>
          <a:p>
            <a:r>
              <a:rPr lang="en-US" sz="2800" dirty="0">
                <a:latin typeface="Arial Narrow" panose="020B0606020202030204" pitchFamily="34" charset="0"/>
              </a:rPr>
              <a:t>Temperature evolution captured during flat-top and ramp-down</a:t>
            </a:r>
            <a:br>
              <a:rPr lang="en-US" sz="2800" dirty="0">
                <a:latin typeface="Arial Narrow" panose="020B0606020202030204" pitchFamily="34" charset="0"/>
              </a:rPr>
            </a:br>
            <a:endParaRPr lang="en-US" sz="2800" dirty="0">
              <a:latin typeface="Arial Narrow" panose="020B0606020202030204" pitchFamily="34" charset="0"/>
            </a:endParaRPr>
          </a:p>
          <a:p>
            <a:r>
              <a:rPr lang="en-US" sz="2800" dirty="0">
                <a:latin typeface="Arial Narrow" panose="020B0606020202030204" pitchFamily="34" charset="0"/>
              </a:rPr>
              <a:t>Energy consistent predictive model with 15% error in temperatures and </a:t>
            </a:r>
            <a:br>
              <a:rPr lang="en-US" sz="2800" dirty="0">
                <a:latin typeface="Arial Narrow" panose="020B0606020202030204" pitchFamily="34" charset="0"/>
              </a:rPr>
            </a:br>
            <a:r>
              <a:rPr lang="en-US" sz="2800" dirty="0">
                <a:latin typeface="Arial Narrow" panose="020B0606020202030204" pitchFamily="34" charset="0"/>
              </a:rPr>
              <a:t>energy</a:t>
            </a:r>
            <a:endParaRPr lang="en-GB" sz="28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10</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09600" y="850246"/>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Validation</a:t>
            </a:r>
          </a:p>
        </p:txBody>
      </p:sp>
      <p:pic>
        <p:nvPicPr>
          <p:cNvPr id="13" name="Picture 12">
            <a:extLst>
              <a:ext uri="{FF2B5EF4-FFF2-40B4-BE49-F238E27FC236}">
                <a16:creationId xmlns:a16="http://schemas.microsoft.com/office/drawing/2014/main" id="{03D868B0-214E-4548-8C9E-25052613667A}"/>
              </a:ext>
            </a:extLst>
          </p:cNvPr>
          <p:cNvPicPr/>
          <p:nvPr/>
        </p:nvPicPr>
        <p:blipFill rotWithShape="1">
          <a:blip r:embed="rId2">
            <a:extLst>
              <a:ext uri="{28A0092B-C50C-407E-A947-70E740481C1C}">
                <a14:useLocalDpi xmlns:a14="http://schemas.microsoft.com/office/drawing/2010/main" val="0"/>
              </a:ext>
            </a:extLst>
          </a:blip>
          <a:srcRect t="2801" r="5225" b="2627"/>
          <a:stretch/>
        </p:blipFill>
        <p:spPr bwMode="auto">
          <a:xfrm>
            <a:off x="3575720" y="1603824"/>
            <a:ext cx="3744416" cy="4046102"/>
          </a:xfrm>
          <a:prstGeom prst="rect">
            <a:avLst/>
          </a:prstGeom>
          <a:noFill/>
        </p:spPr>
      </p:pic>
      <p:pic>
        <p:nvPicPr>
          <p:cNvPr id="14" name="Picture 13">
            <a:extLst>
              <a:ext uri="{FF2B5EF4-FFF2-40B4-BE49-F238E27FC236}">
                <a16:creationId xmlns:a16="http://schemas.microsoft.com/office/drawing/2014/main" id="{24C6C9ED-0EC6-48E6-B710-FFE335874D0B}"/>
              </a:ext>
            </a:extLst>
          </p:cNvPr>
          <p:cNvPicPr/>
          <p:nvPr/>
        </p:nvPicPr>
        <p:blipFill rotWithShape="1">
          <a:blip r:embed="rId3">
            <a:extLst>
              <a:ext uri="{28A0092B-C50C-407E-A947-70E740481C1C}">
                <a14:useLocalDpi xmlns:a14="http://schemas.microsoft.com/office/drawing/2010/main" val="0"/>
              </a:ext>
            </a:extLst>
          </a:blip>
          <a:srcRect l="2197" t="15673" r="2002" b="3503"/>
          <a:stretch/>
        </p:blipFill>
        <p:spPr bwMode="auto">
          <a:xfrm>
            <a:off x="7464152" y="1600845"/>
            <a:ext cx="4687472" cy="4170347"/>
          </a:xfrm>
          <a:prstGeom prst="rect">
            <a:avLst/>
          </a:prstGeom>
          <a:noFill/>
        </p:spPr>
      </p:pic>
    </p:spTree>
    <p:extLst>
      <p:ext uri="{BB962C8B-B14F-4D97-AF65-F5344CB8AC3E}">
        <p14:creationId xmlns:p14="http://schemas.microsoft.com/office/powerpoint/2010/main" val="337231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5321" y="1316524"/>
            <a:ext cx="3238431" cy="4848780"/>
          </a:xfrm>
        </p:spPr>
        <p:txBody>
          <a:bodyPr>
            <a:normAutofit/>
          </a:bodyPr>
          <a:lstStyle/>
          <a:p>
            <a:pPr lvl="0"/>
            <a:r>
              <a:rPr lang="en-GB" sz="2800" b="1" dirty="0">
                <a:latin typeface="Arial Narrow" panose="020B0606020202030204" pitchFamily="34" charset="0"/>
              </a:rPr>
              <a:t>Preparation: </a:t>
            </a:r>
            <a:r>
              <a:rPr lang="en-GB" sz="2800" dirty="0">
                <a:latin typeface="Arial Narrow" panose="020B0606020202030204" pitchFamily="34" charset="0"/>
              </a:rPr>
              <a:t>JET Operating Instructions checks running synthetic shots in the integrated modelling tool VITA</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11</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09600" y="81156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Workflows</a:t>
            </a:r>
          </a:p>
        </p:txBody>
      </p:sp>
      <p:pic>
        <p:nvPicPr>
          <p:cNvPr id="7" name="Picture 6">
            <a:extLst>
              <a:ext uri="{FF2B5EF4-FFF2-40B4-BE49-F238E27FC236}">
                <a16:creationId xmlns:a16="http://schemas.microsoft.com/office/drawing/2014/main" id="{637EE281-96FD-4AFC-9471-BC0E69F30F3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07768" y="706235"/>
            <a:ext cx="7602595" cy="5603085"/>
          </a:xfrm>
          <a:prstGeom prst="rect">
            <a:avLst/>
          </a:prstGeom>
        </p:spPr>
      </p:pic>
      <p:sp>
        <p:nvSpPr>
          <p:cNvPr id="6" name="Rectangle 5">
            <a:extLst>
              <a:ext uri="{FF2B5EF4-FFF2-40B4-BE49-F238E27FC236}">
                <a16:creationId xmlns:a16="http://schemas.microsoft.com/office/drawing/2014/main" id="{115F6991-0D27-4E8D-BCE5-EAF2D84CE871}"/>
              </a:ext>
            </a:extLst>
          </p:cNvPr>
          <p:cNvSpPr/>
          <p:nvPr/>
        </p:nvSpPr>
        <p:spPr>
          <a:xfrm>
            <a:off x="4367808" y="4437112"/>
            <a:ext cx="3096344" cy="50405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p>
        </p:txBody>
      </p:sp>
    </p:spTree>
    <p:extLst>
      <p:ext uri="{BB962C8B-B14F-4D97-AF65-F5344CB8AC3E}">
        <p14:creationId xmlns:p14="http://schemas.microsoft.com/office/powerpoint/2010/main" val="38822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5321" y="1316524"/>
            <a:ext cx="3238431" cy="4848780"/>
          </a:xfrm>
        </p:spPr>
        <p:txBody>
          <a:bodyPr>
            <a:normAutofit/>
          </a:bodyPr>
          <a:lstStyle/>
          <a:p>
            <a:pPr lvl="0"/>
            <a:r>
              <a:rPr lang="en-GB" sz="2800" b="1" dirty="0">
                <a:latin typeface="Arial Narrow" panose="020B0606020202030204" pitchFamily="34" charset="0"/>
              </a:rPr>
              <a:t>Protection: </a:t>
            </a:r>
            <a:r>
              <a:rPr lang="en-GB" sz="2800" dirty="0">
                <a:latin typeface="Arial Narrow" panose="020B0606020202030204" pitchFamily="34" charset="0"/>
              </a:rPr>
              <a:t>Real-time protection using WALLS with the engineering footprint and fast FE 2D RT models</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12</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09600" y="81156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Workflows</a:t>
            </a:r>
          </a:p>
        </p:txBody>
      </p:sp>
      <p:pic>
        <p:nvPicPr>
          <p:cNvPr id="7" name="Picture 6">
            <a:extLst>
              <a:ext uri="{FF2B5EF4-FFF2-40B4-BE49-F238E27FC236}">
                <a16:creationId xmlns:a16="http://schemas.microsoft.com/office/drawing/2014/main" id="{637EE281-96FD-4AFC-9471-BC0E69F30F3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07768" y="706235"/>
            <a:ext cx="7602595" cy="5603085"/>
          </a:xfrm>
          <a:prstGeom prst="rect">
            <a:avLst/>
          </a:prstGeom>
        </p:spPr>
      </p:pic>
      <p:sp>
        <p:nvSpPr>
          <p:cNvPr id="6" name="Rectangle 5">
            <a:extLst>
              <a:ext uri="{FF2B5EF4-FFF2-40B4-BE49-F238E27FC236}">
                <a16:creationId xmlns:a16="http://schemas.microsoft.com/office/drawing/2014/main" id="{115F6991-0D27-4E8D-BCE5-EAF2D84CE871}"/>
              </a:ext>
            </a:extLst>
          </p:cNvPr>
          <p:cNvSpPr/>
          <p:nvPr/>
        </p:nvSpPr>
        <p:spPr>
          <a:xfrm>
            <a:off x="9984432" y="913334"/>
            <a:ext cx="1582247" cy="513310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p>
        </p:txBody>
      </p:sp>
    </p:spTree>
    <p:extLst>
      <p:ext uri="{BB962C8B-B14F-4D97-AF65-F5344CB8AC3E}">
        <p14:creationId xmlns:p14="http://schemas.microsoft.com/office/powerpoint/2010/main" val="79390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5321" y="1316524"/>
            <a:ext cx="3238431" cy="4848780"/>
          </a:xfrm>
        </p:spPr>
        <p:txBody>
          <a:bodyPr>
            <a:normAutofit fontScale="92500"/>
          </a:bodyPr>
          <a:lstStyle/>
          <a:p>
            <a:r>
              <a:rPr lang="en-GB" sz="2800" b="1" dirty="0">
                <a:latin typeface="Arial Narrow" panose="020B0606020202030204" pitchFamily="34" charset="0"/>
              </a:rPr>
              <a:t>Post-pulse integrity assessment: </a:t>
            </a:r>
            <a:r>
              <a:rPr lang="en-GB" sz="2800" dirty="0">
                <a:latin typeface="Arial Narrow" panose="020B0606020202030204" pitchFamily="34" charset="0"/>
              </a:rPr>
              <a:t>possible even if camera signals are not available for the shot. The surface load is calculated at the equatorial plane, projected to the divertor and then linked to 3D FE codes, such as ANSYS</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13</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09600" y="81156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Workflows</a:t>
            </a:r>
          </a:p>
        </p:txBody>
      </p:sp>
      <p:pic>
        <p:nvPicPr>
          <p:cNvPr id="7" name="Picture 6">
            <a:extLst>
              <a:ext uri="{FF2B5EF4-FFF2-40B4-BE49-F238E27FC236}">
                <a16:creationId xmlns:a16="http://schemas.microsoft.com/office/drawing/2014/main" id="{637EE281-96FD-4AFC-9471-BC0E69F30F3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07768" y="706235"/>
            <a:ext cx="7602595" cy="5603085"/>
          </a:xfrm>
          <a:prstGeom prst="rect">
            <a:avLst/>
          </a:prstGeom>
        </p:spPr>
      </p:pic>
      <p:sp>
        <p:nvSpPr>
          <p:cNvPr id="6" name="Rectangle 5">
            <a:extLst>
              <a:ext uri="{FF2B5EF4-FFF2-40B4-BE49-F238E27FC236}">
                <a16:creationId xmlns:a16="http://schemas.microsoft.com/office/drawing/2014/main" id="{115F6991-0D27-4E8D-BCE5-EAF2D84CE871}"/>
              </a:ext>
            </a:extLst>
          </p:cNvPr>
          <p:cNvSpPr/>
          <p:nvPr/>
        </p:nvSpPr>
        <p:spPr>
          <a:xfrm>
            <a:off x="4007768" y="2028190"/>
            <a:ext cx="3600400" cy="42484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p>
        </p:txBody>
      </p:sp>
    </p:spTree>
    <p:extLst>
      <p:ext uri="{BB962C8B-B14F-4D97-AF65-F5344CB8AC3E}">
        <p14:creationId xmlns:p14="http://schemas.microsoft.com/office/powerpoint/2010/main" val="50980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3392" y="1412775"/>
            <a:ext cx="2448272" cy="4536505"/>
          </a:xfrm>
        </p:spPr>
        <p:txBody>
          <a:bodyPr>
            <a:normAutofit lnSpcReduction="10000"/>
          </a:bodyPr>
          <a:lstStyle/>
          <a:p>
            <a:pPr marL="0" indent="0">
              <a:buNone/>
            </a:pPr>
            <a:r>
              <a:rPr lang="en-US" sz="2800" dirty="0">
                <a:latin typeface="Arial Narrow" panose="020B0606020202030204" pitchFamily="34" charset="0"/>
              </a:rPr>
              <a:t>Damage prediction:</a:t>
            </a:r>
          </a:p>
          <a:p>
            <a:r>
              <a:rPr lang="en-US" sz="2800" dirty="0">
                <a:latin typeface="Arial Narrow" panose="020B0606020202030204" pitchFamily="34" charset="0"/>
              </a:rPr>
              <a:t>Melting experiments simulation with IR derived heat flux and corrected optical projection [4]</a:t>
            </a:r>
            <a:br>
              <a:rPr lang="en-US" sz="2800" dirty="0">
                <a:latin typeface="Arial Narrow" panose="020B0606020202030204" pitchFamily="34" charset="0"/>
              </a:rPr>
            </a:br>
            <a:endParaRPr lang="en-GB" sz="28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14</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3392" y="811560"/>
            <a:ext cx="8901608"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Integrity assessments</a:t>
            </a:r>
          </a:p>
        </p:txBody>
      </p:sp>
      <p:pic>
        <p:nvPicPr>
          <p:cNvPr id="10" name="Picture 9">
            <a:extLst>
              <a:ext uri="{FF2B5EF4-FFF2-40B4-BE49-F238E27FC236}">
                <a16:creationId xmlns:a16="http://schemas.microsoft.com/office/drawing/2014/main" id="{724ABB43-1061-43C5-98AA-540CC75004E9}"/>
              </a:ext>
            </a:extLst>
          </p:cNvPr>
          <p:cNvPicPr/>
          <p:nvPr/>
        </p:nvPicPr>
        <p:blipFill>
          <a:blip r:embed="rId2"/>
          <a:stretch>
            <a:fillRect/>
          </a:stretch>
        </p:blipFill>
        <p:spPr>
          <a:xfrm>
            <a:off x="8544272" y="811561"/>
            <a:ext cx="3542443" cy="5406708"/>
          </a:xfrm>
          <a:prstGeom prst="rect">
            <a:avLst/>
          </a:prstGeom>
        </p:spPr>
      </p:pic>
      <p:pic>
        <p:nvPicPr>
          <p:cNvPr id="6" name="Picture 5">
            <a:extLst>
              <a:ext uri="{FF2B5EF4-FFF2-40B4-BE49-F238E27FC236}">
                <a16:creationId xmlns:a16="http://schemas.microsoft.com/office/drawing/2014/main" id="{4C14D21B-5755-4A7D-95C2-81A018B59282}"/>
              </a:ext>
            </a:extLst>
          </p:cNvPr>
          <p:cNvPicPr>
            <a:picLocks/>
          </p:cNvPicPr>
          <p:nvPr/>
        </p:nvPicPr>
        <p:blipFill>
          <a:blip r:embed="rId3"/>
          <a:stretch>
            <a:fillRect/>
          </a:stretch>
        </p:blipFill>
        <p:spPr>
          <a:xfrm>
            <a:off x="3143672" y="1404829"/>
            <a:ext cx="5400600" cy="4184411"/>
          </a:xfrm>
          <a:prstGeom prst="rect">
            <a:avLst/>
          </a:prstGeom>
        </p:spPr>
      </p:pic>
      <p:sp>
        <p:nvSpPr>
          <p:cNvPr id="7" name="TextBox 6">
            <a:extLst>
              <a:ext uri="{FF2B5EF4-FFF2-40B4-BE49-F238E27FC236}">
                <a16:creationId xmlns:a16="http://schemas.microsoft.com/office/drawing/2014/main" id="{E5B07008-6832-4859-B110-6E136F3D9D63}"/>
              </a:ext>
            </a:extLst>
          </p:cNvPr>
          <p:cNvSpPr txBox="1"/>
          <p:nvPr/>
        </p:nvSpPr>
        <p:spPr>
          <a:xfrm>
            <a:off x="6161049" y="3297178"/>
            <a:ext cx="1951175" cy="707886"/>
          </a:xfrm>
          <a:prstGeom prst="rect">
            <a:avLst/>
          </a:prstGeom>
          <a:noFill/>
        </p:spPr>
        <p:txBody>
          <a:bodyPr wrap="none" rtlCol="0">
            <a:spAutoFit/>
          </a:bodyPr>
          <a:lstStyle/>
          <a:p>
            <a:r>
              <a:rPr lang="en-GB" sz="2000" dirty="0">
                <a:latin typeface="Arial Narrow" panose="020B0606020202030204" pitchFamily="34" charset="0"/>
              </a:rPr>
              <a:t>Melting onset</a:t>
            </a:r>
          </a:p>
          <a:p>
            <a:r>
              <a:rPr lang="en-GB" sz="2000" dirty="0">
                <a:latin typeface="Arial Narrow" panose="020B0606020202030204" pitchFamily="34" charset="0"/>
              </a:rPr>
              <a:t>changes emissivity</a:t>
            </a:r>
          </a:p>
        </p:txBody>
      </p:sp>
      <p:cxnSp>
        <p:nvCxnSpPr>
          <p:cNvPr id="9" name="Straight Arrow Connector 8">
            <a:extLst>
              <a:ext uri="{FF2B5EF4-FFF2-40B4-BE49-F238E27FC236}">
                <a16:creationId xmlns:a16="http://schemas.microsoft.com/office/drawing/2014/main" id="{639A1E56-A2ED-40C3-B6AC-D1772A9991EA}"/>
              </a:ext>
            </a:extLst>
          </p:cNvPr>
          <p:cNvCxnSpPr>
            <a:cxnSpLocks/>
          </p:cNvCxnSpPr>
          <p:nvPr/>
        </p:nvCxnSpPr>
        <p:spPr>
          <a:xfrm flipH="1" flipV="1">
            <a:off x="6840673" y="2636912"/>
            <a:ext cx="119423" cy="7078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45782388-8283-40FB-A4DD-1F4E5C85E6CD}"/>
              </a:ext>
            </a:extLst>
          </p:cNvPr>
          <p:cNvSpPr/>
          <p:nvPr/>
        </p:nvSpPr>
        <p:spPr>
          <a:xfrm>
            <a:off x="623392" y="5758658"/>
            <a:ext cx="7776864" cy="461665"/>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rPr>
              <a:t>[4] IGLESIAS D. et al, An improved model for the accurate calculation of parallel heat fluxes at the JET bulk tungsten outer divertor, </a:t>
            </a:r>
            <a:r>
              <a:rPr lang="en-GB" sz="1200" dirty="0" err="1">
                <a:latin typeface="Times New Roman" panose="02020603050405020304" pitchFamily="18" charset="0"/>
                <a:cs typeface="Times New Roman" panose="02020603050405020304" pitchFamily="18" charset="0"/>
              </a:rPr>
              <a:t>Nucl</a:t>
            </a:r>
            <a:r>
              <a:rPr lang="en-GB" sz="1200" dirty="0">
                <a:latin typeface="Times New Roman" panose="02020603050405020304" pitchFamily="18" charset="0"/>
                <a:cs typeface="Times New Roman" panose="02020603050405020304" pitchFamily="18" charset="0"/>
              </a:rPr>
              <a:t>. Fusion 58 (2018) 106034</a:t>
            </a:r>
          </a:p>
        </p:txBody>
      </p:sp>
    </p:spTree>
    <p:extLst>
      <p:ext uri="{BB962C8B-B14F-4D97-AF65-F5344CB8AC3E}">
        <p14:creationId xmlns:p14="http://schemas.microsoft.com/office/powerpoint/2010/main" val="349930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0485" y="1412775"/>
            <a:ext cx="3996294" cy="2574617"/>
          </a:xfrm>
        </p:spPr>
        <p:txBody>
          <a:bodyPr>
            <a:normAutofit fontScale="92500" lnSpcReduction="20000"/>
          </a:bodyPr>
          <a:lstStyle/>
          <a:p>
            <a:pPr marL="0" indent="0">
              <a:buNone/>
            </a:pPr>
            <a:r>
              <a:rPr lang="en-US" sz="2800" dirty="0">
                <a:latin typeface="Arial Narrow" panose="020B0606020202030204" pitchFamily="34" charset="0"/>
              </a:rPr>
              <a:t>Failure mode investigation:</a:t>
            </a:r>
          </a:p>
          <a:p>
            <a:r>
              <a:rPr lang="en-US" sz="2800" dirty="0">
                <a:latin typeface="Arial Narrow" panose="020B0606020202030204" pitchFamily="34" charset="0"/>
              </a:rPr>
              <a:t>Tile radial cracks due to poloidal temperature gradient</a:t>
            </a:r>
          </a:p>
          <a:p>
            <a:r>
              <a:rPr lang="en-US" sz="2800" dirty="0">
                <a:latin typeface="Arial Narrow" panose="020B0606020202030204" pitchFamily="34" charset="0"/>
              </a:rPr>
              <a:t>Tie-rod failure due to fatigue produced by repeated tile extension and bending</a:t>
            </a:r>
            <a:endParaRPr lang="en-GB" sz="28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15</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0485" y="81156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Integrity assessments</a:t>
            </a:r>
          </a:p>
        </p:txBody>
      </p:sp>
      <p:pic>
        <p:nvPicPr>
          <p:cNvPr id="11" name="Picture 10" descr="tile6-stress">
            <a:extLst>
              <a:ext uri="{FF2B5EF4-FFF2-40B4-BE49-F238E27FC236}">
                <a16:creationId xmlns:a16="http://schemas.microsoft.com/office/drawing/2014/main" id="{CBF35076-FD32-47B8-9202-1B2A8E93EE98}"/>
              </a:ext>
            </a:extLst>
          </p:cNvPr>
          <p:cNvPicPr/>
          <p:nvPr/>
        </p:nvPicPr>
        <p:blipFill rotWithShape="1">
          <a:blip r:embed="rId2" cstate="print">
            <a:extLst>
              <a:ext uri="{28A0092B-C50C-407E-A947-70E740481C1C}">
                <a14:useLocalDpi xmlns:a14="http://schemas.microsoft.com/office/drawing/2010/main" val="0"/>
              </a:ext>
            </a:extLst>
          </a:blip>
          <a:srcRect l="11108" t="16547" r="4289" b="18166"/>
          <a:stretch/>
        </p:blipFill>
        <p:spPr bwMode="auto">
          <a:xfrm>
            <a:off x="4234454" y="764704"/>
            <a:ext cx="3079146" cy="2475780"/>
          </a:xfrm>
          <a:prstGeom prst="rect">
            <a:avLst/>
          </a:prstGeom>
          <a:noFill/>
        </p:spPr>
      </p:pic>
      <p:pic>
        <p:nvPicPr>
          <p:cNvPr id="12" name="Picture 11">
            <a:extLst>
              <a:ext uri="{FF2B5EF4-FFF2-40B4-BE49-F238E27FC236}">
                <a16:creationId xmlns:a16="http://schemas.microsoft.com/office/drawing/2014/main" id="{0D4B7444-9C0B-4FA8-9E91-ACA4DFF25D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232" y="1118644"/>
            <a:ext cx="5216093" cy="4982052"/>
          </a:xfrm>
          <a:prstGeom prst="rect">
            <a:avLst/>
          </a:prstGeom>
          <a:noFill/>
        </p:spPr>
      </p:pic>
      <p:pic>
        <p:nvPicPr>
          <p:cNvPr id="13" name="Picture 12">
            <a:extLst>
              <a:ext uri="{FF2B5EF4-FFF2-40B4-BE49-F238E27FC236}">
                <a16:creationId xmlns:a16="http://schemas.microsoft.com/office/drawing/2014/main" id="{0DE03E2A-E6F7-4646-8A68-ADD94B8CE458}"/>
              </a:ext>
            </a:extLst>
          </p:cNvPr>
          <p:cNvPicPr>
            <a:picLocks/>
          </p:cNvPicPr>
          <p:nvPr/>
        </p:nvPicPr>
        <p:blipFill>
          <a:blip r:embed="rId4"/>
          <a:stretch>
            <a:fillRect/>
          </a:stretch>
        </p:blipFill>
        <p:spPr>
          <a:xfrm rot="5400000">
            <a:off x="5132192" y="2664616"/>
            <a:ext cx="919344" cy="2160080"/>
          </a:xfrm>
          <a:prstGeom prst="rect">
            <a:avLst/>
          </a:prstGeom>
        </p:spPr>
      </p:pic>
      <p:cxnSp>
        <p:nvCxnSpPr>
          <p:cNvPr id="18" name="Straight Connector 17">
            <a:extLst>
              <a:ext uri="{FF2B5EF4-FFF2-40B4-BE49-F238E27FC236}">
                <a16:creationId xmlns:a16="http://schemas.microsoft.com/office/drawing/2014/main" id="{27BBA37D-9660-4C31-9C35-55FC1478080F}"/>
              </a:ext>
            </a:extLst>
          </p:cNvPr>
          <p:cNvCxnSpPr>
            <a:cxnSpLocks/>
          </p:cNvCxnSpPr>
          <p:nvPr/>
        </p:nvCxnSpPr>
        <p:spPr>
          <a:xfrm>
            <a:off x="4583832" y="1961262"/>
            <a:ext cx="1512168" cy="963682"/>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FEA3D1D9-C5A6-4A52-8099-5414B86E5AF3}"/>
              </a:ext>
            </a:extLst>
          </p:cNvPr>
          <p:cNvCxnSpPr>
            <a:cxnSpLocks/>
          </p:cNvCxnSpPr>
          <p:nvPr/>
        </p:nvCxnSpPr>
        <p:spPr>
          <a:xfrm>
            <a:off x="7432836" y="3933056"/>
            <a:ext cx="4423804" cy="0"/>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66CAF07D-B507-42D6-A0D8-01F929662B10}"/>
              </a:ext>
            </a:extLst>
          </p:cNvPr>
          <p:cNvCxnSpPr>
            <a:cxnSpLocks/>
          </p:cNvCxnSpPr>
          <p:nvPr/>
        </p:nvCxnSpPr>
        <p:spPr>
          <a:xfrm flipV="1">
            <a:off x="9646164" y="1268760"/>
            <a:ext cx="0" cy="4087672"/>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B008FFE6-E826-4656-8FCA-5A4255A76DFD}"/>
              </a:ext>
            </a:extLst>
          </p:cNvPr>
          <p:cNvCxnSpPr/>
          <p:nvPr/>
        </p:nvCxnSpPr>
        <p:spPr>
          <a:xfrm flipV="1">
            <a:off x="7608168" y="3680583"/>
            <a:ext cx="0" cy="24142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0" name="TextBox 29">
            <a:extLst>
              <a:ext uri="{FF2B5EF4-FFF2-40B4-BE49-F238E27FC236}">
                <a16:creationId xmlns:a16="http://schemas.microsoft.com/office/drawing/2014/main" id="{89310A06-8052-49F4-A3A9-F5656EB13EF0}"/>
              </a:ext>
            </a:extLst>
          </p:cNvPr>
          <p:cNvSpPr txBox="1"/>
          <p:nvPr/>
        </p:nvSpPr>
        <p:spPr>
          <a:xfrm>
            <a:off x="7658116" y="3501008"/>
            <a:ext cx="1029449" cy="46166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GB" sz="2400" b="1" dirty="0">
                <a:ln/>
                <a:solidFill>
                  <a:schemeClr val="accent4"/>
                </a:solidFill>
                <a:latin typeface="Arial Narrow" panose="020B0606020202030204" pitchFamily="34" charset="0"/>
              </a:rPr>
              <a:t>Cracks</a:t>
            </a:r>
          </a:p>
        </p:txBody>
      </p:sp>
      <p:cxnSp>
        <p:nvCxnSpPr>
          <p:cNvPr id="32" name="Straight Arrow Connector 31">
            <a:extLst>
              <a:ext uri="{FF2B5EF4-FFF2-40B4-BE49-F238E27FC236}">
                <a16:creationId xmlns:a16="http://schemas.microsoft.com/office/drawing/2014/main" id="{3C74AAB8-4BC2-4BF4-A28C-FF5EE65F78C8}"/>
              </a:ext>
            </a:extLst>
          </p:cNvPr>
          <p:cNvCxnSpPr/>
          <p:nvPr/>
        </p:nvCxnSpPr>
        <p:spPr>
          <a:xfrm flipV="1">
            <a:off x="9657050" y="4805886"/>
            <a:ext cx="268984" cy="168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5C60CBAD-D89D-47A0-BCAF-2069F512663E}"/>
              </a:ext>
            </a:extLst>
          </p:cNvPr>
          <p:cNvSpPr txBox="1"/>
          <p:nvPr/>
        </p:nvSpPr>
        <p:spPr>
          <a:xfrm>
            <a:off x="9657050" y="4365104"/>
            <a:ext cx="1810945" cy="461665"/>
          </a:xfrm>
          <a:prstGeom prst="rect">
            <a:avLst/>
          </a:prstGeom>
          <a:noFill/>
        </p:spPr>
        <p:txBody>
          <a:bodyPr wrap="none" rtlCol="0">
            <a:spAutoFit/>
          </a:bodyPr>
          <a:lstStyle/>
          <a:p>
            <a:r>
              <a:rPr lang="en-GB" sz="2400" dirty="0">
                <a:solidFill>
                  <a:schemeClr val="accent2"/>
                </a:solidFill>
                <a:latin typeface="Arial Narrow" panose="020B0606020202030204" pitchFamily="34" charset="0"/>
              </a:rPr>
              <a:t>Tie-rod fatigue</a:t>
            </a:r>
          </a:p>
        </p:txBody>
      </p:sp>
      <p:sp>
        <p:nvSpPr>
          <p:cNvPr id="34" name="Rectangle 33">
            <a:extLst>
              <a:ext uri="{FF2B5EF4-FFF2-40B4-BE49-F238E27FC236}">
                <a16:creationId xmlns:a16="http://schemas.microsoft.com/office/drawing/2014/main" id="{5C3577B8-8E1D-48D2-AEE2-1D849304377E}"/>
              </a:ext>
            </a:extLst>
          </p:cNvPr>
          <p:cNvSpPr/>
          <p:nvPr/>
        </p:nvSpPr>
        <p:spPr>
          <a:xfrm>
            <a:off x="609599" y="5807006"/>
            <a:ext cx="5953945" cy="461665"/>
          </a:xfrm>
          <a:prstGeom prst="rect">
            <a:avLst/>
          </a:prstGeom>
        </p:spPr>
        <p:txBody>
          <a:bodyPr wrap="square">
            <a:spAutoFit/>
          </a:bodyPr>
          <a:lstStyle/>
          <a:p>
            <a:pPr algn="just">
              <a:spcAft>
                <a:spcPts val="1300"/>
              </a:spcAft>
            </a:pPr>
            <a:r>
              <a:rPr lang="en-GB" sz="1200" dirty="0">
                <a:latin typeface="Times New Roman" panose="02020603050405020304" pitchFamily="18" charset="0"/>
                <a:ea typeface="Calibri" panose="020F0502020204030204" pitchFamily="34" charset="0"/>
              </a:rPr>
              <a:t>[6] RICHIUSA M. L. </a:t>
            </a:r>
            <a:r>
              <a:rPr lang="en-GB" sz="1200" i="1" dirty="0">
                <a:latin typeface="Times New Roman" panose="02020603050405020304" pitchFamily="18" charset="0"/>
                <a:ea typeface="Calibri" panose="020F0502020204030204" pitchFamily="34" charset="0"/>
              </a:rPr>
              <a:t>et al</a:t>
            </a:r>
            <a:r>
              <a:rPr lang="en-GB" sz="1200" dirty="0">
                <a:latin typeface="Times New Roman" panose="02020603050405020304" pitchFamily="18" charset="0"/>
                <a:ea typeface="Calibri" panose="020F0502020204030204" pitchFamily="34" charset="0"/>
              </a:rPr>
              <a:t>, Maximizing JET divertor mechanical performance for the upcoming Deuterium-Tritium experiments, Fusion Eng. Des. (2018) Submitted.</a:t>
            </a:r>
          </a:p>
        </p:txBody>
      </p:sp>
      <p:sp>
        <p:nvSpPr>
          <p:cNvPr id="19" name="Content Placeholder 2">
            <a:extLst>
              <a:ext uri="{FF2B5EF4-FFF2-40B4-BE49-F238E27FC236}">
                <a16:creationId xmlns:a16="http://schemas.microsoft.com/office/drawing/2014/main" id="{D65E1E71-2A6D-4200-9A97-0756D661F9BF}"/>
              </a:ext>
            </a:extLst>
          </p:cNvPr>
          <p:cNvSpPr txBox="1">
            <a:spLocks/>
          </p:cNvSpPr>
          <p:nvPr/>
        </p:nvSpPr>
        <p:spPr>
          <a:xfrm>
            <a:off x="634278" y="4031893"/>
            <a:ext cx="6124317" cy="201454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Arial Narrow" panose="020B0606020202030204" pitchFamily="34" charset="0"/>
              </a:rPr>
              <a:t>Risk assessment:</a:t>
            </a:r>
          </a:p>
          <a:p>
            <a:r>
              <a:rPr lang="en-US" sz="2800" dirty="0">
                <a:latin typeface="Arial Narrow" panose="020B0606020202030204" pitchFamily="34" charset="0"/>
              </a:rPr>
              <a:t>Cracks risk is high [6] for toroidal stress &gt; 6 </a:t>
            </a:r>
            <a:r>
              <a:rPr lang="en-US" sz="2800" dirty="0" err="1">
                <a:latin typeface="Arial Narrow" panose="020B0606020202030204" pitchFamily="34" charset="0"/>
              </a:rPr>
              <a:t>Mpa</a:t>
            </a:r>
            <a:endParaRPr lang="en-US" sz="2800" dirty="0">
              <a:latin typeface="Arial Narrow" panose="020B0606020202030204" pitchFamily="34" charset="0"/>
            </a:endParaRPr>
          </a:p>
          <a:p>
            <a:r>
              <a:rPr lang="en-US" sz="2800" dirty="0">
                <a:latin typeface="Arial Narrow" panose="020B0606020202030204" pitchFamily="34" charset="0"/>
              </a:rPr>
              <a:t>Fatigue failure avoided by managing energy accumulated through life</a:t>
            </a:r>
            <a:endParaRPr lang="en-GB" sz="2800" dirty="0">
              <a:latin typeface="Arial Narrow" panose="020B0606020202030204" pitchFamily="34" charset="0"/>
            </a:endParaRPr>
          </a:p>
        </p:txBody>
      </p:sp>
      <p:pic>
        <p:nvPicPr>
          <p:cNvPr id="22" name="Picture 21">
            <a:extLst>
              <a:ext uri="{FF2B5EF4-FFF2-40B4-BE49-F238E27FC236}">
                <a16:creationId xmlns:a16="http://schemas.microsoft.com/office/drawing/2014/main" id="{6480406E-B005-4FC5-B1E4-55015645349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19598" y="1579652"/>
            <a:ext cx="91008" cy="117211"/>
          </a:xfrm>
          <a:prstGeom prst="rect">
            <a:avLst/>
          </a:prstGeom>
        </p:spPr>
      </p:pic>
    </p:spTree>
    <p:extLst>
      <p:ext uri="{BB962C8B-B14F-4D97-AF65-F5344CB8AC3E}">
        <p14:creationId xmlns:p14="http://schemas.microsoft.com/office/powerpoint/2010/main" val="124204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379-58FA-419D-887F-39A813514D48}"/>
              </a:ext>
            </a:extLst>
          </p:cNvPr>
          <p:cNvSpPr>
            <a:spLocks noGrp="1"/>
          </p:cNvSpPr>
          <p:nvPr>
            <p:ph type="title"/>
          </p:nvPr>
        </p:nvSpPr>
        <p:spPr>
          <a:xfrm>
            <a:off x="609600" y="76200"/>
            <a:ext cx="10058400" cy="457200"/>
          </a:xfrm>
        </p:spPr>
        <p:txBody>
          <a:bodyPr/>
          <a:lstStyle/>
          <a:p>
            <a:r>
              <a:rPr lang="en-GB" dirty="0">
                <a:latin typeface="Arial Narrow" panose="020B0606020202030204" pitchFamily="34" charset="0"/>
              </a:rPr>
              <a:t>Conclusions (I)</a:t>
            </a:r>
          </a:p>
        </p:txBody>
      </p:sp>
      <p:sp>
        <p:nvSpPr>
          <p:cNvPr id="3" name="Content Placeholder 2">
            <a:extLst>
              <a:ext uri="{FF2B5EF4-FFF2-40B4-BE49-F238E27FC236}">
                <a16:creationId xmlns:a16="http://schemas.microsoft.com/office/drawing/2014/main" id="{3D2EABC6-7B2A-46EA-8247-94386E0CF545}"/>
              </a:ext>
            </a:extLst>
          </p:cNvPr>
          <p:cNvSpPr>
            <a:spLocks noGrp="1"/>
          </p:cNvSpPr>
          <p:nvPr>
            <p:ph idx="1"/>
          </p:nvPr>
        </p:nvSpPr>
        <p:spPr>
          <a:xfrm>
            <a:off x="609600" y="980728"/>
            <a:ext cx="11103024" cy="5328592"/>
          </a:xfrm>
        </p:spPr>
        <p:txBody>
          <a:bodyPr>
            <a:normAutofit/>
          </a:bodyPr>
          <a:lstStyle/>
          <a:p>
            <a:pPr>
              <a:spcAft>
                <a:spcPts val="600"/>
              </a:spcAft>
            </a:pPr>
            <a:r>
              <a:rPr lang="en-GB" sz="2800" dirty="0">
                <a:latin typeface="Arial Narrow" panose="020B0606020202030204" pitchFamily="34" charset="0"/>
              </a:rPr>
              <a:t>The corrected optical projection for the parallel heat flux is 40% of that inferred when geometrical and loading corrections are not taken into account</a:t>
            </a:r>
          </a:p>
          <a:p>
            <a:pPr>
              <a:spcAft>
                <a:spcPts val="600"/>
              </a:spcAft>
            </a:pPr>
            <a:r>
              <a:rPr lang="en-GB" sz="2800" dirty="0">
                <a:latin typeface="Arial Narrow" panose="020B0606020202030204" pitchFamily="34" charset="0"/>
              </a:rPr>
              <a:t>The non-parallel heat flux component is characterized by direct measurements and needed in JET for consistency, although its origin is uncertain and more analysis is required to separate any diagnostic error from understood physics</a:t>
            </a:r>
          </a:p>
          <a:p>
            <a:pPr>
              <a:spcAft>
                <a:spcPts val="600"/>
              </a:spcAft>
            </a:pPr>
            <a:r>
              <a:rPr lang="en-GB" sz="2800" dirty="0">
                <a:latin typeface="Arial Narrow" panose="020B0606020202030204" pitchFamily="34" charset="0"/>
              </a:rPr>
              <a:t>Future experiments and dedicated modelling should assess what the implications of the corrected projection are for the steady loads on ITER </a:t>
            </a:r>
          </a:p>
          <a:p>
            <a:pPr>
              <a:spcAft>
                <a:spcPts val="600"/>
              </a:spcAft>
            </a:pPr>
            <a:r>
              <a:rPr lang="en-GB" sz="2800" dirty="0">
                <a:latin typeface="Arial Narrow" panose="020B0606020202030204" pitchFamily="34" charset="0"/>
              </a:rPr>
              <a:t>The engineering footprint averages ELM and inter-ELM contributions leading up to 5-10 times broader profiles when compared to the inter-ELM scaling laws</a:t>
            </a:r>
          </a:p>
        </p:txBody>
      </p:sp>
      <p:sp>
        <p:nvSpPr>
          <p:cNvPr id="4" name="Footer Placeholder 3">
            <a:extLst>
              <a:ext uri="{FF2B5EF4-FFF2-40B4-BE49-F238E27FC236}">
                <a16:creationId xmlns:a16="http://schemas.microsoft.com/office/drawing/2014/main" id="{23C54F0D-E1C3-4E07-8C8A-6045ED66F821}"/>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16</a:t>
            </a:fld>
            <a:endParaRPr lang="en-GB" dirty="0"/>
          </a:p>
        </p:txBody>
      </p:sp>
    </p:spTree>
    <p:extLst>
      <p:ext uri="{BB962C8B-B14F-4D97-AF65-F5344CB8AC3E}">
        <p14:creationId xmlns:p14="http://schemas.microsoft.com/office/powerpoint/2010/main" val="9387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379-58FA-419D-887F-39A813514D48}"/>
              </a:ext>
            </a:extLst>
          </p:cNvPr>
          <p:cNvSpPr>
            <a:spLocks noGrp="1"/>
          </p:cNvSpPr>
          <p:nvPr>
            <p:ph type="title"/>
          </p:nvPr>
        </p:nvSpPr>
        <p:spPr/>
        <p:txBody>
          <a:bodyPr/>
          <a:lstStyle/>
          <a:p>
            <a:r>
              <a:rPr lang="en-GB" dirty="0">
                <a:latin typeface="Arial Narrow" panose="020B0606020202030204" pitchFamily="34" charset="0"/>
              </a:rPr>
              <a:t>Conclusions (II)</a:t>
            </a:r>
          </a:p>
        </p:txBody>
      </p:sp>
      <p:sp>
        <p:nvSpPr>
          <p:cNvPr id="3" name="Content Placeholder 2">
            <a:extLst>
              <a:ext uri="{FF2B5EF4-FFF2-40B4-BE49-F238E27FC236}">
                <a16:creationId xmlns:a16="http://schemas.microsoft.com/office/drawing/2014/main" id="{3D2EABC6-7B2A-46EA-8247-94386E0CF545}"/>
              </a:ext>
            </a:extLst>
          </p:cNvPr>
          <p:cNvSpPr>
            <a:spLocks noGrp="1"/>
          </p:cNvSpPr>
          <p:nvPr>
            <p:ph idx="1"/>
          </p:nvPr>
        </p:nvSpPr>
        <p:spPr>
          <a:xfrm>
            <a:off x="609599" y="980728"/>
            <a:ext cx="11000763" cy="5328592"/>
          </a:xfrm>
        </p:spPr>
        <p:txBody>
          <a:bodyPr>
            <a:normAutofit/>
          </a:bodyPr>
          <a:lstStyle/>
          <a:p>
            <a:pPr>
              <a:spcAft>
                <a:spcPts val="1200"/>
              </a:spcAft>
            </a:pPr>
            <a:r>
              <a:rPr lang="en-GB" sz="2800" dirty="0">
                <a:latin typeface="Arial Narrow" panose="020B0606020202030204" pitchFamily="34" charset="0"/>
              </a:rPr>
              <a:t>Modelling improvements have been integrated in predictive analysis tools, with a maximum 15% error in temperatures and energy estimations</a:t>
            </a:r>
          </a:p>
          <a:p>
            <a:pPr>
              <a:spcAft>
                <a:spcPts val="1200"/>
              </a:spcAft>
            </a:pPr>
            <a:r>
              <a:rPr lang="en-GB" sz="2800" dirty="0">
                <a:latin typeface="Arial Narrow" panose="020B0606020202030204" pitchFamily="34" charset="0"/>
              </a:rPr>
              <a:t>Melting, cracks and tie-rod failures at the divertor tiles can now be reproduced and prevented in the upcoming high power D-T campaign</a:t>
            </a:r>
          </a:p>
          <a:p>
            <a:pPr>
              <a:spcAft>
                <a:spcPts val="1200"/>
              </a:spcAft>
            </a:pPr>
            <a:r>
              <a:rPr lang="en-GB" sz="2800" dirty="0">
                <a:latin typeface="Arial Narrow" panose="020B0606020202030204" pitchFamily="34" charset="0"/>
              </a:rPr>
              <a:t>The thermal behaviour is calculated in a matter of seconds while a 3D thermo-mechanical assessment can be automatically performed in less than 10 minutes. </a:t>
            </a:r>
          </a:p>
          <a:p>
            <a:pPr>
              <a:spcAft>
                <a:spcPts val="1200"/>
              </a:spcAft>
            </a:pPr>
            <a:r>
              <a:rPr lang="en-GB" sz="2800" dirty="0">
                <a:latin typeface="Arial Narrow" panose="020B0606020202030204" pitchFamily="34" charset="0"/>
              </a:rPr>
              <a:t>This development extends the operational envelope for JET high power and high energy shots and is also transferable to ITER</a:t>
            </a:r>
          </a:p>
        </p:txBody>
      </p:sp>
      <p:sp>
        <p:nvSpPr>
          <p:cNvPr id="4" name="Footer Placeholder 3">
            <a:extLst>
              <a:ext uri="{FF2B5EF4-FFF2-40B4-BE49-F238E27FC236}">
                <a16:creationId xmlns:a16="http://schemas.microsoft.com/office/drawing/2014/main" id="{23C54F0D-E1C3-4E07-8C8A-6045ED66F821}"/>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17</a:t>
            </a:fld>
            <a:endParaRPr lang="en-GB" dirty="0"/>
          </a:p>
        </p:txBody>
      </p:sp>
    </p:spTree>
    <p:extLst>
      <p:ext uri="{BB962C8B-B14F-4D97-AF65-F5344CB8AC3E}">
        <p14:creationId xmlns:p14="http://schemas.microsoft.com/office/powerpoint/2010/main" val="391050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420888"/>
            <a:ext cx="11329259" cy="1296144"/>
          </a:xfrm>
        </p:spPr>
        <p:txBody>
          <a:bodyPr/>
          <a:lstStyle/>
          <a:p>
            <a:r>
              <a:rPr lang="en-GB" sz="3600" dirty="0">
                <a:latin typeface="Arial Narrow" panose="020B0606020202030204" pitchFamily="34" charset="0"/>
              </a:rPr>
              <a:t>Advances in predictive thermo-mechanical modelling for the JET divertor experimental interpretation, improved protection, and reliable operation </a:t>
            </a:r>
            <a:endParaRPr lang="en-US" sz="3600" dirty="0">
              <a:latin typeface="Arial Narrow" panose="020B0606020202030204" pitchFamily="34" charset="0"/>
            </a:endParaRPr>
          </a:p>
        </p:txBody>
      </p:sp>
      <p:sp>
        <p:nvSpPr>
          <p:cNvPr id="3" name="Subtitle 2"/>
          <p:cNvSpPr>
            <a:spLocks noGrp="1"/>
          </p:cNvSpPr>
          <p:nvPr>
            <p:ph type="subTitle" idx="1"/>
          </p:nvPr>
        </p:nvSpPr>
        <p:spPr>
          <a:xfrm>
            <a:off x="527381" y="4129747"/>
            <a:ext cx="11329259" cy="1152128"/>
          </a:xfrm>
        </p:spPr>
        <p:txBody>
          <a:bodyPr>
            <a:normAutofit/>
          </a:bodyPr>
          <a:lstStyle/>
          <a:p>
            <a:r>
              <a:rPr lang="en-US" dirty="0">
                <a:latin typeface="Arial Narrow" panose="020B0606020202030204" pitchFamily="34" charset="0"/>
              </a:rPr>
              <a:t>D. Iglesias, </a:t>
            </a:r>
            <a:r>
              <a:rPr lang="en-GB" dirty="0">
                <a:latin typeface="Arial Narrow" panose="020B0606020202030204" pitchFamily="34" charset="0"/>
              </a:rPr>
              <a:t>W. Arter, I. Balboa, P. Bunting, C. Challis, J.W. Coenen, Y. </a:t>
            </a:r>
            <a:r>
              <a:rPr lang="en-GB" dirty="0" err="1">
                <a:latin typeface="Arial Narrow" panose="020B0606020202030204" pitchFamily="34" charset="0"/>
              </a:rPr>
              <a:t>Corre</a:t>
            </a:r>
            <a:r>
              <a:rPr lang="en-GB" dirty="0">
                <a:latin typeface="Arial Narrow" panose="020B0606020202030204" pitchFamily="34" charset="0"/>
              </a:rPr>
              <a:t>, S. Esquembri, </a:t>
            </a:r>
            <a:br>
              <a:rPr lang="en-GB" dirty="0">
                <a:latin typeface="Arial Narrow" panose="020B0606020202030204" pitchFamily="34" charset="0"/>
              </a:rPr>
            </a:br>
            <a:r>
              <a:rPr lang="en-GB" dirty="0">
                <a:latin typeface="Arial Narrow" panose="020B0606020202030204" pitchFamily="34" charset="0"/>
              </a:rPr>
              <a:t>S. Jachmich, K. Krieger, G. F. Matthews, R. A. Pitts, V. Riccardo,  M. L. Richiusa, M. Porton, </a:t>
            </a:r>
            <a:br>
              <a:rPr lang="en-GB" dirty="0">
                <a:latin typeface="Arial Narrow" panose="020B0606020202030204" pitchFamily="34" charset="0"/>
              </a:rPr>
            </a:br>
            <a:r>
              <a:rPr lang="en-GB" dirty="0">
                <a:latin typeface="Arial Narrow" panose="020B0606020202030204" pitchFamily="34" charset="0"/>
              </a:rPr>
              <a:t>F. Rimini, S. Silburn, V. Thompson, R. Otin, D. Valcarcel, L. </a:t>
            </a:r>
            <a:r>
              <a:rPr lang="en-GB" dirty="0" err="1">
                <a:latin typeface="Arial Narrow" panose="020B0606020202030204" pitchFamily="34" charset="0"/>
              </a:rPr>
              <a:t>Vitton-mea</a:t>
            </a:r>
            <a:r>
              <a:rPr lang="en-GB" dirty="0">
                <a:latin typeface="Arial Narrow" panose="020B0606020202030204" pitchFamily="34" charset="0"/>
              </a:rPr>
              <a:t>, Z. Vizvary, J. Williams</a:t>
            </a:r>
            <a:endParaRPr lang="en-US" i="1" dirty="0">
              <a:latin typeface="Arial Narrow" panose="020B0606020202030204" pitchFamily="34" charset="0"/>
            </a:endParaRPr>
          </a:p>
        </p:txBody>
      </p:sp>
      <p:pic>
        <p:nvPicPr>
          <p:cNvPr id="7" name="Picture 2" descr="http://intranet.ccfe.ac.uk/images/UK%20AEA_294_AW.png">
            <a:extLst>
              <a:ext uri="{FF2B5EF4-FFF2-40B4-BE49-F238E27FC236}">
                <a16:creationId xmlns:a16="http://schemas.microsoft.com/office/drawing/2014/main" id="{599E1C05-D3E8-4A64-AEE0-1816EF12D4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338" y="5766598"/>
            <a:ext cx="770334" cy="768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__PSI2016__\Poster\Template\Logo_FZ_Juelich_1561x505_rgb_jpg.jpg">
            <a:extLst>
              <a:ext uri="{FF2B5EF4-FFF2-40B4-BE49-F238E27FC236}">
                <a16:creationId xmlns:a16="http://schemas.microsoft.com/office/drawing/2014/main" id="{F27ADEED-2AD5-44BC-924E-8CA60C091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102" y="6223357"/>
            <a:ext cx="1613644" cy="523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iter logo">
            <a:extLst>
              <a:ext uri="{FF2B5EF4-FFF2-40B4-BE49-F238E27FC236}">
                <a16:creationId xmlns:a16="http://schemas.microsoft.com/office/drawing/2014/main" id="{31081B84-78F3-4EDE-A04E-849CEFB23C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103" y="5517993"/>
            <a:ext cx="1269672" cy="6043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9BC322-A43B-4010-8799-30318C395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6102" y="5615745"/>
            <a:ext cx="1613644" cy="535275"/>
          </a:xfrm>
          <a:prstGeom prst="rect">
            <a:avLst/>
          </a:prstGeom>
        </p:spPr>
      </p:pic>
      <p:pic>
        <p:nvPicPr>
          <p:cNvPr id="11" name="Picture 10">
            <a:extLst>
              <a:ext uri="{FF2B5EF4-FFF2-40B4-BE49-F238E27FC236}">
                <a16:creationId xmlns:a16="http://schemas.microsoft.com/office/drawing/2014/main" id="{AECE44D3-941F-4230-B513-3B691B168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5343" y="6236161"/>
            <a:ext cx="689051" cy="516788"/>
          </a:xfrm>
          <a:prstGeom prst="rect">
            <a:avLst/>
          </a:prstGeom>
        </p:spPr>
      </p:pic>
      <p:pic>
        <p:nvPicPr>
          <p:cNvPr id="12" name="Picture 11">
            <a:extLst>
              <a:ext uri="{FF2B5EF4-FFF2-40B4-BE49-F238E27FC236}">
                <a16:creationId xmlns:a16="http://schemas.microsoft.com/office/drawing/2014/main" id="{39DE9054-C527-4D08-A0EC-DB9D85DC47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83" r="33027"/>
          <a:stretch/>
        </p:blipFill>
        <p:spPr>
          <a:xfrm>
            <a:off x="6119707" y="6221599"/>
            <a:ext cx="480349" cy="524823"/>
          </a:xfrm>
          <a:prstGeom prst="rect">
            <a:avLst/>
          </a:prstGeom>
        </p:spPr>
      </p:pic>
      <p:pic>
        <p:nvPicPr>
          <p:cNvPr id="13" name="Picture 12">
            <a:extLst>
              <a:ext uri="{FF2B5EF4-FFF2-40B4-BE49-F238E27FC236}">
                <a16:creationId xmlns:a16="http://schemas.microsoft.com/office/drawing/2014/main" id="{4281334D-FA36-43AA-9159-AF93797994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7448" y="6122357"/>
            <a:ext cx="766704" cy="768993"/>
          </a:xfrm>
          <a:prstGeom prst="rect">
            <a:avLst/>
          </a:prstGeom>
        </p:spPr>
      </p:pic>
      <p:pic>
        <p:nvPicPr>
          <p:cNvPr id="14" name="Picture 13">
            <a:extLst>
              <a:ext uri="{FF2B5EF4-FFF2-40B4-BE49-F238E27FC236}">
                <a16:creationId xmlns:a16="http://schemas.microsoft.com/office/drawing/2014/main" id="{1BBB1FBC-5F5A-44D2-9E49-8F7D65B73F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0056" y="5544943"/>
            <a:ext cx="1572177" cy="550464"/>
          </a:xfrm>
          <a:prstGeom prst="rect">
            <a:avLst/>
          </a:prstGeom>
        </p:spPr>
      </p:pic>
      <p:pic>
        <p:nvPicPr>
          <p:cNvPr id="15" name="Picture 14">
            <a:extLst>
              <a:ext uri="{FF2B5EF4-FFF2-40B4-BE49-F238E27FC236}">
                <a16:creationId xmlns:a16="http://schemas.microsoft.com/office/drawing/2014/main" id="{84576C62-5B3D-4BDF-9C95-E4ED55746E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1605" y="6165304"/>
            <a:ext cx="612627" cy="612627"/>
          </a:xfrm>
          <a:prstGeom prst="rect">
            <a:avLst/>
          </a:prstGeom>
        </p:spPr>
      </p:pic>
      <p:sp>
        <p:nvSpPr>
          <p:cNvPr id="16" name="Subtitle 2">
            <a:extLst>
              <a:ext uri="{FF2B5EF4-FFF2-40B4-BE49-F238E27FC236}">
                <a16:creationId xmlns:a16="http://schemas.microsoft.com/office/drawing/2014/main" id="{82DF1BA0-F3C9-4528-8A21-FA860460A049}"/>
              </a:ext>
            </a:extLst>
          </p:cNvPr>
          <p:cNvSpPr txBox="1">
            <a:spLocks/>
          </p:cNvSpPr>
          <p:nvPr/>
        </p:nvSpPr>
        <p:spPr>
          <a:xfrm>
            <a:off x="1919536" y="476672"/>
            <a:ext cx="8496944" cy="86409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GB" sz="4400" dirty="0">
                <a:latin typeface="Arial Narrow" panose="020B0606020202030204" pitchFamily="34" charset="0"/>
              </a:rPr>
              <a:t>Thank you for your attention!</a:t>
            </a:r>
            <a:endParaRPr lang="en-US" sz="4400" i="1" dirty="0">
              <a:latin typeface="Arial Narrow" panose="020B0606020202030204" pitchFamily="34" charset="0"/>
            </a:endParaRPr>
          </a:p>
        </p:txBody>
      </p:sp>
    </p:spTree>
    <p:extLst>
      <p:ext uri="{BB962C8B-B14F-4D97-AF65-F5344CB8AC3E}">
        <p14:creationId xmlns:p14="http://schemas.microsoft.com/office/powerpoint/2010/main" val="89656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379-58FA-419D-887F-39A813514D48}"/>
              </a:ext>
            </a:extLst>
          </p:cNvPr>
          <p:cNvSpPr>
            <a:spLocks noGrp="1"/>
          </p:cNvSpPr>
          <p:nvPr>
            <p:ph type="title"/>
          </p:nvPr>
        </p:nvSpPr>
        <p:spPr/>
        <p:txBody>
          <a:bodyPr/>
          <a:lstStyle/>
          <a:p>
            <a:r>
              <a:rPr lang="en-GB" dirty="0">
                <a:latin typeface="Arial Narrow" panose="020B0606020202030204" pitchFamily="34" charset="0"/>
              </a:rPr>
              <a:t>Overview</a:t>
            </a:r>
          </a:p>
        </p:txBody>
      </p:sp>
      <p:sp>
        <p:nvSpPr>
          <p:cNvPr id="3" name="Content Placeholder 2">
            <a:extLst>
              <a:ext uri="{FF2B5EF4-FFF2-40B4-BE49-F238E27FC236}">
                <a16:creationId xmlns:a16="http://schemas.microsoft.com/office/drawing/2014/main" id="{3D2EABC6-7B2A-46EA-8247-94386E0CF545}"/>
              </a:ext>
            </a:extLst>
          </p:cNvPr>
          <p:cNvSpPr>
            <a:spLocks noGrp="1"/>
          </p:cNvSpPr>
          <p:nvPr>
            <p:ph idx="1"/>
          </p:nvPr>
        </p:nvSpPr>
        <p:spPr>
          <a:xfrm>
            <a:off x="609600" y="1052736"/>
            <a:ext cx="3326160" cy="5184576"/>
          </a:xfrm>
        </p:spPr>
        <p:txBody>
          <a:bodyPr>
            <a:normAutofit/>
          </a:bodyPr>
          <a:lstStyle/>
          <a:p>
            <a:pPr>
              <a:spcAft>
                <a:spcPts val="1200"/>
              </a:spcAft>
            </a:pPr>
            <a:r>
              <a:rPr lang="en-GB" dirty="0">
                <a:latin typeface="Arial Narrow" panose="020B0606020202030204" pitchFamily="34" charset="0"/>
              </a:rPr>
              <a:t>Motivation</a:t>
            </a:r>
          </a:p>
          <a:p>
            <a:r>
              <a:rPr lang="en-GB" dirty="0">
                <a:latin typeface="Arial Narrow" panose="020B0606020202030204" pitchFamily="34" charset="0"/>
              </a:rPr>
              <a:t>Modelling advances</a:t>
            </a:r>
          </a:p>
          <a:p>
            <a:pPr lvl="1"/>
            <a:r>
              <a:rPr lang="en-GB" dirty="0">
                <a:latin typeface="Arial Narrow" panose="020B0606020202030204" pitchFamily="34" charset="0"/>
              </a:rPr>
              <a:t>Parallel heat flux (amplitude)</a:t>
            </a:r>
          </a:p>
          <a:p>
            <a:pPr lvl="1">
              <a:spcAft>
                <a:spcPts val="1200"/>
              </a:spcAft>
            </a:pPr>
            <a:r>
              <a:rPr lang="en-GB" dirty="0">
                <a:latin typeface="Arial Narrow" panose="020B0606020202030204" pitchFamily="34" charset="0"/>
              </a:rPr>
              <a:t>Engineering footprint (width)</a:t>
            </a:r>
          </a:p>
          <a:p>
            <a:r>
              <a:rPr lang="en-GB" dirty="0">
                <a:latin typeface="Arial Narrow" panose="020B0606020202030204" pitchFamily="34" charset="0"/>
              </a:rPr>
              <a:t>Divertor integrity predictive analysis</a:t>
            </a:r>
          </a:p>
          <a:p>
            <a:pPr lvl="1"/>
            <a:r>
              <a:rPr lang="en-GB" dirty="0">
                <a:latin typeface="Arial Narrow" panose="020B0606020202030204" pitchFamily="34" charset="0"/>
              </a:rPr>
              <a:t>Validation activities</a:t>
            </a:r>
          </a:p>
          <a:p>
            <a:pPr lvl="1">
              <a:spcAft>
                <a:spcPts val="1200"/>
              </a:spcAft>
            </a:pPr>
            <a:r>
              <a:rPr lang="en-GB" dirty="0">
                <a:latin typeface="Arial Narrow" panose="020B0606020202030204" pitchFamily="34" charset="0"/>
              </a:rPr>
              <a:t>Application to engineering assessments</a:t>
            </a:r>
          </a:p>
          <a:p>
            <a:pPr>
              <a:spcAft>
                <a:spcPts val="600"/>
              </a:spcAft>
            </a:pPr>
            <a:r>
              <a:rPr lang="en-GB" dirty="0">
                <a:latin typeface="Arial Narrow" panose="020B0606020202030204" pitchFamily="34" charset="0"/>
              </a:rPr>
              <a:t>Conclusions</a:t>
            </a:r>
          </a:p>
        </p:txBody>
      </p:sp>
      <p:sp>
        <p:nvSpPr>
          <p:cNvPr id="4" name="Footer Placeholder 3">
            <a:extLst>
              <a:ext uri="{FF2B5EF4-FFF2-40B4-BE49-F238E27FC236}">
                <a16:creationId xmlns:a16="http://schemas.microsoft.com/office/drawing/2014/main" id="{23C54F0D-E1C3-4E07-8C8A-6045ED66F821}"/>
              </a:ext>
            </a:extLst>
          </p:cNvPr>
          <p:cNvSpPr>
            <a:spLocks noGrp="1"/>
          </p:cNvSpPr>
          <p:nvPr>
            <p:ph type="ftr" sz="quarter" idx="11"/>
          </p:nvPr>
        </p:nvSpPr>
        <p:spPr>
          <a:xfrm>
            <a:off x="623392" y="6545238"/>
            <a:ext cx="10986971" cy="268139"/>
          </a:xfrm>
        </p:spPr>
        <p:txBody>
          <a:bodyPr/>
          <a:lstStyle/>
          <a:p>
            <a:pPr algn="r"/>
            <a:r>
              <a:rPr lang="en-GB" dirty="0"/>
              <a:t>Daniel Iglesias </a:t>
            </a:r>
            <a:r>
              <a:rPr lang="en-GB" i="1" dirty="0"/>
              <a:t>et al</a:t>
            </a:r>
            <a:r>
              <a:rPr lang="en-GB" dirty="0"/>
              <a:t> | IAEA FEC | FIP/2-4 | 25/10/2018 | Page </a:t>
            </a:r>
            <a:fld id="{6A6D9FA1-99C7-4910-8E32-B85D378B0060}" type="slidenum">
              <a:rPr lang="en-GB" smtClean="0"/>
              <a:pPr algn="r"/>
              <a:t>2</a:t>
            </a:fld>
            <a:endParaRPr lang="en-GB" dirty="0"/>
          </a:p>
        </p:txBody>
      </p:sp>
      <p:pic>
        <p:nvPicPr>
          <p:cNvPr id="5" name="Picture 4">
            <a:extLst>
              <a:ext uri="{FF2B5EF4-FFF2-40B4-BE49-F238E27FC236}">
                <a16:creationId xmlns:a16="http://schemas.microsoft.com/office/drawing/2014/main" id="{BD40D53E-75B1-45EC-B0A9-11CDBB232D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00289" y="1441596"/>
            <a:ext cx="4367919" cy="3922405"/>
          </a:xfrm>
          <a:prstGeom prst="rect">
            <a:avLst/>
          </a:prstGeom>
          <a:noFill/>
        </p:spPr>
      </p:pic>
      <p:pic>
        <p:nvPicPr>
          <p:cNvPr id="7" name="Picture 6">
            <a:extLst>
              <a:ext uri="{FF2B5EF4-FFF2-40B4-BE49-F238E27FC236}">
                <a16:creationId xmlns:a16="http://schemas.microsoft.com/office/drawing/2014/main" id="{40783631-DB4E-479B-B323-577BCAFE216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203138" y="1412776"/>
            <a:ext cx="3771559" cy="3447169"/>
          </a:xfrm>
          <a:prstGeom prst="rect">
            <a:avLst/>
          </a:prstGeom>
        </p:spPr>
      </p:pic>
      <p:cxnSp>
        <p:nvCxnSpPr>
          <p:cNvPr id="8" name="Straight Arrow Connector 7">
            <a:extLst>
              <a:ext uri="{FF2B5EF4-FFF2-40B4-BE49-F238E27FC236}">
                <a16:creationId xmlns:a16="http://schemas.microsoft.com/office/drawing/2014/main" id="{3F8BCD9C-135D-4E4B-8C61-E87D7FACC9BC}"/>
              </a:ext>
            </a:extLst>
          </p:cNvPr>
          <p:cNvCxnSpPr>
            <a:cxnSpLocks/>
            <a:stCxn id="12" idx="6"/>
            <a:endCxn id="13" idx="1"/>
          </p:cNvCxnSpPr>
          <p:nvPr/>
        </p:nvCxnSpPr>
        <p:spPr>
          <a:xfrm>
            <a:off x="5472931" y="3161156"/>
            <a:ext cx="4421666" cy="7346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5DA01E61-8292-4CB7-AD50-0B1F5644B37E}"/>
              </a:ext>
            </a:extLst>
          </p:cNvPr>
          <p:cNvCxnSpPr>
            <a:cxnSpLocks/>
            <a:stCxn id="11" idx="6"/>
          </p:cNvCxnSpPr>
          <p:nvPr/>
        </p:nvCxnSpPr>
        <p:spPr>
          <a:xfrm>
            <a:off x="6197192" y="2205377"/>
            <a:ext cx="5254032" cy="16518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Oval 10">
            <a:extLst>
              <a:ext uri="{FF2B5EF4-FFF2-40B4-BE49-F238E27FC236}">
                <a16:creationId xmlns:a16="http://schemas.microsoft.com/office/drawing/2014/main" id="{7D732658-35CC-44E1-AB7E-51DAB5CDA8F6}"/>
              </a:ext>
            </a:extLst>
          </p:cNvPr>
          <p:cNvSpPr/>
          <p:nvPr/>
        </p:nvSpPr>
        <p:spPr>
          <a:xfrm>
            <a:off x="5549120" y="2061361"/>
            <a:ext cx="648072" cy="288032"/>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2" name="Oval 11">
            <a:extLst>
              <a:ext uri="{FF2B5EF4-FFF2-40B4-BE49-F238E27FC236}">
                <a16:creationId xmlns:a16="http://schemas.microsoft.com/office/drawing/2014/main" id="{8D3B14C8-0746-4882-916E-80A87ED0E74C}"/>
              </a:ext>
            </a:extLst>
          </p:cNvPr>
          <p:cNvSpPr/>
          <p:nvPr/>
        </p:nvSpPr>
        <p:spPr>
          <a:xfrm>
            <a:off x="4824859" y="3017140"/>
            <a:ext cx="648072" cy="288032"/>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3" name="TextBox 12">
            <a:extLst>
              <a:ext uri="{FF2B5EF4-FFF2-40B4-BE49-F238E27FC236}">
                <a16:creationId xmlns:a16="http://schemas.microsoft.com/office/drawing/2014/main" id="{FC11211B-0BE9-436D-84F8-48F9E2D9F3CC}"/>
              </a:ext>
            </a:extLst>
          </p:cNvPr>
          <p:cNvSpPr txBox="1"/>
          <p:nvPr/>
        </p:nvSpPr>
        <p:spPr>
          <a:xfrm>
            <a:off x="9894597" y="3711124"/>
            <a:ext cx="793807" cy="369332"/>
          </a:xfrm>
          <a:prstGeom prst="rect">
            <a:avLst/>
          </a:prstGeom>
          <a:solidFill>
            <a:schemeClr val="bg1">
              <a:alpha val="51000"/>
            </a:schemeClr>
          </a:solidFill>
        </p:spPr>
        <p:txBody>
          <a:bodyPr wrap="none" rtlCol="0">
            <a:spAutoFit/>
          </a:bodyPr>
          <a:lstStyle/>
          <a:p>
            <a:r>
              <a:rPr lang="en-GB" dirty="0">
                <a:latin typeface="Arial Narrow" panose="020B0606020202030204" pitchFamily="34" charset="0"/>
              </a:rPr>
              <a:t>Bulk-W</a:t>
            </a:r>
          </a:p>
        </p:txBody>
      </p:sp>
      <p:sp>
        <p:nvSpPr>
          <p:cNvPr id="14" name="TextBox 13">
            <a:extLst>
              <a:ext uri="{FF2B5EF4-FFF2-40B4-BE49-F238E27FC236}">
                <a16:creationId xmlns:a16="http://schemas.microsoft.com/office/drawing/2014/main" id="{CCBF9C23-C8BD-4EE1-BE2A-852B7EF0118B}"/>
              </a:ext>
            </a:extLst>
          </p:cNvPr>
          <p:cNvSpPr txBox="1"/>
          <p:nvPr/>
        </p:nvSpPr>
        <p:spPr>
          <a:xfrm>
            <a:off x="11056848" y="2195649"/>
            <a:ext cx="992516" cy="646331"/>
          </a:xfrm>
          <a:prstGeom prst="rect">
            <a:avLst/>
          </a:prstGeom>
          <a:noFill/>
        </p:spPr>
        <p:txBody>
          <a:bodyPr wrap="none" rtlCol="0">
            <a:spAutoFit/>
          </a:bodyPr>
          <a:lstStyle/>
          <a:p>
            <a:r>
              <a:rPr lang="en-GB" dirty="0">
                <a:solidFill>
                  <a:schemeClr val="bg1"/>
                </a:solidFill>
                <a:latin typeface="Arial Narrow" panose="020B0606020202030204" pitchFamily="34" charset="0"/>
              </a:rPr>
              <a:t>W-coated</a:t>
            </a:r>
            <a:br>
              <a:rPr lang="en-GB" dirty="0">
                <a:solidFill>
                  <a:schemeClr val="bg1"/>
                </a:solidFill>
                <a:latin typeface="Arial Narrow" panose="020B0606020202030204" pitchFamily="34" charset="0"/>
              </a:rPr>
            </a:br>
            <a:r>
              <a:rPr lang="en-GB" dirty="0">
                <a:solidFill>
                  <a:schemeClr val="bg1"/>
                </a:solidFill>
                <a:latin typeface="Arial Narrow" panose="020B0606020202030204" pitchFamily="34" charset="0"/>
              </a:rPr>
              <a:t>CFC</a:t>
            </a:r>
          </a:p>
        </p:txBody>
      </p:sp>
      <p:sp>
        <p:nvSpPr>
          <p:cNvPr id="15" name="TextBox 14">
            <a:extLst>
              <a:ext uri="{FF2B5EF4-FFF2-40B4-BE49-F238E27FC236}">
                <a16:creationId xmlns:a16="http://schemas.microsoft.com/office/drawing/2014/main" id="{8A793867-3F76-47AE-A29A-06A907EAAE19}"/>
              </a:ext>
            </a:extLst>
          </p:cNvPr>
          <p:cNvSpPr txBox="1"/>
          <p:nvPr/>
        </p:nvSpPr>
        <p:spPr>
          <a:xfrm>
            <a:off x="8235102" y="2195649"/>
            <a:ext cx="992516" cy="646331"/>
          </a:xfrm>
          <a:prstGeom prst="rect">
            <a:avLst/>
          </a:prstGeom>
          <a:noFill/>
        </p:spPr>
        <p:txBody>
          <a:bodyPr wrap="none" rtlCol="0">
            <a:spAutoFit/>
          </a:bodyPr>
          <a:lstStyle/>
          <a:p>
            <a:r>
              <a:rPr lang="en-GB" dirty="0">
                <a:solidFill>
                  <a:schemeClr val="bg1"/>
                </a:solidFill>
                <a:latin typeface="Arial Narrow" panose="020B0606020202030204" pitchFamily="34" charset="0"/>
              </a:rPr>
              <a:t>W-coated</a:t>
            </a:r>
            <a:br>
              <a:rPr lang="en-GB" dirty="0">
                <a:solidFill>
                  <a:schemeClr val="bg1"/>
                </a:solidFill>
                <a:latin typeface="Arial Narrow" panose="020B0606020202030204" pitchFamily="34" charset="0"/>
              </a:rPr>
            </a:br>
            <a:r>
              <a:rPr lang="en-GB" dirty="0">
                <a:solidFill>
                  <a:schemeClr val="bg1"/>
                </a:solidFill>
                <a:latin typeface="Arial Narrow" panose="020B0606020202030204" pitchFamily="34" charset="0"/>
              </a:rPr>
              <a:t>CFC</a:t>
            </a:r>
          </a:p>
        </p:txBody>
      </p:sp>
      <p:sp>
        <p:nvSpPr>
          <p:cNvPr id="6" name="TextBox 5">
            <a:extLst>
              <a:ext uri="{FF2B5EF4-FFF2-40B4-BE49-F238E27FC236}">
                <a16:creationId xmlns:a16="http://schemas.microsoft.com/office/drawing/2014/main" id="{7CAB1E5D-3381-4DBF-8853-B61BFBBC746F}"/>
              </a:ext>
            </a:extLst>
          </p:cNvPr>
          <p:cNvSpPr txBox="1"/>
          <p:nvPr/>
        </p:nvSpPr>
        <p:spPr>
          <a:xfrm>
            <a:off x="6023992" y="808696"/>
            <a:ext cx="4160113" cy="461665"/>
          </a:xfrm>
          <a:prstGeom prst="rect">
            <a:avLst/>
          </a:prstGeom>
          <a:noFill/>
        </p:spPr>
        <p:txBody>
          <a:bodyPr wrap="none" rtlCol="0">
            <a:spAutoFit/>
          </a:bodyPr>
          <a:lstStyle/>
          <a:p>
            <a:r>
              <a:rPr lang="en-GB" sz="2400" dirty="0">
                <a:latin typeface="Arial Narrow" panose="020B0606020202030204" pitchFamily="34" charset="0"/>
              </a:rPr>
              <a:t>ITER-like (Be) wall and (W) divertor</a:t>
            </a:r>
          </a:p>
        </p:txBody>
      </p:sp>
    </p:spTree>
    <p:extLst>
      <p:ext uri="{BB962C8B-B14F-4D97-AF65-F5344CB8AC3E}">
        <p14:creationId xmlns:p14="http://schemas.microsoft.com/office/powerpoint/2010/main" val="302123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379-58FA-419D-887F-39A813514D48}"/>
              </a:ext>
            </a:extLst>
          </p:cNvPr>
          <p:cNvSpPr>
            <a:spLocks noGrp="1"/>
          </p:cNvSpPr>
          <p:nvPr>
            <p:ph type="title"/>
          </p:nvPr>
        </p:nvSpPr>
        <p:spPr>
          <a:xfrm>
            <a:off x="623392" y="76421"/>
            <a:ext cx="7787208" cy="457200"/>
          </a:xfrm>
        </p:spPr>
        <p:txBody>
          <a:bodyPr/>
          <a:lstStyle/>
          <a:p>
            <a:r>
              <a:rPr lang="en-GB" dirty="0">
                <a:latin typeface="Arial Narrow" panose="020B0606020202030204" pitchFamily="34" charset="0"/>
              </a:rPr>
              <a:t>Motivation</a:t>
            </a:r>
          </a:p>
        </p:txBody>
      </p:sp>
      <p:sp>
        <p:nvSpPr>
          <p:cNvPr id="3" name="Content Placeholder 2">
            <a:extLst>
              <a:ext uri="{FF2B5EF4-FFF2-40B4-BE49-F238E27FC236}">
                <a16:creationId xmlns:a16="http://schemas.microsoft.com/office/drawing/2014/main" id="{3D2EABC6-7B2A-46EA-8247-94386E0CF545}"/>
              </a:ext>
            </a:extLst>
          </p:cNvPr>
          <p:cNvSpPr>
            <a:spLocks noGrp="1"/>
          </p:cNvSpPr>
          <p:nvPr>
            <p:ph idx="1"/>
          </p:nvPr>
        </p:nvSpPr>
        <p:spPr>
          <a:xfrm>
            <a:off x="623391" y="1411339"/>
            <a:ext cx="5733601" cy="4896544"/>
          </a:xfrm>
        </p:spPr>
        <p:txBody>
          <a:bodyPr>
            <a:normAutofit lnSpcReduction="10000"/>
          </a:bodyPr>
          <a:lstStyle/>
          <a:p>
            <a:r>
              <a:rPr lang="en-GB" sz="2800" dirty="0">
                <a:latin typeface="Arial Narrow" panose="020B0606020202030204" pitchFamily="34" charset="0"/>
              </a:rPr>
              <a:t>Operational risks:</a:t>
            </a:r>
          </a:p>
          <a:p>
            <a:pPr lvl="1"/>
            <a:r>
              <a:rPr lang="en-GB" sz="2400" dirty="0">
                <a:latin typeface="Arial Narrow" panose="020B0606020202030204" pitchFamily="34" charset="0"/>
              </a:rPr>
              <a:t>JET divertor is protected by a set of operating instructions, limiting maximum tile temperature and energy</a:t>
            </a:r>
          </a:p>
          <a:p>
            <a:pPr lvl="1"/>
            <a:r>
              <a:rPr lang="en-GB" sz="2400" dirty="0">
                <a:latin typeface="Arial Narrow" panose="020B0606020202030204" pitchFamily="34" charset="0"/>
              </a:rPr>
              <a:t>Several tiles where found damaged with cracks and broken tie-rods during the last two shutdowns</a:t>
            </a:r>
          </a:p>
          <a:p>
            <a:pPr lvl="1"/>
            <a:r>
              <a:rPr lang="en-GB" sz="2400" dirty="0">
                <a:latin typeface="Arial Narrow" panose="020B0606020202030204" pitchFamily="34" charset="0"/>
              </a:rPr>
              <a:t>Last high-power campaign has exposed weaknesses in divertor design requiring additional protection measures</a:t>
            </a:r>
          </a:p>
          <a:p>
            <a:r>
              <a:rPr lang="en-GB" sz="2800" dirty="0">
                <a:latin typeface="Arial Narrow" panose="020B0606020202030204" pitchFamily="34" charset="0"/>
              </a:rPr>
              <a:t>In support to ITER, experiments at JET studied the impact of melting an exposed tungsten edge</a:t>
            </a:r>
          </a:p>
        </p:txBody>
      </p:sp>
      <p:sp>
        <p:nvSpPr>
          <p:cNvPr id="4" name="Footer Placeholder 3">
            <a:extLst>
              <a:ext uri="{FF2B5EF4-FFF2-40B4-BE49-F238E27FC236}">
                <a16:creationId xmlns:a16="http://schemas.microsoft.com/office/drawing/2014/main" id="{23C54F0D-E1C3-4E07-8C8A-6045ED66F821}"/>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3</a:t>
            </a:fld>
            <a:endParaRPr lang="en-GB" dirty="0"/>
          </a:p>
        </p:txBody>
      </p:sp>
      <p:pic>
        <p:nvPicPr>
          <p:cNvPr id="9" name="Picture 8">
            <a:extLst>
              <a:ext uri="{FF2B5EF4-FFF2-40B4-BE49-F238E27FC236}">
                <a16:creationId xmlns:a16="http://schemas.microsoft.com/office/drawing/2014/main" id="{5B8D1F57-C044-40AE-95E4-9837EAE9A89D}"/>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l="52409" r="4620"/>
          <a:stretch/>
        </p:blipFill>
        <p:spPr bwMode="auto">
          <a:xfrm>
            <a:off x="6307169" y="859668"/>
            <a:ext cx="1893999" cy="23083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arren 24-02-15 pm 005">
            <a:extLst>
              <a:ext uri="{FF2B5EF4-FFF2-40B4-BE49-F238E27FC236}">
                <a16:creationId xmlns:a16="http://schemas.microsoft.com/office/drawing/2014/main" id="{E1C8AC5C-F1B9-4612-89C0-24CC97200DF5}"/>
              </a:ext>
            </a:extLst>
          </p:cNvPr>
          <p:cNvPicPr/>
          <p:nvPr/>
        </p:nvPicPr>
        <p:blipFill rotWithShape="1">
          <a:blip r:embed="rId3" cstate="print">
            <a:extLst>
              <a:ext uri="{28A0092B-C50C-407E-A947-70E740481C1C}">
                <a14:useLocalDpi xmlns:a14="http://schemas.microsoft.com/office/drawing/2010/main" val="0"/>
              </a:ext>
            </a:extLst>
          </a:blip>
          <a:srcRect l="36788" t="36991" r="43438" b="28977"/>
          <a:stretch/>
        </p:blipFill>
        <p:spPr bwMode="auto">
          <a:xfrm>
            <a:off x="6307168" y="3176283"/>
            <a:ext cx="1893999" cy="3061029"/>
          </a:xfrm>
          <a:prstGeom prst="rect">
            <a:avLst/>
          </a:prstGeom>
          <a:noFill/>
          <a:ln>
            <a:noFill/>
          </a:ln>
        </p:spPr>
      </p:pic>
      <p:pic>
        <p:nvPicPr>
          <p:cNvPr id="11" name="Picture 10">
            <a:extLst>
              <a:ext uri="{FF2B5EF4-FFF2-40B4-BE49-F238E27FC236}">
                <a16:creationId xmlns:a16="http://schemas.microsoft.com/office/drawing/2014/main" id="{CBE336B4-97EE-477B-A819-D8E866BC1A2A}"/>
              </a:ext>
            </a:extLst>
          </p:cNvPr>
          <p:cNvPicPr>
            <a:picLocks/>
          </p:cNvPicPr>
          <p:nvPr/>
        </p:nvPicPr>
        <p:blipFill>
          <a:blip r:embed="rId4"/>
          <a:stretch>
            <a:fillRect/>
          </a:stretch>
        </p:blipFill>
        <p:spPr>
          <a:xfrm>
            <a:off x="8319222" y="2513302"/>
            <a:ext cx="3872778" cy="3724009"/>
          </a:xfrm>
          <a:prstGeom prst="rect">
            <a:avLst/>
          </a:prstGeom>
        </p:spPr>
      </p:pic>
      <p:sp>
        <p:nvSpPr>
          <p:cNvPr id="8" name="Title 1">
            <a:extLst>
              <a:ext uri="{FF2B5EF4-FFF2-40B4-BE49-F238E27FC236}">
                <a16:creationId xmlns:a16="http://schemas.microsoft.com/office/drawing/2014/main" id="{4EA0E03A-475E-4C3D-A225-475F01F823EF}"/>
              </a:ext>
            </a:extLst>
          </p:cNvPr>
          <p:cNvSpPr txBox="1">
            <a:spLocks/>
          </p:cNvSpPr>
          <p:nvPr/>
        </p:nvSpPr>
        <p:spPr>
          <a:xfrm>
            <a:off x="609600" y="803406"/>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Modelling needs</a:t>
            </a:r>
          </a:p>
        </p:txBody>
      </p:sp>
      <p:pic>
        <p:nvPicPr>
          <p:cNvPr id="12" name="Picture 11">
            <a:extLst>
              <a:ext uri="{FF2B5EF4-FFF2-40B4-BE49-F238E27FC236}">
                <a16:creationId xmlns:a16="http://schemas.microsoft.com/office/drawing/2014/main" id="{7A14C854-2C4A-4AB6-ACBD-7C9382DA92DB}"/>
              </a:ext>
            </a:extLst>
          </p:cNvPr>
          <p:cNvPicPr/>
          <p:nvPr/>
        </p:nvPicPr>
        <p:blipFill rotWithShape="1">
          <a:blip r:embed="rId5">
            <a:extLst>
              <a:ext uri="{28A0092B-C50C-407E-A947-70E740481C1C}">
                <a14:useLocalDpi xmlns:a14="http://schemas.microsoft.com/office/drawing/2010/main" val="0"/>
              </a:ext>
            </a:extLst>
          </a:blip>
          <a:srcRect l="3572" t="10844" r="26422" b="48458"/>
          <a:stretch/>
        </p:blipFill>
        <p:spPr bwMode="auto">
          <a:xfrm>
            <a:off x="8201167" y="780269"/>
            <a:ext cx="3077097" cy="1624155"/>
          </a:xfrm>
          <a:prstGeom prst="rect">
            <a:avLst/>
          </a:prstGeom>
          <a:noFill/>
          <a:ln>
            <a:no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56D1EE17-379E-4E7A-A611-51CA9B4E5A16}"/>
              </a:ext>
            </a:extLst>
          </p:cNvPr>
          <p:cNvCxnSpPr>
            <a:cxnSpLocks/>
          </p:cNvCxnSpPr>
          <p:nvPr/>
        </p:nvCxnSpPr>
        <p:spPr>
          <a:xfrm flipV="1">
            <a:off x="7274528" y="980728"/>
            <a:ext cx="1442000" cy="12246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52741D12-69B5-4389-B457-5B4B3498BF16}"/>
              </a:ext>
            </a:extLst>
          </p:cNvPr>
          <p:cNvCxnSpPr>
            <a:cxnSpLocks/>
          </p:cNvCxnSpPr>
          <p:nvPr/>
        </p:nvCxnSpPr>
        <p:spPr>
          <a:xfrm flipV="1">
            <a:off x="7019592" y="1772816"/>
            <a:ext cx="1696936" cy="28803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650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EABC6-7B2A-46EA-8247-94386E0CF545}"/>
              </a:ext>
            </a:extLst>
          </p:cNvPr>
          <p:cNvSpPr>
            <a:spLocks noGrp="1"/>
          </p:cNvSpPr>
          <p:nvPr>
            <p:ph idx="1"/>
          </p:nvPr>
        </p:nvSpPr>
        <p:spPr>
          <a:xfrm>
            <a:off x="609599" y="1412776"/>
            <a:ext cx="6421798" cy="4104456"/>
          </a:xfrm>
        </p:spPr>
        <p:txBody>
          <a:bodyPr>
            <a:normAutofit/>
          </a:bodyPr>
          <a:lstStyle/>
          <a:p>
            <a:r>
              <a:rPr lang="en-GB" dirty="0">
                <a:latin typeface="Arial Narrow" panose="020B0606020202030204" pitchFamily="34" charset="0"/>
              </a:rPr>
              <a:t>Reconstruction of parallel heat flux for 2013 melting experiments was only possible reducing the IR derived q</a:t>
            </a:r>
            <a:r>
              <a:rPr lang="en-GB" baseline="-25000" dirty="0">
                <a:latin typeface="Arial Narrow" panose="020B0606020202030204" pitchFamily="34" charset="0"/>
              </a:rPr>
              <a:t>//</a:t>
            </a:r>
            <a:r>
              <a:rPr lang="en-GB" dirty="0">
                <a:latin typeface="Arial Narrow" panose="020B0606020202030204" pitchFamily="34" charset="0"/>
              </a:rPr>
              <a:t> by a factor of 5 for L-mode and 2.5 for H-mode [1]</a:t>
            </a:r>
            <a:br>
              <a:rPr lang="en-GB" dirty="0">
                <a:latin typeface="Arial Narrow" panose="020B0606020202030204" pitchFamily="34" charset="0"/>
              </a:rPr>
            </a:br>
            <a:endParaRPr lang="en-GB" dirty="0">
              <a:latin typeface="Arial Narrow" panose="020B0606020202030204" pitchFamily="34" charset="0"/>
            </a:endParaRPr>
          </a:p>
          <a:p>
            <a:r>
              <a:rPr lang="en-GB" dirty="0">
                <a:latin typeface="Arial Narrow" panose="020B0606020202030204" pitchFamily="34" charset="0"/>
              </a:rPr>
              <a:t>Assuming that </a:t>
            </a:r>
            <a:r>
              <a:rPr lang="en-GB" i="1" dirty="0" err="1">
                <a:latin typeface="Arial Narrow" panose="020B0606020202030204" pitchFamily="34" charset="0"/>
              </a:rPr>
              <a:t>λ</a:t>
            </a:r>
            <a:r>
              <a:rPr lang="en-GB" i="1" baseline="-25000" dirty="0" err="1">
                <a:latin typeface="Arial Narrow" panose="020B0606020202030204" pitchFamily="34" charset="0"/>
              </a:rPr>
              <a:t>q</a:t>
            </a:r>
            <a:r>
              <a:rPr lang="en-GB" dirty="0">
                <a:latin typeface="Arial Narrow" panose="020B0606020202030204" pitchFamily="34" charset="0"/>
              </a:rPr>
              <a:t> from the inter-ELM scaling laws [2] applies for the heat flux on all components leads to:</a:t>
            </a:r>
          </a:p>
          <a:p>
            <a:pPr lvl="1"/>
            <a:r>
              <a:rPr lang="en-GB" sz="2400" dirty="0">
                <a:latin typeface="Arial Narrow" panose="020B0606020202030204" pitchFamily="34" charset="0"/>
              </a:rPr>
              <a:t>An overestimation of the peak temperature, and</a:t>
            </a:r>
          </a:p>
          <a:p>
            <a:pPr lvl="1"/>
            <a:r>
              <a:rPr lang="en-GB" sz="2400" dirty="0">
                <a:latin typeface="Arial Narrow" panose="020B0606020202030204" pitchFamily="34" charset="0"/>
              </a:rPr>
              <a:t>An underestimation of the maximum stress</a:t>
            </a:r>
          </a:p>
          <a:p>
            <a:endParaRPr lang="en-GB" dirty="0">
              <a:latin typeface="Arial Narrow" panose="020B0606020202030204" pitchFamily="34" charset="0"/>
            </a:endParaRPr>
          </a:p>
          <a:p>
            <a:pPr marL="457200" lvl="1" indent="0">
              <a:buNone/>
            </a:pPr>
            <a:endParaRPr lang="en-GB" dirty="0">
              <a:latin typeface="Arial Narrow" panose="020B0606020202030204" pitchFamily="34" charset="0"/>
            </a:endParaRPr>
          </a:p>
        </p:txBody>
      </p:sp>
      <p:sp>
        <p:nvSpPr>
          <p:cNvPr id="4" name="Footer Placeholder 3">
            <a:extLst>
              <a:ext uri="{FF2B5EF4-FFF2-40B4-BE49-F238E27FC236}">
                <a16:creationId xmlns:a16="http://schemas.microsoft.com/office/drawing/2014/main" id="{23C54F0D-E1C3-4E07-8C8A-6045ED66F821}"/>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4</a:t>
            </a:fld>
            <a:endParaRPr lang="en-GB" dirty="0"/>
          </a:p>
        </p:txBody>
      </p:sp>
      <p:sp>
        <p:nvSpPr>
          <p:cNvPr id="8" name="TextBox 7">
            <a:extLst>
              <a:ext uri="{FF2B5EF4-FFF2-40B4-BE49-F238E27FC236}">
                <a16:creationId xmlns:a16="http://schemas.microsoft.com/office/drawing/2014/main" id="{A44C4899-0F82-487D-86B3-BAB8AAC4D3EE}"/>
              </a:ext>
            </a:extLst>
          </p:cNvPr>
          <p:cNvSpPr txBox="1"/>
          <p:nvPr/>
        </p:nvSpPr>
        <p:spPr>
          <a:xfrm>
            <a:off x="9408368" y="413663"/>
            <a:ext cx="915635" cy="261610"/>
          </a:xfrm>
          <a:prstGeom prst="rect">
            <a:avLst/>
          </a:prstGeom>
          <a:noFill/>
        </p:spPr>
        <p:txBody>
          <a:bodyPr wrap="none" rtlCol="0">
            <a:spAutoFit/>
          </a:bodyPr>
          <a:lstStyle/>
          <a:p>
            <a:r>
              <a:rPr lang="en-GB" sz="1100" dirty="0">
                <a:latin typeface="Arial Narrow" panose="020B0606020202030204" pitchFamily="34" charset="0"/>
              </a:rPr>
              <a:t>JPN 84779 [1]</a:t>
            </a:r>
          </a:p>
        </p:txBody>
      </p:sp>
      <p:pic>
        <p:nvPicPr>
          <p:cNvPr id="10" name="Picture 9">
            <a:extLst>
              <a:ext uri="{FF2B5EF4-FFF2-40B4-BE49-F238E27FC236}">
                <a16:creationId xmlns:a16="http://schemas.microsoft.com/office/drawing/2014/main" id="{24C25B8F-0DE8-4ED0-BE59-9918DD5ACB08}"/>
              </a:ext>
            </a:extLst>
          </p:cNvPr>
          <p:cNvPicPr>
            <a:picLocks/>
          </p:cNvPicPr>
          <p:nvPr/>
        </p:nvPicPr>
        <p:blipFill rotWithShape="1">
          <a:blip r:embed="rId2">
            <a:extLst>
              <a:ext uri="{28A0092B-C50C-407E-A947-70E740481C1C}">
                <a14:useLocalDpi xmlns:a14="http://schemas.microsoft.com/office/drawing/2010/main" val="0"/>
              </a:ext>
            </a:extLst>
          </a:blip>
          <a:srcRect t="2956"/>
          <a:stretch/>
        </p:blipFill>
        <p:spPr>
          <a:xfrm>
            <a:off x="7464152" y="3362973"/>
            <a:ext cx="3347864" cy="3214473"/>
          </a:xfrm>
          <a:prstGeom prst="rect">
            <a:avLst/>
          </a:prstGeom>
        </p:spPr>
      </p:pic>
      <p:pic>
        <p:nvPicPr>
          <p:cNvPr id="13" name="Picture 12">
            <a:extLst>
              <a:ext uri="{FF2B5EF4-FFF2-40B4-BE49-F238E27FC236}">
                <a16:creationId xmlns:a16="http://schemas.microsoft.com/office/drawing/2014/main" id="{A975D30C-249C-4919-AE4A-10597B7D2C3A}"/>
              </a:ext>
            </a:extLst>
          </p:cNvPr>
          <p:cNvPicPr>
            <a:picLocks/>
          </p:cNvPicPr>
          <p:nvPr/>
        </p:nvPicPr>
        <p:blipFill rotWithShape="1">
          <a:blip r:embed="rId3">
            <a:extLst>
              <a:ext uri="{28A0092B-C50C-407E-A947-70E740481C1C}">
                <a14:useLocalDpi xmlns:a14="http://schemas.microsoft.com/office/drawing/2010/main" val="0"/>
              </a:ext>
            </a:extLst>
          </a:blip>
          <a:srcRect r="38765" b="53946"/>
          <a:stretch/>
        </p:blipFill>
        <p:spPr>
          <a:xfrm>
            <a:off x="7454683" y="805826"/>
            <a:ext cx="3897901" cy="2191126"/>
          </a:xfrm>
          <a:prstGeom prst="rect">
            <a:avLst/>
          </a:prstGeom>
        </p:spPr>
      </p:pic>
      <p:sp>
        <p:nvSpPr>
          <p:cNvPr id="14" name="Rectangle 13">
            <a:extLst>
              <a:ext uri="{FF2B5EF4-FFF2-40B4-BE49-F238E27FC236}">
                <a16:creationId xmlns:a16="http://schemas.microsoft.com/office/drawing/2014/main" id="{80C7993E-6263-48B0-8B9C-D8B9EAE2DCCD}"/>
              </a:ext>
            </a:extLst>
          </p:cNvPr>
          <p:cNvSpPr/>
          <p:nvPr/>
        </p:nvSpPr>
        <p:spPr>
          <a:xfrm>
            <a:off x="609600" y="5229200"/>
            <a:ext cx="5639452" cy="492443"/>
          </a:xfrm>
          <a:prstGeom prst="rect">
            <a:avLst/>
          </a:prstGeom>
        </p:spPr>
        <p:txBody>
          <a:bodyPr wrap="square">
            <a:spAutoFit/>
          </a:bodyPr>
          <a:lstStyle/>
          <a:p>
            <a:pPr algn="just">
              <a:spcAft>
                <a:spcPts val="13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[1] ARNOUX G. </a:t>
            </a:r>
            <a:r>
              <a:rPr lang="en-GB" sz="1200" i="1" dirty="0">
                <a:latin typeface="Times New Roman" panose="02020603050405020304" pitchFamily="18" charset="0"/>
                <a:ea typeface="Calibri" panose="020F0502020204030204" pitchFamily="34" charset="0"/>
                <a:cs typeface="Times New Roman" panose="02020603050405020304" pitchFamily="18" charset="0"/>
              </a:rPr>
              <a:t>et al</a:t>
            </a:r>
            <a:r>
              <a:rPr lang="en-GB" sz="1200" dirty="0">
                <a:latin typeface="Times New Roman" panose="02020603050405020304" pitchFamily="18" charset="0"/>
                <a:ea typeface="Calibri" panose="020F0502020204030204" pitchFamily="34" charset="0"/>
                <a:cs typeface="Times New Roman" panose="02020603050405020304" pitchFamily="18" charset="0"/>
              </a:rPr>
              <a:t>, Thermal analysis of an exposed tungsten edge in the JET divertor, J. </a:t>
            </a:r>
            <a:r>
              <a:rPr lang="en-GB" sz="1200" dirty="0" err="1">
                <a:latin typeface="Times New Roman" panose="02020603050405020304" pitchFamily="18" charset="0"/>
                <a:ea typeface="Calibri" panose="020F0502020204030204" pitchFamily="34" charset="0"/>
                <a:cs typeface="Times New Roman" panose="02020603050405020304" pitchFamily="18" charset="0"/>
              </a:rPr>
              <a:t>Nucl</a:t>
            </a:r>
            <a:r>
              <a:rPr lang="en-GB" sz="1200" dirty="0">
                <a:latin typeface="Times New Roman" panose="02020603050405020304" pitchFamily="18" charset="0"/>
                <a:ea typeface="Calibri" panose="020F0502020204030204" pitchFamily="34" charset="0"/>
                <a:cs typeface="Times New Roman" panose="02020603050405020304" pitchFamily="18" charset="0"/>
              </a:rPr>
              <a:t>. Mat. </a:t>
            </a:r>
            <a:r>
              <a:rPr lang="en-GB" sz="1200" b="1" dirty="0">
                <a:latin typeface="Times New Roman" panose="02020603050405020304" pitchFamily="18" charset="0"/>
                <a:ea typeface="Calibri" panose="020F0502020204030204" pitchFamily="34" charset="0"/>
                <a:cs typeface="Times New Roman" panose="02020603050405020304" pitchFamily="18" charset="0"/>
              </a:rPr>
              <a:t>463</a:t>
            </a:r>
            <a:r>
              <a:rPr lang="en-GB" sz="1200" dirty="0">
                <a:latin typeface="Times New Roman" panose="02020603050405020304" pitchFamily="18" charset="0"/>
                <a:ea typeface="Calibri" panose="020F0502020204030204" pitchFamily="34" charset="0"/>
                <a:cs typeface="Times New Roman" panose="02020603050405020304" pitchFamily="18" charset="0"/>
              </a:rPr>
              <a:t> (2015) 415</a:t>
            </a:r>
            <a:r>
              <a:rPr lang="en-GB" sz="1400" dirty="0">
                <a:latin typeface="Times New Roman" panose="02020603050405020304" pitchFamily="18" charset="0"/>
                <a:ea typeface="Calibri" panose="020F0502020204030204" pitchFamily="34" charset="0"/>
                <a:cs typeface="Times New Roman" panose="02020603050405020304" pitchFamily="18" charset="0"/>
              </a:rPr>
              <a:t>–</a:t>
            </a:r>
            <a:r>
              <a:rPr lang="en-GB" sz="1200" dirty="0">
                <a:latin typeface="Times New Roman" panose="02020603050405020304" pitchFamily="18" charset="0"/>
                <a:ea typeface="Calibri" panose="020F0502020204030204" pitchFamily="34" charset="0"/>
                <a:cs typeface="Times New Roman" panose="02020603050405020304" pitchFamily="18" charset="0"/>
              </a:rPr>
              <a:t>419.</a:t>
            </a:r>
          </a:p>
        </p:txBody>
      </p:sp>
      <p:sp>
        <p:nvSpPr>
          <p:cNvPr id="15" name="Rectangle 14">
            <a:extLst>
              <a:ext uri="{FF2B5EF4-FFF2-40B4-BE49-F238E27FC236}">
                <a16:creationId xmlns:a16="http://schemas.microsoft.com/office/drawing/2014/main" id="{17008E5C-A189-4137-915B-47ECD36D8B11}"/>
              </a:ext>
            </a:extLst>
          </p:cNvPr>
          <p:cNvSpPr/>
          <p:nvPr/>
        </p:nvSpPr>
        <p:spPr>
          <a:xfrm>
            <a:off x="609600" y="5779419"/>
            <a:ext cx="5333351" cy="461665"/>
          </a:xfrm>
          <a:prstGeom prst="rect">
            <a:avLst/>
          </a:prstGeom>
        </p:spPr>
        <p:txBody>
          <a:bodyPr wrap="square">
            <a:spAutoFit/>
          </a:bodyPr>
          <a:lstStyle/>
          <a:p>
            <a:pPr algn="just">
              <a:spcAft>
                <a:spcPts val="13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[2] EICH T. </a:t>
            </a:r>
            <a:r>
              <a:rPr lang="en-GB" sz="1200" i="1" dirty="0">
                <a:latin typeface="Times New Roman" panose="02020603050405020304" pitchFamily="18" charset="0"/>
                <a:ea typeface="Calibri" panose="020F0502020204030204" pitchFamily="34" charset="0"/>
                <a:cs typeface="Times New Roman" panose="02020603050405020304" pitchFamily="18" charset="0"/>
              </a:rPr>
              <a:t>et al</a:t>
            </a:r>
            <a:r>
              <a:rPr lang="en-GB" sz="1200" dirty="0">
                <a:latin typeface="Times New Roman" panose="02020603050405020304" pitchFamily="18" charset="0"/>
                <a:ea typeface="Calibri" panose="020F0502020204030204" pitchFamily="34" charset="0"/>
                <a:cs typeface="Times New Roman" panose="02020603050405020304" pitchFamily="18" charset="0"/>
              </a:rPr>
              <a:t>, Scaling of the tokamak near the scrape-off layer H-mode power width and implications for ITER, </a:t>
            </a:r>
            <a:r>
              <a:rPr lang="en-GB" sz="1200" dirty="0" err="1">
                <a:latin typeface="Times New Roman" panose="02020603050405020304" pitchFamily="18" charset="0"/>
                <a:ea typeface="Calibri" panose="020F0502020204030204" pitchFamily="34" charset="0"/>
                <a:cs typeface="Times New Roman" panose="02020603050405020304" pitchFamily="18" charset="0"/>
              </a:rPr>
              <a:t>Nucl</a:t>
            </a:r>
            <a:r>
              <a:rPr lang="en-GB" sz="1200" dirty="0">
                <a:latin typeface="Times New Roman" panose="02020603050405020304" pitchFamily="18" charset="0"/>
                <a:ea typeface="Calibri" panose="020F0502020204030204" pitchFamily="34" charset="0"/>
                <a:cs typeface="Times New Roman" panose="02020603050405020304" pitchFamily="18" charset="0"/>
              </a:rPr>
              <a:t>. Fusion </a:t>
            </a:r>
            <a:r>
              <a:rPr lang="en-GB" sz="1200" b="1" dirty="0">
                <a:latin typeface="Times New Roman" panose="02020603050405020304" pitchFamily="18" charset="0"/>
                <a:ea typeface="Calibri" panose="020F0502020204030204" pitchFamily="34" charset="0"/>
                <a:cs typeface="Times New Roman" panose="02020603050405020304" pitchFamily="18" charset="0"/>
              </a:rPr>
              <a:t>53 </a:t>
            </a:r>
            <a:r>
              <a:rPr lang="en-GB" sz="1200" dirty="0">
                <a:latin typeface="Times New Roman" panose="02020603050405020304" pitchFamily="18" charset="0"/>
                <a:ea typeface="Calibri" panose="020F0502020204030204" pitchFamily="34" charset="0"/>
                <a:cs typeface="Times New Roman" panose="02020603050405020304" pitchFamily="18" charset="0"/>
              </a:rPr>
              <a:t>(2013) 093031.</a:t>
            </a:r>
          </a:p>
        </p:txBody>
      </p:sp>
      <p:pic>
        <p:nvPicPr>
          <p:cNvPr id="16" name="Picture 15">
            <a:extLst>
              <a:ext uri="{FF2B5EF4-FFF2-40B4-BE49-F238E27FC236}">
                <a16:creationId xmlns:a16="http://schemas.microsoft.com/office/drawing/2014/main" id="{67010608-9D4D-49EF-8149-21DCC5C30F86}"/>
              </a:ext>
            </a:extLst>
          </p:cNvPr>
          <p:cNvPicPr>
            <a:picLocks/>
          </p:cNvPicPr>
          <p:nvPr/>
        </p:nvPicPr>
        <p:blipFill rotWithShape="1">
          <a:blip r:embed="rId3">
            <a:extLst>
              <a:ext uri="{28A0092B-C50C-407E-A947-70E740481C1C}">
                <a14:useLocalDpi xmlns:a14="http://schemas.microsoft.com/office/drawing/2010/main" val="0"/>
              </a:ext>
            </a:extLst>
          </a:blip>
          <a:srcRect t="91363" r="38765" b="-946"/>
          <a:stretch/>
        </p:blipFill>
        <p:spPr>
          <a:xfrm>
            <a:off x="7454683" y="2987224"/>
            <a:ext cx="3897901" cy="455924"/>
          </a:xfrm>
          <a:prstGeom prst="rect">
            <a:avLst/>
          </a:prstGeom>
        </p:spPr>
      </p:pic>
      <p:cxnSp>
        <p:nvCxnSpPr>
          <p:cNvPr id="6" name="Straight Connector 5">
            <a:extLst>
              <a:ext uri="{FF2B5EF4-FFF2-40B4-BE49-F238E27FC236}">
                <a16:creationId xmlns:a16="http://schemas.microsoft.com/office/drawing/2014/main" id="{7F20CD7C-9C8B-4A9F-8907-15B01EB7586E}"/>
              </a:ext>
            </a:extLst>
          </p:cNvPr>
          <p:cNvCxnSpPr>
            <a:cxnSpLocks/>
          </p:cNvCxnSpPr>
          <p:nvPr/>
        </p:nvCxnSpPr>
        <p:spPr>
          <a:xfrm flipV="1">
            <a:off x="8003704" y="4267279"/>
            <a:ext cx="2843808"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B3F820-6725-456C-AE24-32950E433B36}"/>
              </a:ext>
            </a:extLst>
          </p:cNvPr>
          <p:cNvSpPr txBox="1"/>
          <p:nvPr/>
        </p:nvSpPr>
        <p:spPr>
          <a:xfrm>
            <a:off x="10812016" y="3933056"/>
            <a:ext cx="1233242" cy="646331"/>
          </a:xfrm>
          <a:prstGeom prst="rect">
            <a:avLst/>
          </a:prstGeom>
          <a:solidFill>
            <a:srgbClr val="C00000"/>
          </a:solidFill>
        </p:spPr>
        <p:txBody>
          <a:bodyPr wrap="square" rtlCol="0">
            <a:spAutoFit/>
          </a:bodyPr>
          <a:lstStyle/>
          <a:p>
            <a:pPr algn="ctr"/>
            <a:r>
              <a:rPr lang="en-GB" dirty="0">
                <a:solidFill>
                  <a:schemeClr val="bg1"/>
                </a:solidFill>
                <a:latin typeface="Arial Narrow" panose="020B0606020202030204" pitchFamily="34" charset="0"/>
              </a:rPr>
              <a:t>Operational</a:t>
            </a:r>
          </a:p>
          <a:p>
            <a:pPr algn="ctr"/>
            <a:r>
              <a:rPr lang="en-GB" dirty="0">
                <a:solidFill>
                  <a:schemeClr val="bg1"/>
                </a:solidFill>
                <a:latin typeface="Arial Narrow" panose="020B0606020202030204" pitchFamily="34" charset="0"/>
              </a:rPr>
              <a:t>limit</a:t>
            </a:r>
          </a:p>
        </p:txBody>
      </p:sp>
      <p:sp>
        <p:nvSpPr>
          <p:cNvPr id="17" name="Title 1">
            <a:extLst>
              <a:ext uri="{FF2B5EF4-FFF2-40B4-BE49-F238E27FC236}">
                <a16:creationId xmlns:a16="http://schemas.microsoft.com/office/drawing/2014/main" id="{27F5323F-769B-4225-B5BC-222E95B55359}"/>
              </a:ext>
            </a:extLst>
          </p:cNvPr>
          <p:cNvSpPr txBox="1">
            <a:spLocks/>
          </p:cNvSpPr>
          <p:nvPr/>
        </p:nvSpPr>
        <p:spPr>
          <a:xfrm>
            <a:off x="609600" y="81156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Simulation issues</a:t>
            </a:r>
          </a:p>
        </p:txBody>
      </p:sp>
      <p:sp>
        <p:nvSpPr>
          <p:cNvPr id="18" name="Title 1">
            <a:extLst>
              <a:ext uri="{FF2B5EF4-FFF2-40B4-BE49-F238E27FC236}">
                <a16:creationId xmlns:a16="http://schemas.microsoft.com/office/drawing/2014/main" id="{629D0CF7-7E4E-422D-9276-A7D21E6F5CED}"/>
              </a:ext>
            </a:extLst>
          </p:cNvPr>
          <p:cNvSpPr>
            <a:spLocks noGrp="1"/>
          </p:cNvSpPr>
          <p:nvPr>
            <p:ph type="title"/>
          </p:nvPr>
        </p:nvSpPr>
        <p:spPr/>
        <p:txBody>
          <a:bodyPr/>
          <a:lstStyle/>
          <a:p>
            <a:r>
              <a:rPr lang="en-GB" dirty="0">
                <a:latin typeface="Arial Narrow" panose="020B0606020202030204" pitchFamily="34" charset="0"/>
              </a:rPr>
              <a:t>Motivation</a:t>
            </a:r>
          </a:p>
        </p:txBody>
      </p:sp>
    </p:spTree>
    <p:extLst>
      <p:ext uri="{BB962C8B-B14F-4D97-AF65-F5344CB8AC3E}">
        <p14:creationId xmlns:p14="http://schemas.microsoft.com/office/powerpoint/2010/main" val="82595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a:xfrm>
            <a:off x="609600" y="81700"/>
            <a:ext cx="10058400" cy="457200"/>
          </a:xfrm>
        </p:spPr>
        <p:txBody>
          <a:bodyPr/>
          <a:lstStyle/>
          <a:p>
            <a:r>
              <a:rPr lang="en-GB" dirty="0">
                <a:latin typeface="Arial Narrow" panose="020B0606020202030204" pitchFamily="34" charset="0"/>
              </a:rPr>
              <a:t>Modelling advances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09600" y="1403048"/>
            <a:ext cx="3902224" cy="4896544"/>
          </a:xfrm>
        </p:spPr>
        <p:txBody>
          <a:bodyPr>
            <a:normAutofit lnSpcReduction="10000"/>
          </a:bodyPr>
          <a:lstStyle/>
          <a:p>
            <a:r>
              <a:rPr lang="en-GB" dirty="0">
                <a:latin typeface="Arial Narrow" panose="020B0606020202030204" pitchFamily="34" charset="0"/>
              </a:rPr>
              <a:t>Characterized using results from 2013 and 2015-16 melting experiments</a:t>
            </a:r>
          </a:p>
          <a:p>
            <a:r>
              <a:rPr lang="en-GB" dirty="0">
                <a:latin typeface="Arial Narrow" panose="020B0606020202030204" pitchFamily="34" charset="0"/>
              </a:rPr>
              <a:t>Three geometries compared, with 2˚, 15˚, and 90˚ angles</a:t>
            </a:r>
          </a:p>
          <a:p>
            <a:r>
              <a:rPr lang="en-GB" dirty="0">
                <a:latin typeface="Arial Narrow" panose="020B0606020202030204" pitchFamily="34" charset="0"/>
              </a:rPr>
              <a:t>New inverse code ALICIA [3] for increased IR derived heat flux calculation</a:t>
            </a:r>
          </a:p>
          <a:p>
            <a:r>
              <a:rPr lang="en-GB" dirty="0">
                <a:latin typeface="Arial Narrow" panose="020B0606020202030204" pitchFamily="34" charset="0"/>
              </a:rPr>
              <a:t>Geometrical and surface loading effects considered</a:t>
            </a:r>
          </a:p>
          <a:p>
            <a:r>
              <a:rPr lang="en-GB" dirty="0">
                <a:latin typeface="Arial Narrow" panose="020B0606020202030204" pitchFamily="34" charset="0"/>
              </a:rPr>
              <a:t>Power measured at shadowed region used as cross-check</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5</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09600" y="87384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Parallel heat flux</a:t>
            </a:r>
          </a:p>
        </p:txBody>
      </p:sp>
      <p:pic>
        <p:nvPicPr>
          <p:cNvPr id="7" name="Picture 6">
            <a:extLst>
              <a:ext uri="{FF2B5EF4-FFF2-40B4-BE49-F238E27FC236}">
                <a16:creationId xmlns:a16="http://schemas.microsoft.com/office/drawing/2014/main" id="{55B595B2-00E2-435C-AB51-D6069DA37B8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412288" y="1556792"/>
            <a:ext cx="3889148" cy="3884185"/>
          </a:xfrm>
          <a:prstGeom prst="rect">
            <a:avLst/>
          </a:prstGeom>
        </p:spPr>
      </p:pic>
      <p:sp>
        <p:nvSpPr>
          <p:cNvPr id="8" name="Rectangle 7">
            <a:extLst>
              <a:ext uri="{FF2B5EF4-FFF2-40B4-BE49-F238E27FC236}">
                <a16:creationId xmlns:a16="http://schemas.microsoft.com/office/drawing/2014/main" id="{1D125124-38A5-40A2-907C-AD8F19195FF8}"/>
              </a:ext>
            </a:extLst>
          </p:cNvPr>
          <p:cNvSpPr/>
          <p:nvPr/>
        </p:nvSpPr>
        <p:spPr>
          <a:xfrm>
            <a:off x="609600" y="6032321"/>
            <a:ext cx="7214592" cy="276999"/>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rPr>
              <a:t>[3] </a:t>
            </a:r>
            <a:r>
              <a:rPr lang="fr-FR" sz="1200" dirty="0">
                <a:latin typeface="Times New Roman" panose="02020603050405020304" pitchFamily="18" charset="0"/>
                <a:cs typeface="Times New Roman" panose="02020603050405020304" pitchFamily="18" charset="0"/>
              </a:rPr>
              <a:t>IGLESIAS D. et al, Digital </a:t>
            </a:r>
            <a:r>
              <a:rPr lang="fr-FR" sz="1200" dirty="0" err="1">
                <a:latin typeface="Times New Roman" panose="02020603050405020304" pitchFamily="18" charset="0"/>
                <a:cs typeface="Times New Roman" panose="02020603050405020304" pitchFamily="18" charset="0"/>
              </a:rPr>
              <a:t>twin</a:t>
            </a:r>
            <a:r>
              <a:rPr lang="fr-FR" sz="1200" dirty="0">
                <a:latin typeface="Times New Roman" panose="02020603050405020304" pitchFamily="18" charset="0"/>
                <a:cs typeface="Times New Roman" panose="02020603050405020304" pitchFamily="18" charset="0"/>
              </a:rPr>
              <a:t> applications for the JET divertor, Fusion Eng. Des. 145 (2017) 71–76.</a:t>
            </a:r>
            <a:endParaRPr lang="en-GB" sz="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0E8AE7B-7EBC-4F93-ACE5-4570A62DF2C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314512" y="1556928"/>
            <a:ext cx="3899428" cy="3900952"/>
          </a:xfrm>
          <a:prstGeom prst="rect">
            <a:avLst/>
          </a:prstGeom>
        </p:spPr>
      </p:pic>
      <p:sp>
        <p:nvSpPr>
          <p:cNvPr id="11" name="TextBox 10">
            <a:extLst>
              <a:ext uri="{FF2B5EF4-FFF2-40B4-BE49-F238E27FC236}">
                <a16:creationId xmlns:a16="http://schemas.microsoft.com/office/drawing/2014/main" id="{4CCD3861-F2AE-46FC-BDFF-0FDE322FA448}"/>
              </a:ext>
            </a:extLst>
          </p:cNvPr>
          <p:cNvSpPr txBox="1"/>
          <p:nvPr/>
        </p:nvSpPr>
        <p:spPr>
          <a:xfrm>
            <a:off x="4835860" y="1036275"/>
            <a:ext cx="2520280" cy="400110"/>
          </a:xfrm>
          <a:prstGeom prst="rect">
            <a:avLst/>
          </a:prstGeom>
          <a:noFill/>
        </p:spPr>
        <p:txBody>
          <a:bodyPr wrap="square" rtlCol="0">
            <a:spAutoFit/>
          </a:bodyPr>
          <a:lstStyle/>
          <a:p>
            <a:pPr algn="ctr"/>
            <a:r>
              <a:rPr lang="en-GB" sz="2000" dirty="0">
                <a:latin typeface="Arial Narrow" panose="020B0606020202030204" pitchFamily="34" charset="0"/>
              </a:rPr>
              <a:t>2013 Experiment</a:t>
            </a:r>
          </a:p>
        </p:txBody>
      </p:sp>
      <p:sp>
        <p:nvSpPr>
          <p:cNvPr id="12" name="TextBox 11">
            <a:extLst>
              <a:ext uri="{FF2B5EF4-FFF2-40B4-BE49-F238E27FC236}">
                <a16:creationId xmlns:a16="http://schemas.microsoft.com/office/drawing/2014/main" id="{F7F94030-CFC0-4C1D-B708-1285CA657ECC}"/>
              </a:ext>
            </a:extLst>
          </p:cNvPr>
          <p:cNvSpPr txBox="1"/>
          <p:nvPr/>
        </p:nvSpPr>
        <p:spPr>
          <a:xfrm>
            <a:off x="9031897" y="1036275"/>
            <a:ext cx="2520280" cy="400110"/>
          </a:xfrm>
          <a:prstGeom prst="rect">
            <a:avLst/>
          </a:prstGeom>
          <a:noFill/>
        </p:spPr>
        <p:txBody>
          <a:bodyPr wrap="square" rtlCol="0">
            <a:spAutoFit/>
          </a:bodyPr>
          <a:lstStyle/>
          <a:p>
            <a:pPr algn="ctr"/>
            <a:r>
              <a:rPr lang="en-GB" sz="2000" dirty="0">
                <a:latin typeface="Arial Narrow" panose="020B0606020202030204" pitchFamily="34" charset="0"/>
              </a:rPr>
              <a:t>2015-16 Experiment</a:t>
            </a:r>
          </a:p>
        </p:txBody>
      </p:sp>
    </p:spTree>
    <p:extLst>
      <p:ext uri="{BB962C8B-B14F-4D97-AF65-F5344CB8AC3E}">
        <p14:creationId xmlns:p14="http://schemas.microsoft.com/office/powerpoint/2010/main" val="127131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a:xfrm>
            <a:off x="609600" y="79308"/>
            <a:ext cx="10058400" cy="457200"/>
          </a:xfrm>
        </p:spPr>
        <p:txBody>
          <a:bodyPr/>
          <a:lstStyle/>
          <a:p>
            <a:r>
              <a:rPr lang="en-GB" dirty="0">
                <a:latin typeface="Arial Narrow" panose="020B0606020202030204" pitchFamily="34" charset="0"/>
              </a:rPr>
              <a:t>Modelling advances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3392" y="1443036"/>
            <a:ext cx="3960440" cy="4896544"/>
          </a:xfrm>
        </p:spPr>
        <p:txBody>
          <a:bodyPr>
            <a:normAutofit/>
          </a:bodyPr>
          <a:lstStyle/>
          <a:p>
            <a:pPr>
              <a:spcAft>
                <a:spcPts val="1200"/>
              </a:spcAft>
            </a:pPr>
            <a:r>
              <a:rPr lang="en-GB" dirty="0">
                <a:latin typeface="Arial Narrow" panose="020B0606020202030204" pitchFamily="34" charset="0"/>
              </a:rPr>
              <a:t>Background measured with strike point away</a:t>
            </a:r>
          </a:p>
          <a:p>
            <a:pPr>
              <a:spcAft>
                <a:spcPts val="1200"/>
              </a:spcAft>
            </a:pPr>
            <a:r>
              <a:rPr lang="en-GB" dirty="0">
                <a:latin typeface="Arial Narrow" panose="020B0606020202030204" pitchFamily="34" charset="0"/>
              </a:rPr>
              <a:t>Mismatch between q</a:t>
            </a:r>
            <a:r>
              <a:rPr lang="en-GB" baseline="-25000" dirty="0">
                <a:latin typeface="Arial Narrow" panose="020B0606020202030204" pitchFamily="34" charset="0"/>
              </a:rPr>
              <a:t>//</a:t>
            </a:r>
            <a:r>
              <a:rPr lang="en-GB" dirty="0">
                <a:latin typeface="Arial Narrow" panose="020B0606020202030204" pitchFamily="34" charset="0"/>
              </a:rPr>
              <a:t> measured by typical approach:</a:t>
            </a:r>
            <a:br>
              <a:rPr lang="en-GB" dirty="0">
                <a:latin typeface="Arial Narrow" panose="020B0606020202030204" pitchFamily="34" charset="0"/>
              </a:rPr>
            </a:br>
            <a:br>
              <a:rPr lang="en-GB" dirty="0">
                <a:latin typeface="Arial Narrow" panose="020B0606020202030204" pitchFamily="34" charset="0"/>
              </a:rPr>
            </a:br>
            <a:endParaRPr lang="en-GB" sz="1400" dirty="0">
              <a:latin typeface="Arial Narrow" panose="020B0606020202030204" pitchFamily="34" charset="0"/>
            </a:endParaRPr>
          </a:p>
          <a:p>
            <a:pPr>
              <a:spcAft>
                <a:spcPts val="1200"/>
              </a:spcAft>
            </a:pPr>
            <a:r>
              <a:rPr lang="en-GB" dirty="0">
                <a:latin typeface="Arial Narrow" panose="020B0606020202030204" pitchFamily="34" charset="0"/>
              </a:rPr>
              <a:t>Measurements at three different angles match when adding an additional term [4]:</a:t>
            </a:r>
          </a:p>
          <a:p>
            <a:pPr>
              <a:spcAft>
                <a:spcPts val="1200"/>
              </a:spcAft>
            </a:pPr>
            <a:endParaRPr lang="en-GB" dirty="0">
              <a:latin typeface="Arial Narrow" panose="020B0606020202030204" pitchFamily="34" charset="0"/>
            </a:endParaRP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6</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3392" y="84182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Parallel heat flux</a:t>
            </a:r>
          </a:p>
        </p:txBody>
      </p:sp>
      <p:pic>
        <p:nvPicPr>
          <p:cNvPr id="6" name="Picture 5">
            <a:extLst>
              <a:ext uri="{FF2B5EF4-FFF2-40B4-BE49-F238E27FC236}">
                <a16:creationId xmlns:a16="http://schemas.microsoft.com/office/drawing/2014/main" id="{4F89186E-D0E1-461F-BCDF-C701FD394A39}"/>
              </a:ext>
            </a:extLst>
          </p:cNvPr>
          <p:cNvPicPr>
            <a:picLocks/>
          </p:cNvPicPr>
          <p:nvPr/>
        </p:nvPicPr>
        <p:blipFill rotWithShape="1">
          <a:blip r:embed="rId2"/>
          <a:srcRect t="14155" b="7991"/>
          <a:stretch/>
        </p:blipFill>
        <p:spPr>
          <a:xfrm>
            <a:off x="1775520" y="3248007"/>
            <a:ext cx="1733550" cy="685049"/>
          </a:xfrm>
          <a:prstGeom prst="rect">
            <a:avLst/>
          </a:prstGeom>
        </p:spPr>
      </p:pic>
      <p:pic>
        <p:nvPicPr>
          <p:cNvPr id="8" name="Picture 7">
            <a:extLst>
              <a:ext uri="{FF2B5EF4-FFF2-40B4-BE49-F238E27FC236}">
                <a16:creationId xmlns:a16="http://schemas.microsoft.com/office/drawing/2014/main" id="{5C37AF2F-383F-443E-817E-A10B523CB5EC}"/>
              </a:ext>
            </a:extLst>
          </p:cNvPr>
          <p:cNvPicPr>
            <a:picLocks/>
          </p:cNvPicPr>
          <p:nvPr/>
        </p:nvPicPr>
        <p:blipFill>
          <a:blip r:embed="rId3"/>
          <a:stretch>
            <a:fillRect/>
          </a:stretch>
        </p:blipFill>
        <p:spPr>
          <a:xfrm>
            <a:off x="1590898" y="5157192"/>
            <a:ext cx="2128838" cy="760192"/>
          </a:xfrm>
          <a:prstGeom prst="rect">
            <a:avLst/>
          </a:prstGeom>
        </p:spPr>
      </p:pic>
      <p:pic>
        <p:nvPicPr>
          <p:cNvPr id="10" name="Picture 9">
            <a:extLst>
              <a:ext uri="{FF2B5EF4-FFF2-40B4-BE49-F238E27FC236}">
                <a16:creationId xmlns:a16="http://schemas.microsoft.com/office/drawing/2014/main" id="{E190C134-62BB-40B1-85AD-4FF7E1040582}"/>
              </a:ext>
            </a:extLst>
          </p:cNvPr>
          <p:cNvPicPr/>
          <p:nvPr/>
        </p:nvPicPr>
        <p:blipFill rotWithShape="1">
          <a:blip r:embed="rId4"/>
          <a:srcRect r="30391"/>
          <a:stretch/>
        </p:blipFill>
        <p:spPr>
          <a:xfrm>
            <a:off x="4816142" y="770972"/>
            <a:ext cx="3584114" cy="3895875"/>
          </a:xfrm>
          <a:prstGeom prst="rect">
            <a:avLst/>
          </a:prstGeom>
        </p:spPr>
      </p:pic>
      <p:pic>
        <p:nvPicPr>
          <p:cNvPr id="11" name="Picture 10">
            <a:extLst>
              <a:ext uri="{FF2B5EF4-FFF2-40B4-BE49-F238E27FC236}">
                <a16:creationId xmlns:a16="http://schemas.microsoft.com/office/drawing/2014/main" id="{1D2C6694-4F7B-4536-B91E-620371D59455}"/>
              </a:ext>
            </a:extLst>
          </p:cNvPr>
          <p:cNvPicPr/>
          <p:nvPr/>
        </p:nvPicPr>
        <p:blipFill rotWithShape="1">
          <a:blip r:embed="rId5" cstate="print">
            <a:extLst>
              <a:ext uri="{28A0092B-C50C-407E-A947-70E740481C1C}">
                <a14:useLocalDpi xmlns:a14="http://schemas.microsoft.com/office/drawing/2010/main" val="0"/>
              </a:ext>
            </a:extLst>
          </a:blip>
          <a:srcRect l="6782" r="29777"/>
          <a:stretch/>
        </p:blipFill>
        <p:spPr bwMode="auto">
          <a:xfrm>
            <a:off x="8800267" y="770972"/>
            <a:ext cx="3200389" cy="3895874"/>
          </a:xfrm>
          <a:prstGeom prst="rect">
            <a:avLst/>
          </a:prstGeom>
          <a:noFill/>
          <a:ln>
            <a:noFill/>
          </a:ln>
        </p:spPr>
      </p:pic>
      <p:pic>
        <p:nvPicPr>
          <p:cNvPr id="13" name="Picture 12">
            <a:extLst>
              <a:ext uri="{FF2B5EF4-FFF2-40B4-BE49-F238E27FC236}">
                <a16:creationId xmlns:a16="http://schemas.microsoft.com/office/drawing/2014/main" id="{295199F1-C12F-4314-AEB4-5238C5535FAE}"/>
              </a:ext>
            </a:extLst>
          </p:cNvPr>
          <p:cNvPicPr>
            <a:picLocks noChangeAspect="1"/>
          </p:cNvPicPr>
          <p:nvPr/>
        </p:nvPicPr>
        <p:blipFill>
          <a:blip r:embed="rId6"/>
          <a:stretch>
            <a:fillRect/>
          </a:stretch>
        </p:blipFill>
        <p:spPr>
          <a:xfrm>
            <a:off x="4871864" y="4773488"/>
            <a:ext cx="4905940" cy="1103784"/>
          </a:xfrm>
          <a:prstGeom prst="rect">
            <a:avLst/>
          </a:prstGeom>
        </p:spPr>
      </p:pic>
      <p:sp>
        <p:nvSpPr>
          <p:cNvPr id="14" name="Rectangle 13">
            <a:extLst>
              <a:ext uri="{FF2B5EF4-FFF2-40B4-BE49-F238E27FC236}">
                <a16:creationId xmlns:a16="http://schemas.microsoft.com/office/drawing/2014/main" id="{4691114E-3C8D-4FD8-AF3D-86E3ADFD1ECB}"/>
              </a:ext>
            </a:extLst>
          </p:cNvPr>
          <p:cNvSpPr/>
          <p:nvPr/>
        </p:nvSpPr>
        <p:spPr>
          <a:xfrm>
            <a:off x="623392" y="5960313"/>
            <a:ext cx="10393530" cy="276999"/>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rPr>
              <a:t>[4] IGLESIAS D. et al, An improved model for the accurate calculation of parallel heat fluxes at the JET bulk tungsten outer divertor, </a:t>
            </a:r>
            <a:r>
              <a:rPr lang="en-GB" sz="1200" dirty="0" err="1">
                <a:latin typeface="Times New Roman" panose="02020603050405020304" pitchFamily="18" charset="0"/>
                <a:cs typeface="Times New Roman" panose="02020603050405020304" pitchFamily="18" charset="0"/>
              </a:rPr>
              <a:t>Nucl</a:t>
            </a:r>
            <a:r>
              <a:rPr lang="en-GB" sz="1200" dirty="0">
                <a:latin typeface="Times New Roman" panose="02020603050405020304" pitchFamily="18" charset="0"/>
                <a:cs typeface="Times New Roman" panose="02020603050405020304" pitchFamily="18" charset="0"/>
              </a:rPr>
              <a:t>. Fusion 58 (2018) 106034</a:t>
            </a:r>
          </a:p>
        </p:txBody>
      </p:sp>
      <p:pic>
        <p:nvPicPr>
          <p:cNvPr id="15" name="Picture 14">
            <a:extLst>
              <a:ext uri="{FF2B5EF4-FFF2-40B4-BE49-F238E27FC236}">
                <a16:creationId xmlns:a16="http://schemas.microsoft.com/office/drawing/2014/main" id="{3718E7C7-0225-4590-94C7-66C58E075E03}"/>
              </a:ext>
            </a:extLst>
          </p:cNvPr>
          <p:cNvPicPr/>
          <p:nvPr/>
        </p:nvPicPr>
        <p:blipFill rotWithShape="1">
          <a:blip r:embed="rId4"/>
          <a:srcRect l="69377" t="6258" b="67270"/>
          <a:stretch/>
        </p:blipFill>
        <p:spPr>
          <a:xfrm>
            <a:off x="10200456" y="4713318"/>
            <a:ext cx="1779581" cy="1163954"/>
          </a:xfrm>
          <a:prstGeom prst="rect">
            <a:avLst/>
          </a:prstGeom>
        </p:spPr>
      </p:pic>
    </p:spTree>
    <p:extLst>
      <p:ext uri="{BB962C8B-B14F-4D97-AF65-F5344CB8AC3E}">
        <p14:creationId xmlns:p14="http://schemas.microsoft.com/office/powerpoint/2010/main" val="110813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a:xfrm>
            <a:off x="609600" y="76200"/>
            <a:ext cx="10058400" cy="457200"/>
          </a:xfrm>
        </p:spPr>
        <p:txBody>
          <a:bodyPr/>
          <a:lstStyle/>
          <a:p>
            <a:r>
              <a:rPr lang="en-GB" dirty="0">
                <a:latin typeface="Arial Narrow" panose="020B0606020202030204" pitchFamily="34" charset="0"/>
              </a:rPr>
              <a:t>Modelling advances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3392" y="1412776"/>
            <a:ext cx="4320480" cy="4896544"/>
          </a:xfrm>
        </p:spPr>
        <p:txBody>
          <a:bodyPr>
            <a:normAutofit/>
          </a:bodyPr>
          <a:lstStyle/>
          <a:p>
            <a:pPr>
              <a:spcAft>
                <a:spcPts val="1200"/>
              </a:spcAft>
            </a:pPr>
            <a:r>
              <a:rPr lang="en-GB" sz="2800" dirty="0">
                <a:latin typeface="Arial Narrow" panose="020B0606020202030204" pitchFamily="34" charset="0"/>
              </a:rPr>
              <a:t>Fit averaging ELM and inter-ELM contributions</a:t>
            </a:r>
          </a:p>
          <a:p>
            <a:pPr>
              <a:spcAft>
                <a:spcPts val="1200"/>
              </a:spcAft>
            </a:pPr>
            <a:r>
              <a:rPr lang="en-GB" sz="2800" dirty="0">
                <a:latin typeface="Arial Narrow" panose="020B0606020202030204" pitchFamily="34" charset="0"/>
              </a:rPr>
              <a:t>Includes natural movements of the strike point due to EM and control system transients</a:t>
            </a:r>
          </a:p>
          <a:p>
            <a:pPr>
              <a:spcAft>
                <a:spcPts val="1200"/>
              </a:spcAft>
            </a:pPr>
            <a:r>
              <a:rPr lang="en-GB" sz="2800" dirty="0">
                <a:latin typeface="Arial Narrow" panose="020B0606020202030204" pitchFamily="34" charset="0"/>
              </a:rPr>
              <a:t>Tile 5 analysed for C and ILW-wall with no major differences between materials</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7</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3392" y="811560"/>
            <a:ext cx="8901608"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Engineering footprint [5]</a:t>
            </a:r>
          </a:p>
        </p:txBody>
      </p:sp>
      <p:pic>
        <p:nvPicPr>
          <p:cNvPr id="12" name="Picture 11">
            <a:extLst>
              <a:ext uri="{FF2B5EF4-FFF2-40B4-BE49-F238E27FC236}">
                <a16:creationId xmlns:a16="http://schemas.microsoft.com/office/drawing/2014/main" id="{4BE21357-283D-4221-B307-8039629FD0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896" y="1634217"/>
            <a:ext cx="3185604" cy="4603095"/>
          </a:xfrm>
          <a:prstGeom prst="rect">
            <a:avLst/>
          </a:prstGeom>
          <a:noFill/>
          <a:ln>
            <a:noFill/>
          </a:ln>
        </p:spPr>
      </p:pic>
      <p:pic>
        <p:nvPicPr>
          <p:cNvPr id="13" name="Picture 12">
            <a:extLst>
              <a:ext uri="{FF2B5EF4-FFF2-40B4-BE49-F238E27FC236}">
                <a16:creationId xmlns:a16="http://schemas.microsoft.com/office/drawing/2014/main" id="{693C2CBF-F18C-4EAD-9294-9908FB8B76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0780" y="1659081"/>
            <a:ext cx="3011844" cy="4569803"/>
          </a:xfrm>
          <a:prstGeom prst="rect">
            <a:avLst/>
          </a:prstGeom>
          <a:noFill/>
          <a:ln>
            <a:noFill/>
          </a:ln>
        </p:spPr>
      </p:pic>
      <p:sp>
        <p:nvSpPr>
          <p:cNvPr id="6" name="Rectangle 5">
            <a:extLst>
              <a:ext uri="{FF2B5EF4-FFF2-40B4-BE49-F238E27FC236}">
                <a16:creationId xmlns:a16="http://schemas.microsoft.com/office/drawing/2014/main" id="{224B0F84-6D13-4923-986A-266CAF5FF930}"/>
              </a:ext>
            </a:extLst>
          </p:cNvPr>
          <p:cNvSpPr/>
          <p:nvPr/>
        </p:nvSpPr>
        <p:spPr>
          <a:xfrm>
            <a:off x="609600" y="6100643"/>
            <a:ext cx="7715200" cy="304699"/>
          </a:xfrm>
          <a:prstGeom prst="rect">
            <a:avLst/>
          </a:prstGeom>
        </p:spPr>
        <p:txBody>
          <a:bodyPr wrap="square">
            <a:spAutoFit/>
          </a:bodyPr>
          <a:lstStyle/>
          <a:p>
            <a:pPr algn="just">
              <a:spcAft>
                <a:spcPts val="1300"/>
              </a:spcAft>
            </a:pPr>
            <a:r>
              <a:rPr lang="en-GB" sz="1200" dirty="0">
                <a:latin typeface="Times New Roman" panose="02020603050405020304" pitchFamily="18" charset="0"/>
                <a:ea typeface="Calibri" panose="020F0502020204030204" pitchFamily="34" charset="0"/>
              </a:rPr>
              <a:t>[5] RICCARDO V. </a:t>
            </a:r>
            <a:r>
              <a:rPr lang="en-GB" sz="1200" i="1" dirty="0">
                <a:latin typeface="Times New Roman" panose="02020603050405020304" pitchFamily="18" charset="0"/>
                <a:ea typeface="Calibri" panose="020F0502020204030204" pitchFamily="34" charset="0"/>
              </a:rPr>
              <a:t>et al</a:t>
            </a:r>
            <a:r>
              <a:rPr lang="en-GB" sz="1200" dirty="0">
                <a:latin typeface="Times New Roman" panose="02020603050405020304" pitchFamily="18" charset="0"/>
                <a:ea typeface="Calibri" panose="020F0502020204030204" pitchFamily="34" charset="0"/>
              </a:rPr>
              <a:t>, “Power footprint definition for JET divertor protection”, 22nd PSI, Roma, Italy (2016).</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89175C7-4DF9-4AA8-BE97-04CEF42BF9C5}"/>
                  </a:ext>
                </a:extLst>
              </p:cNvPr>
              <p:cNvSpPr txBox="1">
                <a:spLocks/>
              </p:cNvSpPr>
              <p:nvPr/>
            </p:nvSpPr>
            <p:spPr>
              <a:xfrm>
                <a:off x="5184417" y="692696"/>
                <a:ext cx="6528207"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rPr>
                        <m:t>𝑚𝑖𝑑𝑝𝑙𝑎𝑛𝑒</m:t>
                      </m:r>
                      <m:r>
                        <a:rPr lang="en-GB" sz="1800" i="1">
                          <a:latin typeface="Cambria Math" panose="02040503050406030204" pitchFamily="18" charset="0"/>
                        </a:rPr>
                        <m:t> </m:t>
                      </m:r>
                      <m:sSub>
                        <m:sSubPr>
                          <m:ctrlPr>
                            <a:rPr lang="en-GB" sz="1800" i="1">
                              <a:latin typeface="Cambria Math" panose="02040503050406030204" pitchFamily="18" charset="0"/>
                            </a:rPr>
                          </m:ctrlPr>
                        </m:sSubPr>
                        <m:e>
                          <m:r>
                            <a:rPr lang="en-GB" sz="1800" i="1">
                              <a:latin typeface="Cambria Math" panose="02040503050406030204" pitchFamily="18" charset="0"/>
                            </a:rPr>
                            <m:t>𝜆</m:t>
                          </m:r>
                        </m:e>
                        <m:sub>
                          <m:r>
                            <a:rPr lang="en-GB" sz="1800" i="1">
                              <a:latin typeface="Cambria Math" panose="02040503050406030204" pitchFamily="18" charset="0"/>
                            </a:rPr>
                            <m:t>𝑞</m:t>
                          </m:r>
                        </m:sub>
                      </m:sSub>
                      <m:d>
                        <m:dPr>
                          <m:begChr m:val="["/>
                          <m:endChr m:val="]"/>
                          <m:ctrlPr>
                            <a:rPr lang="en-GB" sz="1800" i="1">
                              <a:latin typeface="Cambria Math" panose="02040503050406030204" pitchFamily="18" charset="0"/>
                            </a:rPr>
                          </m:ctrlPr>
                        </m:dPr>
                        <m:e>
                          <m:r>
                            <a:rPr lang="en-GB" sz="1800" i="1">
                              <a:latin typeface="Cambria Math" panose="02040503050406030204" pitchFamily="18" charset="0"/>
                            </a:rPr>
                            <m:t>𝑚𝑚</m:t>
                          </m:r>
                        </m:e>
                      </m:d>
                      <m:r>
                        <a:rPr lang="en-GB" sz="1800" i="1">
                          <a:latin typeface="Cambria Math" panose="02040503050406030204" pitchFamily="18" charset="0"/>
                        </a:rPr>
                        <m:t>=1.6⋅</m:t>
                      </m:r>
                      <m:sSubSup>
                        <m:sSubSupPr>
                          <m:ctrlPr>
                            <a:rPr lang="en-GB" sz="1800" i="1">
                              <a:latin typeface="Cambria Math" panose="02040503050406030204" pitchFamily="18" charset="0"/>
                            </a:rPr>
                          </m:ctrlPr>
                        </m:sSubSupPr>
                        <m:e>
                          <m:r>
                            <a:rPr lang="en-GB" sz="1800" i="1">
                              <a:latin typeface="Cambria Math" panose="02040503050406030204" pitchFamily="18" charset="0"/>
                            </a:rPr>
                            <m:t>𝐼</m:t>
                          </m:r>
                        </m:e>
                        <m:sub>
                          <m:r>
                            <a:rPr lang="en-GB" sz="1800" i="1">
                              <a:latin typeface="Cambria Math" panose="02040503050406030204" pitchFamily="18" charset="0"/>
                            </a:rPr>
                            <m:t>𝑝</m:t>
                          </m:r>
                        </m:sub>
                        <m:sup>
                          <m:r>
                            <a:rPr lang="en-GB" sz="1800" i="1">
                              <a:latin typeface="Cambria Math" panose="02040503050406030204" pitchFamily="18" charset="0"/>
                            </a:rPr>
                            <m:t>−0.24</m:t>
                          </m:r>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𝐵</m:t>
                          </m:r>
                        </m:e>
                        <m:sub>
                          <m:r>
                            <a:rPr lang="en-GB" sz="1800" i="1">
                              <a:latin typeface="Cambria Math" panose="02040503050406030204" pitchFamily="18" charset="0"/>
                            </a:rPr>
                            <m:t>𝑡</m:t>
                          </m:r>
                        </m:sub>
                        <m:sup>
                          <m:r>
                            <a:rPr lang="en-GB" sz="1800" i="1">
                              <a:latin typeface="Cambria Math" panose="02040503050406030204" pitchFamily="18" charset="0"/>
                            </a:rPr>
                            <m:t>0.52</m:t>
                          </m:r>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𝑛</m:t>
                          </m:r>
                        </m:e>
                        <m:sub>
                          <m:r>
                            <a:rPr lang="en-GB" sz="1800" i="1">
                              <a:latin typeface="Cambria Math" panose="02040503050406030204" pitchFamily="18" charset="0"/>
                            </a:rPr>
                            <m:t>𝑒</m:t>
                          </m:r>
                        </m:sub>
                        <m:sup>
                          <m:sSub>
                            <m:sSubPr>
                              <m:ctrlPr>
                                <a:rPr lang="en-GB" sz="1800" i="1">
                                  <a:latin typeface="Cambria Math" panose="02040503050406030204" pitchFamily="18" charset="0"/>
                                </a:rPr>
                              </m:ctrlPr>
                            </m:sSubPr>
                            <m:e>
                              <m:r>
                                <a:rPr lang="en-GB" sz="1800" i="1">
                                  <a:latin typeface="Cambria Math" panose="02040503050406030204" pitchFamily="18" charset="0"/>
                                </a:rPr>
                                <m:t>𝑐</m:t>
                              </m:r>
                            </m:e>
                            <m:sub>
                              <m:r>
                                <a:rPr lang="en-GB" sz="1800" i="1">
                                  <a:latin typeface="Cambria Math" panose="02040503050406030204" pitchFamily="18" charset="0"/>
                                </a:rPr>
                                <m:t>𝜆</m:t>
                              </m:r>
                            </m:sub>
                          </m:sSub>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𝑃</m:t>
                          </m:r>
                        </m:e>
                        <m:sub>
                          <m:r>
                            <a:rPr lang="en-GB" sz="1800" i="1">
                              <a:latin typeface="Cambria Math" panose="02040503050406030204" pitchFamily="18" charset="0"/>
                            </a:rPr>
                            <m:t>𝑆𝑂𝐿</m:t>
                          </m:r>
                        </m:sub>
                        <m:sup>
                          <m:sSub>
                            <m:sSubPr>
                              <m:ctrlPr>
                                <a:rPr lang="en-GB" sz="1800" i="1">
                                  <a:latin typeface="Cambria Math" panose="02040503050406030204" pitchFamily="18" charset="0"/>
                                </a:rPr>
                              </m:ctrlPr>
                            </m:sSubPr>
                            <m:e>
                              <m:r>
                                <a:rPr lang="en-GB" sz="1800" i="1">
                                  <a:latin typeface="Cambria Math" panose="02040503050406030204" pitchFamily="18" charset="0"/>
                                </a:rPr>
                                <m:t>𝑑</m:t>
                              </m:r>
                            </m:e>
                            <m:sub>
                              <m:r>
                                <a:rPr lang="en-GB" sz="1800" i="1">
                                  <a:latin typeface="Cambria Math" panose="02040503050406030204" pitchFamily="18" charset="0"/>
                                </a:rPr>
                                <m:t>𝜆</m:t>
                              </m:r>
                            </m:sub>
                          </m:sSub>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𝑓</m:t>
                          </m:r>
                        </m:e>
                        <m:sub>
                          <m:r>
                            <a:rPr lang="en-GB" sz="1800" i="1">
                              <a:latin typeface="Cambria Math" panose="02040503050406030204" pitchFamily="18" charset="0"/>
                            </a:rPr>
                            <m:t>𝐸𝐿𝑀</m:t>
                          </m:r>
                        </m:sub>
                        <m:sup>
                          <m:sSub>
                            <m:sSubPr>
                              <m:ctrlPr>
                                <a:rPr lang="en-GB" sz="1800" i="1">
                                  <a:latin typeface="Cambria Math" panose="02040503050406030204" pitchFamily="18" charset="0"/>
                                </a:rPr>
                              </m:ctrlPr>
                            </m:sSubPr>
                            <m:e>
                              <m:r>
                                <a:rPr lang="en-GB" sz="1800" i="1">
                                  <a:latin typeface="Cambria Math" panose="02040503050406030204" pitchFamily="18" charset="0"/>
                                </a:rPr>
                                <m:t>𝑒</m:t>
                              </m:r>
                            </m:e>
                            <m:sub>
                              <m:r>
                                <a:rPr lang="en-GB" sz="1800" i="1">
                                  <a:latin typeface="Cambria Math" panose="02040503050406030204" pitchFamily="18" charset="0"/>
                                </a:rPr>
                                <m:t>𝜆</m:t>
                              </m:r>
                            </m:sub>
                          </m:sSub>
                        </m:sup>
                      </m:sSubSup>
                      <m:r>
                        <a:rPr lang="en-GB" sz="1800" i="1">
                          <a:latin typeface="Cambria Math" panose="02040503050406030204" pitchFamily="18" charset="0"/>
                        </a:rPr>
                        <m:t>+0.006</m:t>
                      </m:r>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a:rPr lang="en-GB" sz="1800" i="1">
                              <a:latin typeface="Cambria Math" panose="02040503050406030204" pitchFamily="18" charset="0"/>
                            </a:rPr>
                            <m:t>𝑅𝐹</m:t>
                          </m:r>
                        </m:sub>
                      </m:sSub>
                      <m:r>
                        <a:rPr lang="en-GB" sz="1800" i="1">
                          <a:latin typeface="Cambria Math" panose="02040503050406030204" pitchFamily="18" charset="0"/>
                        </a:rPr>
                        <m:t> </m:t>
                      </m:r>
                    </m:oMath>
                  </m:oMathPara>
                </a14:m>
                <a:endParaRPr lang="en-GB" sz="1800" dirty="0"/>
              </a:p>
              <a:p>
                <a:pPr marL="0" indent="0" algn="ctr">
                  <a:buFont typeface="Arial" panose="020B0604020202020204" pitchFamily="34" charset="0"/>
                  <a:buNone/>
                </a:pPr>
                <a14:m>
                  <m:oMath xmlns:m="http://schemas.openxmlformats.org/officeDocument/2006/math">
                    <m:r>
                      <a:rPr lang="en-GB" sz="1800" i="1">
                        <a:latin typeface="Cambria Math" panose="02040503050406030204" pitchFamily="18" charset="0"/>
                      </a:rPr>
                      <m:t>𝑚𝑖𝑑𝑝𝑙𝑎𝑛𝑒</m:t>
                    </m:r>
                    <m:r>
                      <a:rPr lang="en-GB" sz="1800" i="1">
                        <a:latin typeface="Cambria Math" panose="02040503050406030204" pitchFamily="18" charset="0"/>
                      </a:rPr>
                      <m:t> </m:t>
                    </m:r>
                    <m:r>
                      <a:rPr lang="en-GB" sz="1800" i="1">
                        <a:latin typeface="Cambria Math" panose="02040503050406030204" pitchFamily="18" charset="0"/>
                      </a:rPr>
                      <m:t>𝑆</m:t>
                    </m:r>
                    <m:d>
                      <m:dPr>
                        <m:begChr m:val="["/>
                        <m:endChr m:val="]"/>
                        <m:ctrlPr>
                          <a:rPr lang="en-GB" sz="1800" i="1">
                            <a:latin typeface="Cambria Math" panose="02040503050406030204" pitchFamily="18" charset="0"/>
                          </a:rPr>
                        </m:ctrlPr>
                      </m:dPr>
                      <m:e>
                        <m:r>
                          <a:rPr lang="en-GB" sz="1800" i="1">
                            <a:latin typeface="Cambria Math" panose="02040503050406030204" pitchFamily="18" charset="0"/>
                          </a:rPr>
                          <m:t>𝑚𝑚</m:t>
                        </m:r>
                      </m:e>
                    </m:d>
                    <m:r>
                      <a:rPr lang="en-GB" sz="1800" i="1">
                        <a:latin typeface="Cambria Math" panose="02040503050406030204" pitchFamily="18" charset="0"/>
                      </a:rPr>
                      <m:t>=</m:t>
                    </m:r>
                  </m:oMath>
                </a14:m>
                <a:r>
                  <a:rPr lang="en-GB" sz="1800" dirty="0"/>
                  <a:t> </a:t>
                </a:r>
                <a14:m>
                  <m:oMath xmlns:m="http://schemas.openxmlformats.org/officeDocument/2006/math">
                    <m:r>
                      <a:rPr lang="en-GB" sz="1800" i="1">
                        <a:latin typeface="Cambria Math" panose="02040503050406030204" pitchFamily="18" charset="0"/>
                      </a:rPr>
                      <m:t>1.6</m:t>
                    </m:r>
                    <m:sSubSup>
                      <m:sSubSupPr>
                        <m:ctrlPr>
                          <a:rPr lang="en-GB" sz="1800" i="1">
                            <a:latin typeface="Cambria Math" panose="02040503050406030204" pitchFamily="18" charset="0"/>
                          </a:rPr>
                        </m:ctrlPr>
                      </m:sSubSupPr>
                      <m:e>
                        <m:r>
                          <a:rPr lang="en-GB" sz="1800" i="1">
                            <a:latin typeface="Cambria Math" panose="02040503050406030204" pitchFamily="18" charset="0"/>
                          </a:rPr>
                          <m:t>⋅</m:t>
                        </m:r>
                        <m:r>
                          <a:rPr lang="en-GB" sz="1800" i="1">
                            <a:latin typeface="Cambria Math" panose="02040503050406030204" pitchFamily="18" charset="0"/>
                          </a:rPr>
                          <m:t>𝐼</m:t>
                        </m:r>
                      </m:e>
                      <m:sub>
                        <m:r>
                          <a:rPr lang="en-GB" sz="1800" i="1">
                            <a:latin typeface="Cambria Math" panose="02040503050406030204" pitchFamily="18" charset="0"/>
                          </a:rPr>
                          <m:t>𝑝</m:t>
                        </m:r>
                      </m:sub>
                      <m:sup>
                        <m:r>
                          <a:rPr lang="en-GB" sz="1800" i="1">
                            <a:latin typeface="Cambria Math" panose="02040503050406030204" pitchFamily="18" charset="0"/>
                          </a:rPr>
                          <m:t>0.74</m:t>
                        </m:r>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𝐵</m:t>
                        </m:r>
                      </m:e>
                      <m:sub>
                        <m:r>
                          <a:rPr lang="en-GB" sz="1800" i="1">
                            <a:latin typeface="Cambria Math" panose="02040503050406030204" pitchFamily="18" charset="0"/>
                          </a:rPr>
                          <m:t>𝑡</m:t>
                        </m:r>
                      </m:sub>
                      <m:sup>
                        <m:r>
                          <a:rPr lang="en-GB" sz="1800" i="1">
                            <a:latin typeface="Cambria Math" panose="02040503050406030204" pitchFamily="18" charset="0"/>
                          </a:rPr>
                          <m:t>−0.83</m:t>
                        </m:r>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𝑛</m:t>
                        </m:r>
                      </m:e>
                      <m:sub>
                        <m:r>
                          <a:rPr lang="en-GB" sz="1800" i="1">
                            <a:latin typeface="Cambria Math" panose="02040503050406030204" pitchFamily="18" charset="0"/>
                          </a:rPr>
                          <m:t>𝑒</m:t>
                        </m:r>
                      </m:sub>
                      <m:sup>
                        <m:sSub>
                          <m:sSubPr>
                            <m:ctrlPr>
                              <a:rPr lang="en-GB" sz="1800" i="1">
                                <a:latin typeface="Cambria Math" panose="02040503050406030204" pitchFamily="18" charset="0"/>
                              </a:rPr>
                            </m:ctrlPr>
                          </m:sSubPr>
                          <m:e>
                            <m:r>
                              <a:rPr lang="en-GB" sz="1800" i="1">
                                <a:latin typeface="Cambria Math" panose="02040503050406030204" pitchFamily="18" charset="0"/>
                              </a:rPr>
                              <m:t>𝑐</m:t>
                            </m:r>
                          </m:e>
                          <m:sub>
                            <m:r>
                              <a:rPr lang="en-GB" sz="1800" i="1">
                                <a:latin typeface="Cambria Math" panose="02040503050406030204" pitchFamily="18" charset="0"/>
                              </a:rPr>
                              <m:t>𝑆</m:t>
                            </m:r>
                          </m:sub>
                        </m:sSub>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𝑃</m:t>
                        </m:r>
                      </m:e>
                      <m:sub>
                        <m:r>
                          <a:rPr lang="en-GB" sz="1800" i="1">
                            <a:latin typeface="Cambria Math" panose="02040503050406030204" pitchFamily="18" charset="0"/>
                          </a:rPr>
                          <m:t>𝑆𝑂𝐿</m:t>
                        </m:r>
                      </m:sub>
                      <m:sup>
                        <m:sSub>
                          <m:sSubPr>
                            <m:ctrlPr>
                              <a:rPr lang="en-GB" sz="1800" i="1">
                                <a:latin typeface="Cambria Math" panose="02040503050406030204" pitchFamily="18" charset="0"/>
                              </a:rPr>
                            </m:ctrlPr>
                          </m:sSubPr>
                          <m:e>
                            <m:r>
                              <a:rPr lang="en-GB" sz="1800" i="1">
                                <a:latin typeface="Cambria Math" panose="02040503050406030204" pitchFamily="18" charset="0"/>
                              </a:rPr>
                              <m:t>𝑑</m:t>
                            </m:r>
                          </m:e>
                          <m:sub>
                            <m:r>
                              <a:rPr lang="en-GB" sz="1800" i="1">
                                <a:latin typeface="Cambria Math" panose="02040503050406030204" pitchFamily="18" charset="0"/>
                              </a:rPr>
                              <m:t>𝑆</m:t>
                            </m:r>
                          </m:sub>
                        </m:sSub>
                      </m:sup>
                    </m:sSubSup>
                    <m:sSubSup>
                      <m:sSubSupPr>
                        <m:ctrlPr>
                          <a:rPr lang="en-GB" sz="1800" i="1">
                            <a:latin typeface="Cambria Math" panose="02040503050406030204" pitchFamily="18" charset="0"/>
                          </a:rPr>
                        </m:ctrlPr>
                      </m:sSubSupPr>
                      <m:e>
                        <m:r>
                          <a:rPr lang="en-GB" sz="1800" i="1">
                            <a:latin typeface="Cambria Math" panose="02040503050406030204" pitchFamily="18" charset="0"/>
                          </a:rPr>
                          <m:t>𝑓</m:t>
                        </m:r>
                      </m:e>
                      <m:sub>
                        <m:r>
                          <a:rPr lang="en-GB" sz="1800" i="1">
                            <a:latin typeface="Cambria Math" panose="02040503050406030204" pitchFamily="18" charset="0"/>
                          </a:rPr>
                          <m:t>𝐸𝐿𝑀</m:t>
                        </m:r>
                      </m:sub>
                      <m:sup>
                        <m:sSub>
                          <m:sSubPr>
                            <m:ctrlPr>
                              <a:rPr lang="en-GB" sz="1800" i="1">
                                <a:latin typeface="Cambria Math" panose="02040503050406030204" pitchFamily="18" charset="0"/>
                              </a:rPr>
                            </m:ctrlPr>
                          </m:sSubPr>
                          <m:e>
                            <m:r>
                              <a:rPr lang="en-GB" sz="1800" i="1">
                                <a:latin typeface="Cambria Math" panose="02040503050406030204" pitchFamily="18" charset="0"/>
                              </a:rPr>
                              <m:t>𝑒</m:t>
                            </m:r>
                          </m:e>
                          <m:sub>
                            <m:r>
                              <a:rPr lang="en-GB" sz="1800" i="1">
                                <a:latin typeface="Cambria Math" panose="02040503050406030204" pitchFamily="18" charset="0"/>
                              </a:rPr>
                              <m:t>𝑆</m:t>
                            </m:r>
                          </m:sub>
                        </m:sSub>
                      </m:sup>
                    </m:sSubSup>
                    <m:r>
                      <a:rPr lang="en-GB" sz="1800" i="1">
                        <a:latin typeface="Cambria Math" panose="02040503050406030204" pitchFamily="18" charset="0"/>
                      </a:rPr>
                      <m:t>+0.002</m:t>
                    </m:r>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a:rPr lang="en-GB" sz="1800" i="1">
                            <a:latin typeface="Cambria Math" panose="02040503050406030204" pitchFamily="18" charset="0"/>
                          </a:rPr>
                          <m:t>𝑅𝐹</m:t>
                        </m:r>
                      </m:sub>
                    </m:sSub>
                    <m:r>
                      <a:rPr lang="en-GB" sz="1800" i="1">
                        <a:latin typeface="Cambria Math" panose="02040503050406030204" pitchFamily="18" charset="0"/>
                      </a:rPr>
                      <m:t> </m:t>
                    </m:r>
                  </m:oMath>
                </a14:m>
                <a:endParaRPr lang="en-GB" sz="1800" dirty="0"/>
              </a:p>
              <a:p>
                <a:endParaRPr lang="en-GB" sz="1800" dirty="0"/>
              </a:p>
              <a:p>
                <a:endParaRPr lang="en-GB" sz="1800" dirty="0"/>
              </a:p>
            </p:txBody>
          </p:sp>
        </mc:Choice>
        <mc:Fallback xmlns="">
          <p:sp>
            <p:nvSpPr>
              <p:cNvPr id="9" name="Content Placeholder 2">
                <a:extLst>
                  <a:ext uri="{FF2B5EF4-FFF2-40B4-BE49-F238E27FC236}">
                    <a16:creationId xmlns:a16="http://schemas.microsoft.com/office/drawing/2014/main" id="{D89175C7-4DF9-4AA8-BE97-04CEF42BF9C5}"/>
                  </a:ext>
                </a:extLst>
              </p:cNvPr>
              <p:cNvSpPr txBox="1">
                <a:spLocks noRot="1" noChangeAspect="1" noMove="1" noResize="1" noEditPoints="1" noAdjustHandles="1" noChangeArrowheads="1" noChangeShapeType="1" noTextEdit="1"/>
              </p:cNvSpPr>
              <p:nvPr/>
            </p:nvSpPr>
            <p:spPr>
              <a:xfrm>
                <a:off x="5184417" y="692696"/>
                <a:ext cx="6528207" cy="100811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306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a:xfrm>
            <a:off x="609600" y="76200"/>
            <a:ext cx="10058400" cy="457200"/>
          </a:xfrm>
        </p:spPr>
        <p:txBody>
          <a:bodyPr/>
          <a:lstStyle/>
          <a:p>
            <a:r>
              <a:rPr lang="en-GB" dirty="0">
                <a:latin typeface="Arial Narrow" panose="020B0606020202030204" pitchFamily="34" charset="0"/>
              </a:rPr>
              <a:t>Modelling advances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3392" y="1412776"/>
            <a:ext cx="3528392" cy="4620766"/>
          </a:xfrm>
        </p:spPr>
        <p:txBody>
          <a:bodyPr>
            <a:normAutofit/>
          </a:bodyPr>
          <a:lstStyle/>
          <a:p>
            <a:r>
              <a:rPr lang="en-US" sz="2800" dirty="0">
                <a:latin typeface="Arial Narrow" panose="020B0606020202030204" pitchFamily="34" charset="0"/>
              </a:rPr>
              <a:t>Tile 6 has different equilibrium, with longer connection length </a:t>
            </a:r>
          </a:p>
          <a:p>
            <a:r>
              <a:rPr lang="en-GB" sz="2800" dirty="0">
                <a:latin typeface="Arial Narrow" panose="020B0606020202030204" pitchFamily="34" charset="0"/>
              </a:rPr>
              <a:t>Footprint fit found is broader than tile 5</a:t>
            </a:r>
          </a:p>
          <a:p>
            <a:r>
              <a:rPr lang="en-GB" sz="2800" dirty="0">
                <a:latin typeface="Arial Narrow" panose="020B0606020202030204" pitchFamily="34" charset="0"/>
              </a:rPr>
              <a:t>Compared to inter-ELM scaling, engineering footprint for tile 6 is </a:t>
            </a:r>
            <a:br>
              <a:rPr lang="en-GB" sz="2800" dirty="0">
                <a:latin typeface="Arial Narrow" panose="020B0606020202030204" pitchFamily="34" charset="0"/>
              </a:rPr>
            </a:br>
            <a:r>
              <a:rPr lang="en-GB" sz="2800" dirty="0">
                <a:latin typeface="Arial Narrow" panose="020B0606020202030204" pitchFamily="34" charset="0"/>
              </a:rPr>
              <a:t>5-10 times larger</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8</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3392" y="824458"/>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Engineering footprint</a:t>
            </a:r>
          </a:p>
        </p:txBody>
      </p:sp>
      <p:pic>
        <p:nvPicPr>
          <p:cNvPr id="9" name="Picture 8">
            <a:extLst>
              <a:ext uri="{FF2B5EF4-FFF2-40B4-BE49-F238E27FC236}">
                <a16:creationId xmlns:a16="http://schemas.microsoft.com/office/drawing/2014/main" id="{3C3A1ADF-019A-4CA6-8D64-25070DA626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44080" y="804402"/>
            <a:ext cx="3948473" cy="3920742"/>
          </a:xfrm>
          <a:prstGeom prst="rect">
            <a:avLst/>
          </a:prstGeom>
          <a:noFill/>
          <a:ln>
            <a:noFill/>
          </a:ln>
        </p:spPr>
      </p:pic>
      <p:pic>
        <p:nvPicPr>
          <p:cNvPr id="10" name="Picture 9">
            <a:extLst>
              <a:ext uri="{FF2B5EF4-FFF2-40B4-BE49-F238E27FC236}">
                <a16:creationId xmlns:a16="http://schemas.microsoft.com/office/drawing/2014/main" id="{27F28877-06C2-4C48-A4DE-9A81000BD7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83641" y="730225"/>
            <a:ext cx="3948473" cy="3933743"/>
          </a:xfrm>
          <a:prstGeom prst="rect">
            <a:avLst/>
          </a:prstGeom>
          <a:noFill/>
          <a:ln>
            <a:noFill/>
          </a:ln>
        </p:spPr>
      </p:pic>
      <p:graphicFrame>
        <p:nvGraphicFramePr>
          <p:cNvPr id="8" name="Table 7">
            <a:extLst>
              <a:ext uri="{FF2B5EF4-FFF2-40B4-BE49-F238E27FC236}">
                <a16:creationId xmlns:a16="http://schemas.microsoft.com/office/drawing/2014/main" id="{A67D2F03-611D-4D9A-BF06-A1DCBBF908CE}"/>
              </a:ext>
            </a:extLst>
          </p:cNvPr>
          <p:cNvGraphicFramePr>
            <a:graphicFrameLocks noGrp="1"/>
          </p:cNvGraphicFramePr>
          <p:nvPr>
            <p:extLst>
              <p:ext uri="{D42A27DB-BD31-4B8C-83A1-F6EECF244321}">
                <p14:modId xmlns:p14="http://schemas.microsoft.com/office/powerpoint/2010/main" val="3303911515"/>
              </p:ext>
            </p:extLst>
          </p:nvPr>
        </p:nvGraphicFramePr>
        <p:xfrm>
          <a:off x="4439815" y="4797152"/>
          <a:ext cx="7272808" cy="1450005"/>
        </p:xfrm>
        <a:graphic>
          <a:graphicData uri="http://schemas.openxmlformats.org/drawingml/2006/table">
            <a:tbl>
              <a:tblPr/>
              <a:tblGrid>
                <a:gridCol w="1818202">
                  <a:extLst>
                    <a:ext uri="{9D8B030D-6E8A-4147-A177-3AD203B41FA5}">
                      <a16:colId xmlns:a16="http://schemas.microsoft.com/office/drawing/2014/main" val="1551080385"/>
                    </a:ext>
                  </a:extLst>
                </a:gridCol>
                <a:gridCol w="1818202">
                  <a:extLst>
                    <a:ext uri="{9D8B030D-6E8A-4147-A177-3AD203B41FA5}">
                      <a16:colId xmlns:a16="http://schemas.microsoft.com/office/drawing/2014/main" val="856943737"/>
                    </a:ext>
                  </a:extLst>
                </a:gridCol>
                <a:gridCol w="1818202">
                  <a:extLst>
                    <a:ext uri="{9D8B030D-6E8A-4147-A177-3AD203B41FA5}">
                      <a16:colId xmlns:a16="http://schemas.microsoft.com/office/drawing/2014/main" val="3468317870"/>
                    </a:ext>
                  </a:extLst>
                </a:gridCol>
                <a:gridCol w="1818202">
                  <a:extLst>
                    <a:ext uri="{9D8B030D-6E8A-4147-A177-3AD203B41FA5}">
                      <a16:colId xmlns:a16="http://schemas.microsoft.com/office/drawing/2014/main" val="714030821"/>
                    </a:ext>
                  </a:extLst>
                </a:gridCol>
              </a:tblGrid>
              <a:tr h="290001">
                <a:tc>
                  <a:txBody>
                    <a:bodyPr/>
                    <a:lstStyle/>
                    <a:p>
                      <a:pPr algn="ctr" fontAlgn="ctr"/>
                      <a:r>
                        <a:rPr lang="en-GB" sz="1600" b="1" i="0" u="none" strike="noStrike" dirty="0">
                          <a:solidFill>
                            <a:srgbClr val="000000"/>
                          </a:solidFill>
                          <a:effectLst/>
                          <a:latin typeface="Arial Narrow" panose="020B0606020202030204" pitchFamily="34" charset="0"/>
                        </a:rPr>
                        <a:t>shot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1600" i="1" dirty="0" err="1">
                          <a:latin typeface="Arial Narrow" panose="020B0606020202030204" pitchFamily="34" charset="0"/>
                        </a:rPr>
                        <a:t>λ</a:t>
                      </a:r>
                      <a:r>
                        <a:rPr lang="en-GB" sz="1600" b="0" i="0" u="none" strike="noStrike" baseline="-25000" dirty="0" err="1">
                          <a:solidFill>
                            <a:srgbClr val="000000"/>
                          </a:solidFill>
                          <a:effectLst/>
                          <a:latin typeface="Arial Narrow" panose="020B0606020202030204" pitchFamily="34" charset="0"/>
                        </a:rPr>
                        <a:t>q</a:t>
                      </a:r>
                      <a:r>
                        <a:rPr lang="en-GB" sz="1600" b="0" i="0" u="none" strike="noStrike" dirty="0">
                          <a:solidFill>
                            <a:srgbClr val="000000"/>
                          </a:solidFill>
                          <a:effectLst/>
                          <a:latin typeface="Arial Narrow" panose="020B0606020202030204" pitchFamily="34" charset="0"/>
                        </a:rPr>
                        <a:t> inter-ELM</a:t>
                      </a:r>
                      <a:r>
                        <a:rPr lang="en-GB" sz="1600" b="1" i="0" u="none" strike="noStrike" dirty="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1600" i="1" dirty="0" err="1">
                          <a:latin typeface="Arial Narrow" panose="020B0606020202030204" pitchFamily="34" charset="0"/>
                        </a:rPr>
                        <a:t>λ</a:t>
                      </a:r>
                      <a:r>
                        <a:rPr lang="en-GB" sz="1600" i="1" baseline="-25000" dirty="0" err="1">
                          <a:latin typeface="Arial Narrow" panose="020B0606020202030204" pitchFamily="34" charset="0"/>
                        </a:rPr>
                        <a:t>footprint</a:t>
                      </a:r>
                      <a:r>
                        <a:rPr lang="en-GB" sz="1600" i="1" baseline="-25000" dirty="0">
                          <a:latin typeface="Arial Narrow" panose="020B0606020202030204" pitchFamily="34" charset="0"/>
                        </a:rPr>
                        <a:t> </a:t>
                      </a:r>
                      <a:r>
                        <a:rPr lang="en-GB" sz="1600" i="1" dirty="0">
                          <a:latin typeface="Arial Narrow" panose="020B0606020202030204" pitchFamily="34" charset="0"/>
                        </a:rPr>
                        <a:t>T5</a:t>
                      </a:r>
                      <a:r>
                        <a:rPr lang="en-GB" sz="1600" b="1" i="0" u="none" strike="noStrike" dirty="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(mm)</a:t>
                      </a:r>
                      <a:endParaRPr lang="en-GB" sz="1600" b="1"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GB" sz="1600" i="1" dirty="0" err="1">
                          <a:latin typeface="Arial Narrow" panose="020B0606020202030204" pitchFamily="34" charset="0"/>
                        </a:rPr>
                        <a:t>λ</a:t>
                      </a:r>
                      <a:r>
                        <a:rPr lang="en-GB" sz="1600" i="1" baseline="-25000" dirty="0" err="1">
                          <a:latin typeface="Arial Narrow" panose="020B0606020202030204" pitchFamily="34" charset="0"/>
                        </a:rPr>
                        <a:t>footprint</a:t>
                      </a:r>
                      <a:r>
                        <a:rPr lang="en-GB" sz="1600" i="1" baseline="-25000" dirty="0">
                          <a:latin typeface="Arial Narrow" panose="020B0606020202030204" pitchFamily="34" charset="0"/>
                        </a:rPr>
                        <a:t> </a:t>
                      </a:r>
                      <a:r>
                        <a:rPr lang="en-GB" sz="1600" i="1" dirty="0">
                          <a:latin typeface="Arial Narrow" panose="020B0606020202030204" pitchFamily="34" charset="0"/>
                        </a:rPr>
                        <a:t>T6</a:t>
                      </a:r>
                      <a:r>
                        <a:rPr lang="en-GB" sz="1600" b="1" i="0" u="none" strike="noStrike" dirty="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(mm)</a:t>
                      </a:r>
                      <a:endParaRPr lang="en-GB" sz="1600" b="1"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45549351"/>
                  </a:ext>
                </a:extLst>
              </a:tr>
              <a:tr h="290001">
                <a:tc>
                  <a:txBody>
                    <a:bodyPr/>
                    <a:lstStyle/>
                    <a:p>
                      <a:pPr algn="ctr" fontAlgn="ctr"/>
                      <a:r>
                        <a:rPr lang="en-GB" sz="1600" b="0" i="0" u="none" strike="noStrike" dirty="0">
                          <a:solidFill>
                            <a:srgbClr val="000000"/>
                          </a:solidFill>
                          <a:effectLst/>
                          <a:latin typeface="Arial Narrow" panose="020B0606020202030204" pitchFamily="34" charset="0"/>
                        </a:rPr>
                        <a:t>90271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GB" sz="1600" b="0" i="0" u="none" strike="noStrike" dirty="0">
                          <a:solidFill>
                            <a:srgbClr val="000000"/>
                          </a:solidFill>
                          <a:effectLst/>
                          <a:latin typeface="Arial Narrow" panose="020B0606020202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Arial Narrow" panose="020B0606020202030204" pitchFamily="34" charset="0"/>
                        </a:rPr>
                        <a:t>2.2-3.5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Arial Narrow" panose="020B0606020202030204" pitchFamily="34" charset="0"/>
                        </a:rPr>
                        <a:t>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655087"/>
                  </a:ext>
                </a:extLst>
              </a:tr>
              <a:tr h="290001">
                <a:tc>
                  <a:txBody>
                    <a:bodyPr/>
                    <a:lstStyle/>
                    <a:p>
                      <a:pPr algn="ctr" fontAlgn="ctr"/>
                      <a:r>
                        <a:rPr lang="en-GB" sz="1600" b="0" i="0" u="none" strike="noStrike" dirty="0">
                          <a:solidFill>
                            <a:srgbClr val="000000"/>
                          </a:solidFill>
                          <a:effectLst/>
                          <a:latin typeface="Arial Narrow" panose="020B0606020202030204" pitchFamily="34" charset="0"/>
                        </a:rPr>
                        <a:t>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GB" sz="1600" b="0" i="0" u="none" strike="noStrike" dirty="0">
                          <a:solidFill>
                            <a:srgbClr val="000000"/>
                          </a:solidFill>
                          <a:effectLst/>
                          <a:latin typeface="Arial Narrow" panose="020B0606020202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Arial Narrow" panose="020B0606020202030204" pitchFamily="34" charset="0"/>
                        </a:rPr>
                        <a:t>2.1-3.0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Arial Narrow" panose="020B0606020202030204" pitchFamily="34" charset="0"/>
                        </a:rPr>
                        <a:t>11-19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661699"/>
                  </a:ext>
                </a:extLst>
              </a:tr>
              <a:tr h="290001">
                <a:tc>
                  <a:txBody>
                    <a:bodyPr/>
                    <a:lstStyle/>
                    <a:p>
                      <a:pPr algn="ctr" fontAlgn="ctr"/>
                      <a:r>
                        <a:rPr lang="en-GB" sz="1600" b="0" i="0" u="none" strike="noStrike" dirty="0">
                          <a:solidFill>
                            <a:srgbClr val="000000"/>
                          </a:solidFill>
                          <a:effectLst/>
                          <a:latin typeface="Arial Narrow" panose="020B0606020202030204" pitchFamily="34" charset="0"/>
                        </a:rPr>
                        <a:t>92436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GB" sz="1600" b="0" i="0" u="none" strike="noStrike" dirty="0">
                          <a:solidFill>
                            <a:srgbClr val="000000"/>
                          </a:solidFill>
                          <a:effectLst/>
                          <a:latin typeface="Arial Narrow" panose="020B0606020202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Arial Narrow" panose="020B0606020202030204" pitchFamily="34" charset="0"/>
                        </a:rPr>
                        <a:t>2.1-2.5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Arial Narrow" panose="020B0606020202030204" pitchFamily="34" charset="0"/>
                        </a:rPr>
                        <a:t>10-19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340517"/>
                  </a:ext>
                </a:extLst>
              </a:tr>
              <a:tr h="290001">
                <a:tc>
                  <a:txBody>
                    <a:bodyPr/>
                    <a:lstStyle/>
                    <a:p>
                      <a:pPr algn="ctr" fontAlgn="ctr"/>
                      <a:r>
                        <a:rPr lang="en-GB" sz="1600" b="0" i="0" u="none" strike="noStrike" dirty="0">
                          <a:solidFill>
                            <a:srgbClr val="000000"/>
                          </a:solidFill>
                          <a:effectLst/>
                          <a:latin typeface="Arial Narrow" panose="020B0606020202030204" pitchFamily="34" charset="0"/>
                        </a:rPr>
                        <a:t>92398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GB" sz="1600" b="0" i="0" u="none" strike="noStrike" dirty="0">
                          <a:solidFill>
                            <a:srgbClr val="000000"/>
                          </a:solidFill>
                          <a:effectLst/>
                          <a:latin typeface="Arial Narrow" panose="020B0606020202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Arial Narrow" panose="020B0606020202030204" pitchFamily="34" charset="0"/>
                        </a:rPr>
                        <a:t>2.0-3.2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Arial Narrow" panose="020B0606020202030204" pitchFamily="34" charset="0"/>
                        </a:rPr>
                        <a:t>13-16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081133"/>
                  </a:ext>
                </a:extLst>
              </a:tr>
            </a:tbl>
          </a:graphicData>
        </a:graphic>
      </p:graphicFrame>
    </p:spTree>
    <p:extLst>
      <p:ext uri="{BB962C8B-B14F-4D97-AF65-F5344CB8AC3E}">
        <p14:creationId xmlns:p14="http://schemas.microsoft.com/office/powerpoint/2010/main" val="185620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384F51-00EB-4BDC-8A95-384D984D33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952" y="764706"/>
            <a:ext cx="5688632" cy="2664294"/>
          </a:xfrm>
          <a:prstGeom prst="rect">
            <a:avLst/>
          </a:prstGeom>
          <a:noFill/>
          <a:ln>
            <a:noFill/>
          </a:ln>
        </p:spPr>
      </p:pic>
      <p:sp>
        <p:nvSpPr>
          <p:cNvPr id="2" name="Title 1">
            <a:extLst>
              <a:ext uri="{FF2B5EF4-FFF2-40B4-BE49-F238E27FC236}">
                <a16:creationId xmlns:a16="http://schemas.microsoft.com/office/drawing/2014/main" id="{C39E42E3-0A63-4D1E-B88D-87B00B3C61AF}"/>
              </a:ext>
            </a:extLst>
          </p:cNvPr>
          <p:cNvSpPr>
            <a:spLocks noGrp="1"/>
          </p:cNvSpPr>
          <p:nvPr>
            <p:ph type="title"/>
          </p:nvPr>
        </p:nvSpPr>
        <p:spPr/>
        <p:txBody>
          <a:bodyPr/>
          <a:lstStyle/>
          <a:p>
            <a:r>
              <a:rPr lang="en-GB" dirty="0">
                <a:latin typeface="Arial Narrow" panose="020B0606020202030204" pitchFamily="34" charset="0"/>
              </a:rPr>
              <a:t>Divertor integrity predictive analysis</a:t>
            </a:r>
          </a:p>
        </p:txBody>
      </p:sp>
      <p:sp>
        <p:nvSpPr>
          <p:cNvPr id="3" name="Content Placeholder 2">
            <a:extLst>
              <a:ext uri="{FF2B5EF4-FFF2-40B4-BE49-F238E27FC236}">
                <a16:creationId xmlns:a16="http://schemas.microsoft.com/office/drawing/2014/main" id="{6F43EFAA-1160-45DF-9E69-1D1FCB72C0F2}"/>
              </a:ext>
            </a:extLst>
          </p:cNvPr>
          <p:cNvSpPr>
            <a:spLocks noGrp="1"/>
          </p:cNvSpPr>
          <p:nvPr>
            <p:ph idx="1"/>
          </p:nvPr>
        </p:nvSpPr>
        <p:spPr>
          <a:xfrm>
            <a:off x="623393" y="1622752"/>
            <a:ext cx="4392487" cy="4536505"/>
          </a:xfrm>
        </p:spPr>
        <p:txBody>
          <a:bodyPr>
            <a:normAutofit/>
          </a:bodyPr>
          <a:lstStyle/>
          <a:p>
            <a:r>
              <a:rPr lang="en-US" sz="2800" dirty="0">
                <a:latin typeface="Arial Narrow" panose="020B0606020202030204" pitchFamily="34" charset="0"/>
              </a:rPr>
              <a:t>Tile surface heat flux density calculated at equatorial plane using the engineering </a:t>
            </a:r>
            <a:br>
              <a:rPr lang="en-US" sz="2800" dirty="0">
                <a:latin typeface="Arial Narrow" panose="020B0606020202030204" pitchFamily="34" charset="0"/>
              </a:rPr>
            </a:br>
            <a:r>
              <a:rPr lang="en-US" sz="2800" dirty="0">
                <a:latin typeface="Arial Narrow" panose="020B0606020202030204" pitchFamily="34" charset="0"/>
              </a:rPr>
              <a:t>footprint </a:t>
            </a:r>
            <a:br>
              <a:rPr lang="en-US" sz="2800" dirty="0">
                <a:latin typeface="Arial Narrow" panose="020B0606020202030204" pitchFamily="34" charset="0"/>
              </a:rPr>
            </a:br>
            <a:endParaRPr lang="en-US" sz="2800" dirty="0">
              <a:latin typeface="Arial Narrow" panose="020B0606020202030204" pitchFamily="34" charset="0"/>
            </a:endParaRPr>
          </a:p>
          <a:p>
            <a:r>
              <a:rPr lang="en-US" sz="2800" dirty="0">
                <a:latin typeface="Arial Narrow" panose="020B0606020202030204" pitchFamily="34" charset="0"/>
              </a:rPr>
              <a:t>Projected using Flush (2D) or SMARDDA/PFC (3D), and </a:t>
            </a:r>
            <a:br>
              <a:rPr lang="en-US" sz="2800" dirty="0">
                <a:latin typeface="Arial Narrow" panose="020B0606020202030204" pitchFamily="34" charset="0"/>
              </a:rPr>
            </a:br>
            <a:endParaRPr lang="en-US" sz="2800" dirty="0">
              <a:latin typeface="Arial Narrow" panose="020B0606020202030204" pitchFamily="34" charset="0"/>
            </a:endParaRPr>
          </a:p>
          <a:p>
            <a:r>
              <a:rPr lang="en-US" sz="2800" dirty="0">
                <a:latin typeface="Arial Narrow" panose="020B0606020202030204" pitchFamily="34" charset="0"/>
              </a:rPr>
              <a:t>Taking into account the corrected optical projection</a:t>
            </a:r>
          </a:p>
        </p:txBody>
      </p:sp>
      <p:sp>
        <p:nvSpPr>
          <p:cNvPr id="4" name="Footer Placeholder 3">
            <a:extLst>
              <a:ext uri="{FF2B5EF4-FFF2-40B4-BE49-F238E27FC236}">
                <a16:creationId xmlns:a16="http://schemas.microsoft.com/office/drawing/2014/main" id="{F63021B2-9C6F-434B-AE79-B7F98B5C1866}"/>
              </a:ext>
            </a:extLst>
          </p:cNvPr>
          <p:cNvSpPr>
            <a:spLocks noGrp="1"/>
          </p:cNvSpPr>
          <p:nvPr>
            <p:ph type="ftr" sz="quarter" idx="11"/>
          </p:nvPr>
        </p:nvSpPr>
        <p:spPr/>
        <p:txBody>
          <a:bodyPr/>
          <a:lstStyle/>
          <a:p>
            <a:pPr algn="r"/>
            <a:r>
              <a:rPr lang="en-GB" dirty="0"/>
              <a:t>Daniel Iglesias </a:t>
            </a:r>
            <a:r>
              <a:rPr lang="en-GB" i="1" dirty="0"/>
              <a:t>et al</a:t>
            </a:r>
            <a:r>
              <a:rPr lang="en-GB" dirty="0"/>
              <a:t> | IAEA FEC | FIP/2-4 | 25/10/2018 | Page </a:t>
            </a:r>
            <a:fld id="{6A6D9FA1-99C7-4910-8E32-B85D378B0060}" type="slidenum">
              <a:rPr lang="en-GB"/>
              <a:pPr algn="r"/>
              <a:t>9</a:t>
            </a:fld>
            <a:endParaRPr lang="en-GB" dirty="0"/>
          </a:p>
        </p:txBody>
      </p:sp>
      <p:sp>
        <p:nvSpPr>
          <p:cNvPr id="5" name="Title 1">
            <a:extLst>
              <a:ext uri="{FF2B5EF4-FFF2-40B4-BE49-F238E27FC236}">
                <a16:creationId xmlns:a16="http://schemas.microsoft.com/office/drawing/2014/main" id="{46740DEF-5B6A-468C-B954-417F70F14862}"/>
              </a:ext>
            </a:extLst>
          </p:cNvPr>
          <p:cNvSpPr txBox="1">
            <a:spLocks/>
          </p:cNvSpPr>
          <p:nvPr/>
        </p:nvSpPr>
        <p:spPr>
          <a:xfrm>
            <a:off x="623392" y="836712"/>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a:latin typeface="Arial Narrow" panose="020B0606020202030204" pitchFamily="34" charset="0"/>
              </a:rPr>
              <a:t>Forward model</a:t>
            </a:r>
          </a:p>
        </p:txBody>
      </p:sp>
      <p:pic>
        <p:nvPicPr>
          <p:cNvPr id="12" name="Picture 11">
            <a:extLst>
              <a:ext uri="{FF2B5EF4-FFF2-40B4-BE49-F238E27FC236}">
                <a16:creationId xmlns:a16="http://schemas.microsoft.com/office/drawing/2014/main" id="{4BFE9A9F-B5C1-4E25-AD9B-8B885FFEF7B6}"/>
              </a:ext>
            </a:extLst>
          </p:cNvPr>
          <p:cNvPicPr/>
          <p:nvPr/>
        </p:nvPicPr>
        <p:blipFill>
          <a:blip r:embed="rId3"/>
          <a:stretch>
            <a:fillRect/>
          </a:stretch>
        </p:blipFill>
        <p:spPr>
          <a:xfrm>
            <a:off x="6312024" y="3429000"/>
            <a:ext cx="3728919" cy="2941343"/>
          </a:xfrm>
          <a:prstGeom prst="rect">
            <a:avLst/>
          </a:prstGeom>
        </p:spPr>
      </p:pic>
    </p:spTree>
    <p:extLst>
      <p:ext uri="{BB962C8B-B14F-4D97-AF65-F5344CB8AC3E}">
        <p14:creationId xmlns:p14="http://schemas.microsoft.com/office/powerpoint/2010/main" val="203642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6875</TotalTime>
  <Words>1357</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Cambria Math</vt:lpstr>
      <vt:lpstr>Times New Roman</vt:lpstr>
      <vt:lpstr>Office Theme</vt:lpstr>
      <vt:lpstr>Advances in predictive thermo-mechanical modelling for the JET divertor experimental interpretation, improved protection, and reliable operation </vt:lpstr>
      <vt:lpstr>Overview</vt:lpstr>
      <vt:lpstr>Motivation</vt:lpstr>
      <vt:lpstr>Motivation</vt:lpstr>
      <vt:lpstr>Modelling advances</vt:lpstr>
      <vt:lpstr>Modelling advances</vt:lpstr>
      <vt:lpstr>Modelling advances</vt:lpstr>
      <vt:lpstr>Modelling advances</vt:lpstr>
      <vt:lpstr>Divertor integrity predictive analysis</vt:lpstr>
      <vt:lpstr>Divertor integrity predictive analysis</vt:lpstr>
      <vt:lpstr>Divertor integrity predictive analysis</vt:lpstr>
      <vt:lpstr>Divertor integrity predictive analysis</vt:lpstr>
      <vt:lpstr>Divertor integrity predictive analysis</vt:lpstr>
      <vt:lpstr>Divertor integrity predictive analysis</vt:lpstr>
      <vt:lpstr>Divertor integrity predictive analysis</vt:lpstr>
      <vt:lpstr>Conclusions (I)</vt:lpstr>
      <vt:lpstr>Conclusions (II)</vt:lpstr>
      <vt:lpstr>Advances in predictive thermo-mechanical modelling for the JET divertor experimental interpretation, improved protection, and reliable operation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Iglesias, Daniel</cp:lastModifiedBy>
  <cp:revision>151</cp:revision>
  <cp:lastPrinted>2014-10-16T14:51:28Z</cp:lastPrinted>
  <dcterms:created xsi:type="dcterms:W3CDTF">2014-10-27T16:40:37Z</dcterms:created>
  <dcterms:modified xsi:type="dcterms:W3CDTF">2018-10-24T10:31:03Z</dcterms:modified>
</cp:coreProperties>
</file>