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8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494-6257-49D5-9766-4C137FB5A183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3FE7-EF99-49C1-B41B-6D92E474C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57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494-6257-49D5-9766-4C137FB5A183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3FE7-EF99-49C1-B41B-6D92E474C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9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494-6257-49D5-9766-4C137FB5A183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3FE7-EF99-49C1-B41B-6D92E474C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03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494-6257-49D5-9766-4C137FB5A183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3FE7-EF99-49C1-B41B-6D92E474C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52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494-6257-49D5-9766-4C137FB5A183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3FE7-EF99-49C1-B41B-6D92E474C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85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494-6257-49D5-9766-4C137FB5A183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3FE7-EF99-49C1-B41B-6D92E474C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90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494-6257-49D5-9766-4C137FB5A183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3FE7-EF99-49C1-B41B-6D92E474C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48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494-6257-49D5-9766-4C137FB5A183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3FE7-EF99-49C1-B41B-6D92E474C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55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494-6257-49D5-9766-4C137FB5A183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3FE7-EF99-49C1-B41B-6D92E474C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98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494-6257-49D5-9766-4C137FB5A183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3FE7-EF99-49C1-B41B-6D92E474C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6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494-6257-49D5-9766-4C137FB5A183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3FE7-EF99-49C1-B41B-6D92E474C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93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C494-6257-49D5-9766-4C137FB5A183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B3FE7-EF99-49C1-B41B-6D92E474C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19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3808" y="0"/>
            <a:ext cx="1109819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A.V.Burdakov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 al. Plasma transport in linear and helical multiple-mirror systems (EX/P5-26)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3860"/>
            <a:ext cx="5268912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-19291" y="503499"/>
            <a:ext cx="12211291" cy="4713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ru-RU" sz="2800" b="1" i="1" dirty="0" err="1" smtClean="0">
                <a:solidFill>
                  <a:srgbClr val="002060"/>
                </a:solidFill>
              </a:rPr>
              <a:t>Budker</a:t>
            </a:r>
            <a:r>
              <a:rPr lang="en-US" altLang="ru-RU" sz="2800" b="1" i="1" dirty="0" smtClean="0">
                <a:solidFill>
                  <a:srgbClr val="002060"/>
                </a:solidFill>
              </a:rPr>
              <a:t> INP ( Novosibirsk, Russia) developed G</a:t>
            </a:r>
            <a:r>
              <a:rPr lang="en-US" altLang="ru-RU" sz="2800" b="1" i="1" dirty="0" smtClean="0">
                <a:solidFill>
                  <a:srgbClr val="0070C0"/>
                </a:solidFill>
              </a:rPr>
              <a:t>as-</a:t>
            </a:r>
            <a:r>
              <a:rPr lang="en-US" altLang="ru-RU" sz="2800" b="1" i="1" dirty="0" smtClean="0">
                <a:solidFill>
                  <a:srgbClr val="002060"/>
                </a:solidFill>
              </a:rPr>
              <a:t>D</a:t>
            </a:r>
            <a:r>
              <a:rPr lang="en-US" altLang="ru-RU" sz="2800" b="1" i="1" dirty="0" smtClean="0">
                <a:solidFill>
                  <a:srgbClr val="0070C0"/>
                </a:solidFill>
              </a:rPr>
              <a:t>ynamic </a:t>
            </a:r>
            <a:r>
              <a:rPr lang="en-US" altLang="ru-RU" sz="2800" b="1" i="1" dirty="0" smtClean="0">
                <a:solidFill>
                  <a:srgbClr val="002060"/>
                </a:solidFill>
              </a:rPr>
              <a:t>M</a:t>
            </a:r>
            <a:r>
              <a:rPr lang="en-US" altLang="ru-RU" sz="2800" b="1" i="1" dirty="0" smtClean="0">
                <a:solidFill>
                  <a:srgbClr val="0070C0"/>
                </a:solidFill>
              </a:rPr>
              <a:t>ultiple-mirror </a:t>
            </a:r>
            <a:r>
              <a:rPr lang="en-US" altLang="ru-RU" sz="2800" b="1" i="1" dirty="0" smtClean="0">
                <a:solidFill>
                  <a:srgbClr val="002060"/>
                </a:solidFill>
              </a:rPr>
              <a:t>T</a:t>
            </a:r>
            <a:r>
              <a:rPr lang="en-US" altLang="ru-RU" sz="2800" b="1" i="1" dirty="0" smtClean="0">
                <a:solidFill>
                  <a:srgbClr val="0070C0"/>
                </a:solidFill>
              </a:rPr>
              <a:t>rap (GDMT) project.</a:t>
            </a:r>
            <a:endParaRPr lang="en-US" altLang="ru-RU" sz="28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9991" y="1773192"/>
            <a:ext cx="7151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b="1" i="1" dirty="0" smtClean="0">
                <a:solidFill>
                  <a:srgbClr val="0070C0"/>
                </a:solidFill>
              </a:rPr>
              <a:t>One of idea: Improving of multiple-mirror  confinement in linear trap by plugs  with helical magnetic field and rotating plasma. In this configuration confined forces appear.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2121" y="1034528"/>
            <a:ext cx="11471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defRPr/>
            </a:pPr>
            <a:r>
              <a:rPr lang="en-US" dirty="0">
                <a:ea typeface="Times New Roman"/>
              </a:rPr>
              <a:t>GDMT project includes sections with a multiple-mirror configuration for a confinement improvement.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98385" y="410882"/>
            <a:ext cx="11892987" cy="0"/>
          </a:xfrm>
          <a:prstGeom prst="line">
            <a:avLst/>
          </a:prstGeom>
          <a:ln w="158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-138896" y="3449117"/>
            <a:ext cx="121302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b="1" baseline="0" dirty="0" smtClean="0">
                <a:cs typeface="Arial" panose="020B0604020202020204" pitchFamily="34" charset="0"/>
              </a:rPr>
              <a:t>The first experiment to test new idea for multiple-mirror confinement of rotating plasma in helical magnetic field  </a:t>
            </a:r>
            <a:endParaRPr lang="ru-RU" altLang="ru-RU" b="1" baseline="0" dirty="0"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98385" y="3356658"/>
            <a:ext cx="11852476" cy="4629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53" y="3818449"/>
            <a:ext cx="4378816" cy="290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"/>
          <p:cNvSpPr>
            <a:spLocks noChangeArrowheads="1"/>
          </p:cNvSpPr>
          <p:nvPr/>
        </p:nvSpPr>
        <p:spPr bwMode="auto">
          <a:xfrm>
            <a:off x="4732528" y="3864609"/>
            <a:ext cx="756943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800" baseline="0" dirty="0">
                <a:cs typeface="Arial" panose="020B0604020202020204" pitchFamily="34" charset="0"/>
              </a:rPr>
              <a:t>Concept exploration device SMOLA with a helical mirror started operation in the end of 2017 in BINP </a:t>
            </a:r>
            <a:endParaRPr lang="ru-RU" altLang="ru-RU" sz="1800" baseline="0" dirty="0">
              <a:latin typeface="Symbol" panose="05050102010706020507" pitchFamily="18" charset="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9874" y="3924719"/>
            <a:ext cx="109998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ru-RU" sz="2400" dirty="0">
                <a:cs typeface="Arial" panose="020B0604020202020204" pitchFamily="34" charset="0"/>
              </a:rPr>
              <a:t>SMOLA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85008" y="4786987"/>
            <a:ext cx="7606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ru-RU" sz="1400" kern="0" dirty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Plasma parameters: density ~</a:t>
            </a:r>
            <a:r>
              <a:rPr lang="en-US" altLang="ru-RU" sz="1400" kern="0" dirty="0">
                <a:solidFill>
                  <a:srgbClr val="333399"/>
                </a:solidFill>
                <a:latin typeface="Arial" charset="0"/>
                <a:cs typeface="Times New Roman" pitchFamily="18" charset="0"/>
              </a:rPr>
              <a:t>10</a:t>
            </a:r>
            <a:r>
              <a:rPr lang="en-US" altLang="ru-RU" sz="1400" kern="0" baseline="30000" dirty="0">
                <a:solidFill>
                  <a:srgbClr val="333399"/>
                </a:solidFill>
                <a:latin typeface="Arial" charset="0"/>
                <a:cs typeface="Times New Roman" pitchFamily="18" charset="0"/>
              </a:rPr>
              <a:t>19</a:t>
            </a:r>
            <a:r>
              <a:rPr lang="ru-RU" altLang="ru-RU" sz="1400" kern="0" dirty="0">
                <a:solidFill>
                  <a:srgbClr val="333399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en-US" altLang="ru-RU" sz="1400" kern="0" dirty="0">
                <a:solidFill>
                  <a:srgbClr val="333399"/>
                </a:solidFill>
                <a:latin typeface="Arial" charset="0"/>
                <a:cs typeface="Times New Roman" pitchFamily="18" charset="0"/>
              </a:rPr>
              <a:t>m</a:t>
            </a:r>
            <a:r>
              <a:rPr lang="en-US" altLang="ru-RU" sz="1400" kern="0" baseline="30000" dirty="0">
                <a:solidFill>
                  <a:srgbClr val="333399"/>
                </a:solidFill>
                <a:latin typeface="Arial" charset="0"/>
                <a:cs typeface="Times New Roman" pitchFamily="18" charset="0"/>
              </a:rPr>
              <a:t>-3</a:t>
            </a:r>
            <a:r>
              <a:rPr lang="en-US" altLang="ru-RU" sz="1400" kern="0" dirty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, temperature </a:t>
            </a:r>
            <a:r>
              <a:rPr lang="en-US" altLang="ru-RU" sz="1400" kern="0" dirty="0">
                <a:solidFill>
                  <a:srgbClr val="333399"/>
                </a:solidFill>
                <a:latin typeface="Arial" charset="0"/>
                <a:cs typeface="Times New Roman" pitchFamily="18" charset="0"/>
              </a:rPr>
              <a:t>2 – 5 eV and pulse duration 0.2 sec</a:t>
            </a:r>
            <a:endParaRPr lang="en-US" sz="1400" kern="0" dirty="0">
              <a:solidFill>
                <a:prstClr val="black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85007" y="5678808"/>
            <a:ext cx="71693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defRPr/>
            </a:pPr>
            <a:r>
              <a:rPr lang="en-US" dirty="0">
                <a:ea typeface="Times New Roman"/>
              </a:rPr>
              <a:t>First experimental results are </a:t>
            </a:r>
            <a:r>
              <a:rPr lang="en-US" dirty="0" smtClean="0">
                <a:ea typeface="Times New Roman"/>
              </a:rPr>
              <a:t>optimistic: </a:t>
            </a:r>
            <a:r>
              <a:rPr lang="en-US" altLang="ru-RU" b="1" dirty="0" smtClean="0">
                <a:solidFill>
                  <a:srgbClr val="333399"/>
                </a:solidFill>
                <a:latin typeface="Arial" charset="0"/>
                <a:cs typeface="Times New Roman" pitchFamily="18" charset="0"/>
              </a:rPr>
              <a:t>Helical </a:t>
            </a:r>
            <a:r>
              <a:rPr lang="en-US" altLang="ru-RU" b="1" dirty="0">
                <a:solidFill>
                  <a:srgbClr val="333399"/>
                </a:solidFill>
                <a:latin typeface="Arial" charset="0"/>
                <a:cs typeface="Times New Roman" pitchFamily="18" charset="0"/>
              </a:rPr>
              <a:t>confinement works</a:t>
            </a:r>
            <a:r>
              <a:rPr lang="en-US" altLang="ru-RU" dirty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. </a:t>
            </a:r>
          </a:p>
          <a:p>
            <a:pPr indent="180340" algn="just">
              <a:defRPr/>
            </a:pPr>
            <a:r>
              <a:rPr lang="en-US" dirty="0" smtClean="0">
                <a:ea typeface="Times New Roman"/>
              </a:rPr>
              <a:t> </a:t>
            </a:r>
            <a:endParaRPr lang="en-US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95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124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</vt:vector>
  </TitlesOfParts>
  <Company>BINP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V. Burdakov</dc:creator>
  <cp:lastModifiedBy>Alexander V. Burdakov</cp:lastModifiedBy>
  <cp:revision>5</cp:revision>
  <dcterms:created xsi:type="dcterms:W3CDTF">2018-10-07T11:13:32Z</dcterms:created>
  <dcterms:modified xsi:type="dcterms:W3CDTF">2018-10-07T11:52:07Z</dcterms:modified>
</cp:coreProperties>
</file>