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6" r:id="rId2"/>
  </p:sldMasterIdLst>
  <p:notesMasterIdLst>
    <p:notesMasterId r:id="rId4"/>
  </p:notesMasterIdLst>
  <p:handoutMasterIdLst>
    <p:handoutMasterId r:id="rId5"/>
  </p:handoutMasterIdLst>
  <p:sldIdLst>
    <p:sldId id="905" r:id="rId3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ek" initials="tjv" lastIdx="10" clrIdx="0"/>
  <p:cmAuthor id="1" name="Department of Energy" initials="m" lastIdx="1" clrIdx="1"/>
  <p:cmAuthor id="2" name="Finnegan" initials="SMF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F497D"/>
    <a:srgbClr val="0033CC"/>
    <a:srgbClr val="0000CC"/>
    <a:srgbClr val="D27518"/>
    <a:srgbClr val="F4F6FA"/>
    <a:srgbClr val="007E06"/>
    <a:srgbClr val="007005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4" autoAdjust="0"/>
    <p:restoredTop sz="81738" autoAdjust="0"/>
  </p:normalViewPr>
  <p:slideViewPr>
    <p:cSldViewPr>
      <p:cViewPr varScale="1">
        <p:scale>
          <a:sx n="94" d="100"/>
          <a:sy n="94" d="100"/>
        </p:scale>
        <p:origin x="8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5802"/>
    </p:cViewPr>
  </p:sorterViewPr>
  <p:notesViewPr>
    <p:cSldViewPr>
      <p:cViewPr varScale="1">
        <p:scale>
          <a:sx n="54" d="100"/>
          <a:sy n="54" d="100"/>
        </p:scale>
        <p:origin x="-2094" y="-90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2337" cy="463550"/>
          </a:xfrm>
          <a:prstGeom prst="rect">
            <a:avLst/>
          </a:prstGeom>
        </p:spPr>
        <p:txBody>
          <a:bodyPr vert="horz" lIns="92947" tIns="46474" rIns="92947" bIns="4647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5" y="0"/>
            <a:ext cx="3032337" cy="463550"/>
          </a:xfrm>
          <a:prstGeom prst="rect">
            <a:avLst/>
          </a:prstGeom>
        </p:spPr>
        <p:txBody>
          <a:bodyPr vert="horz" lIns="92947" tIns="46474" rIns="92947" bIns="46474" rtlCol="0"/>
          <a:lstStyle>
            <a:lvl1pPr algn="r">
              <a:defRPr sz="1300"/>
            </a:lvl1pPr>
          </a:lstStyle>
          <a:p>
            <a:fld id="{729E668E-787D-48EA-9E9E-9A16E2304B92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05841"/>
            <a:ext cx="3032337" cy="463550"/>
          </a:xfrm>
          <a:prstGeom prst="rect">
            <a:avLst/>
          </a:prstGeom>
        </p:spPr>
        <p:txBody>
          <a:bodyPr vert="horz" lIns="92947" tIns="46474" rIns="92947" bIns="4647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5" y="8805841"/>
            <a:ext cx="3032337" cy="463550"/>
          </a:xfrm>
          <a:prstGeom prst="rect">
            <a:avLst/>
          </a:prstGeom>
        </p:spPr>
        <p:txBody>
          <a:bodyPr vert="horz" lIns="92947" tIns="46474" rIns="92947" bIns="46474" rtlCol="0" anchor="b"/>
          <a:lstStyle>
            <a:lvl1pPr algn="r">
              <a:defRPr sz="1300"/>
            </a:lvl1pPr>
          </a:lstStyle>
          <a:p>
            <a:fld id="{1CE533FA-F37C-4162-A416-C6222908D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5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2337" cy="463550"/>
          </a:xfrm>
          <a:prstGeom prst="rect">
            <a:avLst/>
          </a:prstGeom>
        </p:spPr>
        <p:txBody>
          <a:bodyPr vert="horz" lIns="92947" tIns="46474" rIns="92947" bIns="4647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5" y="0"/>
            <a:ext cx="3032337" cy="463550"/>
          </a:xfrm>
          <a:prstGeom prst="rect">
            <a:avLst/>
          </a:prstGeom>
        </p:spPr>
        <p:txBody>
          <a:bodyPr vert="horz" lIns="92947" tIns="46474" rIns="92947" bIns="46474" rtlCol="0"/>
          <a:lstStyle>
            <a:lvl1pPr algn="r">
              <a:defRPr sz="1300"/>
            </a:lvl1pPr>
          </a:lstStyle>
          <a:p>
            <a:fld id="{E16A126F-90B0-4449-A216-B7A281001699}" type="datetimeFigureOut">
              <a:rPr lang="en-US" smtClean="0"/>
              <a:pPr/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7" tIns="46474" rIns="92947" bIns="464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47" tIns="46474" rIns="92947" bIns="464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05841"/>
            <a:ext cx="3032337" cy="463550"/>
          </a:xfrm>
          <a:prstGeom prst="rect">
            <a:avLst/>
          </a:prstGeom>
        </p:spPr>
        <p:txBody>
          <a:bodyPr vert="horz" lIns="92947" tIns="46474" rIns="92947" bIns="4647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5" y="8805841"/>
            <a:ext cx="3032337" cy="463550"/>
          </a:xfrm>
          <a:prstGeom prst="rect">
            <a:avLst/>
          </a:prstGeom>
        </p:spPr>
        <p:txBody>
          <a:bodyPr vert="horz" lIns="92947" tIns="46474" rIns="92947" bIns="46474" rtlCol="0" anchor="b"/>
          <a:lstStyle>
            <a:lvl1pPr algn="r">
              <a:defRPr sz="1300"/>
            </a:lvl1pPr>
          </a:lstStyle>
          <a:p>
            <a:fld id="{921207F7-8D28-45C8-9171-1C01DBE26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6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37160"/>
            <a:ext cx="65532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28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5557"/>
            <a:ext cx="2133600" cy="365125"/>
          </a:xfrm>
        </p:spPr>
        <p:txBody>
          <a:bodyPr anchor="b"/>
          <a:lstStyle>
            <a:lvl1pPr algn="l">
              <a:defRPr/>
            </a:lvl1pPr>
          </a:lstStyle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68D-4E51-4405-A7E0-8A2B1233547A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2ABF-E119-4420-B37F-83261FFB9A5B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EA92-F449-43D9-AE9C-E752BD387105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9000">
                <a:schemeClr val="tx2"/>
              </a:gs>
            </a:gsLst>
            <a:lin ang="16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0789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48000">
                <a:schemeClr val="tx2"/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49638"/>
            <a:ext cx="2362200" cy="76476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1088136"/>
            <a:ext cx="9144000" cy="0"/>
          </a:xfrm>
          <a:prstGeom prst="line">
            <a:avLst/>
          </a:prstGeom>
          <a:ln w="44450" cap="flat" cmpd="sng">
            <a:gradFill flip="none" rotWithShape="1">
              <a:gsLst>
                <a:gs pos="47000">
                  <a:schemeClr val="tx2">
                    <a:lumMod val="75000"/>
                  </a:schemeClr>
                </a:gs>
                <a:gs pos="69000">
                  <a:srgbClr val="007005"/>
                </a:gs>
              </a:gsLst>
              <a:lin ang="10800000" scaled="1"/>
              <a:tileRect/>
            </a:gradFill>
            <a:bevel/>
          </a:ln>
          <a:effectLst/>
          <a:scene3d>
            <a:camera prst="orthographicFront">
              <a:rot lat="0" lon="0" rev="0"/>
            </a:camera>
            <a:lightRig rig="threePt" dir="t"/>
          </a:scene3d>
          <a:sp3d prstMaterial="matte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931-521F-4FA7-84E3-4C89E1B9D016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504E-36FA-4B55-9149-D8C894755D3F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5B433-B879-48C9-996D-07E01E37960D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0C2C-559C-4962-AEE5-99A892415640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10BD-D9A2-42C6-97A0-6FFAF339CDB1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D3ED-120C-424E-B4DA-5A14458B32D0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http://science.energy.gov/fes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63E8-A81D-442C-BA99-5BC3DB356E03}" type="datetime1">
              <a:rPr lang="en-US" smtClean="0"/>
              <a:pPr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http://science.energy.gov/fes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9A34-5889-4E16-8BD0-8C9F0C750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2" name="Group 205"/>
          <p:cNvGrpSpPr>
            <a:grpSpLocks/>
          </p:cNvGrpSpPr>
          <p:nvPr userDrawn="1"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sz="1200" i="1" dirty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pPr fontAlgn="base">
              <a:spcAft>
                <a:spcPct val="0"/>
              </a:spcAft>
            </a:pPr>
            <a:fld id="{9E4154A2-A575-4FB1-8A3D-838E25E19115}" type="slidenum">
              <a:rPr lang="en-US" smtClean="0">
                <a:solidFill>
                  <a:srgbClr val="3333CC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</p:spTree>
    <p:extLst>
      <p:ext uri="{BB962C8B-B14F-4D97-AF65-F5344CB8AC3E}">
        <p14:creationId xmlns:p14="http://schemas.microsoft.com/office/powerpoint/2010/main" val="1487867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DF772-2C70-444E-BEDD-9316BE4AF0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4037"/>
              </p:ext>
            </p:extLst>
          </p:nvPr>
        </p:nvGraphicFramePr>
        <p:xfrm>
          <a:off x="152400" y="1518730"/>
          <a:ext cx="8839199" cy="5110670"/>
        </p:xfrm>
        <a:graphic>
          <a:graphicData uri="http://schemas.openxmlformats.org/drawingml/2006/table">
            <a:tbl>
              <a:tblPr/>
              <a:tblGrid>
                <a:gridCol w="20273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118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20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Introduction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ARC, originally presented in a 2015 paper, is a concept for a high-field fusion power plant made possible by the development and commercialization of HTS tapes.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 key design challenge raised by the original ARC paper is the safe exhaust of ARC’s estimated ~150 MW of fusion alpha particle and RF heat. This challenge is generic to all fusion power plants that must attain similar wall loading.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This paper presents new work addressing this challenge and identifies innovative, robust power exhaust solutions. 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3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Key findings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This paper presents completely new work, including: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The addition of an X-point target divertor geometry to the ARC equilibrium, vacuum vessel and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FLiBe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blanket, which adequately shields all superconductors and maintains TBR greater than one;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 plan for a tungsten swirl-tube cooling channel capable of exhausting 12 MW/m^2 of heat flux from divertor target surfaces using the same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FLiBe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that forms the blanket; and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Concepts for novel diagnostics supporting the heat exhaust mission which are compatible with the neutron environment.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-12510" y="0"/>
            <a:ext cx="91565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000" dirty="0" smtClean="0"/>
              <a:t>Summary slide for </a:t>
            </a:r>
            <a:r>
              <a:rPr lang="en-US" sz="3000" i="1" dirty="0" smtClean="0"/>
              <a:t>Conceptual </a:t>
            </a:r>
            <a:r>
              <a:rPr lang="en-US" sz="3000" i="1" dirty="0"/>
              <a:t>Design Study for Heat Exhaust Management in the ARC Fusion Pilot </a:t>
            </a:r>
            <a:r>
              <a:rPr lang="en-US" sz="3000" i="1" dirty="0" smtClean="0"/>
              <a:t>Plant, </a:t>
            </a:r>
            <a:r>
              <a:rPr lang="en-US" sz="3000" dirty="0" smtClean="0"/>
              <a:t>E.A. Tolman et al., </a:t>
            </a:r>
            <a:r>
              <a:rPr lang="mr-IN" sz="3000" dirty="0"/>
              <a:t>IAEA- FIP-P1-22 </a:t>
            </a:r>
            <a:endParaRPr lang="en-US" sz="3000" i="1" dirty="0" smtClean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21345</TotalTime>
  <Words>206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Helvetica</vt:lpstr>
      <vt:lpstr>Mangal</vt:lpstr>
      <vt:lpstr>ＭＳ Ｐゴシック</vt:lpstr>
      <vt:lpstr>Times New Roman</vt:lpstr>
      <vt:lpstr>Wingdings</vt:lpstr>
      <vt:lpstr>Arial</vt:lpstr>
      <vt:lpstr>Office Theme</vt:lpstr>
      <vt:lpstr>3_Blank Presentation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Act: The FES High Energy Density Laboratory Plasma Science Program</dc:title>
  <dc:creator>Finnegan</dc:creator>
  <cp:lastModifiedBy>Libby Tolman</cp:lastModifiedBy>
  <cp:revision>1575</cp:revision>
  <cp:lastPrinted>2014-02-18T21:55:52Z</cp:lastPrinted>
  <dcterms:created xsi:type="dcterms:W3CDTF">2013-07-22T03:11:53Z</dcterms:created>
  <dcterms:modified xsi:type="dcterms:W3CDTF">2018-09-27T02:50:45Z</dcterms:modified>
</cp:coreProperties>
</file>