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91" r:id="rId2"/>
    <p:sldId id="463" r:id="rId3"/>
    <p:sldId id="466" r:id="rId4"/>
    <p:sldId id="467" r:id="rId5"/>
    <p:sldId id="464" r:id="rId6"/>
    <p:sldId id="505" r:id="rId7"/>
    <p:sldId id="492" r:id="rId8"/>
    <p:sldId id="488" r:id="rId9"/>
    <p:sldId id="506" r:id="rId10"/>
    <p:sldId id="470" r:id="rId11"/>
    <p:sldId id="490" r:id="rId12"/>
    <p:sldId id="520" r:id="rId13"/>
    <p:sldId id="515" r:id="rId14"/>
    <p:sldId id="517" r:id="rId15"/>
    <p:sldId id="518" r:id="rId16"/>
    <p:sldId id="519" r:id="rId17"/>
    <p:sldId id="482" r:id="rId18"/>
    <p:sldId id="524" r:id="rId19"/>
    <p:sldId id="513" r:id="rId20"/>
  </p:sldIdLst>
  <p:sldSz cx="12192000" cy="6858000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FB2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6" autoAdjust="0"/>
  </p:normalViewPr>
  <p:slideViewPr>
    <p:cSldViewPr>
      <p:cViewPr varScale="1">
        <p:scale>
          <a:sx n="106" d="100"/>
          <a:sy n="106" d="100"/>
        </p:scale>
        <p:origin x="9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F21D2-6362-4246-9C4C-83A603020E2E}" type="datetimeFigureOut">
              <a:rPr lang="ko-KR" altLang="en-US" smtClean="0"/>
              <a:pPr/>
              <a:t>2018-10-24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12F83-3572-43EC-9D8B-8A55C745AA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30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007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726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459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211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284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537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43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2F83-3572-43EC-9D8B-8A55C745AAD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5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420"/>
            <a:ext cx="28448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4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08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0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420"/>
            <a:ext cx="28448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4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04056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Line 25"/>
          <p:cNvSpPr>
            <a:spLocks noChangeShapeType="1"/>
          </p:cNvSpPr>
          <p:nvPr userDrawn="1"/>
        </p:nvSpPr>
        <p:spPr bwMode="auto">
          <a:xfrm flipH="1">
            <a:off x="0" y="848587"/>
            <a:ext cx="121920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7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420"/>
            <a:ext cx="28448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4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420"/>
            <a:ext cx="28448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4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09600" y="6356420"/>
            <a:ext cx="28448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2018-10-24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165600" y="63564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600" y="6356420"/>
            <a:ext cx="28448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600" y="63564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09600" y="6356420"/>
            <a:ext cx="28448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2018-10-24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5600" y="63564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12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420"/>
            <a:ext cx="28448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4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420"/>
            <a:ext cx="28448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2018-10-24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4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908720"/>
            <a:ext cx="109728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0" name="Rectangle 15"/>
          <p:cNvSpPr txBox="1">
            <a:spLocks noChangeArrowheads="1"/>
          </p:cNvSpPr>
          <p:nvPr userDrawn="1"/>
        </p:nvSpPr>
        <p:spPr>
          <a:xfrm>
            <a:off x="11712177" y="6525344"/>
            <a:ext cx="2625969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fld id="{0B78C4E6-212A-4F26-B320-9AD138350506}" type="slidenum">
              <a:rPr kumimoji="1" lang="en-US" altLang="ko-KR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1" lang="en-US" altLang="ko-KR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800" b="1" kern="1200" baseline="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84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9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38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40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180.png"/><Relationship Id="rId4" Type="http://schemas.openxmlformats.org/officeDocument/2006/relationships/image" Target="../media/image21.png"/><Relationship Id="rId9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76763" y="2132856"/>
            <a:ext cx="92734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</a:pPr>
            <a:r>
              <a:rPr lang="en-US" altLang="ko-KR" sz="28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Jae-Min </a:t>
            </a:r>
            <a:r>
              <a:rPr lang="en-US" altLang="ko-KR" sz="2800" dirty="0" err="1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Kwon</a:t>
            </a:r>
            <a:r>
              <a:rPr lang="en-US" altLang="ko-KR" sz="2800" baseline="30000" dirty="0" err="1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</a:t>
            </a:r>
            <a:r>
              <a:rPr lang="en-US" altLang="ko-KR" sz="24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in collaboration with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ko-KR" sz="24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S. </a:t>
            </a:r>
            <a:r>
              <a:rPr lang="en-US" altLang="ko-KR" sz="2400" dirty="0" err="1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Ku</a:t>
            </a:r>
            <a:r>
              <a:rPr lang="en-US" altLang="ko-KR" sz="2400" baseline="30000" dirty="0" err="1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</a:t>
            </a:r>
            <a:r>
              <a:rPr lang="en-US" altLang="ko-KR" sz="24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 C.S. </a:t>
            </a:r>
            <a:r>
              <a:rPr lang="en-US" altLang="ko-KR" sz="2400" dirty="0" err="1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Chang</a:t>
            </a:r>
            <a:r>
              <a:rPr lang="en-US" altLang="ko-KR" sz="2400" baseline="30000" dirty="0" err="1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</a:t>
            </a:r>
            <a:r>
              <a:rPr lang="en-US" altLang="ko-KR" sz="24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 M.J. </a:t>
            </a:r>
            <a:r>
              <a:rPr lang="en-US" altLang="ko-KR" sz="2400" dirty="0" err="1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Choi</a:t>
            </a:r>
            <a:r>
              <a:rPr lang="en-US" altLang="ko-KR" sz="2400" baseline="30000" dirty="0" err="1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</a:t>
            </a:r>
            <a:r>
              <a:rPr lang="en-US" altLang="ko-KR" sz="24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 R. </a:t>
            </a:r>
            <a:r>
              <a:rPr lang="en-US" altLang="ko-KR" sz="2400" dirty="0" err="1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Hager</a:t>
            </a:r>
            <a:r>
              <a:rPr lang="en-US" altLang="ko-KR" sz="2400" baseline="30000" dirty="0" err="1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</a:t>
            </a:r>
            <a:r>
              <a:rPr lang="en-US" altLang="ko-KR" sz="2400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 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ko-KR" sz="2400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E.S. </a:t>
            </a:r>
            <a:r>
              <a:rPr lang="en-US" altLang="ko-KR" sz="2400" dirty="0" err="1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Yoon</a:t>
            </a:r>
            <a:r>
              <a:rPr lang="en-US" altLang="ko-KR" sz="2400" baseline="30000" dirty="0" err="1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</a:t>
            </a:r>
            <a:r>
              <a:rPr lang="en-US" altLang="ko-KR" sz="2400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 H.H. </a:t>
            </a:r>
            <a:r>
              <a:rPr lang="en-US" altLang="ko-KR" sz="2400" dirty="0" err="1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Lee</a:t>
            </a:r>
            <a:r>
              <a:rPr lang="en-US" altLang="ko-KR" sz="2400" baseline="30000" dirty="0" err="1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</a:t>
            </a:r>
            <a:r>
              <a:rPr lang="en-US" altLang="ko-KR" sz="2400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 and H.S. </a:t>
            </a:r>
            <a:r>
              <a:rPr lang="en-US" altLang="ko-KR" sz="2400" dirty="0" err="1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Kim</a:t>
            </a:r>
            <a:r>
              <a:rPr lang="en-US" altLang="ko-KR" sz="2400" baseline="30000" dirty="0" err="1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</a:t>
            </a:r>
            <a:r>
              <a:rPr lang="ko-KR" altLang="ko-KR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o-KR" altLang="ko-KR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ko-KR" sz="1200" baseline="30000" dirty="0">
              <a:solidFill>
                <a:schemeClr val="accent2"/>
              </a:solidFill>
              <a:latin typeface="+mn-ea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altLang="ko-KR" b="1" i="1" baseline="30000" dirty="0" err="1">
                <a:solidFill>
                  <a:srgbClr val="0C6E2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</a:t>
            </a:r>
            <a:r>
              <a:rPr lang="en-US" altLang="ko-KR" b="1" i="1" dirty="0" err="1">
                <a:solidFill>
                  <a:srgbClr val="0C6E2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National</a:t>
            </a:r>
            <a:r>
              <a:rPr lang="en-US" altLang="ko-KR" b="1" i="1" dirty="0">
                <a:solidFill>
                  <a:srgbClr val="0C6E2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Fusion Research Institute, Korea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ko-KR" b="1" i="1" baseline="30000" dirty="0" err="1">
                <a:solidFill>
                  <a:srgbClr val="0C6E2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</a:t>
            </a:r>
            <a:r>
              <a:rPr lang="en-US" altLang="ko-KR" b="1" i="1" dirty="0" err="1">
                <a:solidFill>
                  <a:srgbClr val="0C6E2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Princeton</a:t>
            </a:r>
            <a:r>
              <a:rPr lang="en-US" altLang="ko-KR" b="1" i="1" dirty="0">
                <a:solidFill>
                  <a:srgbClr val="0C6E2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Plasma Physics Laboratory, USA</a:t>
            </a:r>
          </a:p>
          <a:p>
            <a:pPr lvl="0" algn="ctr" eaLnBrk="0" hangingPunct="0">
              <a:lnSpc>
                <a:spcPct val="150000"/>
              </a:lnSpc>
            </a:pPr>
            <a:r>
              <a:rPr lang="en-US" altLang="ko-KR" b="1" i="1" baseline="30000" dirty="0" err="1">
                <a:solidFill>
                  <a:srgbClr val="0C6E2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</a:t>
            </a:r>
            <a:r>
              <a:rPr lang="en-US" altLang="ko-KR" b="1" i="1" dirty="0" err="1">
                <a:solidFill>
                  <a:srgbClr val="0C6E2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Ulsan</a:t>
            </a:r>
            <a:r>
              <a:rPr lang="en-US" altLang="ko-KR" b="1" i="1" dirty="0">
                <a:solidFill>
                  <a:srgbClr val="0C6E2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National Institute of Science and Technology, Korea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ko-KR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ko-KR" sz="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altLang="ko-KR" sz="2000" b="1" dirty="0">
                <a:latin typeface="+mn-ea"/>
              </a:rPr>
              <a:t>27</a:t>
            </a:r>
            <a:r>
              <a:rPr lang="en-US" altLang="ko-KR" sz="2000" b="1" baseline="30000" dirty="0">
                <a:latin typeface="+mn-ea"/>
              </a:rPr>
              <a:t>th</a:t>
            </a:r>
            <a:r>
              <a:rPr lang="en-US" altLang="ko-KR" sz="2000" b="1" dirty="0">
                <a:latin typeface="+mn-ea"/>
              </a:rPr>
              <a:t> IAEA Fusion Energy Conference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ko-KR" sz="2000" b="1" dirty="0">
                <a:latin typeface="+mn-ea"/>
              </a:rPr>
              <a:t>Oct. 22~27. 2018, Gandhinagar, India</a:t>
            </a:r>
            <a:endParaRPr lang="en-US" altLang="ko-KR" sz="2400" b="1" dirty="0">
              <a:latin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2304" y="6309320"/>
            <a:ext cx="2144688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505517" y="404664"/>
            <a:ext cx="9265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Gyrokinetic XGC1 Simulation of Magnetic Island Effects on Neoclassical and Turbulence Physics in a KSTAR Plasma</a:t>
            </a:r>
          </a:p>
        </p:txBody>
      </p:sp>
    </p:spTree>
    <p:extLst>
      <p:ext uri="{BB962C8B-B14F-4D97-AF65-F5344CB8AC3E}">
        <p14:creationId xmlns:p14="http://schemas.microsoft.com/office/powerpoint/2010/main" val="12417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38300" y="162684"/>
            <a:ext cx="8915400" cy="504056"/>
          </a:xfrm>
        </p:spPr>
        <p:txBody>
          <a:bodyPr/>
          <a:lstStyle/>
          <a:p>
            <a:r>
              <a:rPr lang="en-US" altLang="ko-KR" sz="4400" dirty="0"/>
              <a:t>Global Linear Analysis</a:t>
            </a:r>
            <a:endParaRPr lang="ko-KR" alt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54" y="937500"/>
            <a:ext cx="2422152" cy="393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71184" y="1096378"/>
                <a:ext cx="1141916" cy="542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400" i="1">
                              <a:latin typeface="Cambria Math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1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ko-KR" sz="1400" i="1">
                          <a:latin typeface="Cambria Math"/>
                        </a:rPr>
                        <m:t>=0.12</m:t>
                      </m:r>
                    </m:oMath>
                  </m:oMathPara>
                </a14:m>
                <a:endParaRPr lang="en-US" altLang="ko-KR" sz="14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400" i="1">
                              <a:latin typeface="Cambria Math"/>
                            </a:rPr>
                            <m:t>𝜑</m:t>
                          </m:r>
                        </m:sub>
                      </m:sSub>
                      <m:r>
                        <a:rPr lang="en-US" altLang="ko-KR" sz="1400" i="1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184" y="1096378"/>
                <a:ext cx="1141916" cy="5423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178427" y="1075339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</a:rPr>
              <a:t>TEM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027696" y="5373216"/>
                <a:ext cx="10252880" cy="12323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</a:rPr>
                  <a:t>Perturbed equilibrium profiles from XGC1 neoclassical simulation are used for global linear stability analysis.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600">
                        <a:latin typeface="Cambria Math"/>
                        <a:cs typeface="Arial" panose="020B0604020202020204" pitchFamily="34" charset="0"/>
                      </a:rPr>
                      <m:t>𝛻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altLang="ko-KR" sz="160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altLang="ko-KR" sz="1600" dirty="0">
                    <a:cs typeface="Arial" panose="020B0604020202020204" pitchFamily="34" charset="0"/>
                  </a:rPr>
                  <a:t>driven TEM is dominant in the inner region neighboring magnetic island.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</a:rPr>
                  <a:t>TEM</a:t>
                </a:r>
                <a:r>
                  <a:rPr lang="en-US" altLang="ko-KR" sz="1600" dirty="0">
                    <a:cs typeface="Arial" panose="020B0604020202020204" pitchFamily="34" charset="0"/>
                    <a:sym typeface="Wingdings" panose="05000000000000000000" pitchFamily="2" charset="2"/>
                  </a:rPr>
                  <a:t>ITG  in outer region as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/>
                        <a:cs typeface="Arial" panose="020B0604020202020204" pitchFamily="34" charset="0"/>
                      </a:rPr>
                      <m:t>𝛻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600" dirty="0">
                    <a:cs typeface="Arial" panose="020B0604020202020204" pitchFamily="34" charset="0"/>
                  </a:rPr>
                  <a:t> and collisionality increase.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7696" y="5373216"/>
                <a:ext cx="10252880" cy="1232356"/>
              </a:xfrm>
              <a:blipFill>
                <a:blip r:embed="rId5"/>
                <a:stretch>
                  <a:fillRect l="-238" b="-68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그룹 23"/>
          <p:cNvGrpSpPr/>
          <p:nvPr/>
        </p:nvGrpSpPr>
        <p:grpSpPr>
          <a:xfrm>
            <a:off x="8242506" y="902330"/>
            <a:ext cx="2678030" cy="4254862"/>
            <a:chOff x="6213348" y="902330"/>
            <a:chExt cx="2876470" cy="447088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801" y="902330"/>
              <a:ext cx="2517017" cy="425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701874" y="1114052"/>
                  <a:ext cx="1119780" cy="569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/>
                              </a:rPr>
                              <m:t>𝜃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/>
                          </a:rPr>
                          <m:t>=0.8</m:t>
                        </m:r>
                      </m:oMath>
                    </m:oMathPara>
                  </a14:m>
                  <a:endParaRPr lang="en-US" altLang="ko-KR" sz="1400" i="1" dirty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/>
                              </a:rPr>
                              <m:t>𝜑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/>
                          </a:rPr>
                          <m:t>=140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1874" y="1114052"/>
                  <a:ext cx="1119780" cy="5699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7831309" y="1077245"/>
              <a:ext cx="1102287" cy="355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>
                  <a:solidFill>
                    <a:srgbClr val="FF0000"/>
                  </a:solidFill>
                </a:rPr>
                <a:t>TEM</a:t>
              </a:r>
              <a:r>
                <a:rPr lang="en-US" altLang="ko-KR" sz="1600" b="1" dirty="0"/>
                <a:t>/</a:t>
              </a:r>
              <a:r>
                <a:rPr lang="en-US" altLang="ko-KR" sz="1600" b="1" dirty="0">
                  <a:solidFill>
                    <a:srgbClr val="0070C0"/>
                  </a:solidFill>
                </a:rPr>
                <a:t>ITG</a:t>
              </a:r>
              <a:endParaRPr lang="ko-KR" altLang="en-US" sz="1600" b="1" dirty="0">
                <a:solidFill>
                  <a:srgbClr val="0070C0"/>
                </a:solidFill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348" y="2935473"/>
              <a:ext cx="1806898" cy="2437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8282364" y="2276872"/>
              <a:ext cx="487060" cy="11521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8"/>
            <p:cNvCxnSpPr/>
            <p:nvPr/>
          </p:nvCxnSpPr>
          <p:spPr>
            <a:xfrm flipH="1">
              <a:off x="6285660" y="2276872"/>
              <a:ext cx="1996704" cy="75429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H="1">
              <a:off x="7831310" y="3429000"/>
              <a:ext cx="938114" cy="1730995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아래쪽 화살표 24"/>
          <p:cNvSpPr/>
          <p:nvPr/>
        </p:nvSpPr>
        <p:spPr>
          <a:xfrm flipV="1">
            <a:off x="8642468" y="3773690"/>
            <a:ext cx="216024" cy="475131"/>
          </a:xfrm>
          <a:prstGeom prst="downArrow">
            <a:avLst/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아래쪽 화살표 29"/>
          <p:cNvSpPr/>
          <p:nvPr/>
        </p:nvSpPr>
        <p:spPr>
          <a:xfrm>
            <a:off x="9209928" y="3797050"/>
            <a:ext cx="216024" cy="451770"/>
          </a:xfrm>
          <a:prstGeom prst="downArrow">
            <a:avLst/>
          </a:prstGeom>
          <a:solidFill>
            <a:srgbClr val="0070C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88" y="1268760"/>
            <a:ext cx="406222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81289" y="1458660"/>
                <a:ext cx="574435" cy="44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ko-K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</m:sub>
                        <m:sup>
                          <m:r>
                            <a:rPr lang="en-US" altLang="ko-K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ko-KR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89" y="1458660"/>
                <a:ext cx="574435" cy="4418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56225" y="1786840"/>
                <a:ext cx="574435" cy="45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altLang="ko-KR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r>
                            <a:rPr lang="en-US" altLang="ko-KR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ko-KR" alt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25" y="1786840"/>
                <a:ext cx="574435" cy="457946"/>
              </a:xfrm>
              <a:prstGeom prst="rect">
                <a:avLst/>
              </a:prstGeom>
              <a:blipFill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28233" y="3113934"/>
                <a:ext cx="574435" cy="45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altLang="ko-KR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</m:sub>
                        <m:sup>
                          <m:r>
                            <a:rPr lang="en-US" altLang="ko-KR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ko-KR" alt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233" y="3113934"/>
                <a:ext cx="574435" cy="4579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93548" y="4277664"/>
                <a:ext cx="925352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𝜓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ko-KR" altLang="en-US" sz="2000" i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548" y="4277664"/>
                <a:ext cx="925352" cy="465064"/>
              </a:xfrm>
              <a:prstGeom prst="rect">
                <a:avLst/>
              </a:prstGeom>
              <a:blipFill>
                <a:blip r:embed="rId13"/>
                <a:stretch>
                  <a:fillRect r="-3947" b="-105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1638300" y="162684"/>
                <a:ext cx="8915400" cy="504056"/>
              </a:xfrm>
            </p:spPr>
            <p:txBody>
              <a:bodyPr/>
              <a:lstStyle/>
              <a:p>
                <a:r>
                  <a:rPr lang="en-US" altLang="ko-KR" sz="4400" dirty="0"/>
                  <a:t>Flow Shearing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4400" i="1">
                            <a:latin typeface="Cambria Math"/>
                          </a:rPr>
                          <m:t>𝜸</m:t>
                        </m:r>
                      </m:e>
                      <m:sub>
                        <m:r>
                          <a:rPr lang="en-US" altLang="ko-KR" sz="4400" i="1">
                            <a:latin typeface="Cambria Math"/>
                          </a:rPr>
                          <m:t>𝑻𝑬𝑴</m:t>
                        </m:r>
                        <m:r>
                          <a:rPr lang="en-US" altLang="ko-KR" sz="4400" i="1">
                            <a:latin typeface="Cambria Math"/>
                          </a:rPr>
                          <m:t>/</m:t>
                        </m:r>
                        <m:r>
                          <a:rPr lang="en-US" altLang="ko-KR" sz="4400" i="1">
                            <a:latin typeface="Cambria Math"/>
                          </a:rPr>
                          <m:t>𝑰𝑻𝑮</m:t>
                        </m:r>
                      </m:sub>
                    </m:sSub>
                  </m:oMath>
                </a14:m>
                <a:endParaRPr lang="ko-KR" altLang="en-US" sz="4400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8300" y="162684"/>
                <a:ext cx="8915400" cy="504056"/>
              </a:xfrm>
              <a:blipFill>
                <a:blip r:embed="rId3"/>
                <a:stretch>
                  <a:fillRect t="-60976" b="-853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내용 개체 틀 2"/>
              <p:cNvSpPr txBox="1">
                <a:spLocks/>
              </p:cNvSpPr>
              <p:nvPr/>
            </p:nvSpPr>
            <p:spPr>
              <a:xfrm>
                <a:off x="983432" y="5085184"/>
                <a:ext cx="10729192" cy="1584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</a:rPr>
                  <a:t>Around the O-point,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altLang="ko-KR" sz="1600" dirty="0">
                    <a:cs typeface="Arial" panose="020B0604020202020204" pitchFamily="34" charset="0"/>
                  </a:rPr>
                  <a:t> flow shear is strong enough to suppress a significant portion of micro-instabilities.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</a:rPr>
                  <a:t>Around the X-point, TEM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</a:rPr>
                      <m:t>=0.2 ~ 0.8</m:t>
                    </m:r>
                  </m:oMath>
                </a14:m>
                <a:r>
                  <a:rPr lang="en-US" altLang="ko-KR" sz="1600" dirty="0">
                    <a:cs typeface="Arial" panose="020B0604020202020204" pitchFamily="34" charset="0"/>
                  </a:rPr>
                  <a:t> can still exist.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</a:rPr>
                  <a:t>Due to the phase difference between magnetic island and potential</a:t>
                </a:r>
                <a:r>
                  <a:rPr lang="en-US" altLang="ko-KR" sz="1600" i="1" dirty="0">
                    <a:cs typeface="Arial" panose="020B0604020202020204" pitchFamily="34" charset="0"/>
                  </a:rPr>
                  <a:t>, </a:t>
                </a:r>
                <a:r>
                  <a:rPr lang="en-US" altLang="ko-KR" sz="1600" dirty="0">
                    <a:cs typeface="Arial" panose="020B0604020202020204" pitchFamily="34" charset="0"/>
                  </a:rPr>
                  <a:t>the region with maximum and minimum fluctuation will appear poloidally shifted regions from magnetic X, O-point </a:t>
                </a:r>
                <a:r>
                  <a:rPr lang="en-US" altLang="ko-KR" sz="1600" dirty="0"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altLang="ko-KR" sz="1600" i="1" dirty="0">
                    <a:solidFill>
                      <a:srgbClr val="FF0000"/>
                    </a:solidFill>
                    <a:cs typeface="Arial" panose="020B0604020202020204" pitchFamily="34" charset="0"/>
                    <a:sym typeface="Wingdings" panose="05000000000000000000" pitchFamily="2" charset="2"/>
                  </a:rPr>
                  <a:t>consistent with ECEI observation</a:t>
                </a:r>
                <a:endParaRPr lang="en-US" altLang="ko-KR" sz="1600" i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5085184"/>
                <a:ext cx="10729192" cy="1584176"/>
              </a:xfrm>
              <a:prstGeom prst="rect">
                <a:avLst/>
              </a:prstGeom>
              <a:blipFill>
                <a:blip r:embed="rId4"/>
                <a:stretch>
                  <a:fillRect l="-227" b="-65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/>
          <p:cNvGrpSpPr/>
          <p:nvPr/>
        </p:nvGrpSpPr>
        <p:grpSpPr>
          <a:xfrm>
            <a:off x="6304868" y="875417"/>
            <a:ext cx="4615668" cy="4083254"/>
            <a:chOff x="553356" y="177625"/>
            <a:chExt cx="7496918" cy="6604676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56" y="707129"/>
              <a:ext cx="7496918" cy="5497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731407" y="177625"/>
                  <a:ext cx="2464927" cy="6471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𝐸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×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/>
                          </a:rPr>
                          <m:t> (</m:t>
                        </m:r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altLang="ko-KR" sz="20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ko-KR" altLang="en-US" sz="2000" i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1407" y="177625"/>
                  <a:ext cx="2464927" cy="64717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265333" y="6135122"/>
                  <a:ext cx="1514283" cy="6471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/>
                          </a:rPr>
                          <m:t>𝑅</m:t>
                        </m:r>
                        <m:r>
                          <a:rPr lang="en-US" altLang="ko-KR" sz="2000" i="1">
                            <a:latin typeface="Cambria Math"/>
                          </a:rPr>
                          <m:t> (</m:t>
                        </m:r>
                        <m:r>
                          <a:rPr lang="en-US" altLang="ko-KR" sz="2000" i="1">
                            <a:latin typeface="Cambria Math"/>
                          </a:rPr>
                          <m:t>𝑚</m:t>
                        </m:r>
                        <m:r>
                          <a:rPr lang="en-US" altLang="ko-KR" sz="20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ko-KR" altLang="en-US" sz="2000" i="1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33" y="6135122"/>
                  <a:ext cx="1514283" cy="64717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직선 연결선 33"/>
            <p:cNvCxnSpPr/>
            <p:nvPr/>
          </p:nvCxnSpPr>
          <p:spPr>
            <a:xfrm>
              <a:off x="4795934" y="907414"/>
              <a:ext cx="0" cy="4894459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6899591" y="920320"/>
              <a:ext cx="0" cy="491946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008075" y="1124746"/>
                  <a:ext cx="3520656" cy="1045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Across X-point of </a:t>
                  </a:r>
                  <a14:m>
                    <m:oMath xmlns:m="http://schemas.openxmlformats.org/officeDocument/2006/math">
                      <m:r>
                        <a:rPr lang="en-US" altLang="ko-KR" b="1" i="1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𝜱</m:t>
                      </m:r>
                    </m:oMath>
                  </a14:m>
                  <a:endParaRPr lang="en-US" altLang="ko-KR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ko-KR" sz="1600" b="1" dirty="0">
                      <a:solidFill>
                        <a:srgbClr val="4EFB2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Across O-point of </a:t>
                  </a:r>
                  <a14:m>
                    <m:oMath xmlns:m="http://schemas.openxmlformats.org/officeDocument/2006/math">
                      <m:r>
                        <a:rPr lang="en-US" altLang="ko-KR" b="1" i="1">
                          <a:solidFill>
                            <a:srgbClr val="4EFB25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𝜱</m:t>
                      </m:r>
                    </m:oMath>
                  </a14:m>
                  <a:endParaRPr lang="en-US" altLang="ko-KR" sz="1600" b="1" dirty="0">
                    <a:solidFill>
                      <a:srgbClr val="4EFB2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8075" y="1124746"/>
                  <a:ext cx="3520656" cy="104544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690" b="-1037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타원 36"/>
            <p:cNvSpPr/>
            <p:nvPr/>
          </p:nvSpPr>
          <p:spPr>
            <a:xfrm>
              <a:off x="4855486" y="4867761"/>
              <a:ext cx="1976458" cy="7934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Magnetic Island </a:t>
              </a:r>
              <a:endParaRPr lang="ko-KR" altLang="en-U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24907" y="4562882"/>
                <a:ext cx="799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2000" i="1">
                              <a:latin typeface="Cambria Math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2000" i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907" y="4562882"/>
                <a:ext cx="799510" cy="400110"/>
              </a:xfrm>
              <a:prstGeom prst="rect">
                <a:avLst/>
              </a:prstGeom>
              <a:blipFill>
                <a:blip r:embed="rId9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229467"/>
            <a:ext cx="4808984" cy="339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996813" y="2063938"/>
            <a:ext cx="69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TEM</a:t>
            </a:r>
            <a:endParaRPr lang="ko-KR" altLang="en-US" b="1" dirty="0"/>
          </a:p>
        </p:txBody>
      </p:sp>
      <p:cxnSp>
        <p:nvCxnSpPr>
          <p:cNvPr id="47" name="직선 화살표 연결선 46"/>
          <p:cNvCxnSpPr>
            <a:stCxn id="46" idx="1"/>
          </p:cNvCxnSpPr>
          <p:nvPr/>
        </p:nvCxnSpPr>
        <p:spPr>
          <a:xfrm flipH="1" flipV="1">
            <a:off x="3574940" y="2171354"/>
            <a:ext cx="421873" cy="7725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125642" y="1929875"/>
                <a:ext cx="1066036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×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/>
                                </a:rPr>
                                <m:t>𝑂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ko-KR" altLang="en-US" sz="2800" i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642" y="1929875"/>
                <a:ext cx="1066036" cy="4397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122017" y="2750888"/>
                <a:ext cx="1066036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×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/>
                                </a:rPr>
                                <m:t>𝑋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ko-KR" altLang="en-US" sz="2800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017" y="2750888"/>
                <a:ext cx="1066036" cy="4397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340395" y="864122"/>
                <a:ext cx="1261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latin typeface="Cambria Math"/>
                        </a:rPr>
                        <m:t>𝛾</m:t>
                      </m:r>
                      <m:r>
                        <a:rPr lang="en-US" altLang="ko-KR" sz="2000">
                          <a:latin typeface="Cambria Math"/>
                        </a:rPr>
                        <m:t> (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2000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 altLang="ko-KR" sz="200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ko-KR" sz="20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ko-KR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395" y="864122"/>
                <a:ext cx="1261401" cy="400110"/>
              </a:xfrm>
              <a:prstGeom prst="rect">
                <a:avLst/>
              </a:prstGeom>
              <a:blipFill>
                <a:blip r:embed="rId1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직선 연결선 52"/>
          <p:cNvCxnSpPr/>
          <p:nvPr/>
        </p:nvCxnSpPr>
        <p:spPr>
          <a:xfrm>
            <a:off x="2063686" y="2690902"/>
            <a:ext cx="39629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2070197" y="1890090"/>
            <a:ext cx="39629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 flipV="1">
            <a:off x="4521903" y="3152000"/>
            <a:ext cx="168382" cy="33971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95182" y="3516544"/>
            <a:ext cx="57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ITG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9850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487488" y="1988840"/>
            <a:ext cx="9217024" cy="266429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800" b="1" kern="12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>
                <a:cs typeface="Arial" panose="020B0604020202020204" pitchFamily="34" charset="0"/>
              </a:rPr>
              <a:t>Global nonlinear turbulence simulation with magnetic island and self-consistent neoclassical physics</a:t>
            </a:r>
          </a:p>
        </p:txBody>
      </p:sp>
    </p:spTree>
    <p:extLst>
      <p:ext uri="{BB962C8B-B14F-4D97-AF65-F5344CB8AC3E}">
        <p14:creationId xmlns:p14="http://schemas.microsoft.com/office/powerpoint/2010/main" val="39501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38300" y="162684"/>
            <a:ext cx="8915400" cy="504056"/>
          </a:xfrm>
        </p:spPr>
        <p:txBody>
          <a:bodyPr/>
          <a:lstStyle/>
          <a:p>
            <a:r>
              <a:rPr lang="en-US" altLang="ko-KR" sz="4000" dirty="0"/>
              <a:t>Turbulence Evolution near O-point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9376" y="4795484"/>
            <a:ext cx="11449272" cy="15138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>
                <a:cs typeface="Arial" panose="020B0604020202020204" pitchFamily="34" charset="0"/>
              </a:rPr>
              <a:t>Nonlinear turbulence simulation starts from the established 3D neoclassical equilibrium with magnetic island</a:t>
            </a:r>
          </a:p>
          <a:p>
            <a:pPr>
              <a:lnSpc>
                <a:spcPct val="150000"/>
              </a:lnSpc>
            </a:pPr>
            <a:r>
              <a:rPr lang="en-US" altLang="ko-KR" sz="1800" dirty="0">
                <a:cs typeface="Arial" panose="020B0604020202020204" pitchFamily="34" charset="0"/>
              </a:rPr>
              <a:t>Instabilities are found to be excited outside of magnetic island.</a:t>
            </a:r>
          </a:p>
          <a:p>
            <a:pPr>
              <a:lnSpc>
                <a:spcPct val="150000"/>
              </a:lnSpc>
            </a:pPr>
            <a:r>
              <a:rPr lang="en-US" altLang="ko-KR" sz="1800" dirty="0">
                <a:cs typeface="Arial" panose="020B0604020202020204" pitchFamily="34" charset="0"/>
              </a:rPr>
              <a:t>Turbulence spreads into the island. But the island blocks turbulence spreading across the separatrix.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160181" y="857908"/>
            <a:ext cx="9888820" cy="3525877"/>
            <a:chOff x="17181" y="857907"/>
            <a:chExt cx="9888820" cy="3525877"/>
          </a:xfrm>
        </p:grpSpPr>
        <p:sp>
          <p:nvSpPr>
            <p:cNvPr id="17" name="오른쪽 화살표 16"/>
            <p:cNvSpPr/>
            <p:nvPr/>
          </p:nvSpPr>
          <p:spPr>
            <a:xfrm>
              <a:off x="1640632" y="980728"/>
              <a:ext cx="6189479" cy="21602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14120" y="857907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/>
                <a:t>time</a:t>
              </a:r>
              <a:endParaRPr lang="ko-KR" altLang="en-US" sz="24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1" y="1268760"/>
              <a:ext cx="9888820" cy="3115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직사각형 4"/>
          <p:cNvSpPr/>
          <p:nvPr/>
        </p:nvSpPr>
        <p:spPr>
          <a:xfrm>
            <a:off x="1143000" y="3933056"/>
            <a:ext cx="1284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041577" y="3900322"/>
            <a:ext cx="20906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489849" y="3915472"/>
            <a:ext cx="20906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4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38300" y="162684"/>
            <a:ext cx="8915400" cy="504056"/>
          </a:xfrm>
        </p:spPr>
        <p:txBody>
          <a:bodyPr/>
          <a:lstStyle/>
          <a:p>
            <a:r>
              <a:rPr lang="en-US" altLang="ko-KR" sz="4000" dirty="0"/>
              <a:t>Turbulence Evolution near X-point</a:t>
            </a:r>
            <a:endParaRPr lang="ko-KR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235460" y="4795102"/>
                <a:ext cx="9757084" cy="147654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800" dirty="0">
                    <a:cs typeface="Arial" panose="020B0604020202020204" pitchFamily="34" charset="0"/>
                  </a:rPr>
                  <a:t>Very different turbulence evolution patterns are found in the X-point region.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800" dirty="0">
                    <a:cs typeface="Arial" panose="020B0604020202020204" pitchFamily="34" charset="0"/>
                  </a:rPr>
                  <a:t>Instabilities are excited both inside and outside of magnetic island (finite </a:t>
                </a:r>
                <a14:m>
                  <m:oMath xmlns:m="http://schemas.openxmlformats.org/officeDocument/2006/math">
                    <m:r>
                      <a:rPr lang="en-US" altLang="ko-KR" sz="1800">
                        <a:latin typeface="Cambria Math"/>
                        <a:cs typeface="Arial" panose="020B0604020202020204" pitchFamily="34" charset="0"/>
                      </a:rPr>
                      <m:t>𝛻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800" i="1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1800" dirty="0">
                    <a:cs typeface="Arial" panose="020B0604020202020204" pitchFamily="34" charset="0"/>
                  </a:rPr>
                  <a:t> near X-point).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800" dirty="0">
                    <a:cs typeface="Arial" panose="020B0604020202020204" pitchFamily="34" charset="0"/>
                  </a:rPr>
                  <a:t>Turbulences spread into the island and pass through to the other side.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460" y="4795102"/>
                <a:ext cx="9757084" cy="1476543"/>
              </a:xfrm>
              <a:blipFill>
                <a:blip r:embed="rId3"/>
                <a:stretch>
                  <a:fillRect l="-438" b="-8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1215008" y="980729"/>
            <a:ext cx="9777536" cy="3479495"/>
            <a:chOff x="72008" y="885609"/>
            <a:chExt cx="9777536" cy="347949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" y="1331630"/>
              <a:ext cx="9777536" cy="303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오른쪽 화살표 16"/>
            <p:cNvSpPr/>
            <p:nvPr/>
          </p:nvSpPr>
          <p:spPr>
            <a:xfrm>
              <a:off x="1577416" y="1034806"/>
              <a:ext cx="6189479" cy="21602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68544" y="885609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/>
                <a:t>time</a:t>
              </a:r>
              <a:endParaRPr lang="ko-KR" altLang="en-US" sz="2400" dirty="0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8489849" y="4010591"/>
            <a:ext cx="20906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023993" y="3947375"/>
            <a:ext cx="20906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151994" y="3920999"/>
            <a:ext cx="20906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4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1638300" y="162684"/>
                <a:ext cx="8915400" cy="5040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4400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ko-KR" sz="4400" i="1">
                            <a:latin typeface="Cambria Math"/>
                          </a:rPr>
                          <m:t>𝑬</m:t>
                        </m:r>
                        <m:r>
                          <a:rPr lang="en-US" altLang="ko-KR" sz="4400" i="1">
                            <a:latin typeface="Cambria Math"/>
                          </a:rPr>
                          <m:t>×</m:t>
                        </m:r>
                        <m:r>
                          <a:rPr lang="en-US" altLang="ko-KR" sz="4400" i="1"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ko-KR" altLang="en-US" sz="4400" dirty="0"/>
                  <a:t> </a:t>
                </a:r>
                <a:r>
                  <a:rPr lang="en-US" altLang="ko-KR" sz="4400" dirty="0"/>
                  <a:t>profiles across O, X-point</a:t>
                </a:r>
                <a:endParaRPr lang="ko-KR" altLang="en-US" sz="4400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8300" y="162684"/>
                <a:ext cx="8915400" cy="504056"/>
              </a:xfrm>
              <a:blipFill>
                <a:blip r:embed="rId3"/>
                <a:stretch>
                  <a:fillRect t="-53659" r="-821" b="-926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360526" y="5346322"/>
                <a:ext cx="9415994" cy="136815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</a:rPr>
                  <a:t>Around the O-point,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altLang="ko-KR" sz="1600" dirty="0">
                    <a:cs typeface="Arial" panose="020B0604020202020204" pitchFamily="34" charset="0"/>
                  </a:rPr>
                  <a:t> shearing structure is similar with the neoclassical equilibrium         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ko-KR" sz="1600" dirty="0">
                    <a:cs typeface="Arial" panose="020B0604020202020204" pitchFamily="34" charset="0"/>
                  </a:rPr>
                  <a:t>      </a:t>
                </a:r>
                <a:r>
                  <a:rPr lang="en-US" altLang="ko-KR" sz="1600" dirty="0">
                    <a:cs typeface="Arial" panose="020B0604020202020204" pitchFamily="34" charset="0"/>
                    <a:sym typeface="Wingdings" panose="05000000000000000000" pitchFamily="2" charset="2"/>
                  </a:rPr>
                  <a:t> turbulence generated zonal flow is relatively weak.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  <a:sym typeface="Wingdings" panose="05000000000000000000" pitchFamily="2" charset="2"/>
                  </a:rPr>
                  <a:t>Around the X-point,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altLang="ko-KR" sz="1600" dirty="0">
                    <a:cs typeface="Arial" panose="020B0604020202020204" pitchFamily="34" charset="0"/>
                  </a:rPr>
                  <a:t> shearing is dominated by time varying zonal flow driven by turbulence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0526" y="5346322"/>
                <a:ext cx="9415994" cy="1368152"/>
              </a:xfrm>
              <a:blipFill>
                <a:blip r:embed="rId4"/>
                <a:stretch>
                  <a:fillRect l="-2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그림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544" y="1398678"/>
            <a:ext cx="4745993" cy="3526839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2384" y="1356071"/>
            <a:ext cx="4763617" cy="3544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81124" y="955960"/>
                <a:ext cx="35612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ko-KR" sz="2000" b="1" i="1">
                            <a:latin typeface="Cambria Math"/>
                          </a:rPr>
                          <m:t>𝑬</m:t>
                        </m:r>
                        <m:r>
                          <a:rPr lang="en-US" altLang="ko-KR" sz="2000" b="1" i="1">
                            <a:latin typeface="Cambria Math"/>
                          </a:rPr>
                          <m:t>×</m:t>
                        </m:r>
                        <m:r>
                          <a:rPr lang="en-US" altLang="ko-KR" sz="2000" b="1" i="1"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ko-KR" altLang="en-US" sz="2000" b="1" dirty="0"/>
                  <a:t> </a:t>
                </a:r>
                <a:r>
                  <a:rPr lang="en-US" altLang="ko-KR" sz="2000" b="1" dirty="0"/>
                  <a:t>profile across O-point</a:t>
                </a:r>
                <a:endParaRPr lang="ko-KR" altLang="en-US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124" y="955960"/>
                <a:ext cx="3561231" cy="400110"/>
              </a:xfrm>
              <a:prstGeom prst="rect">
                <a:avLst/>
              </a:prstGeom>
              <a:blipFill>
                <a:blip r:embed="rId7"/>
                <a:stretch>
                  <a:fillRect t="-9231" r="-1199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106807" y="4000002"/>
            <a:ext cx="2254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0070C0"/>
                </a:solidFill>
              </a:rPr>
              <a:t>before turbulence onset</a:t>
            </a:r>
            <a:endParaRPr lang="ko-KR" altLang="en-US" sz="1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8651" y="4335355"/>
            <a:ext cx="3523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after turbulence onset (time averaged)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146002" y="970991"/>
                <a:ext cx="35307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ko-KR" sz="2000" b="1" i="1">
                            <a:latin typeface="Cambria Math"/>
                          </a:rPr>
                          <m:t>𝑬</m:t>
                        </m:r>
                        <m:r>
                          <a:rPr lang="en-US" altLang="ko-KR" sz="2000" b="1" i="1">
                            <a:latin typeface="Cambria Math"/>
                          </a:rPr>
                          <m:t>×</m:t>
                        </m:r>
                        <m:r>
                          <a:rPr lang="en-US" altLang="ko-KR" sz="2000" b="1" i="1"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ko-KR" altLang="en-US" sz="2000" b="1" dirty="0"/>
                  <a:t> </a:t>
                </a:r>
                <a:r>
                  <a:rPr lang="en-US" altLang="ko-KR" sz="2000" b="1" dirty="0"/>
                  <a:t>profile across X-point</a:t>
                </a:r>
                <a:endParaRPr lang="ko-KR" altLang="en-US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002" y="970991"/>
                <a:ext cx="3530775" cy="400110"/>
              </a:xfrm>
              <a:prstGeom prst="rect">
                <a:avLst/>
              </a:prstGeom>
              <a:blipFill>
                <a:blip r:embed="rId8"/>
                <a:stretch>
                  <a:fillRect t="-7576" r="-1209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007086" y="4002934"/>
            <a:ext cx="2254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0070C0"/>
                </a:solidFill>
              </a:rPr>
              <a:t>before turbulence onset</a:t>
            </a:r>
            <a:endParaRPr lang="ko-KR" altLang="en-US" sz="14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8930" y="4338287"/>
            <a:ext cx="3523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after turbulence onset (time averaged)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774912" y="1484663"/>
            <a:ext cx="1331167" cy="3158469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3890255" y="2691089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Magnetic</a:t>
            </a:r>
          </a:p>
          <a:p>
            <a:r>
              <a:rPr lang="en-US" altLang="ko-KR" sz="1600" b="1" dirty="0"/>
              <a:t>Island</a:t>
            </a:r>
            <a:endParaRPr lang="ko-KR" altLang="en-US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182858" y="4939811"/>
            <a:ext cx="118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R [m]</a:t>
            </a:r>
            <a:endParaRPr lang="ko-KR" altLang="en-US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8076608" y="4945323"/>
            <a:ext cx="118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R [m]</a:t>
            </a:r>
            <a:endParaRPr lang="ko-KR" altLang="en-US" baseline="30000" dirty="0"/>
          </a:p>
        </p:txBody>
      </p:sp>
      <p:sp>
        <p:nvSpPr>
          <p:cNvPr id="36" name="직사각형 35"/>
          <p:cNvSpPr/>
          <p:nvPr/>
        </p:nvSpPr>
        <p:spPr>
          <a:xfrm>
            <a:off x="8642285" y="1522922"/>
            <a:ext cx="1331167" cy="3158469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8737785" y="2729192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Magnetic</a:t>
            </a:r>
          </a:p>
          <a:p>
            <a:r>
              <a:rPr lang="en-US" altLang="ko-KR" sz="1600" b="1" dirty="0"/>
              <a:t>Island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176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1638300" y="162684"/>
                <a:ext cx="8915400" cy="5040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4400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ko-KR" sz="4400" i="1"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ko-KR" altLang="en-US" sz="4400" dirty="0"/>
                  <a:t> </a:t>
                </a:r>
                <a:r>
                  <a:rPr lang="en-US" altLang="ko-KR" sz="4400" dirty="0"/>
                  <a:t>profiles across O, X-point</a:t>
                </a:r>
                <a:endParaRPr lang="ko-KR" altLang="en-US" sz="4400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8300" y="162684"/>
                <a:ext cx="8915400" cy="504056"/>
              </a:xfrm>
              <a:blipFill>
                <a:blip r:embed="rId3"/>
                <a:stretch>
                  <a:fillRect t="-53659" b="-926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847528" y="5157192"/>
                <a:ext cx="8568952" cy="166674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</a:rPr>
                  <a:t>“Leakage” of electron thermal energy in both cases: stronger penetration into the X-point </a:t>
                </a:r>
                <a:r>
                  <a:rPr lang="en-US" altLang="ko-KR" sz="1600" dirty="0">
                    <a:cs typeface="Arial" panose="020B0604020202020204" pitchFamily="34" charset="0"/>
                    <a:sym typeface="Wingdings" panose="05000000000000000000" pitchFamily="2" charset="2"/>
                  </a:rPr>
                  <a:t> consistent with the turbulence evolution patterns.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  <a:sym typeface="Wingdings" panose="05000000000000000000" pitchFamily="2" charset="2"/>
                  </a:rPr>
                  <a:t>“Leakage” is not enough to degrade the central confinement inside the island radii.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</a:rPr>
                  <a:t>Island size estimated by flat-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1600" dirty="0">
                    <a:cs typeface="Arial" panose="020B0604020202020204" pitchFamily="34" charset="0"/>
                  </a:rPr>
                  <a:t> is smaller than the real island size. 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7528" y="5157192"/>
                <a:ext cx="8568952" cy="1666745"/>
              </a:xfrm>
              <a:blipFill>
                <a:blip r:embed="rId4"/>
                <a:stretch>
                  <a:fillRect l="-284" b="-14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376" y="1258090"/>
            <a:ext cx="4783840" cy="352990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464" y="1258089"/>
            <a:ext cx="4717480" cy="3533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35560" y="857978"/>
                <a:ext cx="3551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ko-KR" sz="2000" b="1" i="1"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ko-KR" altLang="en-US" sz="2000" b="1" dirty="0"/>
                  <a:t> </a:t>
                </a:r>
                <a:r>
                  <a:rPr lang="en-US" altLang="ko-KR" sz="2000" b="1" dirty="0"/>
                  <a:t>profile across O-point</a:t>
                </a:r>
                <a:endParaRPr lang="ko-KR" altLang="en-US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857978"/>
                <a:ext cx="3551795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37161" y="864081"/>
                <a:ext cx="3363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ko-KR" sz="2000" b="1" i="1"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ko-KR" altLang="en-US" sz="2000" b="1" dirty="0"/>
                  <a:t> </a:t>
                </a:r>
                <a:r>
                  <a:rPr lang="en-US" altLang="ko-KR" sz="2000" b="1" dirty="0"/>
                  <a:t>profile across X-point</a:t>
                </a:r>
                <a:endParaRPr lang="ko-KR" altLang="en-US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161" y="864081"/>
                <a:ext cx="3363028" cy="400110"/>
              </a:xfrm>
              <a:prstGeom prst="rect">
                <a:avLst/>
              </a:prstGeom>
              <a:blipFill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66306" y="3727931"/>
                <a:ext cx="28954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ko-KR" altLang="en-US" sz="1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sz="1600" b="1" dirty="0">
                    <a:solidFill>
                      <a:srgbClr val="0070C0"/>
                    </a:solidFill>
                  </a:rPr>
                  <a:t>before turbulence onset</a:t>
                </a:r>
                <a:endParaRPr lang="ko-KR" altLang="en-US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306" y="3727931"/>
                <a:ext cx="2895499" cy="338554"/>
              </a:xfrm>
              <a:prstGeom prst="rect">
                <a:avLst/>
              </a:prstGeom>
              <a:blipFill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52982" y="4098696"/>
                <a:ext cx="2697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ko-KR" altLang="en-US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after turbulence onset</a:t>
                </a:r>
                <a:endParaRPr lang="ko-KR" alt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982" y="4098696"/>
                <a:ext cx="2697799" cy="338554"/>
              </a:xfrm>
              <a:prstGeom prst="rect">
                <a:avLst/>
              </a:prstGeom>
              <a:blipFill>
                <a:blip r:embed="rId1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725997" y="3782355"/>
                <a:ext cx="2810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ko-KR" altLang="en-US" sz="1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sz="1600" b="1" dirty="0">
                    <a:solidFill>
                      <a:srgbClr val="0070C0"/>
                    </a:solidFill>
                  </a:rPr>
                  <a:t>before turbulence onset</a:t>
                </a:r>
                <a:endParaRPr lang="ko-KR" altLang="en-US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997" y="3782355"/>
                <a:ext cx="2810096" cy="338554"/>
              </a:xfrm>
              <a:prstGeom prst="rect">
                <a:avLst/>
              </a:prstGeom>
              <a:blipFill>
                <a:blip r:embed="rId11"/>
                <a:stretch>
                  <a:fillRect t="-5357" r="-1085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12673" y="4153120"/>
                <a:ext cx="27514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ko-KR" altLang="en-US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1600" b="1" dirty="0">
                    <a:solidFill>
                      <a:srgbClr val="FF0000"/>
                    </a:solidFill>
                  </a:rPr>
                  <a:t>after turbulence onset</a:t>
                </a:r>
                <a:endParaRPr lang="ko-KR" alt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673" y="4153120"/>
                <a:ext cx="2751412" cy="338554"/>
              </a:xfrm>
              <a:prstGeom prst="rect">
                <a:avLst/>
              </a:prstGeom>
              <a:blipFill>
                <a:blip r:embed="rId12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215680" y="4742866"/>
            <a:ext cx="11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R [m]</a:t>
            </a:r>
            <a:endParaRPr lang="ko-KR" altLang="en-US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8114017" y="4787998"/>
            <a:ext cx="11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R [m]</a:t>
            </a:r>
            <a:endParaRPr lang="ko-KR" altLang="en-US" baseline="30000" dirty="0"/>
          </a:p>
        </p:txBody>
      </p:sp>
      <p:sp>
        <p:nvSpPr>
          <p:cNvPr id="27" name="직사각형 26"/>
          <p:cNvSpPr/>
          <p:nvPr/>
        </p:nvSpPr>
        <p:spPr>
          <a:xfrm>
            <a:off x="3909504" y="1317869"/>
            <a:ext cx="978732" cy="323568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909504" y="1865103"/>
            <a:ext cx="1004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Magnetic</a:t>
            </a:r>
          </a:p>
          <a:p>
            <a:r>
              <a:rPr lang="en-US" altLang="ko-KR" sz="1400" b="1" dirty="0"/>
              <a:t>Island</a:t>
            </a:r>
            <a:endParaRPr lang="ko-KR" altLang="en-US" sz="1400" b="1" dirty="0"/>
          </a:p>
        </p:txBody>
      </p:sp>
      <p:sp>
        <p:nvSpPr>
          <p:cNvPr id="29" name="직사각형 28"/>
          <p:cNvSpPr/>
          <p:nvPr/>
        </p:nvSpPr>
        <p:spPr>
          <a:xfrm>
            <a:off x="8806048" y="1312010"/>
            <a:ext cx="1008112" cy="324154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8806048" y="1876828"/>
            <a:ext cx="1004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Magnetic</a:t>
            </a:r>
          </a:p>
          <a:p>
            <a:r>
              <a:rPr lang="en-US" altLang="ko-KR" sz="1400" b="1" dirty="0"/>
              <a:t>Island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834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38300" y="162684"/>
            <a:ext cx="8915400" cy="504056"/>
          </a:xfrm>
        </p:spPr>
        <p:txBody>
          <a:bodyPr/>
          <a:lstStyle/>
          <a:p>
            <a:r>
              <a:rPr lang="en-US" altLang="ko-KR" sz="4400" dirty="0" smtClean="0"/>
              <a:t>Conclusion (1/2)</a:t>
            </a:r>
            <a:endParaRPr lang="ko-KR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536800" y="1526063"/>
                <a:ext cx="6927352" cy="449522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cs typeface="Arial" panose="020B0604020202020204" pitchFamily="34" charset="0"/>
                    <a:sym typeface="Wingdings" panose="05000000000000000000" pitchFamily="2" charset="2"/>
                  </a:rPr>
                  <a:t>Magnetic island induces perturbed equilibrium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altLang="ko-KR" sz="2000" dirty="0">
                    <a:cs typeface="Arial" panose="020B0604020202020204" pitchFamily="34" charset="0"/>
                    <a:sym typeface="Wingdings" panose="05000000000000000000" pitchFamily="2" charset="2"/>
                  </a:rPr>
                  <a:t> flow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800" dirty="0">
                    <a:cs typeface="Arial" panose="020B0604020202020204" pitchFamily="34" charset="0"/>
                    <a:sym typeface="Wingdings" panose="05000000000000000000" pitchFamily="2" charset="2"/>
                  </a:rPr>
                  <a:t>In O-point region, flow shear is strong enough to suppress ambient TEMs and good electron thermal confinement is sustained.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800" dirty="0">
                    <a:cs typeface="Arial" panose="020B0604020202020204" pitchFamily="34" charset="0"/>
                    <a:sym typeface="Wingdings" panose="05000000000000000000" pitchFamily="2" charset="2"/>
                  </a:rPr>
                  <a:t>In X-point region, flow shear becomes weaker and stronger instabilities are excited.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800" dirty="0">
                    <a:cs typeface="Arial" panose="020B0604020202020204" pitchFamily="34" charset="0"/>
                    <a:sym typeface="Wingdings" panose="05000000000000000000" pitchFamily="2" charset="2"/>
                  </a:rPr>
                  <a:t>However, magnetic O,X-point do not coincide with maximum/minimum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en-US" altLang="ko-KR" sz="1800" i="1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US" altLang="ko-KR" sz="1800" i="1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altLang="ko-KR" sz="1800" dirty="0">
                    <a:cs typeface="Arial" panose="020B0604020202020204" pitchFamily="34" charset="0"/>
                    <a:sym typeface="Wingdings" panose="05000000000000000000" pitchFamily="2" charset="2"/>
                  </a:rPr>
                  <a:t> shearing region due to phase difference between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𝛿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𝑇</m:t>
                        </m:r>
                      </m:e>
                      <m:sub>
                        <m:r>
                          <a:rPr lang="en-US" altLang="ko-KR" sz="1800" i="1">
                            <a:latin typeface="Cambria Math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1800" dirty="0">
                    <a:cs typeface="Arial" panose="020B0604020202020204" pitchFamily="34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ko-KR" sz="1800">
                        <a:latin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Φ</m:t>
                    </m:r>
                    <m:r>
                      <a:rPr lang="en-US" altLang="ko-KR" sz="1800" i="1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 </m:t>
                    </m:r>
                    <m:d>
                      <m:dPr>
                        <m:ctrlP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~ 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1800" dirty="0">
                    <a:cs typeface="Arial" panose="020B0604020202020204" pitchFamily="34" charset="0"/>
                    <a:sym typeface="Wingdings" panose="05000000000000000000" pitchFamily="2" charset="2"/>
                  </a:rPr>
                  <a:t>  separate fluctuation </a:t>
                </a:r>
                <a:r>
                  <a:rPr lang="en-US" altLang="ko-KR" sz="1800" dirty="0" smtClean="0">
                    <a:cs typeface="Arial" panose="020B0604020202020204" pitchFamily="34" charset="0"/>
                    <a:sym typeface="Wingdings" panose="05000000000000000000" pitchFamily="2" charset="2"/>
                  </a:rPr>
                  <a:t>measurement</a:t>
                </a:r>
                <a:endParaRPr lang="en-US" altLang="ko-KR" sz="1800" dirty="0"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800" y="1526063"/>
                <a:ext cx="6927352" cy="4495225"/>
              </a:xfrm>
              <a:blipFill>
                <a:blip r:embed="rId3"/>
                <a:stretch>
                  <a:fillRect l="-792" r="-14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7752183" y="1124745"/>
            <a:ext cx="3210148" cy="5290778"/>
            <a:chOff x="7752183" y="1124745"/>
            <a:chExt cx="3210148" cy="5290778"/>
          </a:xfrm>
        </p:grpSpPr>
        <p:sp>
          <p:nvSpPr>
            <p:cNvPr id="5" name="달 4"/>
            <p:cNvSpPr/>
            <p:nvPr/>
          </p:nvSpPr>
          <p:spPr>
            <a:xfrm flipH="1">
              <a:off x="9649689" y="2504929"/>
              <a:ext cx="936104" cy="3672408"/>
            </a:xfrm>
            <a:prstGeom prst="moon">
              <a:avLst>
                <a:gd name="adj" fmla="val 41152"/>
              </a:avLst>
            </a:prstGeom>
            <a:solidFill>
              <a:srgbClr val="00B0F0">
                <a:alpha val="30000"/>
              </a:srgb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달 5"/>
            <p:cNvSpPr/>
            <p:nvPr/>
          </p:nvSpPr>
          <p:spPr>
            <a:xfrm rot="20113350" flipH="1">
              <a:off x="9478950" y="1255572"/>
              <a:ext cx="930913" cy="3672408"/>
            </a:xfrm>
            <a:prstGeom prst="moon">
              <a:avLst>
                <a:gd name="adj" fmla="val 44754"/>
              </a:avLst>
            </a:prstGeom>
            <a:solidFill>
              <a:srgbClr val="002060">
                <a:alpha val="49000"/>
              </a:srgb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128448" y="5953858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Magnetic</a:t>
              </a:r>
            </a:p>
            <a:p>
              <a:r>
                <a:rPr lang="en-US" altLang="ko-KR" sz="1200" dirty="0"/>
                <a:t>Island</a:t>
              </a:r>
              <a:endParaRPr lang="ko-KR" altLang="en-US" sz="1400" i="1" dirty="0"/>
            </a:p>
          </p:txBody>
        </p:sp>
        <p:cxnSp>
          <p:nvCxnSpPr>
            <p:cNvPr id="8" name="직선 화살표 연결선 7"/>
            <p:cNvCxnSpPr/>
            <p:nvPr/>
          </p:nvCxnSpPr>
          <p:spPr>
            <a:xfrm flipH="1" flipV="1">
              <a:off x="10417667" y="5661248"/>
              <a:ext cx="247107" cy="28443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/>
            <p:cNvCxnSpPr/>
            <p:nvPr/>
          </p:nvCxnSpPr>
          <p:spPr>
            <a:xfrm flipH="1">
              <a:off x="9743647" y="1587181"/>
              <a:ext cx="48419" cy="31202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497263" y="1124745"/>
              <a:ext cx="1104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Potential </a:t>
              </a:r>
            </a:p>
            <a:p>
              <a:r>
                <a:rPr lang="en-US" altLang="ko-KR" sz="1200" dirty="0"/>
                <a:t>Perturbation</a:t>
              </a:r>
              <a:r>
                <a:rPr lang="ko-KR" altLang="en-US" sz="1200" dirty="0"/>
                <a:t> </a:t>
              </a:r>
              <a:endParaRPr lang="en-US" altLang="ko-KR" sz="1200" dirty="0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 flipH="1">
              <a:off x="9782991" y="4954014"/>
              <a:ext cx="509330" cy="11833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직사각형 13"/>
                <p:cNvSpPr/>
                <p:nvPr/>
              </p:nvSpPr>
              <p:spPr>
                <a:xfrm>
                  <a:off x="7752183" y="5584246"/>
                  <a:ext cx="200266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Phase difference</a:t>
                  </a:r>
                </a:p>
                <a:p>
                  <a:r>
                    <a:rPr lang="en-US" altLang="ko-KR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 poloidal angle</a:t>
                  </a:r>
                  <a14:m>
                    <m:oMath xmlns:m="http://schemas.openxmlformats.org/officeDocument/2006/math">
                      <m:r>
                        <a:rPr lang="en-US" altLang="ko-KR" sz="1400">
                          <a:latin typeface="Cambria Math"/>
                        </a:rPr>
                        <m:t>≈0.1</m:t>
                      </m:r>
                      <m:r>
                        <m:rPr>
                          <m:sty m:val="p"/>
                        </m:rPr>
                        <a:rPr lang="en-US" altLang="ko-KR" sz="1400">
                          <a:latin typeface="Cambria Math"/>
                        </a:rPr>
                        <m:t>π</m:t>
                      </m:r>
                    </m:oMath>
                  </a14:m>
                  <a:endPara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직사각형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2183" y="5584246"/>
                  <a:ext cx="2002664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915" t="-2326" b="-1162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오른쪽 화살표 17"/>
            <p:cNvSpPr/>
            <p:nvPr/>
          </p:nvSpPr>
          <p:spPr>
            <a:xfrm rot="15278212">
              <a:off x="8759203" y="2656991"/>
              <a:ext cx="1091887" cy="1225671"/>
            </a:xfrm>
            <a:prstGeom prst="rightArrow">
              <a:avLst>
                <a:gd name="adj1" fmla="val 67741"/>
                <a:gd name="adj2" fmla="val 50000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폭발 2 18"/>
            <p:cNvSpPr/>
            <p:nvPr/>
          </p:nvSpPr>
          <p:spPr>
            <a:xfrm>
              <a:off x="8999088" y="3291071"/>
              <a:ext cx="805614" cy="632468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rot="20675196">
              <a:off x="9117827" y="3356726"/>
              <a:ext cx="6435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Weak </a:t>
              </a:r>
            </a:p>
            <a:p>
              <a:r>
                <a:rPr lang="en-US" altLang="ko-KR" sz="1200" b="1" dirty="0" err="1">
                  <a:solidFill>
                    <a:schemeClr val="bg1"/>
                  </a:solidFill>
                </a:rPr>
                <a:t>Turb</a:t>
              </a:r>
              <a:endParaRPr lang="en-US" altLang="ko-K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20796184">
              <a:off x="8910787" y="2899024"/>
              <a:ext cx="909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FFF00"/>
                  </a:solidFill>
                </a:rPr>
                <a:t>Strong </a:t>
              </a:r>
            </a:p>
            <a:p>
              <a:r>
                <a:rPr lang="en-US" altLang="ko-KR" sz="1400" b="1" dirty="0">
                  <a:solidFill>
                    <a:srgbClr val="FFFF00"/>
                  </a:solidFill>
                </a:rPr>
                <a:t>Flow</a:t>
              </a:r>
            </a:p>
          </p:txBody>
        </p:sp>
        <p:sp>
          <p:nvSpPr>
            <p:cNvPr id="22" name="오른쪽 화살표 21"/>
            <p:cNvSpPr/>
            <p:nvPr/>
          </p:nvSpPr>
          <p:spPr>
            <a:xfrm rot="15278212">
              <a:off x="8839661" y="4400826"/>
              <a:ext cx="928140" cy="644655"/>
            </a:xfrm>
            <a:prstGeom prst="rightArrow">
              <a:avLst>
                <a:gd name="adj1" fmla="val 69134"/>
                <a:gd name="adj2" fmla="val 50000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폭발 2 22"/>
            <p:cNvSpPr/>
            <p:nvPr/>
          </p:nvSpPr>
          <p:spPr>
            <a:xfrm>
              <a:off x="8727256" y="4597061"/>
              <a:ext cx="1565066" cy="928777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0675196">
              <a:off x="9076444" y="4772559"/>
              <a:ext cx="9040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Strong </a:t>
              </a:r>
            </a:p>
            <a:p>
              <a:r>
                <a:rPr lang="en-US" altLang="ko-KR" sz="1600" b="1" dirty="0" err="1">
                  <a:solidFill>
                    <a:schemeClr val="bg1"/>
                  </a:solidFill>
                </a:rPr>
                <a:t>Turb</a:t>
              </a:r>
              <a:endParaRPr lang="en-US" altLang="ko-K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0796184">
              <a:off x="9022875" y="4379114"/>
              <a:ext cx="716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FF00"/>
                  </a:solidFill>
                </a:rPr>
                <a:t>Weak </a:t>
              </a:r>
            </a:p>
            <a:p>
              <a:r>
                <a:rPr lang="en-US" altLang="ko-KR" sz="1200" b="1" dirty="0">
                  <a:solidFill>
                    <a:srgbClr val="FFFF00"/>
                  </a:solidFill>
                </a:rPr>
                <a:t>Flow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98776" y="6505599"/>
            <a:ext cx="450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/>
              <a:t>Jae-Min Kwon et al, Phys. Plasmas 25, 052506 (2018)</a:t>
            </a:r>
            <a:endParaRPr lang="ko-KR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864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38300" y="162684"/>
            <a:ext cx="8915400" cy="504056"/>
          </a:xfrm>
        </p:spPr>
        <p:txBody>
          <a:bodyPr/>
          <a:lstStyle/>
          <a:p>
            <a:r>
              <a:rPr lang="en-US" altLang="ko-KR" sz="4400" dirty="0" smtClean="0"/>
              <a:t>Conclusion (2/2)</a:t>
            </a:r>
            <a:endParaRPr lang="ko-KR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127448" y="4221088"/>
                <a:ext cx="10369152" cy="201622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800" dirty="0">
                    <a:cs typeface="Arial" panose="020B0604020202020204" pitchFamily="34" charset="0"/>
                  </a:rPr>
                  <a:t>Nonlinear turbulence evolution pattern is different in O- and X-point. </a:t>
                </a:r>
                <a:r>
                  <a:rPr lang="en-US" altLang="ko-KR" sz="1800" i="1" dirty="0">
                    <a:cs typeface="Arial" panose="020B0604020202020204" pitchFamily="34" charset="0"/>
                  </a:rPr>
                  <a:t>(L. </a:t>
                </a:r>
                <a:r>
                  <a:rPr lang="en-US" altLang="ko-KR" sz="1800" i="1" dirty="0" err="1">
                    <a:cs typeface="Arial" panose="020B0604020202020204" pitchFamily="34" charset="0"/>
                  </a:rPr>
                  <a:t>Bardoczi</a:t>
                </a:r>
                <a:r>
                  <a:rPr lang="en-US" altLang="ko-KR" sz="1800" i="1" dirty="0">
                    <a:cs typeface="Arial" panose="020B0604020202020204" pitchFamily="34" charset="0"/>
                  </a:rPr>
                  <a:t> et al, </a:t>
                </a:r>
                <a:r>
                  <a:rPr lang="en-US" altLang="ko-KR" sz="1800" i="1" dirty="0" err="1">
                    <a:cs typeface="Arial" panose="020B0604020202020204" pitchFamily="34" charset="0"/>
                  </a:rPr>
                  <a:t>PoP</a:t>
                </a:r>
                <a:r>
                  <a:rPr lang="en-US" altLang="ko-KR" sz="1800" i="1" dirty="0">
                    <a:cs typeface="Arial" panose="020B0604020202020204" pitchFamily="34" charset="0"/>
                  </a:rPr>
                  <a:t> 24, 122503(2017); K. Ida et al, PRL 120, 245001(2018</a:t>
                </a:r>
                <a:r>
                  <a:rPr lang="en-US" altLang="ko-KR" sz="1800" i="1" dirty="0" smtClean="0">
                    <a:cs typeface="Arial" panose="020B0604020202020204" pitchFamily="34" charset="0"/>
                  </a:rPr>
                  <a:t>))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800" dirty="0" smtClean="0">
                    <a:cs typeface="Arial" panose="020B0604020202020204" pitchFamily="34" charset="0"/>
                  </a:rPr>
                  <a:t>Due </a:t>
                </a:r>
                <a:r>
                  <a:rPr lang="en-US" altLang="ko-KR" sz="1800" dirty="0">
                    <a:cs typeface="Arial" panose="020B0604020202020204" pitchFamily="34" charset="0"/>
                  </a:rPr>
                  <a:t>to turbulence spreading, fluctuation penetrates into magnetic island, and flat-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1800" dirty="0">
                    <a:cs typeface="Arial" panose="020B0604020202020204" pitchFamily="34" charset="0"/>
                  </a:rPr>
                  <a:t> region becomes smaller than island region </a:t>
                </a:r>
                <a:r>
                  <a:rPr lang="en-US" altLang="ko-KR" sz="1800" i="1" dirty="0">
                    <a:cs typeface="Arial" panose="020B0604020202020204" pitchFamily="34" charset="0"/>
                    <a:sym typeface="Wingdings" panose="05000000000000000000" pitchFamily="2" charset="2"/>
                  </a:rPr>
                  <a:t> separate measurement of magnetic </a:t>
                </a:r>
                <a:r>
                  <a:rPr lang="en-US" altLang="ko-KR" sz="1800" i="1" dirty="0" smtClean="0">
                    <a:cs typeface="Arial" panose="020B0604020202020204" pitchFamily="34" charset="0"/>
                    <a:sym typeface="Wingdings" panose="05000000000000000000" pitchFamily="2" charset="2"/>
                  </a:rPr>
                  <a:t>perturbation</a:t>
                </a:r>
                <a:endParaRPr lang="en-US" altLang="ko-KR" sz="1800" i="1" dirty="0"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sz="1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7448" y="4221088"/>
                <a:ext cx="10369152" cy="2016224"/>
              </a:xfrm>
              <a:blipFill>
                <a:blip r:embed="rId3"/>
                <a:stretch>
                  <a:fillRect l="-4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그룹 25"/>
          <p:cNvGrpSpPr/>
          <p:nvPr/>
        </p:nvGrpSpPr>
        <p:grpSpPr>
          <a:xfrm>
            <a:off x="1775520" y="1340768"/>
            <a:ext cx="8121352" cy="2409598"/>
            <a:chOff x="720080" y="1124744"/>
            <a:chExt cx="8121352" cy="2409598"/>
          </a:xfrm>
        </p:grpSpPr>
        <p:grpSp>
          <p:nvGrpSpPr>
            <p:cNvPr id="28" name="그룹 27"/>
            <p:cNvGrpSpPr/>
            <p:nvPr/>
          </p:nvGrpSpPr>
          <p:grpSpPr>
            <a:xfrm>
              <a:off x="720080" y="1124744"/>
              <a:ext cx="8121352" cy="2409598"/>
              <a:chOff x="720080" y="1124744"/>
              <a:chExt cx="8121352" cy="2409598"/>
            </a:xfrm>
          </p:grpSpPr>
          <p:sp>
            <p:nvSpPr>
              <p:cNvPr id="30" name="타원 29"/>
              <p:cNvSpPr/>
              <p:nvPr/>
            </p:nvSpPr>
            <p:spPr>
              <a:xfrm>
                <a:off x="720080" y="1844824"/>
                <a:ext cx="4016896" cy="122413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타원 30"/>
              <p:cNvSpPr/>
              <p:nvPr/>
            </p:nvSpPr>
            <p:spPr>
              <a:xfrm>
                <a:off x="4880992" y="1844824"/>
                <a:ext cx="3960440" cy="122413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아래쪽 화살표 31"/>
              <p:cNvSpPr/>
              <p:nvPr/>
            </p:nvSpPr>
            <p:spPr>
              <a:xfrm>
                <a:off x="4304928" y="1700808"/>
                <a:ext cx="1080120" cy="1512168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아래쪽 화살표 32"/>
              <p:cNvSpPr/>
              <p:nvPr/>
            </p:nvSpPr>
            <p:spPr>
              <a:xfrm>
                <a:off x="980685" y="1699067"/>
                <a:ext cx="576064" cy="514097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아래쪽 화살표 33"/>
              <p:cNvSpPr/>
              <p:nvPr/>
            </p:nvSpPr>
            <p:spPr>
              <a:xfrm>
                <a:off x="1700765" y="1699067"/>
                <a:ext cx="576064" cy="381956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아래쪽 화살표 34"/>
              <p:cNvSpPr/>
              <p:nvPr/>
            </p:nvSpPr>
            <p:spPr>
              <a:xfrm>
                <a:off x="2348837" y="1699067"/>
                <a:ext cx="576064" cy="381956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아래쪽 화살표 35"/>
              <p:cNvSpPr/>
              <p:nvPr/>
            </p:nvSpPr>
            <p:spPr>
              <a:xfrm>
                <a:off x="2996909" y="1699067"/>
                <a:ext cx="576064" cy="381956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아래쪽 화살표 36"/>
              <p:cNvSpPr/>
              <p:nvPr/>
            </p:nvSpPr>
            <p:spPr>
              <a:xfrm>
                <a:off x="3716989" y="1699067"/>
                <a:ext cx="576064" cy="525972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아래쪽 화살표 37"/>
              <p:cNvSpPr/>
              <p:nvPr/>
            </p:nvSpPr>
            <p:spPr>
              <a:xfrm>
                <a:off x="5324915" y="1700808"/>
                <a:ext cx="576064" cy="514097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아래쪽 화살표 38"/>
              <p:cNvSpPr/>
              <p:nvPr/>
            </p:nvSpPr>
            <p:spPr>
              <a:xfrm>
                <a:off x="6044995" y="1700808"/>
                <a:ext cx="576064" cy="381956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아래쪽 화살표 39"/>
              <p:cNvSpPr/>
              <p:nvPr/>
            </p:nvSpPr>
            <p:spPr>
              <a:xfrm>
                <a:off x="6693067" y="1700808"/>
                <a:ext cx="576064" cy="381956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아래쪽 화살표 40"/>
              <p:cNvSpPr/>
              <p:nvPr/>
            </p:nvSpPr>
            <p:spPr>
              <a:xfrm>
                <a:off x="7341139" y="1700808"/>
                <a:ext cx="576064" cy="381956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아래쪽 화살표 41"/>
              <p:cNvSpPr/>
              <p:nvPr/>
            </p:nvSpPr>
            <p:spPr>
              <a:xfrm>
                <a:off x="8061219" y="1700808"/>
                <a:ext cx="576064" cy="525972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446738" y="1124744"/>
                <a:ext cx="2441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“Shallow penetration </a:t>
                </a:r>
              </a:p>
              <a:p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by turbulence spreading”</a:t>
                </a:r>
                <a:endParaRPr lang="ko-KR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839226" y="1124744"/>
                <a:ext cx="2441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“Shallow penetration </a:t>
                </a:r>
              </a:p>
              <a:p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by turbulence spreading”</a:t>
                </a:r>
                <a:endParaRPr lang="ko-KR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611021" y="3195788"/>
                <a:ext cx="26536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“Transport through X-point”</a:t>
                </a:r>
                <a:endParaRPr lang="ko-KR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굽은 화살표 45"/>
              <p:cNvSpPr/>
              <p:nvPr/>
            </p:nvSpPr>
            <p:spPr>
              <a:xfrm rot="10800000">
                <a:off x="4160911" y="1707726"/>
                <a:ext cx="639591" cy="1008113"/>
              </a:xfrm>
              <a:prstGeom prst="ben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굽은 화살표 28"/>
            <p:cNvSpPr/>
            <p:nvPr/>
          </p:nvSpPr>
          <p:spPr>
            <a:xfrm rot="10800000" flipH="1">
              <a:off x="4871936" y="1709600"/>
              <a:ext cx="602704" cy="1008113"/>
            </a:xfrm>
            <a:prstGeom prst="bentArrow">
              <a:avLst>
                <a:gd name="adj1" fmla="val 25000"/>
                <a:gd name="adj2" fmla="val 28647"/>
                <a:gd name="adj3" fmla="val 25000"/>
                <a:gd name="adj4" fmla="val 4375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9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631504" y="2708920"/>
            <a:ext cx="8915400" cy="144016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800" b="1" kern="12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5400" dirty="0"/>
              <a:t>Thanks for your attention!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5084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38300" y="162684"/>
            <a:ext cx="8915400" cy="504056"/>
          </a:xfrm>
        </p:spPr>
        <p:txBody>
          <a:bodyPr/>
          <a:lstStyle/>
          <a:p>
            <a:r>
              <a:rPr lang="en-US" altLang="ko-KR" sz="4400" dirty="0"/>
              <a:t>Motivation - KSTAR Experiment</a:t>
            </a:r>
            <a:endParaRPr lang="ko-KR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내용 개체 틀 2"/>
              <p:cNvSpPr txBox="1">
                <a:spLocks/>
              </p:cNvSpPr>
              <p:nvPr/>
            </p:nvSpPr>
            <p:spPr>
              <a:xfrm>
                <a:off x="767408" y="4653136"/>
                <a:ext cx="11017223" cy="1656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  <a:sym typeface="Wingdings" panose="05000000000000000000" pitchFamily="2" charset="2"/>
                  </a:rPr>
                  <a:t>Dedicated experiments employing RMP and fluctuation diagnostics(ECEI) on</a:t>
                </a:r>
                <a:r>
                  <a:rPr lang="ko-KR" altLang="en-US" sz="1600" dirty="0"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altLang="ko-KR" sz="1600" dirty="0">
                    <a:cs typeface="Arial" panose="020B0604020202020204" pitchFamily="34" charset="0"/>
                    <a:sym typeface="Wingdings" panose="05000000000000000000" pitchFamily="2" charset="2"/>
                  </a:rPr>
                  <a:t>KSTAR (</a:t>
                </a:r>
                <a:r>
                  <a:rPr lang="en-US" altLang="ko-KR" sz="1600" i="1" dirty="0"/>
                  <a:t>M.J. Choi et al, NF 57, 126058 (2017)) </a:t>
                </a:r>
                <a:r>
                  <a:rPr lang="en-US" altLang="ko-KR" sz="1600" i="1" dirty="0">
                    <a:sym typeface="Wingdings" panose="05000000000000000000" pitchFamily="2" charset="2"/>
                  </a:rPr>
                  <a:t> </a:t>
                </a:r>
                <a:r>
                  <a:rPr lang="en-US" altLang="ko-KR" sz="1600" dirty="0">
                    <a:cs typeface="Arial" panose="020B0604020202020204" pitchFamily="34" charset="0"/>
                  </a:rPr>
                  <a:t>Impact of 3D magnetic island on plasma flow and fluctuation</a:t>
                </a:r>
                <a:endParaRPr lang="en-US" altLang="ko-KR" sz="1600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1600" dirty="0">
                    <a:cs typeface="Arial" panose="020B0604020202020204" pitchFamily="34" charset="0"/>
                  </a:rPr>
                  <a:t> profile flattening by m/n=2/1 island, little change in central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1600" dirty="0">
                    <a:cs typeface="Arial" panose="020B0604020202020204" pitchFamily="34" charset="0"/>
                  </a:rPr>
                  <a:t> due to steep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𝛻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1600" dirty="0">
                    <a:cs typeface="Arial" panose="020B0604020202020204" pitchFamily="34" charset="0"/>
                    <a:sym typeface="Wingdings" panose="05000000000000000000" pitchFamily="2" charset="2"/>
                  </a:rPr>
                  <a:t> gradient region  physics of sustained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𝑇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1600" dirty="0">
                    <a:cs typeface="Arial" panose="020B0604020202020204" pitchFamily="34" charset="0"/>
                    <a:sym typeface="Wingdings" panose="05000000000000000000" pitchFamily="2" charset="2"/>
                  </a:rPr>
                  <a:t> confinement?</a:t>
                </a:r>
              </a:p>
            </p:txBody>
          </p:sp>
        </mc:Choice>
        <mc:Fallback xmlns="">
          <p:sp>
            <p:nvSpPr>
              <p:cNvPr id="62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4653136"/>
                <a:ext cx="11017223" cy="1656184"/>
              </a:xfrm>
              <a:prstGeom prst="rect">
                <a:avLst/>
              </a:prstGeom>
              <a:blipFill>
                <a:blip r:embed="rId3"/>
                <a:stretch>
                  <a:fillRect l="-2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1174014"/>
            <a:ext cx="4392488" cy="333388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6" y="1226160"/>
            <a:ext cx="2404875" cy="327290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9940988" y="1052736"/>
            <a:ext cx="1987660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ko-KR" sz="1600" b="1" i="1" dirty="0"/>
              <a:t>M.J. Choi, EX/11-2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01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38300" y="162684"/>
            <a:ext cx="8915400" cy="504056"/>
          </a:xfrm>
        </p:spPr>
        <p:txBody>
          <a:bodyPr/>
          <a:lstStyle/>
          <a:p>
            <a:r>
              <a:rPr lang="en-US" altLang="ko-KR" sz="4400" dirty="0"/>
              <a:t>Motivation - KSTAR Experiment</a:t>
            </a:r>
            <a:endParaRPr lang="ko-KR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40774" y="2038071"/>
                <a:ext cx="5855226" cy="360883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solidFill>
                      <a:srgbClr val="FF0000"/>
                    </a:solidFill>
                    <a:cs typeface="Arial" panose="020B0604020202020204" pitchFamily="34" charset="0"/>
                    <a:sym typeface="Wingdings" panose="05000000000000000000" pitchFamily="2" charset="2"/>
                  </a:rPr>
                  <a:t>Anisotropic distribution of electron temperature fluctuations</a:t>
                </a:r>
                <a:r>
                  <a:rPr lang="en-US" altLang="ko-KR" sz="2000" dirty="0"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altLang="ko-KR" sz="2000" dirty="0">
                    <a:cs typeface="Arial" panose="020B0604020202020204" pitchFamily="34" charset="0"/>
                  </a:rPr>
                  <a:t>around magnetic island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1800" i="1" dirty="0">
                    <a:cs typeface="Arial" panose="020B0604020202020204" pitchFamily="34" charset="0"/>
                  </a:rPr>
                  <a:t> </a:t>
                </a:r>
                <a:r>
                  <a:rPr lang="en-US" altLang="ko-KR" sz="1800" dirty="0">
                    <a:cs typeface="Arial" panose="020B0604020202020204" pitchFamily="34" charset="0"/>
                  </a:rPr>
                  <a:t>fluctuation is strong near the X-point (slightly shifted).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800" dirty="0">
                    <a:cs typeface="Arial" panose="020B0604020202020204" pitchFamily="34" charset="0"/>
                  </a:rPr>
                  <a:t>Very weak (or no)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800" i="1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1800" dirty="0">
                    <a:cs typeface="Arial" panose="020B0604020202020204" pitchFamily="34" charset="0"/>
                  </a:rPr>
                  <a:t> fluctuation is observed around the O-point and inside of magnetic island. 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774" y="2038071"/>
                <a:ext cx="5855226" cy="3608833"/>
              </a:xfrm>
              <a:blipFill>
                <a:blip r:embed="rId3"/>
                <a:stretch>
                  <a:fillRect l="-937" r="-28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그룹 58"/>
          <p:cNvGrpSpPr/>
          <p:nvPr/>
        </p:nvGrpSpPr>
        <p:grpSpPr>
          <a:xfrm>
            <a:off x="6744072" y="1021906"/>
            <a:ext cx="3726501" cy="5632320"/>
            <a:chOff x="4283815" y="6137454"/>
            <a:chExt cx="2515572" cy="4635784"/>
          </a:xfrm>
        </p:grpSpPr>
        <p:grpSp>
          <p:nvGrpSpPr>
            <p:cNvPr id="62" name="그룹 61"/>
            <p:cNvGrpSpPr/>
            <p:nvPr/>
          </p:nvGrpSpPr>
          <p:grpSpPr>
            <a:xfrm>
              <a:off x="5629084" y="6451209"/>
              <a:ext cx="771476" cy="3885936"/>
              <a:chOff x="6002188" y="6451209"/>
              <a:chExt cx="1023052" cy="3885936"/>
            </a:xfrm>
          </p:grpSpPr>
          <p:pic>
            <p:nvPicPr>
              <p:cNvPr id="80" name="그림 7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2188" y="6453336"/>
                <a:ext cx="1023052" cy="3863781"/>
              </a:xfrm>
              <a:prstGeom prst="rect">
                <a:avLst/>
              </a:prstGeom>
            </p:spPr>
          </p:pic>
          <p:cxnSp>
            <p:nvCxnSpPr>
              <p:cNvPr id="81" name="직선 화살표 연결선 80"/>
              <p:cNvCxnSpPr/>
              <p:nvPr/>
            </p:nvCxnSpPr>
            <p:spPr>
              <a:xfrm>
                <a:off x="6155067" y="8341552"/>
                <a:ext cx="690325" cy="0"/>
              </a:xfrm>
              <a:prstGeom prst="straightConnector1">
                <a:avLst/>
              </a:prstGeom>
              <a:ln w="34925">
                <a:solidFill>
                  <a:schemeClr val="bg1">
                    <a:lumMod val="6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타원 129"/>
              <p:cNvSpPr/>
              <p:nvPr/>
            </p:nvSpPr>
            <p:spPr bwMode="auto">
              <a:xfrm>
                <a:off x="6180353" y="6451209"/>
                <a:ext cx="149460" cy="3885936"/>
              </a:xfrm>
              <a:custGeom>
                <a:avLst/>
                <a:gdLst>
                  <a:gd name="connsiteX0" fmla="*/ 0 w 1418182"/>
                  <a:gd name="connsiteY0" fmla="*/ 1929007 h 3858014"/>
                  <a:gd name="connsiteX1" fmla="*/ 709091 w 1418182"/>
                  <a:gd name="connsiteY1" fmla="*/ 0 h 3858014"/>
                  <a:gd name="connsiteX2" fmla="*/ 1418182 w 1418182"/>
                  <a:gd name="connsiteY2" fmla="*/ 1929007 h 3858014"/>
                  <a:gd name="connsiteX3" fmla="*/ 709091 w 1418182"/>
                  <a:gd name="connsiteY3" fmla="*/ 3858014 h 3858014"/>
                  <a:gd name="connsiteX4" fmla="*/ 0 w 1418182"/>
                  <a:gd name="connsiteY4" fmla="*/ 1929007 h 3858014"/>
                  <a:gd name="connsiteX0" fmla="*/ 0 w 1425848"/>
                  <a:gd name="connsiteY0" fmla="*/ 2041495 h 3970502"/>
                  <a:gd name="connsiteX1" fmla="*/ 709091 w 1425848"/>
                  <a:gd name="connsiteY1" fmla="*/ 112488 h 3970502"/>
                  <a:gd name="connsiteX2" fmla="*/ 1062616 w 1425848"/>
                  <a:gd name="connsiteY2" fmla="*/ 423787 h 3970502"/>
                  <a:gd name="connsiteX3" fmla="*/ 1418182 w 1425848"/>
                  <a:gd name="connsiteY3" fmla="*/ 2041495 h 3970502"/>
                  <a:gd name="connsiteX4" fmla="*/ 709091 w 1425848"/>
                  <a:gd name="connsiteY4" fmla="*/ 3970502 h 3970502"/>
                  <a:gd name="connsiteX5" fmla="*/ 0 w 1425848"/>
                  <a:gd name="connsiteY5" fmla="*/ 2041495 h 3970502"/>
                  <a:gd name="connsiteX0" fmla="*/ 0 w 1418228"/>
                  <a:gd name="connsiteY0" fmla="*/ 2041495 h 4046520"/>
                  <a:gd name="connsiteX1" fmla="*/ 709091 w 1418228"/>
                  <a:gd name="connsiteY1" fmla="*/ 112488 h 4046520"/>
                  <a:gd name="connsiteX2" fmla="*/ 1062616 w 1418228"/>
                  <a:gd name="connsiteY2" fmla="*/ 423787 h 4046520"/>
                  <a:gd name="connsiteX3" fmla="*/ 1418182 w 1418228"/>
                  <a:gd name="connsiteY3" fmla="*/ 2041495 h 4046520"/>
                  <a:gd name="connsiteX4" fmla="*/ 1084919 w 1418228"/>
                  <a:gd name="connsiteY4" fmla="*/ 3501524 h 4046520"/>
                  <a:gd name="connsiteX5" fmla="*/ 709091 w 1418228"/>
                  <a:gd name="connsiteY5" fmla="*/ 3970502 h 4046520"/>
                  <a:gd name="connsiteX6" fmla="*/ 0 w 1418228"/>
                  <a:gd name="connsiteY6" fmla="*/ 2041495 h 4046520"/>
                  <a:gd name="connsiteX0" fmla="*/ 1062616 w 1418228"/>
                  <a:gd name="connsiteY0" fmla="*/ 421607 h 4044340"/>
                  <a:gd name="connsiteX1" fmla="*/ 1418182 w 1418228"/>
                  <a:gd name="connsiteY1" fmla="*/ 2039315 h 4044340"/>
                  <a:gd name="connsiteX2" fmla="*/ 1084919 w 1418228"/>
                  <a:gd name="connsiteY2" fmla="*/ 3499344 h 4044340"/>
                  <a:gd name="connsiteX3" fmla="*/ 709091 w 1418228"/>
                  <a:gd name="connsiteY3" fmla="*/ 3968322 h 4044340"/>
                  <a:gd name="connsiteX4" fmla="*/ 0 w 1418228"/>
                  <a:gd name="connsiteY4" fmla="*/ 2039315 h 4044340"/>
                  <a:gd name="connsiteX5" fmla="*/ 709091 w 1418228"/>
                  <a:gd name="connsiteY5" fmla="*/ 110308 h 4044340"/>
                  <a:gd name="connsiteX6" fmla="*/ 1154056 w 1418228"/>
                  <a:gd name="connsiteY6" fmla="*/ 513047 h 4044340"/>
                  <a:gd name="connsiteX0" fmla="*/ 1062616 w 1418228"/>
                  <a:gd name="connsiteY0" fmla="*/ 570783 h 4193516"/>
                  <a:gd name="connsiteX1" fmla="*/ 1418182 w 1418228"/>
                  <a:gd name="connsiteY1" fmla="*/ 2188491 h 4193516"/>
                  <a:gd name="connsiteX2" fmla="*/ 1084919 w 1418228"/>
                  <a:gd name="connsiteY2" fmla="*/ 3648520 h 4193516"/>
                  <a:gd name="connsiteX3" fmla="*/ 709091 w 1418228"/>
                  <a:gd name="connsiteY3" fmla="*/ 4117498 h 4193516"/>
                  <a:gd name="connsiteX4" fmla="*/ 0 w 1418228"/>
                  <a:gd name="connsiteY4" fmla="*/ 2188491 h 4193516"/>
                  <a:gd name="connsiteX5" fmla="*/ 709091 w 1418228"/>
                  <a:gd name="connsiteY5" fmla="*/ 259484 h 4193516"/>
                  <a:gd name="connsiteX6" fmla="*/ 1154056 w 1418228"/>
                  <a:gd name="connsiteY6" fmla="*/ 288150 h 4193516"/>
                  <a:gd name="connsiteX0" fmla="*/ 1062616 w 1418228"/>
                  <a:gd name="connsiteY0" fmla="*/ 311299 h 3934032"/>
                  <a:gd name="connsiteX1" fmla="*/ 1418182 w 1418228"/>
                  <a:gd name="connsiteY1" fmla="*/ 1929007 h 3934032"/>
                  <a:gd name="connsiteX2" fmla="*/ 1084919 w 1418228"/>
                  <a:gd name="connsiteY2" fmla="*/ 3389036 h 3934032"/>
                  <a:gd name="connsiteX3" fmla="*/ 709091 w 1418228"/>
                  <a:gd name="connsiteY3" fmla="*/ 3858014 h 3934032"/>
                  <a:gd name="connsiteX4" fmla="*/ 0 w 1418228"/>
                  <a:gd name="connsiteY4" fmla="*/ 1929007 h 3934032"/>
                  <a:gd name="connsiteX5" fmla="*/ 709091 w 1418228"/>
                  <a:gd name="connsiteY5" fmla="*/ 0 h 3934032"/>
                  <a:gd name="connsiteX0" fmla="*/ 1062616 w 1418228"/>
                  <a:gd name="connsiteY0" fmla="*/ 0 h 3622733"/>
                  <a:gd name="connsiteX1" fmla="*/ 1418182 w 1418228"/>
                  <a:gd name="connsiteY1" fmla="*/ 1617708 h 3622733"/>
                  <a:gd name="connsiteX2" fmla="*/ 1084919 w 1418228"/>
                  <a:gd name="connsiteY2" fmla="*/ 3077737 h 3622733"/>
                  <a:gd name="connsiteX3" fmla="*/ 709091 w 1418228"/>
                  <a:gd name="connsiteY3" fmla="*/ 3546715 h 3622733"/>
                  <a:gd name="connsiteX4" fmla="*/ 0 w 1418228"/>
                  <a:gd name="connsiteY4" fmla="*/ 1617708 h 3622733"/>
                  <a:gd name="connsiteX0" fmla="*/ 353525 w 709137"/>
                  <a:gd name="connsiteY0" fmla="*/ 0 h 3622733"/>
                  <a:gd name="connsiteX1" fmla="*/ 709091 w 709137"/>
                  <a:gd name="connsiteY1" fmla="*/ 1617708 h 3622733"/>
                  <a:gd name="connsiteX2" fmla="*/ 375828 w 709137"/>
                  <a:gd name="connsiteY2" fmla="*/ 3077737 h 3622733"/>
                  <a:gd name="connsiteX3" fmla="*/ 0 w 709137"/>
                  <a:gd name="connsiteY3" fmla="*/ 3546715 h 3622733"/>
                  <a:gd name="connsiteX0" fmla="*/ 0 w 355612"/>
                  <a:gd name="connsiteY0" fmla="*/ 0 h 3077737"/>
                  <a:gd name="connsiteX1" fmla="*/ 355566 w 355612"/>
                  <a:gd name="connsiteY1" fmla="*/ 1617708 h 3077737"/>
                  <a:gd name="connsiteX2" fmla="*/ 22303 w 355612"/>
                  <a:gd name="connsiteY2" fmla="*/ 3077737 h 3077737"/>
                  <a:gd name="connsiteX0" fmla="*/ 0 w 355690"/>
                  <a:gd name="connsiteY0" fmla="*/ 0 h 2789430"/>
                  <a:gd name="connsiteX1" fmla="*/ 355566 w 355690"/>
                  <a:gd name="connsiteY1" fmla="*/ 1617708 h 2789430"/>
                  <a:gd name="connsiteX2" fmla="*/ 160900 w 355690"/>
                  <a:gd name="connsiteY2" fmla="*/ 2789430 h 2789430"/>
                  <a:gd name="connsiteX0" fmla="*/ 0 w 355689"/>
                  <a:gd name="connsiteY0" fmla="*/ 0 h 2789430"/>
                  <a:gd name="connsiteX1" fmla="*/ 355566 w 355689"/>
                  <a:gd name="connsiteY1" fmla="*/ 1478205 h 2789430"/>
                  <a:gd name="connsiteX2" fmla="*/ 160900 w 355689"/>
                  <a:gd name="connsiteY2" fmla="*/ 2789430 h 2789430"/>
                  <a:gd name="connsiteX0" fmla="*/ 0 w 355689"/>
                  <a:gd name="connsiteY0" fmla="*/ 0 h 2789430"/>
                  <a:gd name="connsiteX1" fmla="*/ 355566 w 355689"/>
                  <a:gd name="connsiteY1" fmla="*/ 1478205 h 2789430"/>
                  <a:gd name="connsiteX2" fmla="*/ 160900 w 355689"/>
                  <a:gd name="connsiteY2" fmla="*/ 2789430 h 2789430"/>
                  <a:gd name="connsiteX0" fmla="*/ 0 w 321126"/>
                  <a:gd name="connsiteY0" fmla="*/ 0 h 2789430"/>
                  <a:gd name="connsiteX1" fmla="*/ 320918 w 321126"/>
                  <a:gd name="connsiteY1" fmla="*/ 1189898 h 2789430"/>
                  <a:gd name="connsiteX2" fmla="*/ 160900 w 321126"/>
                  <a:gd name="connsiteY2" fmla="*/ 2789430 h 2789430"/>
                  <a:gd name="connsiteX0" fmla="*/ 0 w 303906"/>
                  <a:gd name="connsiteY0" fmla="*/ 0 h 2789430"/>
                  <a:gd name="connsiteX1" fmla="*/ 303593 w 303906"/>
                  <a:gd name="connsiteY1" fmla="*/ 1310801 h 2789430"/>
                  <a:gd name="connsiteX2" fmla="*/ 160900 w 303906"/>
                  <a:gd name="connsiteY2" fmla="*/ 2789430 h 2789430"/>
                  <a:gd name="connsiteX0" fmla="*/ 0 w 338398"/>
                  <a:gd name="connsiteY0" fmla="*/ 0 h 2789430"/>
                  <a:gd name="connsiteX1" fmla="*/ 338243 w 338398"/>
                  <a:gd name="connsiteY1" fmla="*/ 1654910 h 2789430"/>
                  <a:gd name="connsiteX2" fmla="*/ 160900 w 338398"/>
                  <a:gd name="connsiteY2" fmla="*/ 2789430 h 2789430"/>
                  <a:gd name="connsiteX0" fmla="*/ 0 w 321127"/>
                  <a:gd name="connsiteY0" fmla="*/ 0 h 2789430"/>
                  <a:gd name="connsiteX1" fmla="*/ 320919 w 321127"/>
                  <a:gd name="connsiteY1" fmla="*/ 1627010 h 2789430"/>
                  <a:gd name="connsiteX2" fmla="*/ 160900 w 321127"/>
                  <a:gd name="connsiteY2" fmla="*/ 2789430 h 2789430"/>
                  <a:gd name="connsiteX0" fmla="*/ 0 w 284835"/>
                  <a:gd name="connsiteY0" fmla="*/ 0 h 2639177"/>
                  <a:gd name="connsiteX1" fmla="*/ 284625 w 284835"/>
                  <a:gd name="connsiteY1" fmla="*/ 1476757 h 2639177"/>
                  <a:gd name="connsiteX2" fmla="*/ 124606 w 284835"/>
                  <a:gd name="connsiteY2" fmla="*/ 2639177 h 2639177"/>
                  <a:gd name="connsiteX0" fmla="*/ 0 w 284833"/>
                  <a:gd name="connsiteY0" fmla="*/ 0 h 2667350"/>
                  <a:gd name="connsiteX1" fmla="*/ 284625 w 284833"/>
                  <a:gd name="connsiteY1" fmla="*/ 1504930 h 2667350"/>
                  <a:gd name="connsiteX2" fmla="*/ 124606 w 284833"/>
                  <a:gd name="connsiteY2" fmla="*/ 2667350 h 2667350"/>
                  <a:gd name="connsiteX0" fmla="*/ 0 w 284898"/>
                  <a:gd name="connsiteY0" fmla="*/ 0 h 2526487"/>
                  <a:gd name="connsiteX1" fmla="*/ 284625 w 284898"/>
                  <a:gd name="connsiteY1" fmla="*/ 1504930 h 2526487"/>
                  <a:gd name="connsiteX2" fmla="*/ 136704 w 284898"/>
                  <a:gd name="connsiteY2" fmla="*/ 2526487 h 2526487"/>
                  <a:gd name="connsiteX0" fmla="*/ 0 w 261060"/>
                  <a:gd name="connsiteY0" fmla="*/ 0 h 2526487"/>
                  <a:gd name="connsiteX1" fmla="*/ 260430 w 261060"/>
                  <a:gd name="connsiteY1" fmla="*/ 1472062 h 2526487"/>
                  <a:gd name="connsiteX2" fmla="*/ 136704 w 261060"/>
                  <a:gd name="connsiteY2" fmla="*/ 2526487 h 2526487"/>
                  <a:gd name="connsiteX0" fmla="*/ 0 w 260599"/>
                  <a:gd name="connsiteY0" fmla="*/ 0 h 2601614"/>
                  <a:gd name="connsiteX1" fmla="*/ 260430 w 260599"/>
                  <a:gd name="connsiteY1" fmla="*/ 1472062 h 2601614"/>
                  <a:gd name="connsiteX2" fmla="*/ 88312 w 260599"/>
                  <a:gd name="connsiteY2" fmla="*/ 2601614 h 2601614"/>
                  <a:gd name="connsiteX0" fmla="*/ 0 w 248541"/>
                  <a:gd name="connsiteY0" fmla="*/ 0 h 2601614"/>
                  <a:gd name="connsiteX1" fmla="*/ 248332 w 248541"/>
                  <a:gd name="connsiteY1" fmla="*/ 1434499 h 2601614"/>
                  <a:gd name="connsiteX2" fmla="*/ 88312 w 248541"/>
                  <a:gd name="connsiteY2" fmla="*/ 2601614 h 2601614"/>
                  <a:gd name="connsiteX0" fmla="*/ 0 w 284747"/>
                  <a:gd name="connsiteY0" fmla="*/ 0 h 2601614"/>
                  <a:gd name="connsiteX1" fmla="*/ 284625 w 284747"/>
                  <a:gd name="connsiteY1" fmla="*/ 1411022 h 2601614"/>
                  <a:gd name="connsiteX2" fmla="*/ 88312 w 284747"/>
                  <a:gd name="connsiteY2" fmla="*/ 2601614 h 260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4747" h="2601614">
                    <a:moveTo>
                      <a:pt x="0" y="0"/>
                    </a:moveTo>
                    <a:cubicBezTo>
                      <a:pt x="118182" y="321501"/>
                      <a:pt x="280908" y="898066"/>
                      <a:pt x="284625" y="1411022"/>
                    </a:cubicBezTo>
                    <a:cubicBezTo>
                      <a:pt x="288342" y="1923978"/>
                      <a:pt x="206494" y="2280113"/>
                      <a:pt x="88312" y="2601614"/>
                    </a:cubicBezTo>
                  </a:path>
                </a:pathLst>
              </a:custGeom>
              <a:noFill/>
              <a:ln w="34925" cap="flat" cmpd="sng" algn="ctr">
                <a:solidFill>
                  <a:srgbClr val="FF66FF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 latinLnBrk="0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ko-KR" altLang="en-US" sz="1600" b="1" i="1">
                  <a:solidFill>
                    <a:srgbClr val="1822CD"/>
                  </a:solidFill>
                  <a:latin typeface="Helvetica" pitchFamily="-128" charset="0"/>
                </a:endParaRPr>
              </a:p>
            </p:txBody>
          </p:sp>
        </p:grpSp>
        <p:sp>
          <p:nvSpPr>
            <p:cNvPr id="63" name="TextBox 103"/>
            <p:cNvSpPr txBox="1"/>
            <p:nvPr/>
          </p:nvSpPr>
          <p:spPr>
            <a:xfrm>
              <a:off x="4378544" y="6313357"/>
              <a:ext cx="297795" cy="329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altLang="ko-KR" dirty="0"/>
                <a:t>20</a:t>
              </a:r>
              <a:endParaRPr lang="ko-KR" altLang="en-US" dirty="0"/>
            </a:p>
          </p:txBody>
        </p:sp>
        <p:sp>
          <p:nvSpPr>
            <p:cNvPr id="64" name="TextBox 105"/>
            <p:cNvSpPr txBox="1"/>
            <p:nvPr/>
          </p:nvSpPr>
          <p:spPr>
            <a:xfrm>
              <a:off x="4378544" y="7247894"/>
              <a:ext cx="297795" cy="329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altLang="ko-KR" dirty="0"/>
                <a:t>10</a:t>
              </a:r>
              <a:endParaRPr lang="ko-KR" altLang="en-US" dirty="0"/>
            </a:p>
          </p:txBody>
        </p:sp>
        <p:sp>
          <p:nvSpPr>
            <p:cNvPr id="65" name="TextBox 111"/>
            <p:cNvSpPr txBox="1"/>
            <p:nvPr/>
          </p:nvSpPr>
          <p:spPr>
            <a:xfrm>
              <a:off x="4465113" y="8142560"/>
              <a:ext cx="211227" cy="329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altLang="ko-KR" dirty="0"/>
                <a:t>0</a:t>
              </a:r>
              <a:endParaRPr lang="ko-KR" altLang="en-US" dirty="0"/>
            </a:p>
          </p:txBody>
        </p:sp>
        <p:sp>
          <p:nvSpPr>
            <p:cNvPr id="66" name="TextBox 155"/>
            <p:cNvSpPr txBox="1"/>
            <p:nvPr/>
          </p:nvSpPr>
          <p:spPr>
            <a:xfrm>
              <a:off x="4316865" y="9091260"/>
              <a:ext cx="359476" cy="329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altLang="ko-KR" dirty="0"/>
                <a:t>-10</a:t>
              </a:r>
              <a:endParaRPr lang="ko-KR" altLang="en-US" dirty="0"/>
            </a:p>
          </p:txBody>
        </p:sp>
        <p:sp>
          <p:nvSpPr>
            <p:cNvPr id="67" name="TextBox 156"/>
            <p:cNvSpPr txBox="1"/>
            <p:nvPr/>
          </p:nvSpPr>
          <p:spPr>
            <a:xfrm>
              <a:off x="4316865" y="10008768"/>
              <a:ext cx="359476" cy="329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altLang="ko-KR" dirty="0"/>
                <a:t>-20</a:t>
              </a:r>
              <a:endParaRPr lang="ko-KR" altLang="en-US" dirty="0"/>
            </a:p>
          </p:txBody>
        </p:sp>
        <p:sp>
          <p:nvSpPr>
            <p:cNvPr id="68" name="TextBox 158"/>
            <p:cNvSpPr txBox="1"/>
            <p:nvPr/>
          </p:nvSpPr>
          <p:spPr>
            <a:xfrm rot="16200000">
              <a:off x="4067941" y="7851115"/>
              <a:ext cx="681065" cy="249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z [cm]</a:t>
              </a:r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100"/>
                <p:cNvSpPr txBox="1"/>
                <p:nvPr/>
              </p:nvSpPr>
              <p:spPr>
                <a:xfrm>
                  <a:off x="5576561" y="6167052"/>
                  <a:ext cx="366055" cy="3293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𝑠𝑖</m:t>
                            </m:r>
                          </m:sub>
                        </m:sSub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69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6561" y="6167052"/>
                  <a:ext cx="366055" cy="329318"/>
                </a:xfrm>
                <a:prstGeom prst="rect">
                  <a:avLst/>
                </a:prstGeom>
                <a:blipFill>
                  <a:blip r:embed="rId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텍스트 상자 134"/>
            <p:cNvSpPr txBox="1"/>
            <p:nvPr/>
          </p:nvSpPr>
          <p:spPr>
            <a:xfrm>
              <a:off x="5895214" y="7962026"/>
              <a:ext cx="904173" cy="30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O-point</a:t>
              </a:r>
              <a:endParaRPr kumimoji="1" lang="ko-KR" altLang="en-US" dirty="0"/>
            </a:p>
          </p:txBody>
        </p:sp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39257" y="6446390"/>
              <a:ext cx="719603" cy="3870727"/>
            </a:xfrm>
            <a:prstGeom prst="rect">
              <a:avLst/>
            </a:prstGeom>
          </p:spPr>
        </p:pic>
        <p:sp>
          <p:nvSpPr>
            <p:cNvPr id="72" name="타원 129"/>
            <p:cNvSpPr/>
            <p:nvPr/>
          </p:nvSpPr>
          <p:spPr bwMode="auto">
            <a:xfrm>
              <a:off x="5034197" y="6439643"/>
              <a:ext cx="252660" cy="3859449"/>
            </a:xfrm>
            <a:custGeom>
              <a:avLst/>
              <a:gdLst>
                <a:gd name="connsiteX0" fmla="*/ 0 w 1418182"/>
                <a:gd name="connsiteY0" fmla="*/ 1929007 h 3858014"/>
                <a:gd name="connsiteX1" fmla="*/ 709091 w 1418182"/>
                <a:gd name="connsiteY1" fmla="*/ 0 h 3858014"/>
                <a:gd name="connsiteX2" fmla="*/ 1418182 w 1418182"/>
                <a:gd name="connsiteY2" fmla="*/ 1929007 h 3858014"/>
                <a:gd name="connsiteX3" fmla="*/ 709091 w 1418182"/>
                <a:gd name="connsiteY3" fmla="*/ 3858014 h 3858014"/>
                <a:gd name="connsiteX4" fmla="*/ 0 w 1418182"/>
                <a:gd name="connsiteY4" fmla="*/ 1929007 h 3858014"/>
                <a:gd name="connsiteX0" fmla="*/ 0 w 1425848"/>
                <a:gd name="connsiteY0" fmla="*/ 2041495 h 3970502"/>
                <a:gd name="connsiteX1" fmla="*/ 709091 w 1425848"/>
                <a:gd name="connsiteY1" fmla="*/ 112488 h 3970502"/>
                <a:gd name="connsiteX2" fmla="*/ 1062616 w 1425848"/>
                <a:gd name="connsiteY2" fmla="*/ 423787 h 3970502"/>
                <a:gd name="connsiteX3" fmla="*/ 1418182 w 1425848"/>
                <a:gd name="connsiteY3" fmla="*/ 2041495 h 3970502"/>
                <a:gd name="connsiteX4" fmla="*/ 709091 w 1425848"/>
                <a:gd name="connsiteY4" fmla="*/ 3970502 h 3970502"/>
                <a:gd name="connsiteX5" fmla="*/ 0 w 1425848"/>
                <a:gd name="connsiteY5" fmla="*/ 2041495 h 3970502"/>
                <a:gd name="connsiteX0" fmla="*/ 0 w 1418228"/>
                <a:gd name="connsiteY0" fmla="*/ 2041495 h 4046520"/>
                <a:gd name="connsiteX1" fmla="*/ 709091 w 1418228"/>
                <a:gd name="connsiteY1" fmla="*/ 112488 h 4046520"/>
                <a:gd name="connsiteX2" fmla="*/ 1062616 w 1418228"/>
                <a:gd name="connsiteY2" fmla="*/ 423787 h 4046520"/>
                <a:gd name="connsiteX3" fmla="*/ 1418182 w 1418228"/>
                <a:gd name="connsiteY3" fmla="*/ 2041495 h 4046520"/>
                <a:gd name="connsiteX4" fmla="*/ 1084919 w 1418228"/>
                <a:gd name="connsiteY4" fmla="*/ 3501524 h 4046520"/>
                <a:gd name="connsiteX5" fmla="*/ 709091 w 1418228"/>
                <a:gd name="connsiteY5" fmla="*/ 3970502 h 4046520"/>
                <a:gd name="connsiteX6" fmla="*/ 0 w 1418228"/>
                <a:gd name="connsiteY6" fmla="*/ 2041495 h 4046520"/>
                <a:gd name="connsiteX0" fmla="*/ 1062616 w 1418228"/>
                <a:gd name="connsiteY0" fmla="*/ 421607 h 4044340"/>
                <a:gd name="connsiteX1" fmla="*/ 1418182 w 1418228"/>
                <a:gd name="connsiteY1" fmla="*/ 2039315 h 4044340"/>
                <a:gd name="connsiteX2" fmla="*/ 1084919 w 1418228"/>
                <a:gd name="connsiteY2" fmla="*/ 3499344 h 4044340"/>
                <a:gd name="connsiteX3" fmla="*/ 709091 w 1418228"/>
                <a:gd name="connsiteY3" fmla="*/ 3968322 h 4044340"/>
                <a:gd name="connsiteX4" fmla="*/ 0 w 1418228"/>
                <a:gd name="connsiteY4" fmla="*/ 2039315 h 4044340"/>
                <a:gd name="connsiteX5" fmla="*/ 709091 w 1418228"/>
                <a:gd name="connsiteY5" fmla="*/ 110308 h 4044340"/>
                <a:gd name="connsiteX6" fmla="*/ 1154056 w 1418228"/>
                <a:gd name="connsiteY6" fmla="*/ 513047 h 4044340"/>
                <a:gd name="connsiteX0" fmla="*/ 1062616 w 1418228"/>
                <a:gd name="connsiteY0" fmla="*/ 570783 h 4193516"/>
                <a:gd name="connsiteX1" fmla="*/ 1418182 w 1418228"/>
                <a:gd name="connsiteY1" fmla="*/ 2188491 h 4193516"/>
                <a:gd name="connsiteX2" fmla="*/ 1084919 w 1418228"/>
                <a:gd name="connsiteY2" fmla="*/ 3648520 h 4193516"/>
                <a:gd name="connsiteX3" fmla="*/ 709091 w 1418228"/>
                <a:gd name="connsiteY3" fmla="*/ 4117498 h 4193516"/>
                <a:gd name="connsiteX4" fmla="*/ 0 w 1418228"/>
                <a:gd name="connsiteY4" fmla="*/ 2188491 h 4193516"/>
                <a:gd name="connsiteX5" fmla="*/ 709091 w 1418228"/>
                <a:gd name="connsiteY5" fmla="*/ 259484 h 4193516"/>
                <a:gd name="connsiteX6" fmla="*/ 1154056 w 1418228"/>
                <a:gd name="connsiteY6" fmla="*/ 288150 h 4193516"/>
                <a:gd name="connsiteX0" fmla="*/ 1062616 w 1418228"/>
                <a:gd name="connsiteY0" fmla="*/ 311299 h 3934032"/>
                <a:gd name="connsiteX1" fmla="*/ 1418182 w 1418228"/>
                <a:gd name="connsiteY1" fmla="*/ 1929007 h 3934032"/>
                <a:gd name="connsiteX2" fmla="*/ 1084919 w 1418228"/>
                <a:gd name="connsiteY2" fmla="*/ 3389036 h 3934032"/>
                <a:gd name="connsiteX3" fmla="*/ 709091 w 1418228"/>
                <a:gd name="connsiteY3" fmla="*/ 3858014 h 3934032"/>
                <a:gd name="connsiteX4" fmla="*/ 0 w 1418228"/>
                <a:gd name="connsiteY4" fmla="*/ 1929007 h 3934032"/>
                <a:gd name="connsiteX5" fmla="*/ 709091 w 1418228"/>
                <a:gd name="connsiteY5" fmla="*/ 0 h 3934032"/>
                <a:gd name="connsiteX0" fmla="*/ 1062616 w 1418228"/>
                <a:gd name="connsiteY0" fmla="*/ 0 h 3622733"/>
                <a:gd name="connsiteX1" fmla="*/ 1418182 w 1418228"/>
                <a:gd name="connsiteY1" fmla="*/ 1617708 h 3622733"/>
                <a:gd name="connsiteX2" fmla="*/ 1084919 w 1418228"/>
                <a:gd name="connsiteY2" fmla="*/ 3077737 h 3622733"/>
                <a:gd name="connsiteX3" fmla="*/ 709091 w 1418228"/>
                <a:gd name="connsiteY3" fmla="*/ 3546715 h 3622733"/>
                <a:gd name="connsiteX4" fmla="*/ 0 w 1418228"/>
                <a:gd name="connsiteY4" fmla="*/ 1617708 h 3622733"/>
                <a:gd name="connsiteX0" fmla="*/ 353525 w 709137"/>
                <a:gd name="connsiteY0" fmla="*/ 0 h 3622733"/>
                <a:gd name="connsiteX1" fmla="*/ 709091 w 709137"/>
                <a:gd name="connsiteY1" fmla="*/ 1617708 h 3622733"/>
                <a:gd name="connsiteX2" fmla="*/ 375828 w 709137"/>
                <a:gd name="connsiteY2" fmla="*/ 3077737 h 3622733"/>
                <a:gd name="connsiteX3" fmla="*/ 0 w 709137"/>
                <a:gd name="connsiteY3" fmla="*/ 3546715 h 3622733"/>
                <a:gd name="connsiteX0" fmla="*/ 0 w 355612"/>
                <a:gd name="connsiteY0" fmla="*/ 0 h 3077737"/>
                <a:gd name="connsiteX1" fmla="*/ 355566 w 355612"/>
                <a:gd name="connsiteY1" fmla="*/ 1617708 h 3077737"/>
                <a:gd name="connsiteX2" fmla="*/ 22303 w 355612"/>
                <a:gd name="connsiteY2" fmla="*/ 3077737 h 3077737"/>
                <a:gd name="connsiteX0" fmla="*/ 0 w 318870"/>
                <a:gd name="connsiteY0" fmla="*/ 0 h 3077737"/>
                <a:gd name="connsiteX1" fmla="*/ 318814 w 318870"/>
                <a:gd name="connsiteY1" fmla="*/ 1469662 h 3077737"/>
                <a:gd name="connsiteX2" fmla="*/ 22303 w 318870"/>
                <a:gd name="connsiteY2" fmla="*/ 3077737 h 3077737"/>
                <a:gd name="connsiteX0" fmla="*/ 0 w 363217"/>
                <a:gd name="connsiteY0" fmla="*/ 0 h 2960774"/>
                <a:gd name="connsiteX1" fmla="*/ 363161 w 363217"/>
                <a:gd name="connsiteY1" fmla="*/ 1352699 h 2960774"/>
                <a:gd name="connsiteX2" fmla="*/ 66650 w 363217"/>
                <a:gd name="connsiteY2" fmla="*/ 2960774 h 2960774"/>
                <a:gd name="connsiteX0" fmla="*/ 0 w 348438"/>
                <a:gd name="connsiteY0" fmla="*/ 0 h 2960774"/>
                <a:gd name="connsiteX1" fmla="*/ 348378 w 348438"/>
                <a:gd name="connsiteY1" fmla="*/ 1342952 h 2960774"/>
                <a:gd name="connsiteX2" fmla="*/ 66650 w 348438"/>
                <a:gd name="connsiteY2" fmla="*/ 2960774 h 2960774"/>
                <a:gd name="connsiteX0" fmla="*/ 0 w 348531"/>
                <a:gd name="connsiteY0" fmla="*/ 0 h 2863304"/>
                <a:gd name="connsiteX1" fmla="*/ 348378 w 348531"/>
                <a:gd name="connsiteY1" fmla="*/ 1342952 h 2863304"/>
                <a:gd name="connsiteX2" fmla="*/ 170126 w 348531"/>
                <a:gd name="connsiteY2" fmla="*/ 2863304 h 2863304"/>
                <a:gd name="connsiteX0" fmla="*/ 0 w 348485"/>
                <a:gd name="connsiteY0" fmla="*/ 0 h 2863304"/>
                <a:gd name="connsiteX1" fmla="*/ 348378 w 348485"/>
                <a:gd name="connsiteY1" fmla="*/ 1342952 h 2863304"/>
                <a:gd name="connsiteX2" fmla="*/ 170126 w 348485"/>
                <a:gd name="connsiteY2" fmla="*/ 2863304 h 2863304"/>
                <a:gd name="connsiteX0" fmla="*/ 0 w 348446"/>
                <a:gd name="connsiteY0" fmla="*/ 0 h 2846247"/>
                <a:gd name="connsiteX1" fmla="*/ 348378 w 348446"/>
                <a:gd name="connsiteY1" fmla="*/ 1342952 h 2846247"/>
                <a:gd name="connsiteX2" fmla="*/ 115529 w 348446"/>
                <a:gd name="connsiteY2" fmla="*/ 2846247 h 2846247"/>
                <a:gd name="connsiteX0" fmla="*/ 0 w 348438"/>
                <a:gd name="connsiteY0" fmla="*/ 0 h 2871833"/>
                <a:gd name="connsiteX1" fmla="*/ 348378 w 348438"/>
                <a:gd name="connsiteY1" fmla="*/ 1342952 h 2871833"/>
                <a:gd name="connsiteX2" fmla="*/ 93691 w 348438"/>
                <a:gd name="connsiteY2" fmla="*/ 2871833 h 2871833"/>
                <a:gd name="connsiteX0" fmla="*/ 0 w 262563"/>
                <a:gd name="connsiteY0" fmla="*/ 0 h 2747268"/>
                <a:gd name="connsiteX1" fmla="*/ 262503 w 262563"/>
                <a:gd name="connsiteY1" fmla="*/ 1218387 h 2747268"/>
                <a:gd name="connsiteX2" fmla="*/ 7816 w 262563"/>
                <a:gd name="connsiteY2" fmla="*/ 2747268 h 2747268"/>
                <a:gd name="connsiteX0" fmla="*/ 0 w 262614"/>
                <a:gd name="connsiteY0" fmla="*/ 0 h 2641867"/>
                <a:gd name="connsiteX1" fmla="*/ 262503 w 262614"/>
                <a:gd name="connsiteY1" fmla="*/ 1218387 h 2641867"/>
                <a:gd name="connsiteX2" fmla="*/ 87557 w 262614"/>
                <a:gd name="connsiteY2" fmla="*/ 2641867 h 2641867"/>
                <a:gd name="connsiteX0" fmla="*/ 0 w 262591"/>
                <a:gd name="connsiteY0" fmla="*/ 0 h 2651449"/>
                <a:gd name="connsiteX1" fmla="*/ 262503 w 262591"/>
                <a:gd name="connsiteY1" fmla="*/ 1218387 h 2651449"/>
                <a:gd name="connsiteX2" fmla="*/ 63021 w 262591"/>
                <a:gd name="connsiteY2" fmla="*/ 2651449 h 265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591" h="2651449">
                  <a:moveTo>
                    <a:pt x="0" y="0"/>
                  </a:moveTo>
                  <a:cubicBezTo>
                    <a:pt x="118182" y="321501"/>
                    <a:pt x="258786" y="705431"/>
                    <a:pt x="262503" y="1218387"/>
                  </a:cubicBezTo>
                  <a:cubicBezTo>
                    <a:pt x="266220" y="1731343"/>
                    <a:pt x="151639" y="2290961"/>
                    <a:pt x="63021" y="2651449"/>
                  </a:cubicBezTo>
                </a:path>
              </a:pathLst>
            </a:custGeom>
            <a:noFill/>
            <a:ln w="34925" cap="flat" cmpd="sng" algn="ctr">
              <a:solidFill>
                <a:srgbClr val="FF66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fontAlgn="base" latinLnBrk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ko-KR" altLang="en-US" sz="1600" b="1" i="1">
                <a:solidFill>
                  <a:srgbClr val="1822CD"/>
                </a:solidFill>
                <a:latin typeface="Helvetica" pitchFamily="-128" charset="0"/>
              </a:endParaRPr>
            </a:p>
          </p:txBody>
        </p:sp>
        <p:sp>
          <p:nvSpPr>
            <p:cNvPr id="73" name="타원 129"/>
            <p:cNvSpPr/>
            <p:nvPr/>
          </p:nvSpPr>
          <p:spPr bwMode="auto">
            <a:xfrm>
              <a:off x="5276869" y="6428814"/>
              <a:ext cx="69336" cy="3859205"/>
            </a:xfrm>
            <a:custGeom>
              <a:avLst/>
              <a:gdLst>
                <a:gd name="connsiteX0" fmla="*/ 0 w 1418182"/>
                <a:gd name="connsiteY0" fmla="*/ 1929007 h 3858014"/>
                <a:gd name="connsiteX1" fmla="*/ 709091 w 1418182"/>
                <a:gd name="connsiteY1" fmla="*/ 0 h 3858014"/>
                <a:gd name="connsiteX2" fmla="*/ 1418182 w 1418182"/>
                <a:gd name="connsiteY2" fmla="*/ 1929007 h 3858014"/>
                <a:gd name="connsiteX3" fmla="*/ 709091 w 1418182"/>
                <a:gd name="connsiteY3" fmla="*/ 3858014 h 3858014"/>
                <a:gd name="connsiteX4" fmla="*/ 0 w 1418182"/>
                <a:gd name="connsiteY4" fmla="*/ 1929007 h 3858014"/>
                <a:gd name="connsiteX0" fmla="*/ 0 w 1425848"/>
                <a:gd name="connsiteY0" fmla="*/ 2041495 h 3970502"/>
                <a:gd name="connsiteX1" fmla="*/ 709091 w 1425848"/>
                <a:gd name="connsiteY1" fmla="*/ 112488 h 3970502"/>
                <a:gd name="connsiteX2" fmla="*/ 1062616 w 1425848"/>
                <a:gd name="connsiteY2" fmla="*/ 423787 h 3970502"/>
                <a:gd name="connsiteX3" fmla="*/ 1418182 w 1425848"/>
                <a:gd name="connsiteY3" fmla="*/ 2041495 h 3970502"/>
                <a:gd name="connsiteX4" fmla="*/ 709091 w 1425848"/>
                <a:gd name="connsiteY4" fmla="*/ 3970502 h 3970502"/>
                <a:gd name="connsiteX5" fmla="*/ 0 w 1425848"/>
                <a:gd name="connsiteY5" fmla="*/ 2041495 h 3970502"/>
                <a:gd name="connsiteX0" fmla="*/ 0 w 1418228"/>
                <a:gd name="connsiteY0" fmla="*/ 2041495 h 4046520"/>
                <a:gd name="connsiteX1" fmla="*/ 709091 w 1418228"/>
                <a:gd name="connsiteY1" fmla="*/ 112488 h 4046520"/>
                <a:gd name="connsiteX2" fmla="*/ 1062616 w 1418228"/>
                <a:gd name="connsiteY2" fmla="*/ 423787 h 4046520"/>
                <a:gd name="connsiteX3" fmla="*/ 1418182 w 1418228"/>
                <a:gd name="connsiteY3" fmla="*/ 2041495 h 4046520"/>
                <a:gd name="connsiteX4" fmla="*/ 1084919 w 1418228"/>
                <a:gd name="connsiteY4" fmla="*/ 3501524 h 4046520"/>
                <a:gd name="connsiteX5" fmla="*/ 709091 w 1418228"/>
                <a:gd name="connsiteY5" fmla="*/ 3970502 h 4046520"/>
                <a:gd name="connsiteX6" fmla="*/ 0 w 1418228"/>
                <a:gd name="connsiteY6" fmla="*/ 2041495 h 4046520"/>
                <a:gd name="connsiteX0" fmla="*/ 1062616 w 1418228"/>
                <a:gd name="connsiteY0" fmla="*/ 421607 h 4044340"/>
                <a:gd name="connsiteX1" fmla="*/ 1418182 w 1418228"/>
                <a:gd name="connsiteY1" fmla="*/ 2039315 h 4044340"/>
                <a:gd name="connsiteX2" fmla="*/ 1084919 w 1418228"/>
                <a:gd name="connsiteY2" fmla="*/ 3499344 h 4044340"/>
                <a:gd name="connsiteX3" fmla="*/ 709091 w 1418228"/>
                <a:gd name="connsiteY3" fmla="*/ 3968322 h 4044340"/>
                <a:gd name="connsiteX4" fmla="*/ 0 w 1418228"/>
                <a:gd name="connsiteY4" fmla="*/ 2039315 h 4044340"/>
                <a:gd name="connsiteX5" fmla="*/ 709091 w 1418228"/>
                <a:gd name="connsiteY5" fmla="*/ 110308 h 4044340"/>
                <a:gd name="connsiteX6" fmla="*/ 1154056 w 1418228"/>
                <a:gd name="connsiteY6" fmla="*/ 513047 h 4044340"/>
                <a:gd name="connsiteX0" fmla="*/ 1062616 w 1418228"/>
                <a:gd name="connsiteY0" fmla="*/ 570783 h 4193516"/>
                <a:gd name="connsiteX1" fmla="*/ 1418182 w 1418228"/>
                <a:gd name="connsiteY1" fmla="*/ 2188491 h 4193516"/>
                <a:gd name="connsiteX2" fmla="*/ 1084919 w 1418228"/>
                <a:gd name="connsiteY2" fmla="*/ 3648520 h 4193516"/>
                <a:gd name="connsiteX3" fmla="*/ 709091 w 1418228"/>
                <a:gd name="connsiteY3" fmla="*/ 4117498 h 4193516"/>
                <a:gd name="connsiteX4" fmla="*/ 0 w 1418228"/>
                <a:gd name="connsiteY4" fmla="*/ 2188491 h 4193516"/>
                <a:gd name="connsiteX5" fmla="*/ 709091 w 1418228"/>
                <a:gd name="connsiteY5" fmla="*/ 259484 h 4193516"/>
                <a:gd name="connsiteX6" fmla="*/ 1154056 w 1418228"/>
                <a:gd name="connsiteY6" fmla="*/ 288150 h 4193516"/>
                <a:gd name="connsiteX0" fmla="*/ 1062616 w 1418228"/>
                <a:gd name="connsiteY0" fmla="*/ 311299 h 3934032"/>
                <a:gd name="connsiteX1" fmla="*/ 1418182 w 1418228"/>
                <a:gd name="connsiteY1" fmla="*/ 1929007 h 3934032"/>
                <a:gd name="connsiteX2" fmla="*/ 1084919 w 1418228"/>
                <a:gd name="connsiteY2" fmla="*/ 3389036 h 3934032"/>
                <a:gd name="connsiteX3" fmla="*/ 709091 w 1418228"/>
                <a:gd name="connsiteY3" fmla="*/ 3858014 h 3934032"/>
                <a:gd name="connsiteX4" fmla="*/ 0 w 1418228"/>
                <a:gd name="connsiteY4" fmla="*/ 1929007 h 3934032"/>
                <a:gd name="connsiteX5" fmla="*/ 709091 w 1418228"/>
                <a:gd name="connsiteY5" fmla="*/ 0 h 3934032"/>
                <a:gd name="connsiteX0" fmla="*/ 1062616 w 1418228"/>
                <a:gd name="connsiteY0" fmla="*/ 0 h 3622733"/>
                <a:gd name="connsiteX1" fmla="*/ 1418182 w 1418228"/>
                <a:gd name="connsiteY1" fmla="*/ 1617708 h 3622733"/>
                <a:gd name="connsiteX2" fmla="*/ 1084919 w 1418228"/>
                <a:gd name="connsiteY2" fmla="*/ 3077737 h 3622733"/>
                <a:gd name="connsiteX3" fmla="*/ 709091 w 1418228"/>
                <a:gd name="connsiteY3" fmla="*/ 3546715 h 3622733"/>
                <a:gd name="connsiteX4" fmla="*/ 0 w 1418228"/>
                <a:gd name="connsiteY4" fmla="*/ 1617708 h 3622733"/>
                <a:gd name="connsiteX0" fmla="*/ 353525 w 709137"/>
                <a:gd name="connsiteY0" fmla="*/ 0 h 3622733"/>
                <a:gd name="connsiteX1" fmla="*/ 709091 w 709137"/>
                <a:gd name="connsiteY1" fmla="*/ 1617708 h 3622733"/>
                <a:gd name="connsiteX2" fmla="*/ 375828 w 709137"/>
                <a:gd name="connsiteY2" fmla="*/ 3077737 h 3622733"/>
                <a:gd name="connsiteX3" fmla="*/ 0 w 709137"/>
                <a:gd name="connsiteY3" fmla="*/ 3546715 h 3622733"/>
                <a:gd name="connsiteX0" fmla="*/ 0 w 355612"/>
                <a:gd name="connsiteY0" fmla="*/ 0 h 3077737"/>
                <a:gd name="connsiteX1" fmla="*/ 355566 w 355612"/>
                <a:gd name="connsiteY1" fmla="*/ 1617708 h 3077737"/>
                <a:gd name="connsiteX2" fmla="*/ 22303 w 355612"/>
                <a:gd name="connsiteY2" fmla="*/ 3077737 h 3077737"/>
                <a:gd name="connsiteX0" fmla="*/ 96258 w 333309"/>
                <a:gd name="connsiteY0" fmla="*/ 0 h 3068444"/>
                <a:gd name="connsiteX1" fmla="*/ 333263 w 333309"/>
                <a:gd name="connsiteY1" fmla="*/ 1608415 h 3068444"/>
                <a:gd name="connsiteX2" fmla="*/ 0 w 333309"/>
                <a:gd name="connsiteY2" fmla="*/ 3068444 h 3068444"/>
                <a:gd name="connsiteX0" fmla="*/ 0 w 237138"/>
                <a:gd name="connsiteY0" fmla="*/ 0 h 3077737"/>
                <a:gd name="connsiteX1" fmla="*/ 237005 w 237138"/>
                <a:gd name="connsiteY1" fmla="*/ 1608415 h 3077737"/>
                <a:gd name="connsiteX2" fmla="*/ 48650 w 237138"/>
                <a:gd name="connsiteY2" fmla="*/ 3077737 h 3077737"/>
                <a:gd name="connsiteX0" fmla="*/ 0 w 237138"/>
                <a:gd name="connsiteY0" fmla="*/ 0 h 3077737"/>
                <a:gd name="connsiteX1" fmla="*/ 237005 w 237138"/>
                <a:gd name="connsiteY1" fmla="*/ 1608415 h 3077737"/>
                <a:gd name="connsiteX2" fmla="*/ 48650 w 237138"/>
                <a:gd name="connsiteY2" fmla="*/ 3077737 h 3077737"/>
                <a:gd name="connsiteX0" fmla="*/ 4044 w 188488"/>
                <a:gd name="connsiteY0" fmla="*/ 0 h 3068444"/>
                <a:gd name="connsiteX1" fmla="*/ 188355 w 188488"/>
                <a:gd name="connsiteY1" fmla="*/ 1599122 h 3068444"/>
                <a:gd name="connsiteX2" fmla="*/ 0 w 188488"/>
                <a:gd name="connsiteY2" fmla="*/ 3068444 h 3068444"/>
                <a:gd name="connsiteX0" fmla="*/ 4043 w 188488"/>
                <a:gd name="connsiteY0" fmla="*/ 0 h 2999918"/>
                <a:gd name="connsiteX1" fmla="*/ 188355 w 188488"/>
                <a:gd name="connsiteY1" fmla="*/ 1530596 h 2999918"/>
                <a:gd name="connsiteX2" fmla="*/ 0 w 188488"/>
                <a:gd name="connsiteY2" fmla="*/ 2999918 h 2999918"/>
                <a:gd name="connsiteX0" fmla="*/ 0 w 186357"/>
                <a:gd name="connsiteY0" fmla="*/ 0 h 2843288"/>
                <a:gd name="connsiteX1" fmla="*/ 184312 w 186357"/>
                <a:gd name="connsiteY1" fmla="*/ 1530596 h 2843288"/>
                <a:gd name="connsiteX2" fmla="*/ 80735 w 186357"/>
                <a:gd name="connsiteY2" fmla="*/ 2843288 h 2843288"/>
                <a:gd name="connsiteX0" fmla="*/ 0 w 191040"/>
                <a:gd name="connsiteY0" fmla="*/ 0 h 2853078"/>
                <a:gd name="connsiteX1" fmla="*/ 184312 w 191040"/>
                <a:gd name="connsiteY1" fmla="*/ 1530596 h 2853078"/>
                <a:gd name="connsiteX2" fmla="*/ 101930 w 191040"/>
                <a:gd name="connsiteY2" fmla="*/ 2853078 h 2853078"/>
                <a:gd name="connsiteX0" fmla="*/ 0 w 184961"/>
                <a:gd name="connsiteY0" fmla="*/ 0 h 2853078"/>
                <a:gd name="connsiteX1" fmla="*/ 184312 w 184961"/>
                <a:gd name="connsiteY1" fmla="*/ 1530596 h 2853078"/>
                <a:gd name="connsiteX2" fmla="*/ 101930 w 184961"/>
                <a:gd name="connsiteY2" fmla="*/ 2853078 h 2853078"/>
                <a:gd name="connsiteX0" fmla="*/ 0 w 184438"/>
                <a:gd name="connsiteY0" fmla="*/ 0 h 2913038"/>
                <a:gd name="connsiteX1" fmla="*/ 184312 w 184438"/>
                <a:gd name="connsiteY1" fmla="*/ 1530596 h 2913038"/>
                <a:gd name="connsiteX2" fmla="*/ 33166 w 184438"/>
                <a:gd name="connsiteY2" fmla="*/ 2913038 h 2913038"/>
                <a:gd name="connsiteX0" fmla="*/ 18339 w 151272"/>
                <a:gd name="connsiteY0" fmla="*/ 0 h 2768684"/>
                <a:gd name="connsiteX1" fmla="*/ 151146 w 151272"/>
                <a:gd name="connsiteY1" fmla="*/ 1386242 h 2768684"/>
                <a:gd name="connsiteX2" fmla="*/ 0 w 151272"/>
                <a:gd name="connsiteY2" fmla="*/ 2768684 h 2768684"/>
                <a:gd name="connsiteX0" fmla="*/ 18339 w 151272"/>
                <a:gd name="connsiteY0" fmla="*/ 0 h 2662824"/>
                <a:gd name="connsiteX1" fmla="*/ 151146 w 151272"/>
                <a:gd name="connsiteY1" fmla="*/ 1386242 h 2662824"/>
                <a:gd name="connsiteX2" fmla="*/ 0 w 151272"/>
                <a:gd name="connsiteY2" fmla="*/ 2662824 h 266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272" h="2662824">
                  <a:moveTo>
                    <a:pt x="18339" y="0"/>
                  </a:moveTo>
                  <a:cubicBezTo>
                    <a:pt x="123348" y="321501"/>
                    <a:pt x="147429" y="873286"/>
                    <a:pt x="151146" y="1386242"/>
                  </a:cubicBezTo>
                  <a:cubicBezTo>
                    <a:pt x="154863" y="1899198"/>
                    <a:pt x="75794" y="2321744"/>
                    <a:pt x="0" y="2662824"/>
                  </a:cubicBezTo>
                </a:path>
              </a:pathLst>
            </a:custGeom>
            <a:noFill/>
            <a:ln w="34925" cap="flat" cmpd="sng" algn="ctr">
              <a:solidFill>
                <a:srgbClr val="FF66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fontAlgn="base" latinLnBrk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ko-KR" altLang="en-US" sz="1600" b="1" i="1">
                <a:solidFill>
                  <a:srgbClr val="1822CD"/>
                </a:solidFill>
                <a:latin typeface="Helvetica" pitchFamily="-12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96"/>
                <p:cNvSpPr txBox="1"/>
                <p:nvPr/>
              </p:nvSpPr>
              <p:spPr>
                <a:xfrm>
                  <a:off x="4798525" y="6137454"/>
                  <a:ext cx="366055" cy="3293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𝑠𝑖</m:t>
                            </m:r>
                          </m:sub>
                        </m:sSub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74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525" y="6137454"/>
                  <a:ext cx="366055" cy="329318"/>
                </a:xfrm>
                <a:prstGeom prst="rect">
                  <a:avLst/>
                </a:prstGeom>
                <a:blipFill>
                  <a:blip r:embed="rId7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104"/>
                <p:cNvSpPr txBox="1"/>
                <p:nvPr/>
              </p:nvSpPr>
              <p:spPr>
                <a:xfrm>
                  <a:off x="5089443" y="6137454"/>
                  <a:ext cx="385057" cy="3293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𝑠𝑜</m:t>
                            </m:r>
                          </m:sub>
                        </m:sSub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7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9443" y="6137454"/>
                  <a:ext cx="385057" cy="32931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직선 화살표 연결선 75"/>
            <p:cNvCxnSpPr/>
            <p:nvPr/>
          </p:nvCxnSpPr>
          <p:spPr>
            <a:xfrm>
              <a:off x="4741947" y="8301564"/>
              <a:ext cx="514221" cy="0"/>
            </a:xfrm>
            <a:prstGeom prst="straightConnector1">
              <a:avLst/>
            </a:prstGeom>
            <a:ln w="34925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109"/>
            <p:cNvSpPr txBox="1"/>
            <p:nvPr/>
          </p:nvSpPr>
          <p:spPr>
            <a:xfrm>
              <a:off x="4701100" y="10454475"/>
              <a:ext cx="581307" cy="31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ko-KR" dirty="0"/>
                <a:t>R [cm]</a:t>
              </a:r>
              <a:endParaRPr lang="ko-KR" altLang="en-US" dirty="0"/>
            </a:p>
          </p:txBody>
        </p:sp>
        <p:sp>
          <p:nvSpPr>
            <p:cNvPr id="78" name="TextBox 110"/>
            <p:cNvSpPr txBox="1"/>
            <p:nvPr/>
          </p:nvSpPr>
          <p:spPr>
            <a:xfrm>
              <a:off x="4549552" y="10267237"/>
              <a:ext cx="913515" cy="31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ko-KR" dirty="0"/>
                <a:t>200     205</a:t>
              </a:r>
              <a:endParaRPr lang="ko-KR" altLang="en-US" dirty="0"/>
            </a:p>
          </p:txBody>
        </p:sp>
        <p:sp>
          <p:nvSpPr>
            <p:cNvPr id="79" name="텍스트 상자 134"/>
            <p:cNvSpPr txBox="1"/>
            <p:nvPr/>
          </p:nvSpPr>
          <p:spPr>
            <a:xfrm>
              <a:off x="4916254" y="7962026"/>
              <a:ext cx="904173" cy="30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dirty="0"/>
                <a:t>X-point</a:t>
              </a:r>
              <a:endParaRPr kumimoji="1" lang="ko-KR" altLang="en-US" dirty="0"/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9991627" y="1910398"/>
            <a:ext cx="1141659" cy="4009185"/>
            <a:chOff x="10056440" y="1868087"/>
            <a:chExt cx="1141659" cy="4009185"/>
          </a:xfrm>
        </p:grpSpPr>
        <p:pic>
          <p:nvPicPr>
            <p:cNvPr id="84" name="그림 83"/>
            <p:cNvPicPr>
              <a:picLocks noChangeAspect="1"/>
            </p:cNvPicPr>
            <p:nvPr/>
          </p:nvPicPr>
          <p:blipFill rotWithShape="1">
            <a:blip r:embed="rId9"/>
            <a:srcRect r="53466"/>
            <a:stretch/>
          </p:blipFill>
          <p:spPr>
            <a:xfrm>
              <a:off x="10205901" y="2473965"/>
              <a:ext cx="285598" cy="3309462"/>
            </a:xfrm>
            <a:prstGeom prst="rect">
              <a:avLst/>
            </a:prstGeom>
          </p:spPr>
        </p:pic>
        <p:sp>
          <p:nvSpPr>
            <p:cNvPr id="85" name="TextBox 40"/>
            <p:cNvSpPr txBox="1"/>
            <p:nvPr/>
          </p:nvSpPr>
          <p:spPr>
            <a:xfrm>
              <a:off x="10355427" y="2370366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10</a:t>
              </a:r>
            </a:p>
          </p:txBody>
        </p:sp>
        <p:sp>
          <p:nvSpPr>
            <p:cNvPr id="86" name="TextBox 40"/>
            <p:cNvSpPr txBox="1"/>
            <p:nvPr/>
          </p:nvSpPr>
          <p:spPr>
            <a:xfrm>
              <a:off x="10390947" y="301843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8</a:t>
              </a:r>
            </a:p>
          </p:txBody>
        </p:sp>
        <p:sp>
          <p:nvSpPr>
            <p:cNvPr id="87" name="TextBox 40"/>
            <p:cNvSpPr txBox="1"/>
            <p:nvPr/>
          </p:nvSpPr>
          <p:spPr>
            <a:xfrm>
              <a:off x="10390947" y="366651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6</a:t>
              </a:r>
            </a:p>
          </p:txBody>
        </p:sp>
        <p:sp>
          <p:nvSpPr>
            <p:cNvPr id="88" name="TextBox 40"/>
            <p:cNvSpPr txBox="1"/>
            <p:nvPr/>
          </p:nvSpPr>
          <p:spPr>
            <a:xfrm>
              <a:off x="10390947" y="431458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4</a:t>
              </a:r>
            </a:p>
          </p:txBody>
        </p:sp>
        <p:sp>
          <p:nvSpPr>
            <p:cNvPr id="89" name="TextBox 40"/>
            <p:cNvSpPr txBox="1"/>
            <p:nvPr/>
          </p:nvSpPr>
          <p:spPr>
            <a:xfrm>
              <a:off x="10390947" y="496265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/>
                <a:t>2</a:t>
              </a:r>
              <a:endParaRPr lang="en-US" altLang="ko-KR" sz="1600" dirty="0"/>
            </a:p>
          </p:txBody>
        </p:sp>
        <p:sp>
          <p:nvSpPr>
            <p:cNvPr id="90" name="TextBox 40"/>
            <p:cNvSpPr txBox="1"/>
            <p:nvPr/>
          </p:nvSpPr>
          <p:spPr>
            <a:xfrm>
              <a:off x="10390947" y="5538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0</a:t>
              </a:r>
            </a:p>
          </p:txBody>
        </p:sp>
        <p:sp>
          <p:nvSpPr>
            <p:cNvPr id="91" name="TextBox 115"/>
            <p:cNvSpPr txBox="1"/>
            <p:nvPr/>
          </p:nvSpPr>
          <p:spPr>
            <a:xfrm>
              <a:off x="10056440" y="1868087"/>
              <a:ext cx="11416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Summed</a:t>
              </a:r>
            </a:p>
            <a:p>
              <a:r>
                <a:rPr lang="en-US" altLang="ko-KR" sz="1600" dirty="0"/>
                <a:t>coherence</a:t>
              </a:r>
              <a:endParaRPr lang="ko-KR" altLang="en-US" sz="1600" dirty="0"/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10085004" y="1052736"/>
            <a:ext cx="1987660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ko-KR" sz="1600" b="1" i="1" dirty="0"/>
              <a:t>M.J. Choi, EX/11-2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842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38300" y="162684"/>
            <a:ext cx="8915400" cy="504056"/>
          </a:xfrm>
        </p:spPr>
        <p:txBody>
          <a:bodyPr/>
          <a:lstStyle/>
          <a:p>
            <a:r>
              <a:rPr lang="en-US" altLang="ko-KR" sz="4400" dirty="0"/>
              <a:t>Motivation - KSTAR Experiment</a:t>
            </a:r>
            <a:endParaRPr lang="ko-KR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1782873"/>
                <a:ext cx="5234606" cy="287026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Poloidal flow distribution shows an opposite trend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20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fluctuation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800" dirty="0">
                    <a:cs typeface="Arial" panose="020B0604020202020204" pitchFamily="34" charset="0"/>
                  </a:rPr>
                  <a:t>Weaker flow is observed near the X-point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800" dirty="0">
                    <a:cs typeface="Arial" panose="020B0604020202020204" pitchFamily="34" charset="0"/>
                  </a:rPr>
                  <a:t>Stronger flow is observed near the O-point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782873"/>
                <a:ext cx="5234606" cy="2870263"/>
              </a:xfrm>
              <a:blipFill>
                <a:blip r:embed="rId3"/>
                <a:stretch>
                  <a:fillRect l="-1048" r="-10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그룹 6"/>
          <p:cNvGrpSpPr/>
          <p:nvPr/>
        </p:nvGrpSpPr>
        <p:grpSpPr>
          <a:xfrm>
            <a:off x="6215778" y="1716956"/>
            <a:ext cx="5352830" cy="4376340"/>
            <a:chOff x="6131078" y="1429919"/>
            <a:chExt cx="6178910" cy="5065264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9250" y="4282010"/>
              <a:ext cx="2221322" cy="1684122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78324" y="1572276"/>
              <a:ext cx="2202242" cy="1666235"/>
            </a:xfrm>
            <a:prstGeom prst="rect">
              <a:avLst/>
            </a:prstGeom>
          </p:spPr>
        </p:pic>
        <p:sp>
          <p:nvSpPr>
            <p:cNvPr id="11" name="TextBox 36"/>
            <p:cNvSpPr txBox="1"/>
            <p:nvPr/>
          </p:nvSpPr>
          <p:spPr>
            <a:xfrm>
              <a:off x="6784823" y="3184777"/>
              <a:ext cx="2564851" cy="32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spc="-40" dirty="0"/>
                <a:t>0    20    40    60    80   100</a:t>
              </a:r>
              <a:endParaRPr lang="ko-KR" altLang="en-US" sz="1200" spc="-40" dirty="0"/>
            </a:p>
          </p:txBody>
        </p:sp>
        <p:sp>
          <p:nvSpPr>
            <p:cNvPr id="12" name="텍스트 상자 30"/>
            <p:cNvSpPr txBox="1"/>
            <p:nvPr/>
          </p:nvSpPr>
          <p:spPr>
            <a:xfrm rot="16200000">
              <a:off x="5557047" y="2253222"/>
              <a:ext cx="1570454" cy="390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sz="1600" dirty="0"/>
                <a:t>Cross phase</a:t>
              </a:r>
              <a:endParaRPr kumimoji="1" lang="ko-KR" altLang="en-US" sz="1600" dirty="0"/>
            </a:p>
          </p:txBody>
        </p:sp>
        <p:sp>
          <p:nvSpPr>
            <p:cNvPr id="13" name="TextBox 38"/>
            <p:cNvSpPr txBox="1"/>
            <p:nvPr/>
          </p:nvSpPr>
          <p:spPr>
            <a:xfrm>
              <a:off x="7160012" y="3409883"/>
              <a:ext cx="1723822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Frequency [kHz]</a:t>
              </a:r>
              <a:endParaRPr lang="ko-KR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35"/>
                <p:cNvSpPr txBox="1"/>
                <p:nvPr/>
              </p:nvSpPr>
              <p:spPr>
                <a:xfrm>
                  <a:off x="6543152" y="1429919"/>
                  <a:ext cx="470517" cy="4274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ko-KR" alt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3152" y="1429919"/>
                  <a:ext cx="470517" cy="42747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35"/>
            <p:cNvSpPr txBox="1"/>
            <p:nvPr/>
          </p:nvSpPr>
          <p:spPr>
            <a:xfrm>
              <a:off x="6621174" y="2209374"/>
              <a:ext cx="359346" cy="427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35"/>
                <p:cNvSpPr txBox="1"/>
                <p:nvPr/>
              </p:nvSpPr>
              <p:spPr>
                <a:xfrm>
                  <a:off x="6382851" y="2932958"/>
                  <a:ext cx="670359" cy="4274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altLang="ko-KR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altLang="ko-KR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2851" y="2932958"/>
                  <a:ext cx="670359" cy="42747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그룹 16"/>
            <p:cNvGrpSpPr/>
            <p:nvPr/>
          </p:nvGrpSpPr>
          <p:grpSpPr>
            <a:xfrm>
              <a:off x="9164357" y="1547011"/>
              <a:ext cx="3145631" cy="4585986"/>
              <a:chOff x="4731117" y="750882"/>
              <a:chExt cx="3145631" cy="5024468"/>
            </a:xfrm>
          </p:grpSpPr>
          <p:pic>
            <p:nvPicPr>
              <p:cNvPr id="42" name="그림 41"/>
              <p:cNvPicPr>
                <a:picLocks noChangeAspect="1"/>
              </p:cNvPicPr>
              <p:nvPr/>
            </p:nvPicPr>
            <p:blipFill rotWithShape="1">
              <a:blip r:embed="rId8"/>
              <a:srcRect l="24537" t="4813" r="18241" b="10561"/>
              <a:stretch/>
            </p:blipFill>
            <p:spPr>
              <a:xfrm>
                <a:off x="5420964" y="750882"/>
                <a:ext cx="1424217" cy="5024468"/>
              </a:xfrm>
              <a:prstGeom prst="rect">
                <a:avLst/>
              </a:prstGeom>
            </p:spPr>
          </p:pic>
          <p:sp>
            <p:nvSpPr>
              <p:cNvPr id="43" name="직사각형 42"/>
              <p:cNvSpPr/>
              <p:nvPr/>
            </p:nvSpPr>
            <p:spPr bwMode="auto">
              <a:xfrm>
                <a:off x="5487988" y="2602161"/>
                <a:ext cx="1106962" cy="509440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 latinLnBrk="0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ko-KR" altLang="en-US" sz="1200" b="1" i="1">
                  <a:solidFill>
                    <a:srgbClr val="1822CD"/>
                  </a:solidFill>
                  <a:latin typeface="Helvetica" pitchFamily="-128" charset="0"/>
                </a:endParaRPr>
              </a:p>
            </p:txBody>
          </p:sp>
          <p:sp>
            <p:nvSpPr>
              <p:cNvPr id="44" name="타원 7"/>
              <p:cNvSpPr/>
              <p:nvPr/>
            </p:nvSpPr>
            <p:spPr>
              <a:xfrm>
                <a:off x="5594953" y="1227802"/>
                <a:ext cx="704983" cy="4384503"/>
              </a:xfrm>
              <a:custGeom>
                <a:avLst/>
                <a:gdLst>
                  <a:gd name="connsiteX0" fmla="*/ 0 w 1444495"/>
                  <a:gd name="connsiteY0" fmla="*/ 1971966 h 3943932"/>
                  <a:gd name="connsiteX1" fmla="*/ 722248 w 1444495"/>
                  <a:gd name="connsiteY1" fmla="*/ 0 h 3943932"/>
                  <a:gd name="connsiteX2" fmla="*/ 1444496 w 1444495"/>
                  <a:gd name="connsiteY2" fmla="*/ 1971966 h 3943932"/>
                  <a:gd name="connsiteX3" fmla="*/ 722248 w 1444495"/>
                  <a:gd name="connsiteY3" fmla="*/ 3943932 h 3943932"/>
                  <a:gd name="connsiteX4" fmla="*/ 0 w 1444495"/>
                  <a:gd name="connsiteY4" fmla="*/ 1971966 h 3943932"/>
                  <a:gd name="connsiteX0" fmla="*/ 722248 w 1444496"/>
                  <a:gd name="connsiteY0" fmla="*/ 0 h 3943932"/>
                  <a:gd name="connsiteX1" fmla="*/ 1444496 w 1444496"/>
                  <a:gd name="connsiteY1" fmla="*/ 1971966 h 3943932"/>
                  <a:gd name="connsiteX2" fmla="*/ 722248 w 1444496"/>
                  <a:gd name="connsiteY2" fmla="*/ 3943932 h 3943932"/>
                  <a:gd name="connsiteX3" fmla="*/ 0 w 1444496"/>
                  <a:gd name="connsiteY3" fmla="*/ 1971966 h 3943932"/>
                  <a:gd name="connsiteX4" fmla="*/ 813688 w 1444496"/>
                  <a:gd name="connsiteY4" fmla="*/ 91440 h 3943932"/>
                  <a:gd name="connsiteX0" fmla="*/ 33063 w 755311"/>
                  <a:gd name="connsiteY0" fmla="*/ 0 h 3994710"/>
                  <a:gd name="connsiteX1" fmla="*/ 755311 w 755311"/>
                  <a:gd name="connsiteY1" fmla="*/ 1971966 h 3994710"/>
                  <a:gd name="connsiteX2" fmla="*/ 33063 w 755311"/>
                  <a:gd name="connsiteY2" fmla="*/ 3943932 h 3994710"/>
                  <a:gd name="connsiteX3" fmla="*/ 124503 w 755311"/>
                  <a:gd name="connsiteY3" fmla="*/ 91440 h 3994710"/>
                  <a:gd name="connsiteX0" fmla="*/ 0 w 722248"/>
                  <a:gd name="connsiteY0" fmla="*/ 0 h 3994710"/>
                  <a:gd name="connsiteX1" fmla="*/ 722248 w 722248"/>
                  <a:gd name="connsiteY1" fmla="*/ 1971966 h 3994710"/>
                  <a:gd name="connsiteX2" fmla="*/ 0 w 722248"/>
                  <a:gd name="connsiteY2" fmla="*/ 3943932 h 3994710"/>
                  <a:gd name="connsiteX0" fmla="*/ 0 w 730563"/>
                  <a:gd name="connsiteY0" fmla="*/ 0 h 3943932"/>
                  <a:gd name="connsiteX1" fmla="*/ 722248 w 730563"/>
                  <a:gd name="connsiteY1" fmla="*/ 1971966 h 3943932"/>
                  <a:gd name="connsiteX2" fmla="*/ 368430 w 730563"/>
                  <a:gd name="connsiteY2" fmla="*/ 3517637 h 3943932"/>
                  <a:gd name="connsiteX3" fmla="*/ 0 w 730563"/>
                  <a:gd name="connsiteY3" fmla="*/ 3943932 h 3943932"/>
                  <a:gd name="connsiteX0" fmla="*/ 0 w 731137"/>
                  <a:gd name="connsiteY0" fmla="*/ 0 h 3943932"/>
                  <a:gd name="connsiteX1" fmla="*/ 722248 w 731137"/>
                  <a:gd name="connsiteY1" fmla="*/ 1971966 h 3943932"/>
                  <a:gd name="connsiteX2" fmla="*/ 390733 w 731137"/>
                  <a:gd name="connsiteY2" fmla="*/ 3539939 h 3943932"/>
                  <a:gd name="connsiteX3" fmla="*/ 0 w 731137"/>
                  <a:gd name="connsiteY3" fmla="*/ 3943932 h 3943932"/>
                  <a:gd name="connsiteX0" fmla="*/ 0 w 731137"/>
                  <a:gd name="connsiteY0" fmla="*/ 0 h 3539939"/>
                  <a:gd name="connsiteX1" fmla="*/ 722248 w 731137"/>
                  <a:gd name="connsiteY1" fmla="*/ 1971966 h 3539939"/>
                  <a:gd name="connsiteX2" fmla="*/ 390733 w 731137"/>
                  <a:gd name="connsiteY2" fmla="*/ 3539939 h 3539939"/>
                  <a:gd name="connsiteX0" fmla="*/ 0 w 731137"/>
                  <a:gd name="connsiteY0" fmla="*/ 94835 h 3634774"/>
                  <a:gd name="connsiteX1" fmla="*/ 204879 w 731137"/>
                  <a:gd name="connsiteY1" fmla="*/ 163029 h 3634774"/>
                  <a:gd name="connsiteX2" fmla="*/ 722248 w 731137"/>
                  <a:gd name="connsiteY2" fmla="*/ 2066801 h 3634774"/>
                  <a:gd name="connsiteX3" fmla="*/ 390733 w 731137"/>
                  <a:gd name="connsiteY3" fmla="*/ 3634774 h 3634774"/>
                  <a:gd name="connsiteX0" fmla="*/ 0 w 731137"/>
                  <a:gd name="connsiteY0" fmla="*/ 84915 h 3624854"/>
                  <a:gd name="connsiteX1" fmla="*/ 234615 w 731137"/>
                  <a:gd name="connsiteY1" fmla="*/ 167978 h 3624854"/>
                  <a:gd name="connsiteX2" fmla="*/ 722248 w 731137"/>
                  <a:gd name="connsiteY2" fmla="*/ 2056881 h 3624854"/>
                  <a:gd name="connsiteX3" fmla="*/ 390733 w 731137"/>
                  <a:gd name="connsiteY3" fmla="*/ 3624854 h 3624854"/>
                  <a:gd name="connsiteX0" fmla="*/ 0 w 680798"/>
                  <a:gd name="connsiteY0" fmla="*/ 84915 h 3624854"/>
                  <a:gd name="connsiteX1" fmla="*/ 234615 w 680798"/>
                  <a:gd name="connsiteY1" fmla="*/ 167978 h 3624854"/>
                  <a:gd name="connsiteX2" fmla="*/ 670209 w 680798"/>
                  <a:gd name="connsiteY2" fmla="*/ 1655437 h 3624854"/>
                  <a:gd name="connsiteX3" fmla="*/ 390733 w 680798"/>
                  <a:gd name="connsiteY3" fmla="*/ 3624854 h 3624854"/>
                  <a:gd name="connsiteX0" fmla="*/ 0 w 723913"/>
                  <a:gd name="connsiteY0" fmla="*/ 84915 h 3624854"/>
                  <a:gd name="connsiteX1" fmla="*/ 234615 w 723913"/>
                  <a:gd name="connsiteY1" fmla="*/ 167978 h 3624854"/>
                  <a:gd name="connsiteX2" fmla="*/ 714814 w 723913"/>
                  <a:gd name="connsiteY2" fmla="*/ 1804120 h 3624854"/>
                  <a:gd name="connsiteX3" fmla="*/ 390733 w 723913"/>
                  <a:gd name="connsiteY3" fmla="*/ 3624854 h 3624854"/>
                  <a:gd name="connsiteX0" fmla="*/ 0 w 489298"/>
                  <a:gd name="connsiteY0" fmla="*/ 0 h 3456876"/>
                  <a:gd name="connsiteX1" fmla="*/ 480199 w 489298"/>
                  <a:gd name="connsiteY1" fmla="*/ 1636142 h 3456876"/>
                  <a:gd name="connsiteX2" fmla="*/ 156118 w 489298"/>
                  <a:gd name="connsiteY2" fmla="*/ 3456876 h 3456876"/>
                  <a:gd name="connsiteX0" fmla="*/ 0 w 489298"/>
                  <a:gd name="connsiteY0" fmla="*/ 0 h 3456876"/>
                  <a:gd name="connsiteX1" fmla="*/ 480199 w 489298"/>
                  <a:gd name="connsiteY1" fmla="*/ 1636142 h 3456876"/>
                  <a:gd name="connsiteX2" fmla="*/ 156118 w 489298"/>
                  <a:gd name="connsiteY2" fmla="*/ 3456876 h 3456876"/>
                  <a:gd name="connsiteX0" fmla="*/ 0 w 453336"/>
                  <a:gd name="connsiteY0" fmla="*/ 0 h 3456876"/>
                  <a:gd name="connsiteX1" fmla="*/ 443028 w 453336"/>
                  <a:gd name="connsiteY1" fmla="*/ 1643576 h 3456876"/>
                  <a:gd name="connsiteX2" fmla="*/ 156118 w 453336"/>
                  <a:gd name="connsiteY2" fmla="*/ 3456876 h 3456876"/>
                  <a:gd name="connsiteX0" fmla="*/ 0 w 482082"/>
                  <a:gd name="connsiteY0" fmla="*/ 0 h 3456876"/>
                  <a:gd name="connsiteX1" fmla="*/ 472764 w 482082"/>
                  <a:gd name="connsiteY1" fmla="*/ 1874035 h 3456876"/>
                  <a:gd name="connsiteX2" fmla="*/ 156118 w 482082"/>
                  <a:gd name="connsiteY2" fmla="*/ 3456876 h 3456876"/>
                  <a:gd name="connsiteX0" fmla="*/ 0 w 482082"/>
                  <a:gd name="connsiteY0" fmla="*/ 0 h 3456876"/>
                  <a:gd name="connsiteX1" fmla="*/ 472764 w 482082"/>
                  <a:gd name="connsiteY1" fmla="*/ 1680747 h 3456876"/>
                  <a:gd name="connsiteX2" fmla="*/ 156118 w 482082"/>
                  <a:gd name="connsiteY2" fmla="*/ 3456876 h 3456876"/>
                  <a:gd name="connsiteX0" fmla="*/ 0 w 485012"/>
                  <a:gd name="connsiteY0" fmla="*/ 0 h 3464310"/>
                  <a:gd name="connsiteX1" fmla="*/ 472764 w 485012"/>
                  <a:gd name="connsiteY1" fmla="*/ 1680747 h 3464310"/>
                  <a:gd name="connsiteX2" fmla="*/ 230460 w 485012"/>
                  <a:gd name="connsiteY2" fmla="*/ 3464310 h 3464310"/>
                  <a:gd name="connsiteX0" fmla="*/ 0 w 506264"/>
                  <a:gd name="connsiteY0" fmla="*/ 0 h 3464310"/>
                  <a:gd name="connsiteX1" fmla="*/ 495067 w 506264"/>
                  <a:gd name="connsiteY1" fmla="*/ 1628707 h 3464310"/>
                  <a:gd name="connsiteX2" fmla="*/ 230460 w 506264"/>
                  <a:gd name="connsiteY2" fmla="*/ 3464310 h 3464310"/>
                  <a:gd name="connsiteX0" fmla="*/ 0 w 540623"/>
                  <a:gd name="connsiteY0" fmla="*/ 0 h 3464310"/>
                  <a:gd name="connsiteX1" fmla="*/ 530786 w 540623"/>
                  <a:gd name="connsiteY1" fmla="*/ 1628707 h 3464310"/>
                  <a:gd name="connsiteX2" fmla="*/ 230460 w 540623"/>
                  <a:gd name="connsiteY2" fmla="*/ 3464310 h 3464310"/>
                  <a:gd name="connsiteX0" fmla="*/ 0 w 543364"/>
                  <a:gd name="connsiteY0" fmla="*/ 0 h 3492885"/>
                  <a:gd name="connsiteX1" fmla="*/ 530786 w 543364"/>
                  <a:gd name="connsiteY1" fmla="*/ 1628707 h 3492885"/>
                  <a:gd name="connsiteX2" fmla="*/ 294754 w 543364"/>
                  <a:gd name="connsiteY2" fmla="*/ 3492885 h 349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364" h="3492885">
                    <a:moveTo>
                      <a:pt x="0" y="0"/>
                    </a:moveTo>
                    <a:cubicBezTo>
                      <a:pt x="120375" y="328661"/>
                      <a:pt x="544415" y="1057517"/>
                      <a:pt x="530786" y="1628707"/>
                    </a:cubicBezTo>
                    <a:cubicBezTo>
                      <a:pt x="592191" y="2214980"/>
                      <a:pt x="415129" y="3164224"/>
                      <a:pt x="294754" y="3492885"/>
                    </a:cubicBezTo>
                  </a:path>
                </a:pathLst>
              </a:custGeom>
              <a:noFill/>
              <a:ln w="34925">
                <a:solidFill>
                  <a:srgbClr val="FF66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sp>
            <p:nvSpPr>
              <p:cNvPr id="45" name="타원 7"/>
              <p:cNvSpPr/>
              <p:nvPr/>
            </p:nvSpPr>
            <p:spPr>
              <a:xfrm>
                <a:off x="6007110" y="988798"/>
                <a:ext cx="488483" cy="4693752"/>
              </a:xfrm>
              <a:custGeom>
                <a:avLst/>
                <a:gdLst>
                  <a:gd name="connsiteX0" fmla="*/ 0 w 1444495"/>
                  <a:gd name="connsiteY0" fmla="*/ 1971966 h 3943932"/>
                  <a:gd name="connsiteX1" fmla="*/ 722248 w 1444495"/>
                  <a:gd name="connsiteY1" fmla="*/ 0 h 3943932"/>
                  <a:gd name="connsiteX2" fmla="*/ 1444496 w 1444495"/>
                  <a:gd name="connsiteY2" fmla="*/ 1971966 h 3943932"/>
                  <a:gd name="connsiteX3" fmla="*/ 722248 w 1444495"/>
                  <a:gd name="connsiteY3" fmla="*/ 3943932 h 3943932"/>
                  <a:gd name="connsiteX4" fmla="*/ 0 w 1444495"/>
                  <a:gd name="connsiteY4" fmla="*/ 1971966 h 3943932"/>
                  <a:gd name="connsiteX0" fmla="*/ 722248 w 1444496"/>
                  <a:gd name="connsiteY0" fmla="*/ 0 h 3943932"/>
                  <a:gd name="connsiteX1" fmla="*/ 1444496 w 1444496"/>
                  <a:gd name="connsiteY1" fmla="*/ 1971966 h 3943932"/>
                  <a:gd name="connsiteX2" fmla="*/ 722248 w 1444496"/>
                  <a:gd name="connsiteY2" fmla="*/ 3943932 h 3943932"/>
                  <a:gd name="connsiteX3" fmla="*/ 0 w 1444496"/>
                  <a:gd name="connsiteY3" fmla="*/ 1971966 h 3943932"/>
                  <a:gd name="connsiteX4" fmla="*/ 813688 w 1444496"/>
                  <a:gd name="connsiteY4" fmla="*/ 91440 h 3943932"/>
                  <a:gd name="connsiteX0" fmla="*/ 33063 w 755311"/>
                  <a:gd name="connsiteY0" fmla="*/ 0 h 3994710"/>
                  <a:gd name="connsiteX1" fmla="*/ 755311 w 755311"/>
                  <a:gd name="connsiteY1" fmla="*/ 1971966 h 3994710"/>
                  <a:gd name="connsiteX2" fmla="*/ 33063 w 755311"/>
                  <a:gd name="connsiteY2" fmla="*/ 3943932 h 3994710"/>
                  <a:gd name="connsiteX3" fmla="*/ 124503 w 755311"/>
                  <a:gd name="connsiteY3" fmla="*/ 91440 h 3994710"/>
                  <a:gd name="connsiteX0" fmla="*/ 0 w 722248"/>
                  <a:gd name="connsiteY0" fmla="*/ 0 h 3994710"/>
                  <a:gd name="connsiteX1" fmla="*/ 722248 w 722248"/>
                  <a:gd name="connsiteY1" fmla="*/ 1971966 h 3994710"/>
                  <a:gd name="connsiteX2" fmla="*/ 0 w 722248"/>
                  <a:gd name="connsiteY2" fmla="*/ 3943932 h 3994710"/>
                  <a:gd name="connsiteX0" fmla="*/ 0 w 730563"/>
                  <a:gd name="connsiteY0" fmla="*/ 0 h 3943932"/>
                  <a:gd name="connsiteX1" fmla="*/ 722248 w 730563"/>
                  <a:gd name="connsiteY1" fmla="*/ 1971966 h 3943932"/>
                  <a:gd name="connsiteX2" fmla="*/ 368430 w 730563"/>
                  <a:gd name="connsiteY2" fmla="*/ 3517637 h 3943932"/>
                  <a:gd name="connsiteX3" fmla="*/ 0 w 730563"/>
                  <a:gd name="connsiteY3" fmla="*/ 3943932 h 3943932"/>
                  <a:gd name="connsiteX0" fmla="*/ 0 w 731137"/>
                  <a:gd name="connsiteY0" fmla="*/ 0 h 3943932"/>
                  <a:gd name="connsiteX1" fmla="*/ 722248 w 731137"/>
                  <a:gd name="connsiteY1" fmla="*/ 1971966 h 3943932"/>
                  <a:gd name="connsiteX2" fmla="*/ 390733 w 731137"/>
                  <a:gd name="connsiteY2" fmla="*/ 3539939 h 3943932"/>
                  <a:gd name="connsiteX3" fmla="*/ 0 w 731137"/>
                  <a:gd name="connsiteY3" fmla="*/ 3943932 h 3943932"/>
                  <a:gd name="connsiteX0" fmla="*/ 0 w 731137"/>
                  <a:gd name="connsiteY0" fmla="*/ 0 h 3539939"/>
                  <a:gd name="connsiteX1" fmla="*/ 722248 w 731137"/>
                  <a:gd name="connsiteY1" fmla="*/ 1971966 h 3539939"/>
                  <a:gd name="connsiteX2" fmla="*/ 390733 w 731137"/>
                  <a:gd name="connsiteY2" fmla="*/ 3539939 h 3539939"/>
                  <a:gd name="connsiteX0" fmla="*/ 0 w 731137"/>
                  <a:gd name="connsiteY0" fmla="*/ 94835 h 3634774"/>
                  <a:gd name="connsiteX1" fmla="*/ 204879 w 731137"/>
                  <a:gd name="connsiteY1" fmla="*/ 163029 h 3634774"/>
                  <a:gd name="connsiteX2" fmla="*/ 722248 w 731137"/>
                  <a:gd name="connsiteY2" fmla="*/ 2066801 h 3634774"/>
                  <a:gd name="connsiteX3" fmla="*/ 390733 w 731137"/>
                  <a:gd name="connsiteY3" fmla="*/ 3634774 h 3634774"/>
                  <a:gd name="connsiteX0" fmla="*/ 0 w 731137"/>
                  <a:gd name="connsiteY0" fmla="*/ 84915 h 3624854"/>
                  <a:gd name="connsiteX1" fmla="*/ 234615 w 731137"/>
                  <a:gd name="connsiteY1" fmla="*/ 167978 h 3624854"/>
                  <a:gd name="connsiteX2" fmla="*/ 722248 w 731137"/>
                  <a:gd name="connsiteY2" fmla="*/ 2056881 h 3624854"/>
                  <a:gd name="connsiteX3" fmla="*/ 390733 w 731137"/>
                  <a:gd name="connsiteY3" fmla="*/ 3624854 h 3624854"/>
                  <a:gd name="connsiteX0" fmla="*/ 0 w 680798"/>
                  <a:gd name="connsiteY0" fmla="*/ 84915 h 3624854"/>
                  <a:gd name="connsiteX1" fmla="*/ 234615 w 680798"/>
                  <a:gd name="connsiteY1" fmla="*/ 167978 h 3624854"/>
                  <a:gd name="connsiteX2" fmla="*/ 670209 w 680798"/>
                  <a:gd name="connsiteY2" fmla="*/ 1655437 h 3624854"/>
                  <a:gd name="connsiteX3" fmla="*/ 390733 w 680798"/>
                  <a:gd name="connsiteY3" fmla="*/ 3624854 h 3624854"/>
                  <a:gd name="connsiteX0" fmla="*/ 0 w 723913"/>
                  <a:gd name="connsiteY0" fmla="*/ 84915 h 3624854"/>
                  <a:gd name="connsiteX1" fmla="*/ 234615 w 723913"/>
                  <a:gd name="connsiteY1" fmla="*/ 167978 h 3624854"/>
                  <a:gd name="connsiteX2" fmla="*/ 714814 w 723913"/>
                  <a:gd name="connsiteY2" fmla="*/ 1804120 h 3624854"/>
                  <a:gd name="connsiteX3" fmla="*/ 390733 w 723913"/>
                  <a:gd name="connsiteY3" fmla="*/ 3624854 h 3624854"/>
                  <a:gd name="connsiteX0" fmla="*/ 0 w 489298"/>
                  <a:gd name="connsiteY0" fmla="*/ 0 h 3456876"/>
                  <a:gd name="connsiteX1" fmla="*/ 480199 w 489298"/>
                  <a:gd name="connsiteY1" fmla="*/ 1636142 h 3456876"/>
                  <a:gd name="connsiteX2" fmla="*/ 156118 w 489298"/>
                  <a:gd name="connsiteY2" fmla="*/ 3456876 h 3456876"/>
                  <a:gd name="connsiteX0" fmla="*/ 0 w 489298"/>
                  <a:gd name="connsiteY0" fmla="*/ 0 h 3456876"/>
                  <a:gd name="connsiteX1" fmla="*/ 480199 w 489298"/>
                  <a:gd name="connsiteY1" fmla="*/ 1636142 h 3456876"/>
                  <a:gd name="connsiteX2" fmla="*/ 156118 w 489298"/>
                  <a:gd name="connsiteY2" fmla="*/ 3456876 h 3456876"/>
                  <a:gd name="connsiteX0" fmla="*/ 0 w 453336"/>
                  <a:gd name="connsiteY0" fmla="*/ 0 h 3456876"/>
                  <a:gd name="connsiteX1" fmla="*/ 443028 w 453336"/>
                  <a:gd name="connsiteY1" fmla="*/ 1643576 h 3456876"/>
                  <a:gd name="connsiteX2" fmla="*/ 156118 w 453336"/>
                  <a:gd name="connsiteY2" fmla="*/ 3456876 h 3456876"/>
                  <a:gd name="connsiteX0" fmla="*/ 0 w 482082"/>
                  <a:gd name="connsiteY0" fmla="*/ 0 h 3456876"/>
                  <a:gd name="connsiteX1" fmla="*/ 472764 w 482082"/>
                  <a:gd name="connsiteY1" fmla="*/ 1874035 h 3456876"/>
                  <a:gd name="connsiteX2" fmla="*/ 156118 w 482082"/>
                  <a:gd name="connsiteY2" fmla="*/ 3456876 h 3456876"/>
                  <a:gd name="connsiteX0" fmla="*/ 0 w 482082"/>
                  <a:gd name="connsiteY0" fmla="*/ 0 h 3456876"/>
                  <a:gd name="connsiteX1" fmla="*/ 472764 w 482082"/>
                  <a:gd name="connsiteY1" fmla="*/ 1680747 h 3456876"/>
                  <a:gd name="connsiteX2" fmla="*/ 156118 w 482082"/>
                  <a:gd name="connsiteY2" fmla="*/ 3456876 h 3456876"/>
                  <a:gd name="connsiteX0" fmla="*/ 0 w 480125"/>
                  <a:gd name="connsiteY0" fmla="*/ 0 h 4073910"/>
                  <a:gd name="connsiteX1" fmla="*/ 472764 w 480125"/>
                  <a:gd name="connsiteY1" fmla="*/ 1680747 h 4073910"/>
                  <a:gd name="connsiteX2" fmla="*/ 74342 w 480125"/>
                  <a:gd name="connsiteY2" fmla="*/ 4073910 h 4073910"/>
                  <a:gd name="connsiteX0" fmla="*/ 0 w 400306"/>
                  <a:gd name="connsiteY0" fmla="*/ 0 h 4073910"/>
                  <a:gd name="connsiteX1" fmla="*/ 390988 w 400306"/>
                  <a:gd name="connsiteY1" fmla="*/ 1821996 h 4073910"/>
                  <a:gd name="connsiteX2" fmla="*/ 74342 w 400306"/>
                  <a:gd name="connsiteY2" fmla="*/ 4073910 h 4073910"/>
                  <a:gd name="connsiteX0" fmla="*/ 37170 w 434995"/>
                  <a:gd name="connsiteY0" fmla="*/ 0 h 4207725"/>
                  <a:gd name="connsiteX1" fmla="*/ 428158 w 434995"/>
                  <a:gd name="connsiteY1" fmla="*/ 1821996 h 4207725"/>
                  <a:gd name="connsiteX2" fmla="*/ 0 w 434995"/>
                  <a:gd name="connsiteY2" fmla="*/ 4207725 h 4207725"/>
                  <a:gd name="connsiteX0" fmla="*/ 0 w 402515"/>
                  <a:gd name="connsiteY0" fmla="*/ 0 h 3731939"/>
                  <a:gd name="connsiteX1" fmla="*/ 390988 w 402515"/>
                  <a:gd name="connsiteY1" fmla="*/ 1821996 h 3731939"/>
                  <a:gd name="connsiteX2" fmla="*/ 133816 w 402515"/>
                  <a:gd name="connsiteY2" fmla="*/ 3731939 h 3731939"/>
                  <a:gd name="connsiteX0" fmla="*/ 22301 w 420378"/>
                  <a:gd name="connsiteY0" fmla="*/ 0 h 4177988"/>
                  <a:gd name="connsiteX1" fmla="*/ 413289 w 420378"/>
                  <a:gd name="connsiteY1" fmla="*/ 1821996 h 4177988"/>
                  <a:gd name="connsiteX2" fmla="*/ 0 w 420378"/>
                  <a:gd name="connsiteY2" fmla="*/ 4177988 h 4177988"/>
                  <a:gd name="connsiteX0" fmla="*/ 22301 w 419767"/>
                  <a:gd name="connsiteY0" fmla="*/ 0 h 4177988"/>
                  <a:gd name="connsiteX1" fmla="*/ 413289 w 419767"/>
                  <a:gd name="connsiteY1" fmla="*/ 1821996 h 4177988"/>
                  <a:gd name="connsiteX2" fmla="*/ 247324 w 419767"/>
                  <a:gd name="connsiteY2" fmla="*/ 3179056 h 4177988"/>
                  <a:gd name="connsiteX3" fmla="*/ 0 w 419767"/>
                  <a:gd name="connsiteY3" fmla="*/ 4177988 h 4177988"/>
                  <a:gd name="connsiteX0" fmla="*/ 14866 w 412332"/>
                  <a:gd name="connsiteY0" fmla="*/ 0 h 4192856"/>
                  <a:gd name="connsiteX1" fmla="*/ 405854 w 412332"/>
                  <a:gd name="connsiteY1" fmla="*/ 1821996 h 4192856"/>
                  <a:gd name="connsiteX2" fmla="*/ 239889 w 412332"/>
                  <a:gd name="connsiteY2" fmla="*/ 3179056 h 4192856"/>
                  <a:gd name="connsiteX3" fmla="*/ 0 w 412332"/>
                  <a:gd name="connsiteY3" fmla="*/ 4192856 h 4192856"/>
                  <a:gd name="connsiteX0" fmla="*/ 14866 w 412332"/>
                  <a:gd name="connsiteY0" fmla="*/ 0 h 4192856"/>
                  <a:gd name="connsiteX1" fmla="*/ 405854 w 412332"/>
                  <a:gd name="connsiteY1" fmla="*/ 1821996 h 4192856"/>
                  <a:gd name="connsiteX2" fmla="*/ 239889 w 412332"/>
                  <a:gd name="connsiteY2" fmla="*/ 3275700 h 4192856"/>
                  <a:gd name="connsiteX3" fmla="*/ 0 w 412332"/>
                  <a:gd name="connsiteY3" fmla="*/ 4192856 h 4192856"/>
                  <a:gd name="connsiteX0" fmla="*/ 0 w 397466"/>
                  <a:gd name="connsiteY0" fmla="*/ 0 h 4244895"/>
                  <a:gd name="connsiteX1" fmla="*/ 390988 w 397466"/>
                  <a:gd name="connsiteY1" fmla="*/ 1821996 h 4244895"/>
                  <a:gd name="connsiteX2" fmla="*/ 225023 w 397466"/>
                  <a:gd name="connsiteY2" fmla="*/ 3275700 h 4244895"/>
                  <a:gd name="connsiteX3" fmla="*/ 22304 w 397466"/>
                  <a:gd name="connsiteY3" fmla="*/ 4244895 h 4244895"/>
                  <a:gd name="connsiteX0" fmla="*/ 0 w 397466"/>
                  <a:gd name="connsiteY0" fmla="*/ 0 h 4185422"/>
                  <a:gd name="connsiteX1" fmla="*/ 390988 w 397466"/>
                  <a:gd name="connsiteY1" fmla="*/ 1762523 h 4185422"/>
                  <a:gd name="connsiteX2" fmla="*/ 225023 w 397466"/>
                  <a:gd name="connsiteY2" fmla="*/ 3216227 h 4185422"/>
                  <a:gd name="connsiteX3" fmla="*/ 22304 w 397466"/>
                  <a:gd name="connsiteY3" fmla="*/ 4185422 h 4185422"/>
                  <a:gd name="connsiteX0" fmla="*/ 0 w 398801"/>
                  <a:gd name="connsiteY0" fmla="*/ 0 h 4185422"/>
                  <a:gd name="connsiteX1" fmla="*/ 390988 w 398801"/>
                  <a:gd name="connsiteY1" fmla="*/ 1762523 h 4185422"/>
                  <a:gd name="connsiteX2" fmla="*/ 253598 w 398801"/>
                  <a:gd name="connsiteY2" fmla="*/ 3244802 h 4185422"/>
                  <a:gd name="connsiteX3" fmla="*/ 22304 w 398801"/>
                  <a:gd name="connsiteY3" fmla="*/ 4185422 h 4185422"/>
                  <a:gd name="connsiteX0" fmla="*/ 109841 w 376497"/>
                  <a:gd name="connsiteY0" fmla="*/ 0 h 3739246"/>
                  <a:gd name="connsiteX1" fmla="*/ 368684 w 376497"/>
                  <a:gd name="connsiteY1" fmla="*/ 1316347 h 3739246"/>
                  <a:gd name="connsiteX2" fmla="*/ 231294 w 376497"/>
                  <a:gd name="connsiteY2" fmla="*/ 2798626 h 3739246"/>
                  <a:gd name="connsiteX3" fmla="*/ 0 w 376497"/>
                  <a:gd name="connsiteY3" fmla="*/ 3739246 h 3739246"/>
                  <a:gd name="connsiteX0" fmla="*/ 109841 w 376497"/>
                  <a:gd name="connsiteY0" fmla="*/ 0 h 3739246"/>
                  <a:gd name="connsiteX1" fmla="*/ 368684 w 376497"/>
                  <a:gd name="connsiteY1" fmla="*/ 1316347 h 3739246"/>
                  <a:gd name="connsiteX2" fmla="*/ 231294 w 376497"/>
                  <a:gd name="connsiteY2" fmla="*/ 2798626 h 3739246"/>
                  <a:gd name="connsiteX3" fmla="*/ 0 w 376497"/>
                  <a:gd name="connsiteY3" fmla="*/ 3739246 h 3739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6497" h="3739246">
                    <a:moveTo>
                      <a:pt x="109841" y="0"/>
                    </a:moveTo>
                    <a:cubicBezTo>
                      <a:pt x="230216" y="328661"/>
                      <a:pt x="331180" y="786504"/>
                      <a:pt x="368684" y="1316347"/>
                    </a:cubicBezTo>
                    <a:cubicBezTo>
                      <a:pt x="406188" y="1846190"/>
                      <a:pt x="300175" y="2405961"/>
                      <a:pt x="231294" y="2798626"/>
                    </a:cubicBezTo>
                    <a:cubicBezTo>
                      <a:pt x="162413" y="3191291"/>
                      <a:pt x="41221" y="3572757"/>
                      <a:pt x="0" y="3739246"/>
                    </a:cubicBezTo>
                  </a:path>
                </a:pathLst>
              </a:custGeom>
              <a:noFill/>
              <a:ln w="34925">
                <a:solidFill>
                  <a:srgbClr val="FF66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cxnSp>
            <p:nvCxnSpPr>
              <p:cNvPr id="46" name="직선 화살표 연결선 45"/>
              <p:cNvCxnSpPr/>
              <p:nvPr/>
            </p:nvCxnSpPr>
            <p:spPr>
              <a:xfrm flipH="1" flipV="1">
                <a:off x="4731117" y="1746213"/>
                <a:ext cx="1148983" cy="1670087"/>
              </a:xfrm>
              <a:prstGeom prst="straightConnector1">
                <a:avLst/>
              </a:prstGeom>
              <a:ln w="31750">
                <a:solidFill>
                  <a:srgbClr val="92D05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화살표 연결선 46"/>
              <p:cNvCxnSpPr/>
              <p:nvPr/>
            </p:nvCxnSpPr>
            <p:spPr>
              <a:xfrm flipH="1" flipV="1">
                <a:off x="4740940" y="4827228"/>
                <a:ext cx="1974185" cy="573447"/>
              </a:xfrm>
              <a:prstGeom prst="straightConnector1">
                <a:avLst/>
              </a:prstGeom>
              <a:ln w="31750">
                <a:solidFill>
                  <a:srgbClr val="92D05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텍스트 상자 30"/>
                  <p:cNvSpPr txBox="1"/>
                  <p:nvPr/>
                </p:nvSpPr>
                <p:spPr>
                  <a:xfrm>
                    <a:off x="6583698" y="762474"/>
                    <a:ext cx="1293050" cy="4533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R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16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ko-KR" sz="1600" i="1" dirty="0">
                                <a:latin typeface="Cambria Math" panose="02040503050406030204" pitchFamily="18" charset="0"/>
                              </a:rPr>
                              <m:t>𝑝𝑡</m:t>
                            </m:r>
                          </m:sub>
                        </m:sSub>
                      </m:oMath>
                    </a14:m>
                    <a:r>
                      <a:rPr kumimoji="1" lang="ko-KR" altLang="en-US" sz="1600" dirty="0"/>
                      <a:t> </a:t>
                    </a:r>
                    <a:r>
                      <a:rPr kumimoji="1" lang="en-US" altLang="ko-KR" sz="1600" dirty="0"/>
                      <a:t>[km/s]</a:t>
                    </a:r>
                    <a:endParaRPr kumimoji="1" lang="ko-KR" altLang="en-US" sz="1600" dirty="0"/>
                  </a:p>
                </p:txBody>
              </p:sp>
            </mc:Choice>
            <mc:Fallback xmlns="">
              <p:sp>
                <p:nvSpPr>
                  <p:cNvPr id="48" name="텍스트 상자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3698" y="762474"/>
                    <a:ext cx="1293050" cy="453384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t="-6780" r="-1087" b="-1355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" name="직선 화살표 연결선 48"/>
              <p:cNvCxnSpPr/>
              <p:nvPr/>
            </p:nvCxnSpPr>
            <p:spPr>
              <a:xfrm>
                <a:off x="5594953" y="2972785"/>
                <a:ext cx="1105438" cy="0"/>
              </a:xfrm>
              <a:prstGeom prst="straightConnector1">
                <a:avLst/>
              </a:prstGeom>
              <a:ln w="34925">
                <a:solidFill>
                  <a:schemeClr val="bg1">
                    <a:lumMod val="6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0" name="그림 49"/>
              <p:cNvPicPr>
                <a:picLocks noChangeAspect="1"/>
              </p:cNvPicPr>
              <p:nvPr/>
            </p:nvPicPr>
            <p:blipFill rotWithShape="1">
              <a:blip r:embed="rId8"/>
              <a:srcRect l="80971" r="9187" b="8336"/>
              <a:stretch/>
            </p:blipFill>
            <p:spPr>
              <a:xfrm>
                <a:off x="6954829" y="1258446"/>
                <a:ext cx="202447" cy="4497846"/>
              </a:xfrm>
              <a:prstGeom prst="rect">
                <a:avLst/>
              </a:prstGeom>
            </p:spPr>
          </p:pic>
          <p:cxnSp>
            <p:nvCxnSpPr>
              <p:cNvPr id="51" name="직선 화살표 연결선 50"/>
              <p:cNvCxnSpPr/>
              <p:nvPr/>
            </p:nvCxnSpPr>
            <p:spPr bwMode="auto">
              <a:xfrm>
                <a:off x="5879976" y="3171359"/>
                <a:ext cx="0" cy="479587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92D05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52" name="직선 화살표 연결선 51"/>
              <p:cNvCxnSpPr/>
              <p:nvPr/>
            </p:nvCxnSpPr>
            <p:spPr bwMode="auto">
              <a:xfrm>
                <a:off x="6700391" y="5174335"/>
                <a:ext cx="0" cy="479587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92D05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sp>
          <p:nvSpPr>
            <p:cNvPr id="18" name="TextBox 40"/>
            <p:cNvSpPr txBox="1"/>
            <p:nvPr/>
          </p:nvSpPr>
          <p:spPr>
            <a:xfrm>
              <a:off x="9456905" y="1573689"/>
              <a:ext cx="442614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400" dirty="0"/>
                <a:t>15</a:t>
              </a:r>
              <a:endParaRPr lang="ko-KR" altLang="en-US" sz="1400" baseline="30000" dirty="0"/>
            </a:p>
          </p:txBody>
        </p:sp>
        <p:sp>
          <p:nvSpPr>
            <p:cNvPr id="19" name="TextBox 40"/>
            <p:cNvSpPr txBox="1"/>
            <p:nvPr/>
          </p:nvSpPr>
          <p:spPr>
            <a:xfrm>
              <a:off x="9456905" y="2214997"/>
              <a:ext cx="442614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400"/>
                <a:t>10</a:t>
              </a:r>
              <a:endParaRPr lang="ko-KR" altLang="en-US" sz="1400" baseline="30000" dirty="0"/>
            </a:p>
          </p:txBody>
        </p:sp>
        <p:sp>
          <p:nvSpPr>
            <p:cNvPr id="20" name="TextBox 40"/>
            <p:cNvSpPr txBox="1"/>
            <p:nvPr/>
          </p:nvSpPr>
          <p:spPr>
            <a:xfrm>
              <a:off x="9571629" y="3497613"/>
              <a:ext cx="327890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400" dirty="0"/>
                <a:t>0</a:t>
              </a:r>
              <a:endParaRPr lang="ko-KR" altLang="en-US" sz="1400" baseline="30000" dirty="0"/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9486512" y="4138920"/>
              <a:ext cx="413007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400" dirty="0"/>
                <a:t>-5</a:t>
              </a:r>
              <a:endParaRPr lang="ko-KR" altLang="en-US" sz="1400" baseline="30000" dirty="0"/>
            </a:p>
          </p:txBody>
        </p:sp>
        <p:sp>
          <p:nvSpPr>
            <p:cNvPr id="22" name="TextBox 40"/>
            <p:cNvSpPr txBox="1"/>
            <p:nvPr/>
          </p:nvSpPr>
          <p:spPr>
            <a:xfrm>
              <a:off x="9371788" y="5421536"/>
              <a:ext cx="527731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400" dirty="0"/>
                <a:t>-15</a:t>
              </a:r>
              <a:endParaRPr lang="ko-KR" altLang="en-US" sz="1400" baseline="30000" dirty="0"/>
            </a:p>
          </p:txBody>
        </p:sp>
        <p:sp>
          <p:nvSpPr>
            <p:cNvPr id="23" name="TextBox 40"/>
            <p:cNvSpPr txBox="1"/>
            <p:nvPr/>
          </p:nvSpPr>
          <p:spPr>
            <a:xfrm rot="16200000">
              <a:off x="8923430" y="3523739"/>
              <a:ext cx="903927" cy="390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/>
                <a:t>Z [cm]</a:t>
              </a:r>
              <a:endParaRPr lang="ko-KR" altLang="en-US" sz="1600" baseline="30000" dirty="0"/>
            </a:p>
          </p:txBody>
        </p:sp>
        <p:sp>
          <p:nvSpPr>
            <p:cNvPr id="24" name="TextBox 40"/>
            <p:cNvSpPr txBox="1"/>
            <p:nvPr/>
          </p:nvSpPr>
          <p:spPr>
            <a:xfrm>
              <a:off x="9571629" y="2856305"/>
              <a:ext cx="327890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400" dirty="0"/>
                <a:t>5</a:t>
              </a:r>
              <a:endParaRPr lang="ko-KR" altLang="en-US" sz="1400" baseline="30000" dirty="0"/>
            </a:p>
          </p:txBody>
        </p:sp>
        <p:sp>
          <p:nvSpPr>
            <p:cNvPr id="25" name="TextBox 40"/>
            <p:cNvSpPr txBox="1"/>
            <p:nvPr/>
          </p:nvSpPr>
          <p:spPr>
            <a:xfrm>
              <a:off x="9371788" y="4780228"/>
              <a:ext cx="527731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400" dirty="0"/>
                <a:t>-10</a:t>
              </a:r>
              <a:endParaRPr lang="ko-KR" altLang="en-US" sz="1400" baseline="30000" dirty="0"/>
            </a:p>
          </p:txBody>
        </p:sp>
        <p:sp>
          <p:nvSpPr>
            <p:cNvPr id="26" name="TextBox 40"/>
            <p:cNvSpPr txBox="1"/>
            <p:nvPr/>
          </p:nvSpPr>
          <p:spPr>
            <a:xfrm>
              <a:off x="11551063" y="2119504"/>
              <a:ext cx="327889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6</a:t>
              </a:r>
            </a:p>
          </p:txBody>
        </p:sp>
        <p:sp>
          <p:nvSpPr>
            <p:cNvPr id="27" name="TextBox 40"/>
            <p:cNvSpPr txBox="1"/>
            <p:nvPr/>
          </p:nvSpPr>
          <p:spPr>
            <a:xfrm>
              <a:off x="11586584" y="2691485"/>
              <a:ext cx="327889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4</a:t>
              </a:r>
            </a:p>
          </p:txBody>
        </p:sp>
        <p:sp>
          <p:nvSpPr>
            <p:cNvPr id="28" name="TextBox 40"/>
            <p:cNvSpPr txBox="1"/>
            <p:nvPr/>
          </p:nvSpPr>
          <p:spPr>
            <a:xfrm>
              <a:off x="11586584" y="3263465"/>
              <a:ext cx="327889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2</a:t>
              </a:r>
            </a:p>
          </p:txBody>
        </p:sp>
        <p:sp>
          <p:nvSpPr>
            <p:cNvPr id="29" name="TextBox 40"/>
            <p:cNvSpPr txBox="1"/>
            <p:nvPr/>
          </p:nvSpPr>
          <p:spPr>
            <a:xfrm>
              <a:off x="11586584" y="3835445"/>
              <a:ext cx="327889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0</a:t>
              </a:r>
            </a:p>
          </p:txBody>
        </p:sp>
        <p:sp>
          <p:nvSpPr>
            <p:cNvPr id="30" name="TextBox 40"/>
            <p:cNvSpPr txBox="1"/>
            <p:nvPr/>
          </p:nvSpPr>
          <p:spPr>
            <a:xfrm>
              <a:off x="11586584" y="4407426"/>
              <a:ext cx="413006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-2</a:t>
              </a:r>
            </a:p>
          </p:txBody>
        </p:sp>
        <p:sp>
          <p:nvSpPr>
            <p:cNvPr id="31" name="TextBox 40"/>
            <p:cNvSpPr txBox="1"/>
            <p:nvPr/>
          </p:nvSpPr>
          <p:spPr>
            <a:xfrm>
              <a:off x="11586584" y="4979407"/>
              <a:ext cx="413006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-2</a:t>
              </a:r>
            </a:p>
          </p:txBody>
        </p:sp>
        <p:sp>
          <p:nvSpPr>
            <p:cNvPr id="32" name="TextBox 40"/>
            <p:cNvSpPr txBox="1"/>
            <p:nvPr/>
          </p:nvSpPr>
          <p:spPr>
            <a:xfrm>
              <a:off x="11586584" y="5551386"/>
              <a:ext cx="413006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/>
                <a:t>-6</a:t>
              </a:r>
              <a:endParaRPr lang="en-US" altLang="ko-KR" sz="1400" dirty="0"/>
            </a:p>
          </p:txBody>
        </p:sp>
        <p:sp>
          <p:nvSpPr>
            <p:cNvPr id="33" name="TextBox 36"/>
            <p:cNvSpPr txBox="1"/>
            <p:nvPr/>
          </p:nvSpPr>
          <p:spPr>
            <a:xfrm>
              <a:off x="6784823" y="5921081"/>
              <a:ext cx="2564851" cy="32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spc="-40" dirty="0"/>
                <a:t>0    20    40    60    80   100</a:t>
              </a:r>
              <a:endParaRPr lang="ko-KR" altLang="en-US" sz="1200" spc="-40" dirty="0"/>
            </a:p>
          </p:txBody>
        </p:sp>
        <p:sp>
          <p:nvSpPr>
            <p:cNvPr id="34" name="TextBox 38"/>
            <p:cNvSpPr txBox="1"/>
            <p:nvPr/>
          </p:nvSpPr>
          <p:spPr>
            <a:xfrm>
              <a:off x="7160012" y="6138956"/>
              <a:ext cx="1723822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Frequency [kHz]</a:t>
              </a:r>
              <a:endParaRPr lang="ko-KR" altLang="en-US" sz="1400" dirty="0"/>
            </a:p>
          </p:txBody>
        </p:sp>
        <p:sp>
          <p:nvSpPr>
            <p:cNvPr id="35" name="텍스트 상자 97"/>
            <p:cNvSpPr txBox="1"/>
            <p:nvPr/>
          </p:nvSpPr>
          <p:spPr>
            <a:xfrm rot="16200000">
              <a:off x="5549466" y="4868401"/>
              <a:ext cx="1554026" cy="390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sz="1600" dirty="0"/>
                <a:t>Cross phase</a:t>
              </a:r>
              <a:endParaRPr kumimoji="1" lang="ko-KR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507527" y="4128533"/>
                  <a:ext cx="470517" cy="4274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ko-KR" alt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527" y="4128533"/>
                  <a:ext cx="470517" cy="427472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5"/>
            <p:cNvSpPr txBox="1"/>
            <p:nvPr/>
          </p:nvSpPr>
          <p:spPr>
            <a:xfrm>
              <a:off x="6597424" y="4908813"/>
              <a:ext cx="359346" cy="427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5"/>
                <p:cNvSpPr txBox="1"/>
                <p:nvPr/>
              </p:nvSpPr>
              <p:spPr>
                <a:xfrm>
                  <a:off x="6359102" y="5689458"/>
                  <a:ext cx="670359" cy="4274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altLang="ko-KR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altLang="ko-KR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8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9102" y="5689458"/>
                  <a:ext cx="670359" cy="427472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40"/>
            <p:cNvSpPr txBox="1"/>
            <p:nvPr/>
          </p:nvSpPr>
          <p:spPr>
            <a:xfrm>
              <a:off x="10013598" y="6092273"/>
              <a:ext cx="557336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400" dirty="0"/>
                <a:t>205</a:t>
              </a:r>
              <a:endParaRPr lang="ko-KR" altLang="en-US" sz="1400" baseline="30000" dirty="0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0596897" y="6092273"/>
              <a:ext cx="557336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400" dirty="0"/>
                <a:t>210</a:t>
              </a:r>
              <a:endParaRPr lang="ko-KR" altLang="en-US" sz="1400" baseline="30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150027" y="6090666"/>
              <a:ext cx="818242" cy="35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400" dirty="0"/>
                <a:t>R [cm]</a:t>
              </a:r>
              <a:endParaRPr lang="ko-KR" altLang="en-US" sz="1400" baseline="300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200742" y="2586867"/>
            <a:ext cx="899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Electron</a:t>
            </a:r>
          </a:p>
          <a:p>
            <a:r>
              <a:rPr lang="en-US" altLang="ko-KR" sz="1200" dirty="0"/>
              <a:t>direction</a:t>
            </a:r>
            <a:endParaRPr lang="ko-KR" altLang="en-US" sz="1200" dirty="0"/>
          </a:p>
        </p:txBody>
      </p:sp>
      <p:cxnSp>
        <p:nvCxnSpPr>
          <p:cNvPr id="6" name="직선 화살표 연결선 5"/>
          <p:cNvCxnSpPr>
            <a:stCxn id="53" idx="0"/>
          </p:cNvCxnSpPr>
          <p:nvPr/>
        </p:nvCxnSpPr>
        <p:spPr>
          <a:xfrm flipV="1">
            <a:off x="7650679" y="2300978"/>
            <a:ext cx="48012" cy="2858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H="1">
            <a:off x="7176009" y="4831403"/>
            <a:ext cx="4428" cy="3060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884239" y="4334791"/>
            <a:ext cx="814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Ion</a:t>
            </a:r>
          </a:p>
          <a:p>
            <a:r>
              <a:rPr lang="en-US" altLang="ko-KR" sz="1200" dirty="0"/>
              <a:t>direction</a:t>
            </a:r>
            <a:endParaRPr lang="ko-KR" altLang="en-US" sz="1200" dirty="0"/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434352" y="4101435"/>
            <a:ext cx="5013576" cy="2063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altLang="ko-KR" sz="1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Physical mechanisms behind the observed flow and turbulence patterns?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altLang="ko-KR" sz="1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Sustained electron thermal confinement in the inner region?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10012996" y="1074222"/>
            <a:ext cx="1987660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ko-KR" sz="1600" b="1" i="1" dirty="0"/>
              <a:t>M.J. Choi, EX/11-2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842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38300" y="162684"/>
            <a:ext cx="8915400" cy="504056"/>
          </a:xfrm>
        </p:spPr>
        <p:txBody>
          <a:bodyPr/>
          <a:lstStyle/>
          <a:p>
            <a:r>
              <a:rPr lang="en-US" altLang="ko-KR" sz="4400" dirty="0"/>
              <a:t>Contents</a:t>
            </a:r>
            <a:endParaRPr lang="ko-KR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91344" y="1340768"/>
                <a:ext cx="11856640" cy="424847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cs typeface="Arial" panose="020B0604020202020204" pitchFamily="34" charset="0"/>
                  </a:rPr>
                  <a:t>Perturbed neoclassical equilibrium by magnetic island</a:t>
                </a:r>
                <a:endParaRPr lang="en-US" altLang="ko-KR" sz="1600" dirty="0"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Modified equilibrium profiles, equilibrium potential, and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altLang="ko-K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ko-K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altLang="ko-KR" sz="16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flow by magnetic island</a:t>
                </a:r>
                <a:endParaRPr lang="en-US" altLang="ko-KR" sz="1600" dirty="0"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</a:rPr>
                  <a:t>Global </a:t>
                </a:r>
                <a:r>
                  <a:rPr lang="en-US" altLang="ko-KR" sz="1600" b="1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XGC1</a:t>
                </a:r>
                <a:r>
                  <a:rPr lang="en-US" altLang="ko-KR" sz="1600" b="1" baseline="30000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en-US" altLang="ko-KR" sz="1600" dirty="0">
                    <a:cs typeface="Arial" panose="020B0604020202020204" pitchFamily="34" charset="0"/>
                  </a:rPr>
                  <a:t> </a:t>
                </a:r>
                <a:r>
                  <a:rPr lang="en-US" altLang="ko-KR" sz="1600" i="1" dirty="0">
                    <a:cs typeface="Arial" panose="020B0604020202020204" pitchFamily="34" charset="0"/>
                  </a:rPr>
                  <a:t>total-f</a:t>
                </a:r>
                <a:r>
                  <a:rPr lang="en-US" altLang="ko-KR" sz="1600" dirty="0">
                    <a:cs typeface="Arial" panose="020B0604020202020204" pitchFamily="34" charset="0"/>
                  </a:rPr>
                  <a:t> electrostatic neoclassical simulation with magnetic island and KSTAR data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cs typeface="Arial" panose="020B0604020202020204" pitchFamily="34" charset="0"/>
                  </a:rPr>
                  <a:t>Global linear instabilities of perturbed profiles by magnetic island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Detailed properties of micro-instabilities such as growth rate, frequency</a:t>
                </a:r>
                <a:endParaRPr lang="en-US" altLang="ko-KR" sz="1600" dirty="0"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</a:rPr>
                  <a:t>Global </a:t>
                </a:r>
                <a:r>
                  <a:rPr lang="en-US" altLang="ko-KR" sz="1600" b="1" dirty="0" err="1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gKPSP</a:t>
                </a:r>
                <a:r>
                  <a:rPr lang="en-US" altLang="ko-KR" sz="1600" b="1" baseline="30000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**</a:t>
                </a:r>
                <a:r>
                  <a:rPr lang="en-US" altLang="ko-KR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ko-KR" sz="1600" dirty="0">
                    <a:cs typeface="Arial" panose="020B0604020202020204" pitchFamily="34" charset="0"/>
                  </a:rPr>
                  <a:t> linear stability analysis using perturbed profiles from XGC1 simulation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cs typeface="Arial" panose="020B0604020202020204" pitchFamily="34" charset="0"/>
                  </a:rPr>
                  <a:t>Global nonlinear turbulence simulation with self-consistent neoclassical physics and magnetic island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Nonlinear evolution of turbulence and zonal flow around magnetic island</a:t>
                </a:r>
                <a:endParaRPr lang="en-US" altLang="ko-KR" sz="1600" dirty="0"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</a:rPr>
                  <a:t>Global </a:t>
                </a:r>
                <a:r>
                  <a:rPr lang="en-US" altLang="ko-KR" sz="1600" b="1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XGC1</a:t>
                </a:r>
                <a:r>
                  <a:rPr lang="en-US" altLang="ko-KR" sz="1600" b="1" baseline="30000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en-US" altLang="ko-KR" sz="1600" dirty="0">
                    <a:cs typeface="Arial" panose="020B0604020202020204" pitchFamily="34" charset="0"/>
                  </a:rPr>
                  <a:t> </a:t>
                </a:r>
                <a:r>
                  <a:rPr lang="en-US" altLang="ko-KR" sz="1600" i="1" dirty="0">
                    <a:cs typeface="Arial" panose="020B0604020202020204" pitchFamily="34" charset="0"/>
                  </a:rPr>
                  <a:t>total-f</a:t>
                </a:r>
                <a:r>
                  <a:rPr lang="en-US" altLang="ko-KR" sz="1600" dirty="0">
                    <a:cs typeface="Arial" panose="020B0604020202020204" pitchFamily="34" charset="0"/>
                  </a:rPr>
                  <a:t> electrostatic turbulence simulation with magnetic island</a:t>
                </a:r>
                <a:endParaRPr lang="en-US" altLang="ko-KR" sz="1600" baseline="30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4" y="1340768"/>
                <a:ext cx="11856640" cy="4248472"/>
              </a:xfrm>
              <a:blipFill>
                <a:blip r:embed="rId3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1344" y="6218148"/>
            <a:ext cx="6109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*   S. Ku et al, JCP 315, 467(2016); S. Ku et al, </a:t>
            </a:r>
            <a:r>
              <a:rPr lang="en-US" altLang="ko-KR" sz="1400" i="1" dirty="0" err="1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PoP</a:t>
            </a:r>
            <a:r>
              <a:rPr lang="en-US" altLang="ko-KR" sz="1400" i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25, 056107(2018) </a:t>
            </a:r>
          </a:p>
          <a:p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**  L. Qi et al, </a:t>
            </a:r>
            <a:r>
              <a:rPr lang="en-US" altLang="ko-K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 23, 062513(2016); J.-M. Kwon et al, CPC 215, 81(2017)</a:t>
            </a:r>
            <a:endParaRPr lang="ko-KR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415480" y="2060848"/>
            <a:ext cx="9410700" cy="266429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800" b="1" kern="12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4800" dirty="0">
                <a:cs typeface="Arial" panose="020B0604020202020204" pitchFamily="34" charset="0"/>
              </a:rPr>
              <a:t>Perturbed 3D neoclassical equilibrium by magnetic island</a:t>
            </a:r>
          </a:p>
        </p:txBody>
      </p:sp>
    </p:spTree>
    <p:extLst>
      <p:ext uri="{BB962C8B-B14F-4D97-AF65-F5344CB8AC3E}">
        <p14:creationId xmlns:p14="http://schemas.microsoft.com/office/powerpoint/2010/main" val="18943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1427355" y="162684"/>
                <a:ext cx="9410700" cy="5040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4000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ko-KR" sz="4000" i="1"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ko-KR" altLang="en-US" sz="4000" dirty="0"/>
                  <a:t> </a:t>
                </a:r>
                <a:r>
                  <a:rPr lang="en-US" altLang="ko-KR" sz="4000" dirty="0"/>
                  <a:t>Profile Change by Magnetic Island</a:t>
                </a:r>
                <a:endParaRPr lang="ko-KR" altLang="en-US" sz="4000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27355" y="162684"/>
                <a:ext cx="9410700" cy="504056"/>
              </a:xfrm>
              <a:blipFill>
                <a:blip r:embed="rId3"/>
                <a:stretch>
                  <a:fillRect t="-43902" r="-1295" b="-817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199457" y="4581129"/>
                <a:ext cx="9820987" cy="187283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</a:rPr>
                  <a:t>(2,1) magnetic island is modelled by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∥</m:t>
                        </m:r>
                      </m:sub>
                    </m:sSub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𝜓</m:t>
                        </m:r>
                      </m:e>
                    </m:d>
                    <m:func>
                      <m:func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altLang="ko-KR" sz="1600" i="1">
                                <a:latin typeface="Cambria Math"/>
                                <a:cs typeface="Arial" panose="020B0604020202020204" pitchFamily="34" charset="0"/>
                              </a:rPr>
                              <m:t>𝜃</m:t>
                            </m:r>
                            <m:r>
                              <a:rPr lang="en-US" altLang="ko-KR" sz="1600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altLang="ko-KR" sz="1600" i="1">
                                <a:latin typeface="Cambria Math"/>
                                <a:cs typeface="Arial" panose="020B0604020202020204" pitchFamily="34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endParaRPr lang="en-US" altLang="ko-KR" sz="16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1600" dirty="0">
                    <a:cs typeface="Arial" panose="020B0604020202020204" pitchFamily="34" charset="0"/>
                  </a:rPr>
                  <a:t> profile immediately responds to magnetic island, and enters into quasi-steady state after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</a:rPr>
                      <m:t>∼0.5 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altLang="ko-KR" sz="1600" dirty="0"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</a:rPr>
                  <a:t>Across O-point, magnetic island width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𝑠𝑖𝑚</m:t>
                        </m:r>
                      </m:sub>
                    </m:sSub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</a:rPr>
                      <m:t>∼4 </m:t>
                    </m:r>
                    <m:r>
                      <a:rPr lang="en-US" altLang="ko-KR" sz="1600" i="1"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altLang="ko-KR" sz="1600" dirty="0">
                    <a:cs typeface="Arial" panose="020B0604020202020204" pitchFamily="34" charset="0"/>
                  </a:rPr>
                  <a:t> with steepened-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/>
                        <a:cs typeface="Arial" panose="020B0604020202020204" pitchFamily="34" charset="0"/>
                      </a:rPr>
                      <m:t>𝛻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1600" dirty="0">
                    <a:cs typeface="Arial" panose="020B0604020202020204" pitchFamily="34" charset="0"/>
                  </a:rPr>
                  <a:t> in inner region.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cs typeface="Arial" panose="020B0604020202020204" pitchFamily="34" charset="0"/>
                  </a:rPr>
                  <a:t>Across X-point,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1600" dirty="0">
                    <a:cs typeface="Arial" panose="020B0604020202020204" pitchFamily="34" charset="0"/>
                  </a:rPr>
                  <a:t> profile shows little change with finite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/>
                        <a:cs typeface="Arial" panose="020B0604020202020204" pitchFamily="34" charset="0"/>
                      </a:rPr>
                      <m:t>𝛻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1600" dirty="0"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9457" y="4581129"/>
                <a:ext cx="9820987" cy="1872839"/>
              </a:xfrm>
              <a:blipFill>
                <a:blip r:embed="rId4"/>
                <a:stretch>
                  <a:fillRect l="-2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/>
          <p:cNvGrpSpPr/>
          <p:nvPr/>
        </p:nvGrpSpPr>
        <p:grpSpPr>
          <a:xfrm>
            <a:off x="3604595" y="1239152"/>
            <a:ext cx="3672408" cy="3147982"/>
            <a:chOff x="849740" y="597262"/>
            <a:chExt cx="7045706" cy="581412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40" y="1164793"/>
              <a:ext cx="7045706" cy="472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739410" y="597262"/>
                  <a:ext cx="4117652" cy="6252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600" i="1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altLang="ko-KR" sz="1600" i="1" dirty="0"/>
                    <a:t>(eV) </a:t>
                  </a:r>
                  <a:r>
                    <a:rPr lang="en-US" altLang="ko-K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across O-point</a:t>
                  </a:r>
                  <a:endParaRPr lang="ko-KR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410" y="597262"/>
                  <a:ext cx="4117652" cy="625288"/>
                </a:xfrm>
                <a:prstGeom prst="rect">
                  <a:avLst/>
                </a:prstGeom>
                <a:blipFill>
                  <a:blip r:embed="rId6"/>
                  <a:stretch>
                    <a:fillRect t="-7143" b="-214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1728596" y="4536952"/>
              <a:ext cx="1885862" cy="852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W/O Island</a:t>
              </a:r>
            </a:p>
            <a:p>
              <a:r>
                <a:rPr lang="en-US" altLang="ko-KR" sz="1200" b="1" dirty="0">
                  <a:solidFill>
                    <a:srgbClr val="4EF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W/ Island</a:t>
              </a:r>
              <a:endParaRPr lang="ko-KR" altLang="en-US" sz="1200" b="1" dirty="0">
                <a:solidFill>
                  <a:srgbClr val="4EFB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6460123" y="1208903"/>
              <a:ext cx="0" cy="4430032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4658701" y="1191126"/>
              <a:ext cx="0" cy="4433506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973780" y="5786099"/>
                  <a:ext cx="1504383" cy="6252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</a:rPr>
                          <m:t>𝑅</m:t>
                        </m:r>
                        <m:r>
                          <a:rPr lang="en-US" altLang="ko-KR" sz="1600" i="1">
                            <a:latin typeface="Cambria Math"/>
                          </a:rPr>
                          <m:t> (</m:t>
                        </m:r>
                        <m:r>
                          <a:rPr lang="en-US" altLang="ko-KR" sz="1600" i="1">
                            <a:latin typeface="Cambria Math"/>
                          </a:rPr>
                          <m:t>𝑚</m:t>
                        </m:r>
                        <m:r>
                          <a:rPr lang="en-US" altLang="ko-KR" sz="16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ko-KR" altLang="en-US" sz="1600" i="1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3780" y="5786099"/>
                  <a:ext cx="1504383" cy="625288"/>
                </a:xfrm>
                <a:prstGeom prst="rect">
                  <a:avLst/>
                </a:prstGeom>
                <a:blipFill>
                  <a:blip r:embed="rId7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타원 29"/>
            <p:cNvSpPr/>
            <p:nvPr/>
          </p:nvSpPr>
          <p:spPr>
            <a:xfrm>
              <a:off x="4578601" y="4581127"/>
              <a:ext cx="1935334" cy="7934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Magnetic Island </a:t>
              </a:r>
              <a:endParaRPr lang="ko-KR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7302749" y="1226526"/>
            <a:ext cx="3645814" cy="3210587"/>
            <a:chOff x="916210" y="457508"/>
            <a:chExt cx="6912769" cy="5956725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0" y="1026695"/>
              <a:ext cx="6912769" cy="4827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713834" y="4547269"/>
              <a:ext cx="1863776" cy="8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W/O Island</a:t>
              </a:r>
            </a:p>
            <a:p>
              <a:r>
                <a:rPr lang="en-US" altLang="ko-KR" sz="1200" b="1" dirty="0">
                  <a:solidFill>
                    <a:srgbClr val="4EF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W/ Island</a:t>
              </a:r>
              <a:endParaRPr lang="ko-KR" altLang="en-US" sz="1200" b="1" dirty="0">
                <a:solidFill>
                  <a:srgbClr val="4EFB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973780" y="5786101"/>
                  <a:ext cx="1486765" cy="6281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</a:rPr>
                          <m:t>𝑅</m:t>
                        </m:r>
                        <m:r>
                          <a:rPr lang="en-US" altLang="ko-KR" sz="1600" i="1">
                            <a:latin typeface="Cambria Math"/>
                          </a:rPr>
                          <m:t> (</m:t>
                        </m:r>
                        <m:r>
                          <a:rPr lang="en-US" altLang="ko-KR" sz="1600" i="1">
                            <a:latin typeface="Cambria Math"/>
                          </a:rPr>
                          <m:t>𝑚</m:t>
                        </m:r>
                        <m:r>
                          <a:rPr lang="en-US" altLang="ko-KR" sz="16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ko-KR" altLang="en-US" sz="1600" i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3780" y="5786101"/>
                  <a:ext cx="1486765" cy="628132"/>
                </a:xfrm>
                <a:prstGeom prst="rect">
                  <a:avLst/>
                </a:prstGeom>
                <a:blipFill>
                  <a:blip r:embed="rId9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직선 연결선 33"/>
            <p:cNvCxnSpPr/>
            <p:nvPr/>
          </p:nvCxnSpPr>
          <p:spPr>
            <a:xfrm>
              <a:off x="6475043" y="1107110"/>
              <a:ext cx="0" cy="4370801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4666656" y="1103599"/>
              <a:ext cx="1442" cy="438532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타원 35"/>
            <p:cNvSpPr/>
            <p:nvPr/>
          </p:nvSpPr>
          <p:spPr>
            <a:xfrm>
              <a:off x="4590290" y="4543844"/>
              <a:ext cx="1935132" cy="79348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Magnetic Island </a:t>
              </a:r>
              <a:endParaRPr lang="ko-KR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826103" y="457508"/>
                  <a:ext cx="4023839" cy="6281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600" i="1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altLang="ko-KR" sz="1600" i="1" dirty="0"/>
                    <a:t>(eV) </a:t>
                  </a:r>
                  <a:r>
                    <a:rPr lang="en-US" altLang="ko-K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across X-point</a:t>
                  </a:r>
                  <a:endParaRPr lang="ko-KR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103" y="457508"/>
                  <a:ext cx="4023839" cy="628132"/>
                </a:xfrm>
                <a:prstGeom prst="rect">
                  <a:avLst/>
                </a:prstGeom>
                <a:blipFill>
                  <a:blip r:embed="rId10"/>
                  <a:stretch>
                    <a:fillRect t="-7143" b="-214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81" y="1560693"/>
            <a:ext cx="1861471" cy="256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62097" y="12529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Poincare plot of field lines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38300" y="162684"/>
            <a:ext cx="8915400" cy="504056"/>
          </a:xfrm>
        </p:spPr>
        <p:txBody>
          <a:bodyPr/>
          <a:lstStyle/>
          <a:p>
            <a:r>
              <a:rPr lang="en-US" altLang="ko-KR" sz="4400" dirty="0"/>
              <a:t>Perturbed Potential Structure</a:t>
            </a:r>
            <a:endParaRPr lang="ko-KR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95474" y="5186809"/>
                <a:ext cx="10457110" cy="155455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dirty="0">
                    <a:cs typeface="Arial" panose="020B0604020202020204" pitchFamily="34" charset="0"/>
                  </a:rPr>
                  <a:t>Magnetic island induces non-axisymmetric electrostatic potential perturbation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</m:oMath>
                </a14:m>
                <a:r>
                  <a:rPr lang="en-US" altLang="ko-KR" sz="1400" dirty="0">
                    <a:cs typeface="Arial" panose="020B0604020202020204" pitchFamily="34" charset="0"/>
                  </a:rPr>
                  <a:t>, which has (2,1) structure with tearing parity.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>
                    <a:cs typeface="Arial" panose="020B0604020202020204" pitchFamily="34" charset="0"/>
                  </a:rPr>
                  <a:t>Finite phase difference in poloidal angle between magnetic island and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</m:oMath>
                </a14:m>
                <a:r>
                  <a:rPr lang="en-US" altLang="ko-KR" sz="1400" dirty="0">
                    <a:cs typeface="Arial" panose="020B0604020202020204" pitchFamily="34" charset="0"/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ko-KR" sz="1400" i="1">
                        <a:latin typeface="Cambria Math"/>
                      </a:rPr>
                      <m:t>0.1</m:t>
                    </m:r>
                    <m:r>
                      <a:rPr lang="en-US" altLang="ko-KR" sz="14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ko-KR" sz="1400" dirty="0">
                    <a:cs typeface="Arial" panose="020B0604020202020204" pitchFamily="34" charset="0"/>
                    <a:sym typeface="Wingdings" panose="05000000000000000000" pitchFamily="2" charset="2"/>
                  </a:rPr>
                  <a:t>) 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Φ</m:t>
                    </m:r>
                  </m:oMath>
                </a14:m>
                <a:r>
                  <a:rPr lang="en-US" altLang="ko-KR" sz="1400" dirty="0">
                    <a:cs typeface="Arial" panose="020B0604020202020204" pitchFamily="34" charset="0"/>
                  </a:rPr>
                  <a:t> is not flux function (non-ideal effects)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  <m:r>
                      <a:rPr lang="en-US" altLang="ko-KR" sz="1400" i="1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ko-KR" sz="1400" i="1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altLang="ko-KR" sz="1400" dirty="0">
                    <a:cs typeface="Arial" panose="020B0604020202020204" pitchFamily="34" charset="0"/>
                  </a:rPr>
                  <a:t> flow and shear are maximum and minimum across potential O, X-point, respectively </a:t>
                </a:r>
                <a:r>
                  <a:rPr lang="en-US" altLang="ko-KR" sz="1400" dirty="0"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altLang="ko-KR" sz="1400" dirty="0">
                    <a:cs typeface="Arial" panose="020B0604020202020204" pitchFamily="34" charset="0"/>
                  </a:rPr>
                  <a:t>Stronger suppression of micro-instability is expected in the region neighboring O-point of magnetic island with the phase shift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ko-KR" sz="1400" i="1">
                        <a:latin typeface="Cambria Math"/>
                      </a:rPr>
                      <m:t>0.1</m:t>
                    </m:r>
                    <m:r>
                      <a:rPr lang="en-US" altLang="ko-KR" sz="14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ko-KR" sz="1400" dirty="0"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5474" y="5186809"/>
                <a:ext cx="10457110" cy="1554559"/>
              </a:xfrm>
              <a:blipFill>
                <a:blip r:embed="rId3"/>
                <a:stretch>
                  <a:fillRect l="-1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그룹 15"/>
          <p:cNvGrpSpPr/>
          <p:nvPr/>
        </p:nvGrpSpPr>
        <p:grpSpPr>
          <a:xfrm>
            <a:off x="1239566" y="1108446"/>
            <a:ext cx="5667171" cy="3912940"/>
            <a:chOff x="1136576" y="1495801"/>
            <a:chExt cx="7507654" cy="488856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475" y="1495801"/>
              <a:ext cx="2592117" cy="4888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080" y="1783833"/>
              <a:ext cx="1944216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362" y="1916832"/>
              <a:ext cx="716868" cy="187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576" y="1533963"/>
              <a:ext cx="813797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직사각형 20"/>
            <p:cNvSpPr/>
            <p:nvPr/>
          </p:nvSpPr>
          <p:spPr>
            <a:xfrm>
              <a:off x="3872880" y="3273967"/>
              <a:ext cx="432048" cy="9581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3" name="직선 연결선 22"/>
            <p:cNvCxnSpPr/>
            <p:nvPr/>
          </p:nvCxnSpPr>
          <p:spPr>
            <a:xfrm flipH="1">
              <a:off x="3889801" y="1999857"/>
              <a:ext cx="1855287" cy="1278128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flipH="1" flipV="1">
              <a:off x="3869087" y="4221088"/>
              <a:ext cx="1876001" cy="1224136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95173" y="1217295"/>
                <a:ext cx="6924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sz="2400" i="1">
                          <a:latin typeface="Cambria Math"/>
                        </a:rPr>
                        <m:t>𝛷</m:t>
                      </m:r>
                    </m:oMath>
                  </m:oMathPara>
                </a14:m>
                <a:endParaRPr lang="ko-KR" altLang="en-US" sz="24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173" y="1217295"/>
                <a:ext cx="69249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그룹 12"/>
          <p:cNvGrpSpPr/>
          <p:nvPr/>
        </p:nvGrpSpPr>
        <p:grpSpPr>
          <a:xfrm>
            <a:off x="7010450" y="1236862"/>
            <a:ext cx="3931353" cy="3465679"/>
            <a:chOff x="450927" y="13097"/>
            <a:chExt cx="7510989" cy="6826394"/>
          </a:xfrm>
        </p:grpSpPr>
        <p:grpSp>
          <p:nvGrpSpPr>
            <p:cNvPr id="14" name="그룹 13"/>
            <p:cNvGrpSpPr/>
            <p:nvPr/>
          </p:nvGrpSpPr>
          <p:grpSpPr>
            <a:xfrm>
              <a:off x="450927" y="13097"/>
              <a:ext cx="7510989" cy="6826394"/>
              <a:chOff x="1208584" y="1378945"/>
              <a:chExt cx="4515409" cy="4336404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8584" y="1842866"/>
                <a:ext cx="4515409" cy="3419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045230" y="1378945"/>
                    <a:ext cx="1768021" cy="5006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×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ko-KR" sz="2000" i="1">
                              <a:latin typeface="Cambria Math"/>
                            </a:rPr>
                            <m:t> (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𝑚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/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𝑠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ko-KR" altLang="en-US" sz="2000" i="1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5230" y="1378945"/>
                    <a:ext cx="1768021" cy="50063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369328" y="5253225"/>
                    <a:ext cx="990318" cy="4621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>
                              <a:latin typeface="Cambria Math"/>
                            </a:rPr>
                            <m:t>𝑅</m:t>
                          </m:r>
                          <m:r>
                            <a:rPr lang="en-US" altLang="ko-KR" i="1">
                              <a:latin typeface="Cambria Math"/>
                            </a:rPr>
                            <m:t> (</m:t>
                          </m:r>
                          <m:r>
                            <a:rPr lang="en-US" altLang="ko-KR" i="1">
                              <a:latin typeface="Cambria Math"/>
                            </a:rPr>
                            <m:t>𝑚</m:t>
                          </m:r>
                          <m:r>
                            <a:rPr lang="en-US" altLang="ko-KR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ko-KR" altLang="en-US" i="1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9328" y="5253225"/>
                    <a:ext cx="990318" cy="46212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직선 연결선 29"/>
              <p:cNvCxnSpPr/>
              <p:nvPr/>
            </p:nvCxnSpPr>
            <p:spPr>
              <a:xfrm>
                <a:off x="3791066" y="1967930"/>
                <a:ext cx="0" cy="3086512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/>
              <p:cNvCxnSpPr/>
              <p:nvPr/>
            </p:nvCxnSpPr>
            <p:spPr>
              <a:xfrm>
                <a:off x="5003913" y="1956641"/>
                <a:ext cx="0" cy="3102278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타원 31"/>
              <p:cNvSpPr/>
              <p:nvPr/>
            </p:nvSpPr>
            <p:spPr>
              <a:xfrm>
                <a:off x="3749721" y="4462825"/>
                <a:ext cx="1310310" cy="50405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Magnetic Island </a:t>
                </a:r>
                <a:endParaRPr lang="ko-KR" altLang="en-US" sz="11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401782" y="2130852"/>
                    <a:ext cx="1926212" cy="6546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Across X-point of </a:t>
                    </a:r>
                    <a14:m>
                      <m:oMath xmlns:m="http://schemas.openxmlformats.org/officeDocument/2006/math">
                        <m:r>
                          <a:rPr lang="en-US" altLang="ko-KR" sz="1400" b="1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𝜱</m:t>
                        </m:r>
                      </m:oMath>
                    </a14:m>
                    <a:endParaRPr lang="en-US" altLang="ko-KR" sz="12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altLang="ko-KR" sz="1200" b="1" dirty="0">
                        <a:solidFill>
                          <a:srgbClr val="4EFB2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Across O-point of </a:t>
                    </a:r>
                    <a14:m>
                      <m:oMath xmlns:m="http://schemas.openxmlformats.org/officeDocument/2006/math">
                        <m:r>
                          <a:rPr lang="en-US" altLang="ko-KR" sz="1400" b="1" i="1">
                            <a:solidFill>
                              <a:srgbClr val="4EFB25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𝜱</m:t>
                        </m:r>
                      </m:oMath>
                    </a14:m>
                    <a:endParaRPr lang="en-US" altLang="ko-KR" sz="1200" b="1" dirty="0">
                      <a:solidFill>
                        <a:srgbClr val="4EFB2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1782" y="2130852"/>
                    <a:ext cx="1926212" cy="65467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581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오른쪽 화살표 14"/>
            <p:cNvSpPr/>
            <p:nvPr/>
          </p:nvSpPr>
          <p:spPr>
            <a:xfrm rot="16200000">
              <a:off x="2375756" y="1448781"/>
              <a:ext cx="504055" cy="43204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00726" y="1916831"/>
              <a:ext cx="1555308" cy="9093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Electron </a:t>
              </a:r>
            </a:p>
            <a:p>
              <a:r>
                <a:rPr lang="en-US" altLang="ko-KR" sz="1200" dirty="0"/>
                <a:t>Direction</a:t>
              </a:r>
              <a:endParaRPr lang="ko-KR" altLang="en-US" sz="1200" dirty="0"/>
            </a:p>
          </p:txBody>
        </p:sp>
        <p:sp>
          <p:nvSpPr>
            <p:cNvPr id="25" name="오른쪽 화살표 24"/>
            <p:cNvSpPr/>
            <p:nvPr/>
          </p:nvSpPr>
          <p:spPr>
            <a:xfrm rot="5400000">
              <a:off x="3807002" y="4762889"/>
              <a:ext cx="504054" cy="43204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79052" y="4942907"/>
              <a:ext cx="1555308" cy="9093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Ion </a:t>
              </a:r>
            </a:p>
            <a:p>
              <a:r>
                <a:rPr lang="en-US" altLang="ko-KR" sz="1200" dirty="0"/>
                <a:t>Direction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00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703512" y="1628800"/>
            <a:ext cx="8915400" cy="266429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800" b="1" kern="12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4400" dirty="0">
                <a:cs typeface="Arial" panose="020B0604020202020204" pitchFamily="34" charset="0"/>
              </a:rPr>
              <a:t>Global linear instabilities </a:t>
            </a:r>
          </a:p>
          <a:p>
            <a:pPr>
              <a:lnSpc>
                <a:spcPct val="150000"/>
              </a:lnSpc>
            </a:pPr>
            <a:r>
              <a:rPr lang="en-US" altLang="ko-KR" sz="4400" dirty="0">
                <a:cs typeface="Arial" panose="020B0604020202020204" pitchFamily="34" charset="0"/>
              </a:rPr>
              <a:t>of perturbed profiles </a:t>
            </a:r>
          </a:p>
          <a:p>
            <a:pPr>
              <a:lnSpc>
                <a:spcPct val="150000"/>
              </a:lnSpc>
            </a:pPr>
            <a:r>
              <a:rPr lang="en-US" altLang="ko-KR" sz="4400" dirty="0">
                <a:cs typeface="Arial" panose="020B0604020202020204" pitchFamily="34" charset="0"/>
              </a:rPr>
              <a:t>by magnetic island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7957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22168</TotalTime>
  <Words>1029</Words>
  <Application>Microsoft Office PowerPoint</Application>
  <PresentationFormat>와이드스크린</PresentationFormat>
  <Paragraphs>246</Paragraphs>
  <Slides>19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9" baseType="lpstr">
      <vt:lpstr>HY견고딕</vt:lpstr>
      <vt:lpstr>微软雅黑</vt:lpstr>
      <vt:lpstr>맑은 고딕</vt:lpstr>
      <vt:lpstr>Arial</vt:lpstr>
      <vt:lpstr>Cambria Math</vt:lpstr>
      <vt:lpstr>Courier New</vt:lpstr>
      <vt:lpstr>Helvetica</vt:lpstr>
      <vt:lpstr>Times New Roman</vt:lpstr>
      <vt:lpstr>Wingdings</vt:lpstr>
      <vt:lpstr>Office 테마</vt:lpstr>
      <vt:lpstr>PowerPoint 프레젠테이션</vt:lpstr>
      <vt:lpstr>Motivation - KSTAR Experiment</vt:lpstr>
      <vt:lpstr>Motivation - KSTAR Experiment</vt:lpstr>
      <vt:lpstr>Motivation - KSTAR Experiment</vt:lpstr>
      <vt:lpstr>Contents</vt:lpstr>
      <vt:lpstr>PowerPoint 프레젠테이션</vt:lpstr>
      <vt:lpstr>T_e Profile Change by Magnetic Island</vt:lpstr>
      <vt:lpstr>Perturbed Potential Structure</vt:lpstr>
      <vt:lpstr>PowerPoint 프레젠테이션</vt:lpstr>
      <vt:lpstr>Global Linear Analysis</vt:lpstr>
      <vt:lpstr>Flow Shearing vs γ_(TEM/ITG)</vt:lpstr>
      <vt:lpstr>PowerPoint 프레젠테이션</vt:lpstr>
      <vt:lpstr>Turbulence Evolution near O-point</vt:lpstr>
      <vt:lpstr>Turbulence Evolution near X-point</vt:lpstr>
      <vt:lpstr>ω_(E×B) profiles across O, X-point</vt:lpstr>
      <vt:lpstr>T_e profiles across O, X-point</vt:lpstr>
      <vt:lpstr>Conclusion (1/2)</vt:lpstr>
      <vt:lpstr>Conclusion (2/2)</vt:lpstr>
      <vt:lpstr>PowerPoint 프레젠테이션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Unified Presentation of</dc:title>
  <dc:creator>Microsoft Corporation</dc:creator>
  <cp:lastModifiedBy>권재민</cp:lastModifiedBy>
  <cp:revision>1694</cp:revision>
  <cp:lastPrinted>2017-10-18T15:10:49Z</cp:lastPrinted>
  <dcterms:created xsi:type="dcterms:W3CDTF">2006-10-05T04:04:58Z</dcterms:created>
  <dcterms:modified xsi:type="dcterms:W3CDTF">2018-10-24T08:31:45Z</dcterms:modified>
</cp:coreProperties>
</file>