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7099300" cy="10234613"/>
  <p:defaultTextStyle>
    <a:defPPr>
      <a:defRPr lang="en-US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13" autoAdjust="0"/>
  </p:normalViewPr>
  <p:slideViewPr>
    <p:cSldViewPr showGuides="1">
      <p:cViewPr varScale="1">
        <p:scale>
          <a:sx n="119" d="100"/>
          <a:sy n="119" d="100"/>
        </p:scale>
        <p:origin x="14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E5397B3-4599-684D-A777-A0E0997C8FC8}" type="datetime1">
              <a:rPr lang="fr-CH" smtClean="0">
                <a:latin typeface="Arial" panose="020B0604020202020204" pitchFamily="34" charset="0"/>
              </a:rPr>
              <a:t>26.09.18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EF3F217B-349B-9E4D-B778-92BDA4517EE9}" type="datetime1">
              <a:rPr lang="fr-CH" smtClean="0"/>
              <a:t>26.09.18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79252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03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63854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19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8" y="-457199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9" y="5691686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pic>
        <p:nvPicPr>
          <p:cNvPr id="4" name="Image 3" descr="logoSPC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84342"/>
            <a:ext cx="5483161" cy="84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44624"/>
            <a:ext cx="7668384" cy="869776"/>
          </a:xfrm>
        </p:spPr>
        <p:txBody>
          <a:bodyPr>
            <a:noAutofit/>
          </a:bodyPr>
          <a:lstStyle>
            <a:lvl1pPr algn="l">
              <a:lnSpc>
                <a:spcPts val="2727"/>
              </a:lnSpc>
              <a:defRPr sz="27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080000"/>
            <a:ext cx="8460000" cy="5292000"/>
          </a:xfrm>
        </p:spPr>
        <p:txBody>
          <a:bodyPr/>
          <a:lstStyle>
            <a:lvl1pPr marL="292219" indent="-292219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3142" indent="-243516">
              <a:buFont typeface="Lucida Grande"/>
              <a:buChar char="-"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74065" indent="-194813">
              <a:buFont typeface="Lucida Grande"/>
              <a:buChar char="+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3929" y="6564691"/>
            <a:ext cx="4942518" cy="312763"/>
          </a:xfr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US"/>
              <a:t>B. Labit | IAEA FEC EX/P8-25 | TFL Meeting | September 21st 2016   | Page 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11" y="220093"/>
            <a:ext cx="458197" cy="465708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1" y="6553452"/>
            <a:ext cx="831595" cy="324000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rgbClr val="7F7F7F"/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B. Labit | IAEA FEC EX/P8-25 | TFL Meeting | September 21st 2016   | Page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>
            <a:extLst>
              <a:ext uri="{FF2B5EF4-FFF2-40B4-BE49-F238E27FC236}">
                <a16:creationId xmlns:a16="http://schemas.microsoft.com/office/drawing/2014/main" id="{3FC37BCF-FCF0-CC48-9915-84AA736B3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36104"/>
            <a:ext cx="8953500" cy="34290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7504" y="116632"/>
            <a:ext cx="8136904" cy="869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1800" dirty="0"/>
              <a:t>EX/2-5: Plasma </a:t>
            </a:r>
            <a:r>
              <a:rPr lang="fr-FR" sz="1800" dirty="0" err="1"/>
              <a:t>shape</a:t>
            </a:r>
            <a:r>
              <a:rPr lang="fr-FR" sz="1800" dirty="0"/>
              <a:t> and </a:t>
            </a:r>
            <a:r>
              <a:rPr lang="fr-FR" sz="1800" dirty="0" err="1"/>
              <a:t>fueling</a:t>
            </a:r>
            <a:r>
              <a:rPr lang="fr-FR" sz="1800" dirty="0"/>
              <a:t> </a:t>
            </a:r>
            <a:r>
              <a:rPr lang="fr-FR" sz="1800" dirty="0" err="1"/>
              <a:t>dependence</a:t>
            </a:r>
            <a:r>
              <a:rPr lang="fr-FR" sz="1800" dirty="0"/>
              <a:t> on the </a:t>
            </a:r>
            <a:r>
              <a:rPr lang="fr-FR" sz="1800" dirty="0" err="1"/>
              <a:t>small</a:t>
            </a:r>
            <a:r>
              <a:rPr lang="fr-FR" sz="1800" dirty="0"/>
              <a:t> </a:t>
            </a:r>
            <a:r>
              <a:rPr lang="fr-FR" sz="1800" dirty="0" err="1"/>
              <a:t>ELMs</a:t>
            </a:r>
            <a:r>
              <a:rPr lang="fr-FR" sz="1800" dirty="0"/>
              <a:t> </a:t>
            </a:r>
            <a:r>
              <a:rPr lang="fr-FR" sz="1800" dirty="0" err="1"/>
              <a:t>regime</a:t>
            </a:r>
            <a:r>
              <a:rPr lang="fr-FR" sz="1800" dirty="0"/>
              <a:t> in TCV and AUG</a:t>
            </a:r>
            <a:br>
              <a:rPr lang="fr-FR" sz="1800" dirty="0"/>
            </a:br>
            <a:r>
              <a:rPr lang="fr-FR" sz="1800" dirty="0"/>
              <a:t>B. </a:t>
            </a:r>
            <a:r>
              <a:rPr lang="fr-FR" sz="1800" dirty="0" err="1"/>
              <a:t>Labit</a:t>
            </a:r>
            <a:r>
              <a:rPr lang="fr-FR" sz="1800" dirty="0"/>
              <a:t> et al. </a:t>
            </a:r>
            <a:br>
              <a:rPr lang="fr-FR" sz="1800" dirty="0"/>
            </a:br>
            <a:endParaRPr lang="fr-FR" sz="1800" dirty="0"/>
          </a:p>
        </p:txBody>
      </p:sp>
      <p:sp>
        <p:nvSpPr>
          <p:cNvPr id="9" name="ZoneTexte 8"/>
          <p:cNvSpPr txBox="1"/>
          <p:nvPr/>
        </p:nvSpPr>
        <p:spPr>
          <a:xfrm>
            <a:off x="107504" y="2834352"/>
            <a:ext cx="5336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transition from Type-I to Type-II/grassy ELMs is obtained either by approaching a DN (AUG) or by increasing the upper triangularity (TCV)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084CFC5-EAEF-FF43-B832-3B1A636F3436}"/>
              </a:ext>
            </a:extLst>
          </p:cNvPr>
          <p:cNvSpPr txBox="1"/>
          <p:nvPr/>
        </p:nvSpPr>
        <p:spPr>
          <a:xfrm>
            <a:off x="1547664" y="1052736"/>
            <a:ext cx="955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AUG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EE27F38-3649-1C42-91FA-CF1E6A4101FE}"/>
              </a:ext>
            </a:extLst>
          </p:cNvPr>
          <p:cNvSpPr txBox="1"/>
          <p:nvPr/>
        </p:nvSpPr>
        <p:spPr>
          <a:xfrm>
            <a:off x="7549155" y="1188041"/>
            <a:ext cx="839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TCV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BFB7960-2C21-3F45-BF09-7D65E09B9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978460"/>
              </p:ext>
            </p:extLst>
          </p:nvPr>
        </p:nvGraphicFramePr>
        <p:xfrm>
          <a:off x="2508480" y="4672881"/>
          <a:ext cx="6331746" cy="1909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799">
                  <a:extLst>
                    <a:ext uri="{9D8B030D-6E8A-4147-A177-3AD203B41FA5}">
                      <a16:colId xmlns:a16="http://schemas.microsoft.com/office/drawing/2014/main" val="3970455756"/>
                    </a:ext>
                  </a:extLst>
                </a:gridCol>
                <a:gridCol w="630409">
                  <a:extLst>
                    <a:ext uri="{9D8B030D-6E8A-4147-A177-3AD203B41FA5}">
                      <a16:colId xmlns:a16="http://schemas.microsoft.com/office/drawing/2014/main" val="227003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5629395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8847807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0908287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02890551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2149697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926367954"/>
                    </a:ext>
                  </a:extLst>
                </a:gridCol>
              </a:tblGrid>
              <a:tr h="456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 </a:t>
                      </a:r>
                      <a:endParaRPr lang="fr-CH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q</a:t>
                      </a:r>
                      <a:r>
                        <a:rPr lang="en-GB" sz="1600" b="0" baseline="-25000" dirty="0">
                          <a:effectLst/>
                        </a:rPr>
                        <a:t>95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Symbol" pitchFamily="2" charset="2"/>
                        </a:rPr>
                        <a:t>d</a:t>
                      </a:r>
                      <a:endParaRPr lang="fr-CH" sz="1600" b="0" dirty="0">
                        <a:effectLst/>
                        <a:latin typeface="Symbol" pitchFamily="2" charset="2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err="1">
                          <a:effectLst/>
                          <a:latin typeface="Symbol" pitchFamily="2" charset="2"/>
                        </a:rPr>
                        <a:t>b</a:t>
                      </a:r>
                      <a:r>
                        <a:rPr lang="en-GB" sz="1600" b="0" baseline="-25000" dirty="0" err="1">
                          <a:effectLst/>
                        </a:rPr>
                        <a:t>pol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Symbol" pitchFamily="2" charset="2"/>
                        </a:rPr>
                        <a:t>n</a:t>
                      </a:r>
                      <a:r>
                        <a:rPr lang="en-GB" sz="1600" b="0" dirty="0">
                          <a:effectLst/>
                        </a:rPr>
                        <a:t>*</a:t>
                      </a:r>
                      <a:r>
                        <a:rPr lang="en-GB" sz="1600" b="0" baseline="-25000" dirty="0" err="1">
                          <a:effectLst/>
                        </a:rPr>
                        <a:t>ped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err="1">
                          <a:effectLst/>
                        </a:rPr>
                        <a:t>f</a:t>
                      </a:r>
                      <a:r>
                        <a:rPr lang="en-GB" sz="1600" b="0" baseline="-25000" dirty="0" err="1">
                          <a:effectLst/>
                        </a:rPr>
                        <a:t>GW,ped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n</a:t>
                      </a:r>
                      <a:r>
                        <a:rPr lang="en-GB" sz="1600" b="0" baseline="-25000">
                          <a:effectLst/>
                        </a:rPr>
                        <a:t>e,sep</a:t>
                      </a:r>
                      <a:r>
                        <a:rPr lang="en-GB" sz="1600" b="0">
                          <a:effectLst/>
                        </a:rPr>
                        <a:t>/n</a:t>
                      </a:r>
                      <a:r>
                        <a:rPr lang="en-GB" sz="1600" b="0" baseline="-25000">
                          <a:effectLst/>
                        </a:rPr>
                        <a:t>e,ped</a:t>
                      </a:r>
                      <a:endParaRPr lang="fr-CH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CH" sz="1600" b="0" dirty="0" err="1">
                          <a:effectLst/>
                          <a:latin typeface="Symbol" pitchFamily="2" charset="2"/>
                          <a:ea typeface="Times New Roman" panose="02020603050405020304" pitchFamily="18" charset="0"/>
                        </a:rPr>
                        <a:t>D</a:t>
                      </a:r>
                      <a:r>
                        <a:rPr lang="fr-CH" sz="1600" b="0" baseline="-25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sep</a:t>
                      </a:r>
                      <a:endParaRPr lang="fr-CH" sz="1600" b="0" baseline="-25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606105"/>
                  </a:ext>
                </a:extLst>
              </a:tr>
              <a:tr h="477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AUG (type-II)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4.5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0.37</a:t>
                      </a:r>
                      <a:endParaRPr lang="fr-CH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1.2</a:t>
                      </a:r>
                      <a:endParaRPr lang="fr-CH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1.39</a:t>
                      </a:r>
                      <a:endParaRPr lang="fr-CH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0.82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0.4</a:t>
                      </a:r>
                      <a:endParaRPr lang="fr-CH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CH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&lt;5</a:t>
                      </a:r>
                      <a:r>
                        <a:rPr lang="fr-CH" sz="1600" b="0" dirty="0">
                          <a:effectLst/>
                          <a:latin typeface="Symbol" pitchFamily="2" charset="2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fr-CH" sz="1600" b="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823317"/>
                  </a:ext>
                </a:extLst>
              </a:tr>
              <a:tr h="477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TCV (grassy)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4.5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0.54</a:t>
                      </a:r>
                      <a:endParaRPr lang="fr-CH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1.3</a:t>
                      </a:r>
                      <a:endParaRPr lang="fr-CH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1.95</a:t>
                      </a:r>
                      <a:endParaRPr lang="fr-CH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0.32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>
                          <a:effectLst/>
                        </a:rPr>
                        <a:t>0.2</a:t>
                      </a:r>
                      <a:endParaRPr lang="fr-CH" sz="1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CH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&lt;5</a:t>
                      </a:r>
                      <a:r>
                        <a:rPr lang="fr-CH" sz="1600" b="0" dirty="0">
                          <a:effectLst/>
                          <a:latin typeface="Symbol" pitchFamily="2" charset="2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fr-CH" sz="1600" b="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7096078"/>
                  </a:ext>
                </a:extLst>
              </a:tr>
              <a:tr h="4776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ITER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3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0.4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0.6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0.1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0.6-0.8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-</a:t>
                      </a:r>
                      <a:endParaRPr lang="fr-CH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CH" sz="1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~50</a:t>
                      </a:r>
                      <a:r>
                        <a:rPr lang="fr-CH" sz="1600" b="0" dirty="0">
                          <a:effectLst/>
                          <a:latin typeface="Symbol" pitchFamily="2" charset="2"/>
                          <a:ea typeface="Times New Roman" panose="02020603050405020304" pitchFamily="18" charset="0"/>
                        </a:rPr>
                        <a:t>l</a:t>
                      </a:r>
                      <a:r>
                        <a:rPr lang="fr-CH" sz="1600" b="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7654532"/>
                  </a:ext>
                </a:extLst>
              </a:tr>
            </a:tbl>
          </a:graphicData>
        </a:graphic>
      </p:graphicFrame>
      <p:sp>
        <p:nvSpPr>
          <p:cNvPr id="21" name="ZoneTexte 20">
            <a:extLst>
              <a:ext uri="{FF2B5EF4-FFF2-40B4-BE49-F238E27FC236}">
                <a16:creationId xmlns:a16="http://schemas.microsoft.com/office/drawing/2014/main" id="{C0A0FD80-1683-7B42-AAEC-C184C9464894}"/>
              </a:ext>
            </a:extLst>
          </p:cNvPr>
          <p:cNvSpPr txBox="1"/>
          <p:nvPr/>
        </p:nvSpPr>
        <p:spPr>
          <a:xfrm>
            <a:off x="2640242" y="4365104"/>
            <a:ext cx="6684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 and TCV parameters for small ELM regimes and comparison with ITER BL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FF8D129-0CE5-0645-9E02-F7FA86FEF601}"/>
              </a:ext>
            </a:extLst>
          </p:cNvPr>
          <p:cNvSpPr txBox="1"/>
          <p:nvPr/>
        </p:nvSpPr>
        <p:spPr>
          <a:xfrm>
            <a:off x="63109" y="4077359"/>
            <a:ext cx="23952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understanding: 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to DN and/or at high </a:t>
            </a:r>
            <a:r>
              <a:rPr lang="en-US" sz="1400" i="1" dirty="0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 typeface="Lucida Grande" panose="020B0600040502020204" pitchFamily="34" charset="0"/>
              <a:buChar char="↘"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ballooning modes at the separatrix are unstable</a:t>
            </a:r>
          </a:p>
          <a:p>
            <a:pPr marL="285750" indent="-285750">
              <a:buFont typeface="Lucida Grande" panose="020B0600040502020204" pitchFamily="34" charset="0"/>
              <a:buChar char="↘"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pressure profile flattens </a:t>
            </a:r>
          </a:p>
          <a:p>
            <a:pPr marL="285750" indent="-285750">
              <a:buFont typeface="Lucida Grande" panose="020B0600040502020204" pitchFamily="34" charset="0"/>
              <a:buChar char="↘"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pedestal width shrinks </a:t>
            </a:r>
          </a:p>
          <a:p>
            <a:pPr marL="285750" indent="-285750">
              <a:buFont typeface="Lucida Grande" panose="020B0600040502020204" pitchFamily="34" charset="0"/>
              <a:buChar char="↘"/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Type-I partially stabilized 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8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33746</TotalTime>
  <Words>142</Words>
  <Application>Microsoft Macintosh PowerPoint</Application>
  <PresentationFormat>Affichage à l'écran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Grande</vt:lpstr>
      <vt:lpstr>Symbol</vt:lpstr>
      <vt:lpstr>Times New Roman</vt:lpstr>
      <vt:lpstr>Wingdings</vt:lpstr>
      <vt:lpstr>Office Theme</vt:lpstr>
      <vt:lpstr>EX/2-5: Plasma shape and fueling dependence on the small ELMs regime in TCV and AUG B. Labit et al.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Benoit Labit</cp:lastModifiedBy>
  <cp:revision>438</cp:revision>
  <cp:lastPrinted>2016-07-27T11:15:32Z</cp:lastPrinted>
  <dcterms:created xsi:type="dcterms:W3CDTF">2014-10-27T16:36:40Z</dcterms:created>
  <dcterms:modified xsi:type="dcterms:W3CDTF">2018-09-26T20:53:58Z</dcterms:modified>
</cp:coreProperties>
</file>