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99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05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1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74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9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84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27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14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54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3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30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43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8D22-53D1-47B6-A28E-9432E2D2F43B}" type="datetimeFigureOut">
              <a:rPr kumimoji="1" lang="ja-JP" altLang="en-US" smtClean="0"/>
              <a:t>2016/9/22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79EBF-0D2E-4733-9B09-7F2EA74F6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38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テキスト ボックス 47"/>
          <p:cNvSpPr txBox="1"/>
          <p:nvPr/>
        </p:nvSpPr>
        <p:spPr>
          <a:xfrm>
            <a:off x="86263" y="4168813"/>
            <a:ext cx="870405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ja-JP" b="1" dirty="0" smtClean="0">
                <a:latin typeface="Times" panose="02020603050405020304" pitchFamily="18" charset="0"/>
                <a:cs typeface="Times" panose="02020603050405020304" pitchFamily="18" charset="0"/>
              </a:rPr>
              <a:t>AC </a:t>
            </a:r>
            <a:r>
              <a:rPr lang="en-US" altLang="ja-JP" b="1" dirty="0" err="1">
                <a:latin typeface="Times" panose="02020603050405020304" pitchFamily="18" charset="0"/>
                <a:cs typeface="Times" panose="02020603050405020304" pitchFamily="18" charset="0"/>
              </a:rPr>
              <a:t>Ohmic</a:t>
            </a:r>
            <a:r>
              <a:rPr lang="en-US" altLang="ja-JP" b="1" dirty="0">
                <a:latin typeface="Times" panose="02020603050405020304" pitchFamily="18" charset="0"/>
                <a:cs typeface="Times" panose="02020603050405020304" pitchFamily="18" charset="0"/>
              </a:rPr>
              <a:t> Heating Experiments</a:t>
            </a:r>
            <a:endParaRPr lang="ja-JP" altLang="ja-JP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8" name="正方形/長方形 167"/>
          <p:cNvSpPr/>
          <p:nvPr/>
        </p:nvSpPr>
        <p:spPr>
          <a:xfrm>
            <a:off x="4438290" y="4233593"/>
            <a:ext cx="2682550" cy="592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198408" y="2066815"/>
            <a:ext cx="3879425" cy="1363624"/>
            <a:chOff x="2177831" y="2766340"/>
            <a:chExt cx="6237623" cy="2833504"/>
          </a:xfrm>
        </p:grpSpPr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2564" y="2766340"/>
              <a:ext cx="3332890" cy="2833504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7831" y="2766341"/>
              <a:ext cx="2838000" cy="2800067"/>
            </a:xfrm>
            <a:prstGeom prst="rect">
              <a:avLst/>
            </a:prstGeom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0" y="6214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altLang="ja-JP" sz="2000" b="1" dirty="0">
                <a:latin typeface="Times" panose="02020603050405020304" pitchFamily="18" charset="0"/>
                <a:cs typeface="Times" panose="02020603050405020304" pitchFamily="18" charset="0"/>
              </a:rPr>
              <a:t>Plasma Start-up Experiments on the TST-2 Spherical </a:t>
            </a:r>
            <a:r>
              <a:rPr lang="en-US" altLang="ja-JP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Tokamak </a:t>
            </a:r>
            <a:endParaRPr lang="ja-JP" altLang="ja-JP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hangingPunct="0"/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A.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Ejiri,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Y.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Takase,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N.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Tsujii,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Yajima,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T.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Shinya,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H.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Yamazaki,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C.P.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Moeller, H. Togashi,K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Toida, </a:t>
            </a:r>
          </a:p>
          <a:p>
            <a:pPr hangingPunct="0"/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Homma,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A.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Ishida,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H.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Furui,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H.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Kasahara,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T.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Mutoh, K. Nakamura,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B.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Roidl,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K.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Saito,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T.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Seki, </a:t>
            </a:r>
          </a:p>
          <a:p>
            <a:pPr hangingPunct="0"/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Sonehara,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W.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Takahashi,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T.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Takeuchi,  Y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Yoshida </a:t>
            </a:r>
            <a:r>
              <a:rPr lang="fr-FR" altLang="ja-JP" sz="1600" dirty="0">
                <a:latin typeface="Times" panose="02020603050405020304" pitchFamily="18" charset="0"/>
                <a:cs typeface="Times" panose="02020603050405020304" pitchFamily="18" charset="0"/>
              </a:rPr>
              <a:t>and O. </a:t>
            </a:r>
            <a:r>
              <a:rPr lang="fr-FR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Mitarai</a:t>
            </a:r>
            <a:endParaRPr lang="ja-JP" altLang="ja-JP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30104" y="62144"/>
            <a:ext cx="120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EX/P4-48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622" y="1160212"/>
            <a:ext cx="870405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ja-JP" b="1" dirty="0">
                <a:latin typeface="Times" panose="02020603050405020304" pitchFamily="18" charset="0"/>
                <a:cs typeface="Times" panose="02020603050405020304" pitchFamily="18" charset="0"/>
              </a:rPr>
              <a:t>LHW Current Start-up </a:t>
            </a:r>
            <a:r>
              <a:rPr lang="en-US" altLang="ja-JP" b="1" dirty="0" smtClean="0">
                <a:latin typeface="Times" panose="02020603050405020304" pitchFamily="18" charset="0"/>
                <a:cs typeface="Times" panose="02020603050405020304" pitchFamily="18" charset="0"/>
              </a:rPr>
              <a:t>Experiments</a:t>
            </a:r>
            <a:endParaRPr lang="ja-JP" altLang="ja-JP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622" y="1456603"/>
            <a:ext cx="501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Two </a:t>
            </a:r>
            <a:r>
              <a:rPr lang="en-US" altLang="ja-JP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capacitively</a:t>
            </a:r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-coupled </a:t>
            </a:r>
            <a:r>
              <a:rPr lang="en-US" altLang="ja-JP" dirty="0" err="1">
                <a:latin typeface="Times" panose="02020603050405020304" pitchFamily="18" charset="0"/>
                <a:cs typeface="Times" panose="02020603050405020304" pitchFamily="18" charset="0"/>
              </a:rPr>
              <a:t>combline</a:t>
            </a:r>
            <a:r>
              <a:rPr lang="en-US" altLang="ja-JP" dirty="0">
                <a:latin typeface="Times" panose="02020603050405020304" pitchFamily="18" charset="0"/>
                <a:cs typeface="Times" panose="02020603050405020304" pitchFamily="18" charset="0"/>
              </a:rPr>
              <a:t> (CCC) </a:t>
            </a:r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antennas</a:t>
            </a:r>
          </a:p>
          <a:p>
            <a:r>
              <a:rPr lang="en-US" altLang="ja-JP" dirty="0" smtClean="0">
                <a:latin typeface="Times" panose="02020603050405020304" pitchFamily="18" charset="0"/>
                <a:cs typeface="Times" panose="02020603050405020304" pitchFamily="18" charset="0"/>
              </a:rPr>
              <a:t>Outboard-launch    &amp;   Top-launch</a:t>
            </a:r>
            <a:endParaRPr kumimoji="1" lang="ja-JP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04501" y="3759049"/>
            <a:ext cx="2637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21 kA/Both antennas (so far)</a:t>
            </a:r>
            <a:endParaRPr kumimoji="1" lang="ja-JP" altLang="en-US" sz="1600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8" name="図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380" y="1231695"/>
            <a:ext cx="2947650" cy="29358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9" name="正方形/長方形 108"/>
          <p:cNvSpPr/>
          <p:nvPr/>
        </p:nvSpPr>
        <p:spPr>
          <a:xfrm>
            <a:off x="1752710" y="3478658"/>
            <a:ext cx="30170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installed on TST-2 in March 2016</a:t>
            </a:r>
            <a:endParaRPr lang="ja-JP" altLang="en-US" sz="1600" dirty="0"/>
          </a:p>
        </p:txBody>
      </p:sp>
      <p:sp>
        <p:nvSpPr>
          <p:cNvPr id="110" name="上矢印 109"/>
          <p:cNvSpPr/>
          <p:nvPr/>
        </p:nvSpPr>
        <p:spPr>
          <a:xfrm>
            <a:off x="2891883" y="3414347"/>
            <a:ext cx="237893" cy="877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53817" y="2005671"/>
            <a:ext cx="194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25 kA/Outboard-launch antenna alone</a:t>
            </a:r>
          </a:p>
          <a:p>
            <a:pPr algn="r"/>
            <a:r>
              <a:rPr lang="en-US" altLang="ja-JP" sz="1600" dirty="0" smtClean="0">
                <a:latin typeface="Times" panose="02020603050405020304" pitchFamily="18" charset="0"/>
                <a:cs typeface="Times" panose="02020603050405020304" pitchFamily="18" charset="0"/>
              </a:rPr>
              <a:t>(16 kA in the past)</a:t>
            </a:r>
            <a:endParaRPr kumimoji="1" lang="ja-JP" alt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84" name="図 1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177" y="5227742"/>
            <a:ext cx="1776290" cy="1574402"/>
          </a:xfrm>
          <a:prstGeom prst="rect">
            <a:avLst/>
          </a:prstGeom>
        </p:spPr>
      </p:pic>
      <p:sp>
        <p:nvSpPr>
          <p:cNvPr id="188" name="テキスト ボックス 187"/>
          <p:cNvSpPr txBox="1"/>
          <p:nvPr/>
        </p:nvSpPr>
        <p:spPr>
          <a:xfrm>
            <a:off x="7217406" y="4555526"/>
            <a:ext cx="1833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Time averaged visible camera image shows an ST configuration.</a:t>
            </a:r>
            <a:endParaRPr kumimoji="1" lang="ja-JP" alt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1192767" y="6014943"/>
            <a:ext cx="339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</a:t>
            </a:r>
            <a:r>
              <a:rPr lang="en-US" altLang="ja-JP" sz="1600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DC </a:t>
            </a:r>
            <a:r>
              <a:rPr lang="en-US" altLang="ja-JP" sz="1600" dirty="0" err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altLang="ja-JP" sz="1600" baseline="-25000" dirty="0" err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</a:t>
            </a:r>
            <a:r>
              <a:rPr lang="en-US" altLang="ja-JP" sz="1600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component (&lt;1.9 kA) appears when </a:t>
            </a:r>
            <a:r>
              <a:rPr lang="en-US" altLang="ja-JP" sz="16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apply a vertical field.</a:t>
            </a:r>
            <a:endParaRPr kumimoji="1" lang="ja-JP" altLang="en-US" sz="1600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1" name="正方形/長方形 190"/>
          <p:cNvSpPr/>
          <p:nvPr/>
        </p:nvSpPr>
        <p:spPr>
          <a:xfrm>
            <a:off x="24360" y="4603662"/>
            <a:ext cx="4413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Continuous AC (&lt;10 kHz) </a:t>
            </a:r>
            <a:r>
              <a:rPr lang="en-US" altLang="ja-JP" sz="16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V</a:t>
            </a:r>
            <a:r>
              <a:rPr lang="en-US" altLang="ja-JP" sz="1600" baseline="-250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loop</a:t>
            </a:r>
            <a:r>
              <a:rPr lang="en-US" altLang="ja-JP" sz="16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for pre-ionization and current drive</a:t>
            </a:r>
            <a:endParaRPr lang="ja-JP" altLang="en-US" sz="1600" dirty="0"/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86262" y="5072263"/>
            <a:ext cx="406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Successful pre-ionization with</a:t>
            </a:r>
          </a:p>
          <a:p>
            <a:r>
              <a:rPr kumimoji="1" lang="en-US" altLang="ja-JP" sz="1600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|</a:t>
            </a:r>
            <a:r>
              <a:rPr kumimoji="1" lang="en-US" altLang="ja-JP" sz="1600" dirty="0" err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r>
              <a:rPr kumimoji="1" lang="en-US" altLang="ja-JP" sz="1600" baseline="-25000" dirty="0" err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loop</a:t>
            </a:r>
            <a:r>
              <a:rPr lang="en-US" altLang="ja-JP" sz="16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|</a:t>
            </a:r>
            <a:r>
              <a:rPr lang="en-US" altLang="ja-JP" sz="1600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≥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0.5 V (=0.6 V/m)</a:t>
            </a:r>
            <a:r>
              <a:rPr lang="en-US" altLang="ja-JP" sz="1600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kumimoji="1" lang="ja-JP" altLang="en-US" sz="1600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303" y="4167562"/>
            <a:ext cx="2752602" cy="2820502"/>
          </a:xfrm>
          <a:prstGeom prst="rect">
            <a:avLst/>
          </a:prstGeom>
        </p:spPr>
      </p:pic>
      <p:cxnSp>
        <p:nvCxnSpPr>
          <p:cNvPr id="175" name="直線コネクタ 174"/>
          <p:cNvCxnSpPr/>
          <p:nvPr/>
        </p:nvCxnSpPr>
        <p:spPr>
          <a:xfrm>
            <a:off x="6490835" y="4256453"/>
            <a:ext cx="9025" cy="2479627"/>
          </a:xfrm>
          <a:prstGeom prst="line">
            <a:avLst/>
          </a:prstGeom>
          <a:ln w="88900">
            <a:solidFill>
              <a:srgbClr val="92D050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 flipH="1" flipV="1">
            <a:off x="6540139" y="6704840"/>
            <a:ext cx="677826" cy="760"/>
          </a:xfrm>
          <a:prstGeom prst="line">
            <a:avLst/>
          </a:prstGeom>
          <a:ln w="57150">
            <a:solidFill>
              <a:srgbClr val="92D050">
                <a:alpha val="50196"/>
              </a:srgb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9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1982</TotalTime>
  <Words>193</Words>
  <Application>Microsoft Office PowerPoint</Application>
  <PresentationFormat>画面に合わせる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明朝</vt:lpstr>
      <vt:lpstr>游ゴシック</vt:lpstr>
      <vt:lpstr>游ゴシック Light</vt:lpstr>
      <vt:lpstr>Arial</vt:lpstr>
      <vt:lpstr>Calibri</vt:lpstr>
      <vt:lpstr>Calibri Light</vt:lpstr>
      <vt:lpstr>Times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Akira Ejiri</dc:creator>
  <cp:lastModifiedBy>Akira Ejiri</cp:lastModifiedBy>
  <cp:revision>43</cp:revision>
  <dcterms:created xsi:type="dcterms:W3CDTF">2016-09-14T23:47:09Z</dcterms:created>
  <dcterms:modified xsi:type="dcterms:W3CDTF">2016-09-22T11:11:33Z</dcterms:modified>
</cp:coreProperties>
</file>