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1" r:id="rId3"/>
    <p:sldId id="272" r:id="rId4"/>
    <p:sldId id="273" r:id="rId5"/>
    <p:sldId id="274" r:id="rId6"/>
    <p:sldId id="275" r:id="rId7"/>
    <p:sldId id="276" r:id="rId8"/>
    <p:sldId id="277" r:id="rId9"/>
    <p:sldId id="270" r:id="rId1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SimSun"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3333"/>
    <a:srgbClr val="B2B2B2"/>
    <a:srgbClr val="F8F8F8"/>
    <a:srgbClr val="C0C0C0"/>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8" autoAdjust="0"/>
  </p:normalViewPr>
  <p:slideViewPr>
    <p:cSldViewPr>
      <p:cViewPr>
        <p:scale>
          <a:sx n="76" d="100"/>
          <a:sy n="76" d="100"/>
        </p:scale>
        <p:origin x="-2160" y="-80"/>
      </p:cViewPr>
      <p:guideLst>
        <p:guide orient="horz" pos="4320"/>
        <p:guide pos="5472"/>
        <p:guide pos="2880"/>
        <p:guide pos="288"/>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 typeface="Arial" charset="0"/>
              <a:buNone/>
              <a:defRPr sz="1200">
                <a:latin typeface="Arial" charset="0"/>
                <a:ea typeface="SimSun" panose="02010600030101010101" pitchFamily="2" charset="-122"/>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fld id="{C4A4F51C-C8CA-4771-9AF1-6F60388D40E0}" type="datetimeFigureOut">
              <a:rPr lang="en-US"/>
              <a:pPr/>
              <a:t>11/4/16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 typeface="Arial" charset="0"/>
              <a:buNone/>
              <a:defRPr sz="1200">
                <a:latin typeface="Arial" charset="0"/>
                <a:ea typeface="SimSun" panose="02010600030101010101" pitchFamily="2" charset="-122"/>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fld id="{E2BE5ACF-11DC-450C-A778-85926BCA949C}" type="slidenum">
              <a:rPr lang="en-US"/>
              <a:pPr/>
              <a:t>‹#›</a:t>
            </a:fld>
            <a:endParaRPr lang="en-US"/>
          </a:p>
        </p:txBody>
      </p:sp>
    </p:spTree>
    <p:extLst>
      <p:ext uri="{BB962C8B-B14F-4D97-AF65-F5344CB8AC3E}">
        <p14:creationId xmlns:p14="http://schemas.microsoft.com/office/powerpoint/2010/main" val="111023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SimSun" panose="02010600030101010101" pitchFamily="2" charset="-122"/>
        <a:cs typeface="SimSun" charset="0"/>
      </a:defRPr>
    </a:lvl1pPr>
    <a:lvl2pPr marL="457200" algn="l" rtl="0" eaLnBrk="0" fontAlgn="base" hangingPunct="0">
      <a:spcBef>
        <a:spcPct val="30000"/>
      </a:spcBef>
      <a:spcAft>
        <a:spcPct val="0"/>
      </a:spcAft>
      <a:defRPr sz="1200" kern="1200">
        <a:solidFill>
          <a:schemeClr val="tx1"/>
        </a:solidFill>
        <a:latin typeface="+mn-lt"/>
        <a:ea typeface="SimSun" panose="02010600030101010101" pitchFamily="2" charset="-122"/>
        <a:cs typeface="SimSun" charset="0"/>
      </a:defRPr>
    </a:lvl2pPr>
    <a:lvl3pPr marL="914400" algn="l" rtl="0" eaLnBrk="0" fontAlgn="base" hangingPunct="0">
      <a:spcBef>
        <a:spcPct val="30000"/>
      </a:spcBef>
      <a:spcAft>
        <a:spcPct val="0"/>
      </a:spcAft>
      <a:defRPr sz="1200" kern="1200">
        <a:solidFill>
          <a:schemeClr val="tx1"/>
        </a:solidFill>
        <a:latin typeface="+mn-lt"/>
        <a:ea typeface="SimSun" panose="02010600030101010101" pitchFamily="2" charset="-122"/>
        <a:cs typeface="SimSun" charset="0"/>
      </a:defRPr>
    </a:lvl3pPr>
    <a:lvl4pPr marL="1371600" algn="l" rtl="0" eaLnBrk="0" fontAlgn="base" hangingPunct="0">
      <a:spcBef>
        <a:spcPct val="30000"/>
      </a:spcBef>
      <a:spcAft>
        <a:spcPct val="0"/>
      </a:spcAft>
      <a:defRPr sz="1200" kern="1200">
        <a:solidFill>
          <a:schemeClr val="tx1"/>
        </a:solidFill>
        <a:latin typeface="+mn-lt"/>
        <a:ea typeface="SimSun" panose="02010600030101010101" pitchFamily="2" charset="-122"/>
        <a:cs typeface="SimSun" charset="0"/>
      </a:defRPr>
    </a:lvl4pPr>
    <a:lvl5pPr marL="1828800" algn="l" rtl="0" eaLnBrk="0" fontAlgn="base" hangingPunct="0">
      <a:spcBef>
        <a:spcPct val="30000"/>
      </a:spcBef>
      <a:spcAft>
        <a:spcPct val="0"/>
      </a:spcAft>
      <a:defRPr sz="1200" kern="1200">
        <a:solidFill>
          <a:schemeClr val="tx1"/>
        </a:solidFill>
        <a:latin typeface="+mn-lt"/>
        <a:ea typeface="SimSun" panose="02010600030101010101" pitchFamily="2" charset="-122"/>
        <a:cs typeface="SimSu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t="854" b="2264"/>
          <a:stretch>
            <a:fillRect/>
          </a:stretch>
        </p:blipFill>
        <p:spPr bwMode="auto">
          <a:xfrm>
            <a:off x="-1588" y="-4763"/>
            <a:ext cx="9144001" cy="684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2977373" y="1125538"/>
            <a:ext cx="5612589" cy="1082675"/>
          </a:xfrm>
        </p:spPr>
        <p:txBody>
          <a:bodyPr/>
          <a:lstStyle>
            <a:lvl1pPr algn="r">
              <a:defRPr/>
            </a:lvl1pPr>
          </a:lstStyle>
          <a:p>
            <a:pPr lvl="0"/>
            <a:r>
              <a:rPr lang="en-US" altLang="zh-CN" noProof="0" dirty="0" smtClean="0"/>
              <a:t>Click to edit Master title style</a:t>
            </a:r>
          </a:p>
        </p:txBody>
      </p:sp>
      <p:sp>
        <p:nvSpPr>
          <p:cNvPr id="2052" name="Rectangle 4"/>
          <p:cNvSpPr>
            <a:spLocks noGrp="1" noChangeArrowheads="1"/>
          </p:cNvSpPr>
          <p:nvPr>
            <p:ph type="subTitle" idx="1"/>
          </p:nvPr>
        </p:nvSpPr>
        <p:spPr>
          <a:xfrm>
            <a:off x="3193371" y="3069005"/>
            <a:ext cx="5401354" cy="1223983"/>
          </a:xfrm>
        </p:spPr>
        <p:txBody>
          <a:bodyPr/>
          <a:lstStyle>
            <a:lvl1pPr marL="0" indent="0" algn="r">
              <a:buFontTx/>
              <a:buNone/>
              <a:defRPr sz="2000">
                <a:solidFill>
                  <a:schemeClr val="bg1"/>
                </a:solidFill>
              </a:defRPr>
            </a:lvl1pPr>
          </a:lstStyle>
          <a:p>
            <a:pPr lvl="0"/>
            <a:r>
              <a:rPr lang="en-US" altLang="zh-CN" noProof="0" dirty="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fld id="{9C9A5EC6-A17E-498C-B8EB-3424B7C0920A}" type="slidenum">
              <a:rPr lang="en-US" altLang="zh-CN"/>
              <a:pPr/>
              <a:t>‹#›</a:t>
            </a:fld>
            <a:endParaRPr lang="en-US" altLang="zh-CN"/>
          </a:p>
        </p:txBody>
      </p:sp>
    </p:spTree>
    <p:extLst>
      <p:ext uri="{BB962C8B-B14F-4D97-AF65-F5344CB8AC3E}">
        <p14:creationId xmlns:p14="http://schemas.microsoft.com/office/powerpoint/2010/main" val="85925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userDrawn="1">
            <p:ph type="sldNum" sz="quarter" idx="12"/>
          </p:nvPr>
        </p:nvSpPr>
        <p:spPr>
          <a:ln/>
        </p:spPr>
        <p:txBody>
          <a:bodyPr/>
          <a:lstStyle>
            <a:lvl1pPr>
              <a:defRPr/>
            </a:lvl1pPr>
          </a:lstStyle>
          <a:p>
            <a:fld id="{67DD49B3-EEF9-4625-B4DF-91E99BF3FB5A}" type="slidenum">
              <a:rPr lang="en-US" altLang="zh-CN"/>
              <a:pPr/>
              <a:t>‹#›</a:t>
            </a:fld>
            <a:endParaRPr lang="en-US" altLang="zh-CN"/>
          </a:p>
        </p:txBody>
      </p:sp>
    </p:spTree>
    <p:extLst>
      <p:ext uri="{BB962C8B-B14F-4D97-AF65-F5344CB8AC3E}">
        <p14:creationId xmlns:p14="http://schemas.microsoft.com/office/powerpoint/2010/main" val="360223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90500"/>
            <a:ext cx="2058988" cy="5959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29325" cy="595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userDrawn="1">
            <p:ph type="sldNum" sz="quarter" idx="12"/>
          </p:nvPr>
        </p:nvSpPr>
        <p:spPr>
          <a:ln/>
        </p:spPr>
        <p:txBody>
          <a:bodyPr/>
          <a:lstStyle>
            <a:lvl1pPr>
              <a:defRPr/>
            </a:lvl1pPr>
          </a:lstStyle>
          <a:p>
            <a:fld id="{975A37D1-743B-4515-805A-511441A587E0}" type="slidenum">
              <a:rPr lang="en-US" altLang="zh-CN"/>
              <a:pPr/>
              <a:t>‹#›</a:t>
            </a:fld>
            <a:endParaRPr lang="en-US" altLang="zh-CN"/>
          </a:p>
        </p:txBody>
      </p:sp>
    </p:spTree>
    <p:extLst>
      <p:ext uri="{BB962C8B-B14F-4D97-AF65-F5344CB8AC3E}">
        <p14:creationId xmlns:p14="http://schemas.microsoft.com/office/powerpoint/2010/main" val="218822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4034" y="186705"/>
            <a:ext cx="6562766" cy="582613"/>
          </a:xfrm>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userDrawn="1">
            <p:ph type="sldNum" sz="quarter" idx="12"/>
          </p:nvPr>
        </p:nvSpPr>
        <p:spPr>
          <a:ln/>
        </p:spPr>
        <p:txBody>
          <a:bodyPr/>
          <a:lstStyle>
            <a:lvl1pPr>
              <a:defRPr/>
            </a:lvl1pPr>
          </a:lstStyle>
          <a:p>
            <a:fld id="{D4FBD433-B67D-4255-B63B-D0855AD72D6E}" type="slidenum">
              <a:rPr lang="en-US" altLang="zh-CN"/>
              <a:pPr/>
              <a:t>‹#›</a:t>
            </a:fld>
            <a:endParaRPr lang="en-US" altLang="zh-CN"/>
          </a:p>
        </p:txBody>
      </p:sp>
    </p:spTree>
    <p:extLst>
      <p:ext uri="{BB962C8B-B14F-4D97-AF65-F5344CB8AC3E}">
        <p14:creationId xmlns:p14="http://schemas.microsoft.com/office/powerpoint/2010/main" val="99405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userDrawn="1">
            <p:ph type="sldNum" sz="quarter" idx="12"/>
          </p:nvPr>
        </p:nvSpPr>
        <p:spPr>
          <a:ln/>
        </p:spPr>
        <p:txBody>
          <a:bodyPr/>
          <a:lstStyle>
            <a:lvl1pPr>
              <a:defRPr/>
            </a:lvl1pPr>
          </a:lstStyle>
          <a:p>
            <a:fld id="{CCDD5DC6-72D3-4987-9A38-86AFDC9EEC55}" type="slidenum">
              <a:rPr lang="en-US" altLang="zh-CN"/>
              <a:pPr/>
              <a:t>‹#›</a:t>
            </a:fld>
            <a:endParaRPr lang="en-US" altLang="zh-CN"/>
          </a:p>
        </p:txBody>
      </p:sp>
    </p:spTree>
    <p:extLst>
      <p:ext uri="{BB962C8B-B14F-4D97-AF65-F5344CB8AC3E}">
        <p14:creationId xmlns:p14="http://schemas.microsoft.com/office/powerpoint/2010/main" val="169575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196975"/>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196975"/>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userDrawn="1">
            <p:ph type="sldNum" sz="quarter" idx="12"/>
          </p:nvPr>
        </p:nvSpPr>
        <p:spPr>
          <a:ln/>
        </p:spPr>
        <p:txBody>
          <a:bodyPr/>
          <a:lstStyle>
            <a:lvl1pPr>
              <a:defRPr/>
            </a:lvl1pPr>
          </a:lstStyle>
          <a:p>
            <a:fld id="{E2A128F3-AF28-4D1E-B7EB-F3D451CBF1FE}" type="slidenum">
              <a:rPr lang="en-US" altLang="zh-CN"/>
              <a:pPr/>
              <a:t>‹#›</a:t>
            </a:fld>
            <a:endParaRPr lang="en-US" altLang="zh-CN"/>
          </a:p>
        </p:txBody>
      </p:sp>
    </p:spTree>
    <p:extLst>
      <p:ext uri="{BB962C8B-B14F-4D97-AF65-F5344CB8AC3E}">
        <p14:creationId xmlns:p14="http://schemas.microsoft.com/office/powerpoint/2010/main" val="2753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8"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userDrawn="1">
            <p:ph type="sldNum" sz="quarter" idx="12"/>
          </p:nvPr>
        </p:nvSpPr>
        <p:spPr>
          <a:ln/>
        </p:spPr>
        <p:txBody>
          <a:bodyPr/>
          <a:lstStyle>
            <a:lvl1pPr>
              <a:defRPr/>
            </a:lvl1pPr>
          </a:lstStyle>
          <a:p>
            <a:fld id="{8DEA1B14-E4D3-4200-9975-7731FFF2A7BF}" type="slidenum">
              <a:rPr lang="en-US" altLang="zh-CN"/>
              <a:pPr/>
              <a:t>‹#›</a:t>
            </a:fld>
            <a:endParaRPr lang="en-US" altLang="zh-CN"/>
          </a:p>
        </p:txBody>
      </p:sp>
    </p:spTree>
    <p:extLst>
      <p:ext uri="{BB962C8B-B14F-4D97-AF65-F5344CB8AC3E}">
        <p14:creationId xmlns:p14="http://schemas.microsoft.com/office/powerpoint/2010/main" val="172347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4"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userDrawn="1">
            <p:ph type="sldNum" sz="quarter" idx="12"/>
          </p:nvPr>
        </p:nvSpPr>
        <p:spPr>
          <a:ln/>
        </p:spPr>
        <p:txBody>
          <a:bodyPr/>
          <a:lstStyle>
            <a:lvl1pPr>
              <a:defRPr/>
            </a:lvl1pPr>
          </a:lstStyle>
          <a:p>
            <a:fld id="{5EAE6336-D4F3-4541-86D6-BFFB3C57B130}" type="slidenum">
              <a:rPr lang="en-US" altLang="zh-CN"/>
              <a:pPr/>
              <a:t>‹#›</a:t>
            </a:fld>
            <a:endParaRPr lang="en-US" altLang="zh-CN"/>
          </a:p>
        </p:txBody>
      </p:sp>
    </p:spTree>
    <p:extLst>
      <p:ext uri="{BB962C8B-B14F-4D97-AF65-F5344CB8AC3E}">
        <p14:creationId xmlns:p14="http://schemas.microsoft.com/office/powerpoint/2010/main" val="5641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3"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userDrawn="1">
            <p:ph type="sldNum" sz="quarter" idx="12"/>
          </p:nvPr>
        </p:nvSpPr>
        <p:spPr>
          <a:ln/>
        </p:spPr>
        <p:txBody>
          <a:bodyPr/>
          <a:lstStyle>
            <a:lvl1pPr>
              <a:defRPr/>
            </a:lvl1pPr>
          </a:lstStyle>
          <a:p>
            <a:fld id="{F2DA55F8-FE93-4928-816A-CE59B43C0A8C}" type="slidenum">
              <a:rPr lang="en-US" altLang="zh-CN"/>
              <a:pPr/>
              <a:t>‹#›</a:t>
            </a:fld>
            <a:endParaRPr lang="en-US" altLang="zh-CN"/>
          </a:p>
        </p:txBody>
      </p:sp>
    </p:spTree>
    <p:extLst>
      <p:ext uri="{BB962C8B-B14F-4D97-AF65-F5344CB8AC3E}">
        <p14:creationId xmlns:p14="http://schemas.microsoft.com/office/powerpoint/2010/main" val="24124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userDrawn="1">
            <p:ph type="sldNum" sz="quarter" idx="12"/>
          </p:nvPr>
        </p:nvSpPr>
        <p:spPr>
          <a:ln/>
        </p:spPr>
        <p:txBody>
          <a:bodyPr/>
          <a:lstStyle>
            <a:lvl1pPr>
              <a:defRPr/>
            </a:lvl1pPr>
          </a:lstStyle>
          <a:p>
            <a:fld id="{BAD09EA0-4E05-418F-BBB6-C3AB0848DD87}" type="slidenum">
              <a:rPr lang="en-US" altLang="zh-CN"/>
              <a:pPr/>
              <a:t>‹#›</a:t>
            </a:fld>
            <a:endParaRPr lang="en-US" altLang="zh-CN"/>
          </a:p>
        </p:txBody>
      </p:sp>
    </p:spTree>
    <p:extLst>
      <p:ext uri="{BB962C8B-B14F-4D97-AF65-F5344CB8AC3E}">
        <p14:creationId xmlns:p14="http://schemas.microsoft.com/office/powerpoint/2010/main" val="257027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userDrawn="1">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userDrawn="1">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userDrawn="1">
            <p:ph type="sldNum" sz="quarter" idx="12"/>
          </p:nvPr>
        </p:nvSpPr>
        <p:spPr>
          <a:ln/>
        </p:spPr>
        <p:txBody>
          <a:bodyPr/>
          <a:lstStyle>
            <a:lvl1pPr>
              <a:defRPr/>
            </a:lvl1pPr>
          </a:lstStyle>
          <a:p>
            <a:fld id="{14DDCD66-5B24-46F4-99A5-F1CD057F6258}" type="slidenum">
              <a:rPr lang="en-US" altLang="zh-CN"/>
              <a:pPr/>
              <a:t>‹#›</a:t>
            </a:fld>
            <a:endParaRPr lang="en-US" altLang="zh-CN"/>
          </a:p>
        </p:txBody>
      </p:sp>
    </p:spTree>
    <p:extLst>
      <p:ext uri="{BB962C8B-B14F-4D97-AF65-F5344CB8AC3E}">
        <p14:creationId xmlns:p14="http://schemas.microsoft.com/office/powerpoint/2010/main" val="23348509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1"/>
          <p:cNvGrpSpPr>
            <a:grpSpLocks/>
          </p:cNvGrpSpPr>
          <p:nvPr userDrawn="1"/>
        </p:nvGrpSpPr>
        <p:grpSpPr bwMode="auto">
          <a:xfrm>
            <a:off x="1588" y="1588"/>
            <a:ext cx="9142412" cy="6856412"/>
            <a:chOff x="1227" y="1407"/>
            <a:chExt cx="9142773" cy="6856593"/>
          </a:xfrm>
        </p:grpSpPr>
        <p:pic>
          <p:nvPicPr>
            <p:cNvPr id="1032" name="Picture 1"/>
            <p:cNvPicPr>
              <a:picLocks noChangeAspect="1"/>
            </p:cNvPicPr>
            <p:nvPr userDrawn="1"/>
          </p:nvPicPr>
          <p:blipFill>
            <a:blip r:embed="rId13">
              <a:extLst>
                <a:ext uri="{28A0092B-C50C-407E-A947-70E740481C1C}">
                  <a14:useLocalDpi xmlns:a14="http://schemas.microsoft.com/office/drawing/2010/main" val="0"/>
                </a:ext>
              </a:extLst>
            </a:blip>
            <a:srcRect l="336" r="1851" b="5444"/>
            <a:stretch>
              <a:fillRect/>
            </a:stretch>
          </p:blipFill>
          <p:spPr bwMode="auto">
            <a:xfrm>
              <a:off x="1227" y="1407"/>
              <a:ext cx="9142773" cy="685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p:cNvPicPr>
              <a:picLocks noChangeAspect="1"/>
            </p:cNvPicPr>
            <p:nvPr userDrawn="1"/>
          </p:nvPicPr>
          <p:blipFill>
            <a:blip r:embed="rId14">
              <a:extLst>
                <a:ext uri="{28A0092B-C50C-407E-A947-70E740481C1C}">
                  <a14:useLocalDpi xmlns:a14="http://schemas.microsoft.com/office/drawing/2010/main" val="0"/>
                </a:ext>
              </a:extLst>
            </a:blip>
            <a:srcRect l="65331" t="69946"/>
            <a:stretch>
              <a:fillRect/>
            </a:stretch>
          </p:blipFill>
          <p:spPr bwMode="auto">
            <a:xfrm>
              <a:off x="6082817" y="4810448"/>
              <a:ext cx="3061183" cy="204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3"/>
          <p:cNvSpPr>
            <a:spLocks noGrp="1" noChangeArrowheads="1"/>
          </p:cNvSpPr>
          <p:nvPr userDrawn="1">
            <p:ph type="title"/>
          </p:nvPr>
        </p:nvSpPr>
        <p:spPr bwMode="auto">
          <a:xfrm>
            <a:off x="2124075" y="190500"/>
            <a:ext cx="656272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Rectangle 4"/>
          <p:cNvSpPr>
            <a:spLocks noGrp="1" noChangeArrowheads="1"/>
          </p:cNvSpPr>
          <p:nvPr userDrawn="1">
            <p:ph type="body" idx="1"/>
          </p:nvPr>
        </p:nvSpPr>
        <p:spPr bwMode="auto">
          <a:xfrm>
            <a:off x="468313" y="1196975"/>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p:cNvSpPr>
            <a:spLocks noGrp="1" noChangeArrowheads="1"/>
          </p:cNvSpPr>
          <p:nvPr userDrawn="1">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latin typeface="Arial" pitchFamily="34" charset="0"/>
                <a:ea typeface="SimSun" panose="02010600030101010101" pitchFamily="2" charset="-122"/>
                <a:cs typeface="+mn-cs"/>
              </a:defRPr>
            </a:lvl1pPr>
          </a:lstStyle>
          <a:p>
            <a:pPr>
              <a:defRPr/>
            </a:pPr>
            <a:endParaRPr lang="zh-CN" altLang="en-US"/>
          </a:p>
        </p:txBody>
      </p:sp>
      <p:sp>
        <p:nvSpPr>
          <p:cNvPr id="1030" name="Rectangle 6"/>
          <p:cNvSpPr>
            <a:spLocks noGrp="1" noChangeArrowheads="1"/>
          </p:cNvSpPr>
          <p:nvPr userDrawn="1">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latin typeface="Arial" pitchFamily="34" charset="0"/>
                <a:ea typeface="SimSun" panose="02010600030101010101" pitchFamily="2" charset="-122"/>
                <a:cs typeface="+mn-cs"/>
              </a:defRPr>
            </a:lvl1pPr>
          </a:lstStyle>
          <a:p>
            <a:pPr>
              <a:defRPr/>
            </a:pPr>
            <a:endParaRPr lang="en-US" altLang="zh-CN"/>
          </a:p>
        </p:txBody>
      </p:sp>
      <p:sp>
        <p:nvSpPr>
          <p:cNvPr id="1031" name="Rectangle 7"/>
          <p:cNvSpPr>
            <a:spLocks noGrp="1" noChangeArrowheads="1"/>
          </p:cNvSpPr>
          <p:nvPr userDrawn="1">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400"/>
            </a:lvl1pPr>
          </a:lstStyle>
          <a:p>
            <a:fld id="{D5BF62B6-048A-408F-A78A-2A43E2F31FB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600">
          <a:solidFill>
            <a:schemeClr val="bg1"/>
          </a:solidFill>
          <a:latin typeface="+mj-lt"/>
          <a:ea typeface="+mj-ea"/>
          <a:cs typeface="SimSun" charset="0"/>
        </a:defRPr>
      </a:lvl1pPr>
      <a:lvl2pPr algn="ctr" rtl="0" eaLnBrk="0" fontAlgn="base" hangingPunct="0">
        <a:spcBef>
          <a:spcPct val="0"/>
        </a:spcBef>
        <a:spcAft>
          <a:spcPct val="0"/>
        </a:spcAft>
        <a:defRPr sz="3600">
          <a:solidFill>
            <a:schemeClr val="bg1"/>
          </a:solidFill>
          <a:latin typeface="Arial" pitchFamily="34" charset="0"/>
          <a:ea typeface="SimSun" pitchFamily="2" charset="-122"/>
          <a:cs typeface="SimSun" charset="0"/>
        </a:defRPr>
      </a:lvl2pPr>
      <a:lvl3pPr algn="ctr" rtl="0" eaLnBrk="0" fontAlgn="base" hangingPunct="0">
        <a:spcBef>
          <a:spcPct val="0"/>
        </a:spcBef>
        <a:spcAft>
          <a:spcPct val="0"/>
        </a:spcAft>
        <a:defRPr sz="3600">
          <a:solidFill>
            <a:schemeClr val="bg1"/>
          </a:solidFill>
          <a:latin typeface="Arial" pitchFamily="34" charset="0"/>
          <a:ea typeface="SimSun" pitchFamily="2" charset="-122"/>
          <a:cs typeface="SimSun" charset="0"/>
        </a:defRPr>
      </a:lvl3pPr>
      <a:lvl4pPr algn="ctr" rtl="0" eaLnBrk="0" fontAlgn="base" hangingPunct="0">
        <a:spcBef>
          <a:spcPct val="0"/>
        </a:spcBef>
        <a:spcAft>
          <a:spcPct val="0"/>
        </a:spcAft>
        <a:defRPr sz="3600">
          <a:solidFill>
            <a:schemeClr val="bg1"/>
          </a:solidFill>
          <a:latin typeface="Arial" pitchFamily="34" charset="0"/>
          <a:ea typeface="SimSun" pitchFamily="2" charset="-122"/>
          <a:cs typeface="SimSun" charset="0"/>
        </a:defRPr>
      </a:lvl4pPr>
      <a:lvl5pPr algn="ctr" rtl="0" eaLnBrk="0" fontAlgn="base" hangingPunct="0">
        <a:spcBef>
          <a:spcPct val="0"/>
        </a:spcBef>
        <a:spcAft>
          <a:spcPct val="0"/>
        </a:spcAft>
        <a:defRPr sz="3600">
          <a:solidFill>
            <a:schemeClr val="bg1"/>
          </a:solidFill>
          <a:latin typeface="Arial" pitchFamily="34" charset="0"/>
          <a:ea typeface="SimSun" pitchFamily="2" charset="-122"/>
          <a:cs typeface="SimSun" charset="0"/>
        </a:defRPr>
      </a:lvl5pPr>
      <a:lvl6pPr marL="457200" algn="l" rtl="0" fontAlgn="base">
        <a:spcBef>
          <a:spcPct val="0"/>
        </a:spcBef>
        <a:spcAft>
          <a:spcPct val="0"/>
        </a:spcAft>
        <a:defRPr sz="3600">
          <a:solidFill>
            <a:schemeClr val="bg1"/>
          </a:solidFill>
          <a:latin typeface="Arial" pitchFamily="34" charset="0"/>
          <a:ea typeface="SimSun" pitchFamily="2" charset="-122"/>
        </a:defRPr>
      </a:lvl6pPr>
      <a:lvl7pPr marL="914400" algn="l" rtl="0" fontAlgn="base">
        <a:spcBef>
          <a:spcPct val="0"/>
        </a:spcBef>
        <a:spcAft>
          <a:spcPct val="0"/>
        </a:spcAft>
        <a:defRPr sz="3600">
          <a:solidFill>
            <a:schemeClr val="bg1"/>
          </a:solidFill>
          <a:latin typeface="Arial" pitchFamily="34" charset="0"/>
          <a:ea typeface="SimSun" pitchFamily="2" charset="-122"/>
        </a:defRPr>
      </a:lvl7pPr>
      <a:lvl8pPr marL="1371600" algn="l" rtl="0" fontAlgn="base">
        <a:spcBef>
          <a:spcPct val="0"/>
        </a:spcBef>
        <a:spcAft>
          <a:spcPct val="0"/>
        </a:spcAft>
        <a:defRPr sz="3600">
          <a:solidFill>
            <a:schemeClr val="bg1"/>
          </a:solidFill>
          <a:latin typeface="Arial" pitchFamily="34" charset="0"/>
          <a:ea typeface="SimSun" pitchFamily="2" charset="-122"/>
        </a:defRPr>
      </a:lvl8pPr>
      <a:lvl9pPr marL="1828800" algn="l" rtl="0" fontAlgn="base">
        <a:spcBef>
          <a:spcPct val="0"/>
        </a:spcBef>
        <a:spcAft>
          <a:spcPct val="0"/>
        </a:spcAft>
        <a:defRPr sz="3600">
          <a:solidFill>
            <a:schemeClr val="bg1"/>
          </a:solidFill>
          <a:latin typeface="Arial" pitchFamily="34"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SimSun"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SimSun"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SimSun"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SimSun"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SimSun"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700338" y="549275"/>
            <a:ext cx="6443662" cy="1803400"/>
          </a:xfrm>
          <a:extLst>
            <a:ext uri="{FAA26D3D-D897-4be2-8F04-BA451C77F1D7}">
              <ma14:placeholderFlag xmlns:ma14="http://schemas.microsoft.com/office/mac/drawingml/2011/main" val="1"/>
            </a:ext>
          </a:extLst>
        </p:spPr>
        <p:txBody>
          <a:bodyPr/>
          <a:lstStyle/>
          <a:p>
            <a:pPr algn="ctr">
              <a:defRPr/>
            </a:pPr>
            <a:r>
              <a:rPr lang="en-US" sz="2000" b="1" dirty="0" smtClean="0">
                <a:solidFill>
                  <a:srgbClr val="800000"/>
                </a:solidFill>
              </a:rPr>
              <a:t>ORGANIZATIONAL LEARNING, BUILDING AND SUSTAINING CORE COMPETENCIES:</a:t>
            </a:r>
            <a:br>
              <a:rPr lang="en-US" sz="2000" b="1" dirty="0" smtClean="0">
                <a:solidFill>
                  <a:srgbClr val="800000"/>
                </a:solidFill>
              </a:rPr>
            </a:br>
            <a:r>
              <a:rPr lang="en-US" sz="2000" b="1" dirty="0" smtClean="0">
                <a:solidFill>
                  <a:srgbClr val="000090"/>
                </a:solidFill>
              </a:rPr>
              <a:t>Knowledge </a:t>
            </a:r>
            <a:r>
              <a:rPr lang="en-US" sz="2000" b="1" dirty="0">
                <a:solidFill>
                  <a:srgbClr val="000090"/>
                </a:solidFill>
              </a:rPr>
              <a:t>Management Initiatives on Inspection and Regulatory Enforcement in BAPETEN Indonesia</a:t>
            </a:r>
          </a:p>
        </p:txBody>
      </p:sp>
      <p:sp>
        <p:nvSpPr>
          <p:cNvPr id="4099" name="Rectangle 3"/>
          <p:cNvSpPr>
            <a:spLocks noGrp="1" noChangeArrowheads="1"/>
          </p:cNvSpPr>
          <p:nvPr>
            <p:ph type="subTitle" idx="1"/>
          </p:nvPr>
        </p:nvSpPr>
        <p:spPr>
          <a:xfrm>
            <a:off x="3203575" y="2708275"/>
            <a:ext cx="5257800" cy="1395413"/>
          </a:xfrm>
          <a:extLst>
            <a:ext uri="{FAA26D3D-D897-4be2-8F04-BA451C77F1D7}">
              <ma14:placeholderFlag xmlns:ma14="http://schemas.microsoft.com/office/mac/drawingml/2011/main" val="1"/>
            </a:ext>
          </a:extLst>
        </p:spPr>
        <p:txBody>
          <a:bodyPr/>
          <a:lstStyle/>
          <a:p>
            <a:pPr>
              <a:defRPr/>
            </a:pPr>
            <a:r>
              <a:rPr lang="id-ID" dirty="0" smtClean="0">
                <a:solidFill>
                  <a:schemeClr val="tx1"/>
                </a:solidFill>
              </a:rPr>
              <a:t>By:</a:t>
            </a:r>
          </a:p>
          <a:p>
            <a:pPr>
              <a:defRPr/>
            </a:pPr>
            <a:r>
              <a:rPr lang="id-ID" dirty="0" smtClean="0">
                <a:solidFill>
                  <a:schemeClr val="tx1"/>
                </a:solidFill>
              </a:rPr>
              <a:t>W.</a:t>
            </a:r>
            <a:r>
              <a:rPr lang="en-US" dirty="0">
                <a:solidFill>
                  <a:schemeClr val="tx1"/>
                </a:solidFill>
              </a:rPr>
              <a:t>P</a:t>
            </a:r>
            <a:r>
              <a:rPr lang="id-ID" dirty="0">
                <a:solidFill>
                  <a:schemeClr val="tx1"/>
                </a:solidFill>
              </a:rPr>
              <a:t>. </a:t>
            </a:r>
            <a:r>
              <a:rPr lang="en-US" dirty="0" err="1">
                <a:solidFill>
                  <a:schemeClr val="tx1"/>
                </a:solidFill>
              </a:rPr>
              <a:t>Daeng</a:t>
            </a:r>
            <a:r>
              <a:rPr lang="en-US" dirty="0">
                <a:solidFill>
                  <a:schemeClr val="tx1"/>
                </a:solidFill>
              </a:rPr>
              <a:t> Beta</a:t>
            </a:r>
            <a:endParaRPr lang="id-ID" dirty="0">
              <a:solidFill>
                <a:schemeClr val="tx1"/>
              </a:solidFill>
            </a:endParaRPr>
          </a:p>
          <a:p>
            <a:pPr>
              <a:defRPr/>
            </a:pPr>
            <a:r>
              <a:rPr lang="id-ID" dirty="0" smtClean="0">
                <a:solidFill>
                  <a:schemeClr val="tx1"/>
                </a:solidFill>
              </a:rPr>
              <a:t>Yusri Heni </a:t>
            </a:r>
          </a:p>
          <a:p>
            <a:pPr>
              <a:defRPr/>
            </a:pPr>
            <a:r>
              <a:rPr lang="id-ID" dirty="0" smtClean="0">
                <a:solidFill>
                  <a:schemeClr val="tx1"/>
                </a:solidFill>
              </a:rPr>
              <a:t>Asep S.H. </a:t>
            </a:r>
          </a:p>
          <a:p>
            <a:pPr>
              <a:defRPr/>
            </a:pPr>
            <a:r>
              <a:rPr lang="id-ID" dirty="0" smtClean="0">
                <a:solidFill>
                  <a:schemeClr val="tx1"/>
                </a:solidFill>
              </a:rPr>
              <a:t>Syaifulloh</a:t>
            </a:r>
            <a:endParaRPr lang="id-ID" dirty="0">
              <a:solidFill>
                <a:schemeClr val="tx1"/>
              </a:solidFill>
            </a:endParaRPr>
          </a:p>
        </p:txBody>
      </p:sp>
      <p:sp>
        <p:nvSpPr>
          <p:cNvPr id="14339" name="Text Box 4"/>
          <p:cNvSpPr txBox="1">
            <a:spLocks noChangeArrowheads="1"/>
          </p:cNvSpPr>
          <p:nvPr/>
        </p:nvSpPr>
        <p:spPr bwMode="auto">
          <a:xfrm>
            <a:off x="323850" y="5516563"/>
            <a:ext cx="8567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pPr algn="ctr"/>
            <a:r>
              <a:rPr lang="en-US" sz="1800" b="1">
                <a:solidFill>
                  <a:srgbClr val="006600"/>
                </a:solidFill>
              </a:rPr>
              <a:t>Third International Conference on Nuclear Knowledge Management: Challenges </a:t>
            </a:r>
            <a:r>
              <a:rPr lang="id-ID" sz="1800" b="1">
                <a:solidFill>
                  <a:srgbClr val="006600"/>
                </a:solidFill>
              </a:rPr>
              <a:t> </a:t>
            </a:r>
            <a:r>
              <a:rPr lang="en-US" sz="1800" b="1">
                <a:solidFill>
                  <a:srgbClr val="006600"/>
                </a:solidFill>
              </a:rPr>
              <a:t>and Approaches</a:t>
            </a:r>
            <a:r>
              <a:rPr lang="id-ID" sz="1800" b="1">
                <a:solidFill>
                  <a:srgbClr val="006600"/>
                </a:solidFill>
              </a:rPr>
              <a:t>, </a:t>
            </a:r>
            <a:r>
              <a:rPr lang="en-GB" sz="1800" b="1">
                <a:solidFill>
                  <a:srgbClr val="006600"/>
                </a:solidFill>
              </a:rPr>
              <a:t>IAEA </a:t>
            </a:r>
            <a:r>
              <a:rPr lang="id-ID" sz="1800" b="1">
                <a:solidFill>
                  <a:srgbClr val="006600"/>
                </a:solidFill>
              </a:rPr>
              <a:t>,</a:t>
            </a:r>
            <a:r>
              <a:rPr lang="en-GB" sz="1800" b="1">
                <a:solidFill>
                  <a:srgbClr val="006600"/>
                </a:solidFill>
              </a:rPr>
              <a:t> Vienna, Austria, </a:t>
            </a:r>
            <a:r>
              <a:rPr lang="id-ID" sz="1800" b="1">
                <a:solidFill>
                  <a:srgbClr val="006600"/>
                </a:solidFill>
              </a:rPr>
              <a:t>7-11  November</a:t>
            </a:r>
            <a:r>
              <a:rPr lang="en-GB" sz="1800" b="1">
                <a:solidFill>
                  <a:srgbClr val="006600"/>
                </a:solidFill>
              </a:rPr>
              <a:t> 201</a:t>
            </a:r>
            <a:r>
              <a:rPr lang="id-ID" sz="1800" b="1">
                <a:solidFill>
                  <a:srgbClr val="006600"/>
                </a:solidFill>
              </a:rPr>
              <a:t>6</a:t>
            </a:r>
            <a:endParaRPr lang="id-ID" sz="1800">
              <a:solidFill>
                <a:srgbClr val="0066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0" y="188913"/>
            <a:ext cx="6299200" cy="582612"/>
          </a:xfrm>
        </p:spPr>
        <p:txBody>
          <a:bodyPr/>
          <a:lstStyle/>
          <a:p>
            <a:pPr>
              <a:defRPr/>
            </a:pPr>
            <a:r>
              <a:rPr lang="en-US" dirty="0" smtClean="0"/>
              <a:t>INTRODUCTION </a:t>
            </a:r>
            <a:endParaRPr lang="en-US" dirty="0"/>
          </a:p>
        </p:txBody>
      </p:sp>
      <p:sp>
        <p:nvSpPr>
          <p:cNvPr id="3" name="Content Placeholder 2"/>
          <p:cNvSpPr>
            <a:spLocks noGrp="1"/>
          </p:cNvSpPr>
          <p:nvPr>
            <p:ph idx="1"/>
          </p:nvPr>
        </p:nvSpPr>
        <p:spPr>
          <a:xfrm>
            <a:off x="1692275" y="1196975"/>
            <a:ext cx="7416800" cy="2232025"/>
          </a:xfrm>
        </p:spPr>
        <p:txBody>
          <a:bodyPr/>
          <a:lstStyle/>
          <a:p>
            <a:r>
              <a:rPr lang="en-US" sz="2400" dirty="0" smtClean="0"/>
              <a:t>All of the KM </a:t>
            </a:r>
            <a:r>
              <a:rPr lang="en-US" sz="2400" dirty="0" err="1" smtClean="0"/>
              <a:t>activit</a:t>
            </a:r>
            <a:r>
              <a:rPr lang="id-ID" sz="2400" dirty="0" smtClean="0"/>
              <a:t>ies</a:t>
            </a:r>
            <a:r>
              <a:rPr lang="en-US" sz="2400" dirty="0" smtClean="0"/>
              <a:t> in BAPETEN refer from the BAPETEN KM Guidebook which content of KM Blueprint &amp; KM Road</a:t>
            </a:r>
            <a:r>
              <a:rPr lang="id-ID" sz="2400" dirty="0" smtClean="0"/>
              <a:t> </a:t>
            </a:r>
            <a:r>
              <a:rPr lang="en-US" sz="2400" dirty="0" smtClean="0"/>
              <a:t>Map for 5 year  2015 – 2019,  develop from the result of  KM Readiness survey of BAPETEN.  </a:t>
            </a:r>
          </a:p>
          <a:p>
            <a:pPr>
              <a:buFontTx/>
              <a:buNone/>
            </a:pPr>
            <a:endParaRPr lang="en-US" dirty="0" smtClean="0"/>
          </a:p>
        </p:txBody>
      </p:sp>
      <p:sp>
        <p:nvSpPr>
          <p:cNvPr id="15363" name="Slide Number Placeholder 3"/>
          <p:cNvSpPr>
            <a:spLocks noGrp="1"/>
          </p:cNvSpPr>
          <p:nvPr>
            <p:ph type="sldNum" sz="quarter" idx="12"/>
          </p:nvPr>
        </p:nvSpPr>
        <p:spPr>
          <a:noFill/>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fld id="{A12F362A-60A5-4198-A3D7-A81CB3C1D163}" type="slidenum">
              <a:rPr lang="en-US" altLang="zh-CN" sz="1400"/>
              <a:pPr/>
              <a:t>2</a:t>
            </a:fld>
            <a:endParaRPr lang="en-US" altLang="zh-CN" sz="1400"/>
          </a:p>
        </p:txBody>
      </p:sp>
      <p:pic>
        <p:nvPicPr>
          <p:cNvPr id="1536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91440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412875"/>
            <a:ext cx="140493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187325"/>
            <a:ext cx="6562725" cy="582613"/>
          </a:xfrm>
        </p:spPr>
        <p:txBody>
          <a:bodyPr/>
          <a:lstStyle/>
          <a:p>
            <a:pPr>
              <a:defRPr/>
            </a:pPr>
            <a:r>
              <a:rPr lang="en-US" b="1" dirty="0" smtClean="0">
                <a:solidFill>
                  <a:srgbClr val="800000"/>
                </a:solidFill>
              </a:rPr>
              <a:t>OBJECTIVE</a:t>
            </a:r>
            <a:r>
              <a:rPr lang="id-ID" b="1" dirty="0" smtClean="0">
                <a:solidFill>
                  <a:srgbClr val="800000"/>
                </a:solidFill>
              </a:rPr>
              <a:t>S</a:t>
            </a:r>
            <a:endParaRPr lang="en-US" dirty="0">
              <a:solidFill>
                <a:srgbClr val="800000"/>
              </a:solidFill>
            </a:endParaRPr>
          </a:p>
        </p:txBody>
      </p:sp>
      <p:sp>
        <p:nvSpPr>
          <p:cNvPr id="3" name="Content Placeholder 2"/>
          <p:cNvSpPr>
            <a:spLocks noGrp="1"/>
          </p:cNvSpPr>
          <p:nvPr>
            <p:ph idx="1"/>
          </p:nvPr>
        </p:nvSpPr>
        <p:spPr>
          <a:xfrm>
            <a:off x="180061" y="1557026"/>
            <a:ext cx="6479654" cy="4463162"/>
          </a:xfrm>
        </p:spPr>
        <p:txBody>
          <a:bodyPr/>
          <a:lstStyle/>
          <a:p>
            <a:pPr>
              <a:defRPr/>
            </a:pPr>
            <a:r>
              <a:rPr lang="id-ID" dirty="0"/>
              <a:t>T</a:t>
            </a:r>
            <a:r>
              <a:rPr lang="id-ID" dirty="0" smtClean="0"/>
              <a:t>o</a:t>
            </a:r>
            <a:r>
              <a:rPr lang="id-ID" b="1" dirty="0" smtClean="0"/>
              <a:t> </a:t>
            </a:r>
            <a:r>
              <a:rPr lang="en-US" dirty="0" smtClean="0"/>
              <a:t>overview on knowledge management initiatives of regulatory inspection and law enforcement on radiation facilities and radiation sources in BAPETEN Indonesia. </a:t>
            </a:r>
            <a:r>
              <a:rPr lang="en-US" dirty="0" err="1" smtClean="0"/>
              <a:t>analyse</a:t>
            </a:r>
            <a:r>
              <a:rPr lang="en-US" dirty="0" smtClean="0"/>
              <a:t> the innovation products</a:t>
            </a:r>
            <a:r>
              <a:rPr lang="id-ID" dirty="0" smtClean="0"/>
              <a:t> </a:t>
            </a:r>
            <a:r>
              <a:rPr lang="en-US" dirty="0" smtClean="0"/>
              <a:t>in regulatory inspection and law enforcement activities</a:t>
            </a:r>
            <a:endParaRPr lang="id-ID" dirty="0" smtClean="0"/>
          </a:p>
        </p:txBody>
      </p:sp>
      <p:sp>
        <p:nvSpPr>
          <p:cNvPr id="18435" name="Slide Number Placeholder 3"/>
          <p:cNvSpPr>
            <a:spLocks noGrp="1"/>
          </p:cNvSpPr>
          <p:nvPr>
            <p:ph type="sldNum" sz="quarter" idx="12"/>
          </p:nvPr>
        </p:nvSpPr>
        <p:spPr>
          <a:noFill/>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fld id="{82BF1B99-AEE2-4740-8480-D2B4F40596AA}" type="slidenum">
              <a:rPr lang="en-US" altLang="zh-CN" sz="1400"/>
              <a:pPr/>
              <a:t>3</a:t>
            </a:fld>
            <a:endParaRPr lang="en-US" altLang="zh-CN" sz="1400"/>
          </a:p>
        </p:txBody>
      </p:sp>
      <p:pic>
        <p:nvPicPr>
          <p:cNvPr id="4" name="Picture 3"/>
          <p:cNvPicPr>
            <a:picLocks noChangeAspect="1"/>
          </p:cNvPicPr>
          <p:nvPr/>
        </p:nvPicPr>
        <p:blipFill>
          <a:blip r:embed="rId2"/>
          <a:stretch>
            <a:fillRect/>
          </a:stretch>
        </p:blipFill>
        <p:spPr>
          <a:xfrm>
            <a:off x="6845300" y="1125032"/>
            <a:ext cx="2298700" cy="57329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044" y="4004992"/>
            <a:ext cx="7019925" cy="582613"/>
          </a:xfrm>
        </p:spPr>
        <p:txBody>
          <a:bodyPr/>
          <a:lstStyle/>
          <a:p>
            <a:pPr>
              <a:defRPr/>
            </a:pPr>
            <a:r>
              <a:rPr lang="en-US" sz="2400" b="1" dirty="0" smtClean="0"/>
              <a:t>DESCRIPTION OF THE KM INITIATIVES</a:t>
            </a:r>
            <a:endParaRPr lang="en-US" sz="2400" dirty="0"/>
          </a:p>
        </p:txBody>
      </p:sp>
      <p:sp>
        <p:nvSpPr>
          <p:cNvPr id="3" name="Content Placeholder 2"/>
          <p:cNvSpPr>
            <a:spLocks noGrp="1"/>
          </p:cNvSpPr>
          <p:nvPr>
            <p:ph idx="1"/>
          </p:nvPr>
        </p:nvSpPr>
        <p:spPr>
          <a:xfrm>
            <a:off x="0" y="0"/>
            <a:ext cx="9144000" cy="6858000"/>
          </a:xfrm>
          <a:solidFill>
            <a:srgbClr val="99CC00"/>
          </a:solidFill>
        </p:spPr>
        <p:txBody>
          <a:bodyPr/>
          <a:lstStyle/>
          <a:p>
            <a:pPr marL="0" indent="0">
              <a:buFontTx/>
              <a:buNone/>
            </a:pPr>
            <a:r>
              <a:rPr lang="en-US" sz="3600" b="1" dirty="0" smtClean="0">
                <a:solidFill>
                  <a:srgbClr val="800000"/>
                </a:solidFill>
              </a:rPr>
              <a:t>  Direction </a:t>
            </a:r>
            <a:r>
              <a:rPr lang="en-US" sz="3600" b="1" dirty="0" smtClean="0">
                <a:solidFill>
                  <a:srgbClr val="800000"/>
                </a:solidFill>
              </a:rPr>
              <a:t>of </a:t>
            </a:r>
            <a:r>
              <a:rPr lang="en-US" sz="3600" b="1" dirty="0" smtClean="0">
                <a:solidFill>
                  <a:srgbClr val="800000"/>
                </a:solidFill>
              </a:rPr>
              <a:t>Policy </a:t>
            </a:r>
          </a:p>
          <a:p>
            <a:pPr marL="0" indent="0">
              <a:buFontTx/>
              <a:buNone/>
            </a:pPr>
            <a:r>
              <a:rPr lang="en-US" sz="3600" b="1" dirty="0" smtClean="0">
                <a:solidFill>
                  <a:srgbClr val="800000"/>
                </a:solidFill>
              </a:rPr>
              <a:t>  and </a:t>
            </a:r>
            <a:r>
              <a:rPr lang="en-US" sz="3600" b="1" dirty="0" smtClean="0">
                <a:solidFill>
                  <a:srgbClr val="800000"/>
                </a:solidFill>
              </a:rPr>
              <a:t>Strategic</a:t>
            </a:r>
          </a:p>
          <a:p>
            <a:pPr marL="0" indent="0">
              <a:buSzPct val="99000"/>
              <a:buFontTx/>
              <a:buNone/>
            </a:pPr>
            <a:endParaRPr lang="en-US" sz="1800" b="1" dirty="0" smtClean="0"/>
          </a:p>
          <a:p>
            <a:pPr marL="0" indent="0">
              <a:buSzPct val="99000"/>
              <a:buFontTx/>
              <a:buNone/>
            </a:pPr>
            <a:r>
              <a:rPr lang="en-US" sz="2000" b="1" dirty="0" smtClean="0"/>
              <a:t>  </a:t>
            </a:r>
            <a:r>
              <a:rPr lang="en-US" sz="2000" b="1" dirty="0" smtClean="0">
                <a:solidFill>
                  <a:srgbClr val="000090"/>
                </a:solidFill>
              </a:rPr>
              <a:t>The </a:t>
            </a:r>
            <a:r>
              <a:rPr lang="en-US" sz="2000" b="1" dirty="0" smtClean="0">
                <a:solidFill>
                  <a:srgbClr val="000090"/>
                </a:solidFill>
              </a:rPr>
              <a:t>architecture and </a:t>
            </a:r>
            <a:r>
              <a:rPr lang="en-US" sz="2000" b="1" dirty="0" err="1" smtClean="0">
                <a:solidFill>
                  <a:srgbClr val="000090"/>
                </a:solidFill>
              </a:rPr>
              <a:t>perfomance</a:t>
            </a:r>
            <a:r>
              <a:rPr lang="en-US" sz="2000" b="1" dirty="0" smtClean="0">
                <a:solidFill>
                  <a:srgbClr val="000090"/>
                </a:solidFill>
              </a:rPr>
              <a:t> information of program and activities </a:t>
            </a:r>
            <a:r>
              <a:rPr lang="en-US" sz="2000" b="1" dirty="0" smtClean="0">
                <a:solidFill>
                  <a:srgbClr val="000090"/>
                </a:solidFill>
              </a:rPr>
              <a:t>  </a:t>
            </a:r>
          </a:p>
          <a:p>
            <a:pPr marL="0" indent="0">
              <a:buSzPct val="99000"/>
              <a:buFontTx/>
              <a:buNone/>
            </a:pPr>
            <a:r>
              <a:rPr lang="en-US" sz="2000" b="1" dirty="0">
                <a:solidFill>
                  <a:srgbClr val="000090"/>
                </a:solidFill>
              </a:rPr>
              <a:t> </a:t>
            </a:r>
            <a:r>
              <a:rPr lang="en-US" sz="2000" b="1" dirty="0" smtClean="0">
                <a:solidFill>
                  <a:srgbClr val="000090"/>
                </a:solidFill>
              </a:rPr>
              <a:t> </a:t>
            </a:r>
            <a:r>
              <a:rPr lang="en-US" sz="2000" b="1" dirty="0" smtClean="0">
                <a:solidFill>
                  <a:srgbClr val="000090"/>
                </a:solidFill>
              </a:rPr>
              <a:t>in </a:t>
            </a:r>
            <a:r>
              <a:rPr lang="en-US" sz="2000" b="1" dirty="0" smtClean="0">
                <a:solidFill>
                  <a:srgbClr val="000090"/>
                </a:solidFill>
              </a:rPr>
              <a:t>inspection and regulatory </a:t>
            </a:r>
            <a:r>
              <a:rPr lang="en-US" sz="2000" b="1" dirty="0" smtClean="0">
                <a:solidFill>
                  <a:srgbClr val="000090"/>
                </a:solidFill>
              </a:rPr>
              <a:t>enforcement </a:t>
            </a:r>
            <a:r>
              <a:rPr lang="en-US" sz="2000" b="1" dirty="0" smtClean="0">
                <a:solidFill>
                  <a:srgbClr val="000090"/>
                </a:solidFill>
              </a:rPr>
              <a:t>are as follow:</a:t>
            </a:r>
          </a:p>
          <a:p>
            <a:pPr marL="857250" lvl="1" indent="-457200">
              <a:buSzPct val="99000"/>
              <a:buFontTx/>
              <a:buAutoNum type="arabicParenR"/>
            </a:pPr>
            <a:r>
              <a:rPr lang="en-US" sz="1900" b="1" dirty="0" smtClean="0"/>
              <a:t>to conduct risk graded approach based inspection for medical, industrial, and research facilities;</a:t>
            </a:r>
            <a:endParaRPr lang="id-ID" sz="1900" b="1" dirty="0" smtClean="0"/>
          </a:p>
          <a:p>
            <a:pPr marL="857250" lvl="1" indent="-457200">
              <a:buSzPct val="99000"/>
              <a:buFontTx/>
              <a:buAutoNum type="arabicParenR"/>
            </a:pPr>
            <a:r>
              <a:rPr lang="en-US" sz="1900" b="1" dirty="0" smtClean="0"/>
              <a:t>to enhance planning, monitoring and evaluation of </a:t>
            </a:r>
            <a:r>
              <a:rPr lang="en-US" sz="1900" b="1" dirty="0" err="1" smtClean="0"/>
              <a:t>efective</a:t>
            </a:r>
            <a:r>
              <a:rPr lang="en-US" sz="1900" b="1" dirty="0" smtClean="0"/>
              <a:t> inspection, developing procedures and working instructions;</a:t>
            </a:r>
          </a:p>
          <a:p>
            <a:pPr marL="857250" lvl="1" indent="-457200">
              <a:buSzPct val="99000"/>
              <a:buFontTx/>
              <a:buAutoNum type="arabicParenR" startAt="3"/>
            </a:pPr>
            <a:r>
              <a:rPr lang="en-US" sz="1900" b="1" dirty="0" smtClean="0"/>
              <a:t>to utilize human resources inspectors for safety and security of radiation sources optimally along with coordination to related stakeholders;</a:t>
            </a:r>
          </a:p>
          <a:p>
            <a:pPr marL="857250" lvl="1" indent="-457200">
              <a:buSzPct val="99000"/>
              <a:buFontTx/>
              <a:buAutoNum type="arabicParenR" startAt="3"/>
            </a:pPr>
            <a:r>
              <a:rPr lang="en-US" sz="1900" b="1" dirty="0" smtClean="0"/>
              <a:t>enforcing in place, the safety and security facilities report toward all users;</a:t>
            </a:r>
          </a:p>
          <a:p>
            <a:pPr marL="857250" lvl="1" indent="-457200">
              <a:buSzPct val="99000"/>
              <a:buFontTx/>
              <a:buAutoNum type="arabicParenR" startAt="3"/>
            </a:pPr>
            <a:r>
              <a:rPr lang="en-US" sz="1900" b="1" dirty="0" smtClean="0"/>
              <a:t>to utilize reliable data communication, processing and information technology (B@LIS);</a:t>
            </a:r>
          </a:p>
          <a:p>
            <a:pPr marL="857250" lvl="1" indent="-457200">
              <a:buSzPct val="99000"/>
              <a:buFontTx/>
              <a:buAutoNum type="arabicParenR" startAt="3"/>
            </a:pPr>
            <a:r>
              <a:rPr lang="en-US" sz="1900" b="1" dirty="0" smtClean="0"/>
              <a:t>to perform regulatory enforcement along coordination with other related stakeholders, such as police departments, attorney office and justice office.</a:t>
            </a:r>
          </a:p>
          <a:p>
            <a:pPr marL="0" indent="0">
              <a:buFontTx/>
              <a:buNone/>
            </a:pPr>
            <a:endParaRPr lang="en-US" b="1"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5597525" y="8567"/>
            <a:ext cx="3546475" cy="14044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8312" y="3357563"/>
            <a:ext cx="8279630" cy="3167062"/>
          </a:xfrm>
        </p:spPr>
        <p:txBody>
          <a:bodyPr/>
          <a:lstStyle/>
          <a:p>
            <a:pPr marL="0" indent="0">
              <a:spcBef>
                <a:spcPts val="0"/>
              </a:spcBef>
              <a:buSzPct val="99000"/>
              <a:buFontTx/>
              <a:buNone/>
              <a:defRPr/>
            </a:pPr>
            <a:r>
              <a:rPr lang="id-ID" sz="2000" b="1" dirty="0">
                <a:ea typeface="Times New Roman"/>
              </a:rPr>
              <a:t>E</a:t>
            </a:r>
            <a:r>
              <a:rPr lang="en-US" sz="2000" b="1" dirty="0" err="1">
                <a:ea typeface="Times New Roman"/>
              </a:rPr>
              <a:t>xtraordinary</a:t>
            </a:r>
            <a:r>
              <a:rPr lang="en-US" sz="2000" b="1" dirty="0">
                <a:ea typeface="Times New Roman"/>
              </a:rPr>
              <a:t> </a:t>
            </a:r>
            <a:r>
              <a:rPr lang="en-US" sz="2000" b="1" dirty="0" err="1">
                <a:ea typeface="Times New Roman"/>
              </a:rPr>
              <a:t>inovation</a:t>
            </a:r>
            <a:r>
              <a:rPr lang="id-ID" sz="2000" b="1" dirty="0">
                <a:ea typeface="Times New Roman"/>
              </a:rPr>
              <a:t> = </a:t>
            </a:r>
            <a:r>
              <a:rPr lang="en-US" sz="2000" b="1" dirty="0">
                <a:ea typeface="Times New Roman"/>
              </a:rPr>
              <a:t>A simple idea</a:t>
            </a:r>
            <a:r>
              <a:rPr lang="id-ID" sz="2000" b="1" dirty="0">
                <a:ea typeface="Times New Roman"/>
              </a:rPr>
              <a:t> + </a:t>
            </a:r>
            <a:r>
              <a:rPr lang="en-US" sz="2000" b="1" dirty="0">
                <a:ea typeface="Times New Roman"/>
              </a:rPr>
              <a:t>creative process</a:t>
            </a:r>
            <a:endParaRPr lang="id-ID" sz="2000" b="1" dirty="0">
              <a:ea typeface="Times New Roman"/>
            </a:endParaRPr>
          </a:p>
          <a:p>
            <a:pPr marL="0" indent="0">
              <a:spcBef>
                <a:spcPts val="0"/>
              </a:spcBef>
              <a:buSzPct val="99000"/>
              <a:buFontTx/>
              <a:buNone/>
              <a:defRPr/>
            </a:pPr>
            <a:r>
              <a:rPr lang="en-US" sz="2000" b="1" dirty="0" err="1">
                <a:ea typeface="Times New Roman"/>
              </a:rPr>
              <a:t>Inovation</a:t>
            </a:r>
            <a:r>
              <a:rPr lang="en-US" sz="2000" b="1" dirty="0">
                <a:ea typeface="Times New Roman"/>
              </a:rPr>
              <a:t> is a result of the process.  Simple method of </a:t>
            </a:r>
            <a:r>
              <a:rPr lang="en-US" sz="2000" b="1" dirty="0" err="1">
                <a:ea typeface="Times New Roman"/>
              </a:rPr>
              <a:t>inovation</a:t>
            </a:r>
            <a:r>
              <a:rPr lang="en-US" sz="2000" b="1" dirty="0">
                <a:ea typeface="Times New Roman"/>
              </a:rPr>
              <a:t> through Observe, Imitate, Modify (OIM) or enhance previous model to create value added. Systematic process of innovations usually through:</a:t>
            </a:r>
          </a:p>
          <a:p>
            <a:pPr marL="457200" indent="-457200">
              <a:spcBef>
                <a:spcPts val="0"/>
              </a:spcBef>
              <a:buSzPct val="99000"/>
              <a:defRPr/>
            </a:pPr>
            <a:r>
              <a:rPr lang="en-US" sz="2000" b="1" dirty="0">
                <a:ea typeface="Times New Roman"/>
              </a:rPr>
              <a:t>Preparation and problem identification;</a:t>
            </a:r>
          </a:p>
          <a:p>
            <a:pPr marL="457200" indent="-457200">
              <a:spcBef>
                <a:spcPts val="0"/>
              </a:spcBef>
              <a:buSzPct val="99000"/>
              <a:defRPr/>
            </a:pPr>
            <a:r>
              <a:rPr lang="en-US" sz="2000" b="1" dirty="0">
                <a:ea typeface="Times New Roman"/>
              </a:rPr>
              <a:t>Establish objectives of innovation,</a:t>
            </a:r>
            <a:r>
              <a:rPr lang="id-ID" sz="2000" b="1" dirty="0">
                <a:ea typeface="Times New Roman"/>
              </a:rPr>
              <a:t> </a:t>
            </a:r>
            <a:r>
              <a:rPr lang="en-US" sz="2000" b="1" dirty="0">
                <a:ea typeface="Times New Roman"/>
              </a:rPr>
              <a:t>identify the problems and challenges to achieve goals;</a:t>
            </a:r>
          </a:p>
          <a:p>
            <a:pPr marL="457200" indent="-457200">
              <a:spcBef>
                <a:spcPts val="0"/>
              </a:spcBef>
              <a:buSzPct val="99000"/>
              <a:defRPr/>
            </a:pPr>
            <a:r>
              <a:rPr lang="en-US" sz="2000" b="1" dirty="0">
                <a:ea typeface="Times New Roman"/>
              </a:rPr>
              <a:t>Finding as many as ideas (divergence), then incubate</a:t>
            </a:r>
            <a:r>
              <a:rPr lang="id-ID" sz="2000" b="1" dirty="0">
                <a:ea typeface="Times New Roman"/>
              </a:rPr>
              <a:t> </a:t>
            </a:r>
            <a:r>
              <a:rPr lang="en-US" sz="2000" b="1" dirty="0">
                <a:ea typeface="Times New Roman"/>
              </a:rPr>
              <a:t>them;</a:t>
            </a:r>
          </a:p>
          <a:p>
            <a:pPr marL="457200" indent="-457200">
              <a:spcBef>
                <a:spcPts val="0"/>
              </a:spcBef>
              <a:buSzPct val="99000"/>
              <a:defRPr/>
            </a:pPr>
            <a:r>
              <a:rPr lang="en-US" sz="2000" b="1" dirty="0">
                <a:ea typeface="Times New Roman"/>
              </a:rPr>
              <a:t>Produce innovations and implement them</a:t>
            </a:r>
            <a:r>
              <a:rPr lang="en-US" sz="2000" b="1" dirty="0" smtClean="0">
                <a:ea typeface="Times New Roman"/>
              </a:rPr>
              <a:t>.</a:t>
            </a:r>
            <a:endParaRPr lang="en-US" sz="2000" b="1" dirty="0">
              <a:ea typeface="Times New Roman"/>
            </a:endParaRPr>
          </a:p>
        </p:txBody>
      </p:sp>
      <p:sp>
        <p:nvSpPr>
          <p:cNvPr id="20482" name="Slide Number Placeholder 3"/>
          <p:cNvSpPr>
            <a:spLocks noGrp="1"/>
          </p:cNvSpPr>
          <p:nvPr>
            <p:ph type="sldNum" sz="quarter" idx="12"/>
          </p:nvPr>
        </p:nvSpPr>
        <p:spPr>
          <a:noFill/>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fld id="{5325E7F1-A765-49B1-972A-6A9A0FFF293A}" type="slidenum">
              <a:rPr lang="en-US" altLang="zh-CN" sz="1400"/>
              <a:pPr/>
              <a:t>5</a:t>
            </a:fld>
            <a:endParaRPr lang="en-US" altLang="zh-CN" sz="1400"/>
          </a:p>
        </p:txBody>
      </p:sp>
      <p:pic>
        <p:nvPicPr>
          <p:cNvPr id="2" name="Picture 1"/>
          <p:cNvPicPr>
            <a:picLocks noChangeAspect="1"/>
          </p:cNvPicPr>
          <p:nvPr/>
        </p:nvPicPr>
        <p:blipFill>
          <a:blip r:embed="rId2"/>
          <a:stretch>
            <a:fillRect/>
          </a:stretch>
        </p:blipFill>
        <p:spPr>
          <a:xfrm>
            <a:off x="2268032" y="333043"/>
            <a:ext cx="5183928" cy="2519965"/>
          </a:xfrm>
          <a:prstGeom prst="rect">
            <a:avLst/>
          </a:prstGeom>
        </p:spPr>
      </p:pic>
      <p:sp>
        <p:nvSpPr>
          <p:cNvPr id="3" name="TextBox 2"/>
          <p:cNvSpPr txBox="1"/>
          <p:nvPr/>
        </p:nvSpPr>
        <p:spPr>
          <a:xfrm>
            <a:off x="4428002" y="0"/>
            <a:ext cx="1079985" cy="338554"/>
          </a:xfrm>
          <a:prstGeom prst="rect">
            <a:avLst/>
          </a:prstGeom>
          <a:noFill/>
        </p:spPr>
        <p:txBody>
          <a:bodyPr wrap="square" rtlCol="0">
            <a:spAutoFit/>
          </a:bodyPr>
          <a:lstStyle/>
          <a:p>
            <a:r>
              <a:rPr lang="en-US" sz="1600" b="1" dirty="0" smtClean="0">
                <a:solidFill>
                  <a:srgbClr val="800000"/>
                </a:solidFill>
              </a:rPr>
              <a:t>DIALOG</a:t>
            </a:r>
            <a:endParaRPr lang="en-US" sz="1600" b="1" dirty="0">
              <a:solidFill>
                <a:srgbClr val="800000"/>
              </a:solidFill>
            </a:endParaRPr>
          </a:p>
        </p:txBody>
      </p:sp>
      <p:sp>
        <p:nvSpPr>
          <p:cNvPr id="4" name="TextBox 3"/>
          <p:cNvSpPr txBox="1"/>
          <p:nvPr/>
        </p:nvSpPr>
        <p:spPr>
          <a:xfrm>
            <a:off x="612055" y="1485027"/>
            <a:ext cx="1511979" cy="523220"/>
          </a:xfrm>
          <a:prstGeom prst="rect">
            <a:avLst/>
          </a:prstGeom>
          <a:noFill/>
        </p:spPr>
        <p:txBody>
          <a:bodyPr wrap="square" rtlCol="0">
            <a:spAutoFit/>
          </a:bodyPr>
          <a:lstStyle/>
          <a:p>
            <a:r>
              <a:rPr lang="en-US" sz="1400" b="1" dirty="0" smtClean="0">
                <a:solidFill>
                  <a:srgbClr val="800000"/>
                </a:solidFill>
              </a:rPr>
              <a:t>FIELD (TEAM) BUILDING</a:t>
            </a:r>
            <a:endParaRPr lang="en-US" sz="1400" b="1" dirty="0">
              <a:solidFill>
                <a:srgbClr val="800000"/>
              </a:solidFill>
            </a:endParaRPr>
          </a:p>
        </p:txBody>
      </p:sp>
      <p:sp>
        <p:nvSpPr>
          <p:cNvPr id="5" name="TextBox 4"/>
          <p:cNvSpPr txBox="1"/>
          <p:nvPr/>
        </p:nvSpPr>
        <p:spPr>
          <a:xfrm>
            <a:off x="7475003" y="1341029"/>
            <a:ext cx="1655977" cy="738664"/>
          </a:xfrm>
          <a:prstGeom prst="rect">
            <a:avLst/>
          </a:prstGeom>
          <a:noFill/>
        </p:spPr>
        <p:txBody>
          <a:bodyPr wrap="square" rtlCol="0">
            <a:spAutoFit/>
          </a:bodyPr>
          <a:lstStyle/>
          <a:p>
            <a:r>
              <a:rPr lang="en-US" sz="1400" b="1" dirty="0" smtClean="0">
                <a:solidFill>
                  <a:srgbClr val="800000"/>
                </a:solidFill>
              </a:rPr>
              <a:t>LINKING</a:t>
            </a:r>
          </a:p>
          <a:p>
            <a:r>
              <a:rPr lang="en-US" sz="1400" b="1" dirty="0" smtClean="0">
                <a:solidFill>
                  <a:srgbClr val="800000"/>
                </a:solidFill>
              </a:rPr>
              <a:t>EXPICIT </a:t>
            </a:r>
          </a:p>
          <a:p>
            <a:r>
              <a:rPr lang="en-US" sz="1400" b="1" dirty="0" smtClean="0">
                <a:solidFill>
                  <a:srgbClr val="800000"/>
                </a:solidFill>
              </a:rPr>
              <a:t>KNOWLEDGE</a:t>
            </a:r>
            <a:endParaRPr lang="en-US" sz="1400" b="1" dirty="0">
              <a:solidFill>
                <a:srgbClr val="800000"/>
              </a:solidFill>
            </a:endParaRPr>
          </a:p>
        </p:txBody>
      </p:sp>
      <p:sp>
        <p:nvSpPr>
          <p:cNvPr id="6" name="TextBox 5"/>
          <p:cNvSpPr txBox="1"/>
          <p:nvPr/>
        </p:nvSpPr>
        <p:spPr>
          <a:xfrm>
            <a:off x="3564014" y="2925007"/>
            <a:ext cx="2951959" cy="307777"/>
          </a:xfrm>
          <a:prstGeom prst="rect">
            <a:avLst/>
          </a:prstGeom>
          <a:noFill/>
        </p:spPr>
        <p:txBody>
          <a:bodyPr wrap="square" rtlCol="0">
            <a:spAutoFit/>
          </a:bodyPr>
          <a:lstStyle/>
          <a:p>
            <a:pPr algn="ctr"/>
            <a:r>
              <a:rPr lang="en-US" sz="1400" b="1" dirty="0" smtClean="0">
                <a:solidFill>
                  <a:srgbClr val="800000"/>
                </a:solidFill>
              </a:rPr>
              <a:t>LEARNING BY DOING</a:t>
            </a:r>
            <a:endParaRPr lang="en-US" sz="1400" b="1" dirty="0">
              <a:solidFill>
                <a:srgbClr val="8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12"/>
          </p:nvPr>
        </p:nvSpPr>
        <p:spPr>
          <a:noFill/>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fld id="{8599A909-DD12-4E3F-95B0-632C1BE2CBA6}" type="slidenum">
              <a:rPr lang="en-US" altLang="zh-CN" sz="1400"/>
              <a:pPr/>
              <a:t>6</a:t>
            </a:fld>
            <a:endParaRPr lang="en-US" altLang="zh-CN" sz="1400"/>
          </a:p>
        </p:txBody>
      </p:sp>
      <p:sp>
        <p:nvSpPr>
          <p:cNvPr id="21506" name="Rectangle 4"/>
          <p:cNvSpPr>
            <a:spLocks noChangeArrowheads="1"/>
          </p:cNvSpPr>
          <p:nvPr/>
        </p:nvSpPr>
        <p:spPr bwMode="auto">
          <a:xfrm>
            <a:off x="0" y="0"/>
            <a:ext cx="9144000" cy="6858000"/>
          </a:xfrm>
          <a:prstGeom prst="rect">
            <a:avLst/>
          </a:prstGeom>
          <a:solidFill>
            <a:schemeClr val="bg1"/>
          </a:solidFill>
          <a:ln w="9525">
            <a:solidFill>
              <a:schemeClr val="accent1"/>
            </a:solidFill>
            <a:round/>
            <a:headEnd/>
            <a:tailEnd/>
          </a:ln>
        </p:spPr>
        <p:txBody>
          <a:bodyPr wrap="none" anchor="ctr"/>
          <a:lstStyle/>
          <a:p>
            <a:pPr eaLnBrk="1" hangingPunct="1">
              <a:buFont typeface="Arial" pitchFamily="34" charset="0"/>
              <a:buNone/>
            </a:pPr>
            <a:endParaRPr lang="en-US"/>
          </a:p>
        </p:txBody>
      </p:sp>
      <p:sp>
        <p:nvSpPr>
          <p:cNvPr id="21507" name="Slide Number Placeholder 5"/>
          <p:cNvSpPr txBox="1">
            <a:spLocks/>
          </p:cNvSpPr>
          <p:nvPr/>
        </p:nvSpPr>
        <p:spPr bwMode="auto">
          <a:xfrm>
            <a:off x="6962775" y="5519738"/>
            <a:ext cx="2311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pPr algn="r" eaLnBrk="1" hangingPunct="1">
              <a:buFont typeface="Arial" pitchFamily="34" charset="0"/>
              <a:buNone/>
            </a:pPr>
            <a:fld id="{32B07435-8B83-4F11-A3D6-33A8E57610F8}" type="slidenum">
              <a:rPr lang="en-US" sz="1400"/>
              <a:pPr algn="r" eaLnBrk="1" hangingPunct="1">
                <a:buFont typeface="Arial" pitchFamily="34" charset="0"/>
                <a:buNone/>
              </a:pPr>
              <a:t>6</a:t>
            </a:fld>
            <a:endParaRPr lang="en-US" sz="1400"/>
          </a:p>
        </p:txBody>
      </p:sp>
      <p:sp>
        <p:nvSpPr>
          <p:cNvPr id="7" name="Rectangle 3"/>
          <p:cNvSpPr txBox="1">
            <a:spLocks/>
          </p:cNvSpPr>
          <p:nvPr/>
        </p:nvSpPr>
        <p:spPr>
          <a:xfrm>
            <a:off x="30163" y="0"/>
            <a:ext cx="9501187" cy="55451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SimSun"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SimSun"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SimSun"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SimSun"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SimSun"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spcBef>
                <a:spcPts val="0"/>
              </a:spcBef>
              <a:buSzPct val="99000"/>
              <a:buFontTx/>
              <a:buNone/>
              <a:defRPr/>
            </a:pPr>
            <a:r>
              <a:rPr lang="id-ID" sz="2100" b="1" dirty="0" smtClean="0">
                <a:latin typeface="+mj-lt"/>
                <a:ea typeface="Times New Roman"/>
              </a:rPr>
              <a:t>3.3. KM Tools: </a:t>
            </a:r>
          </a:p>
          <a:p>
            <a:pPr marL="0" indent="0">
              <a:spcBef>
                <a:spcPts val="0"/>
              </a:spcBef>
              <a:buSzPct val="99000"/>
              <a:buFontTx/>
              <a:buNone/>
              <a:defRPr/>
            </a:pPr>
            <a:r>
              <a:rPr lang="en-US" sz="2100" dirty="0" smtClean="0">
                <a:latin typeface="+mj-lt"/>
                <a:ea typeface="Times New Roman"/>
              </a:rPr>
              <a:t>KM portal &amp; knowledge </a:t>
            </a:r>
            <a:r>
              <a:rPr lang="id-ID" sz="2100" dirty="0" smtClean="0">
                <a:latin typeface="+mj-lt"/>
                <a:ea typeface="Times New Roman"/>
              </a:rPr>
              <a:t>are </a:t>
            </a:r>
            <a:r>
              <a:rPr lang="en-US" sz="2100" dirty="0" err="1" smtClean="0">
                <a:latin typeface="+mj-lt"/>
                <a:ea typeface="Times New Roman"/>
              </a:rPr>
              <a:t>shar</a:t>
            </a:r>
            <a:r>
              <a:rPr lang="id-ID" sz="2100" dirty="0" smtClean="0">
                <a:latin typeface="+mj-lt"/>
                <a:ea typeface="Times New Roman"/>
              </a:rPr>
              <a:t>ed</a:t>
            </a:r>
            <a:r>
              <a:rPr lang="en-US" sz="2100" dirty="0" smtClean="0">
                <a:latin typeface="+mj-lt"/>
                <a:ea typeface="Times New Roman"/>
              </a:rPr>
              <a:t> in BAPETEN</a:t>
            </a:r>
            <a:r>
              <a:rPr lang="id-ID" sz="2100" dirty="0" smtClean="0">
                <a:latin typeface="+mj-lt"/>
                <a:ea typeface="Times New Roman"/>
              </a:rPr>
              <a:t> intranet &amp;</a:t>
            </a:r>
            <a:r>
              <a:rPr lang="en-US" sz="2100" dirty="0" smtClean="0">
                <a:latin typeface="+mj-lt"/>
                <a:ea typeface="Times New Roman"/>
              </a:rPr>
              <a:t> website</a:t>
            </a:r>
            <a:endParaRPr lang="id-ID" sz="2100" dirty="0" smtClean="0">
              <a:latin typeface="+mj-lt"/>
              <a:ea typeface="Times New Roman"/>
            </a:endParaRPr>
          </a:p>
          <a:p>
            <a:pPr marL="0" indent="0">
              <a:spcBef>
                <a:spcPts val="0"/>
              </a:spcBef>
              <a:buSzPct val="99000"/>
              <a:buFontTx/>
              <a:buNone/>
              <a:defRPr/>
            </a:pPr>
            <a:r>
              <a:rPr lang="en-US" sz="1800" dirty="0" smtClean="0">
                <a:ea typeface="Times New Roman"/>
              </a:rPr>
              <a:t>Table 1.Identification of KM Initiatives based on Activities and Output</a:t>
            </a:r>
            <a:r>
              <a:rPr lang="id-ID" sz="1800" dirty="0" smtClean="0">
                <a:ea typeface="Times New Roman"/>
              </a:rPr>
              <a:t>s</a:t>
            </a:r>
            <a:endParaRPr lang="id-ID" sz="2100" dirty="0" smtClean="0">
              <a:ea typeface="Times New Roman"/>
            </a:endParaRPr>
          </a:p>
        </p:txBody>
      </p:sp>
      <p:graphicFrame>
        <p:nvGraphicFramePr>
          <p:cNvPr id="8" name="Table 7"/>
          <p:cNvGraphicFramePr>
            <a:graphicFrameLocks noGrp="1"/>
          </p:cNvGraphicFramePr>
          <p:nvPr/>
        </p:nvGraphicFramePr>
        <p:xfrm>
          <a:off x="0" y="1157288"/>
          <a:ext cx="9144000" cy="5700714"/>
        </p:xfrm>
        <a:graphic>
          <a:graphicData uri="http://schemas.openxmlformats.org/drawingml/2006/table">
            <a:tbl>
              <a:tblPr/>
              <a:tblGrid>
                <a:gridCol w="425450"/>
                <a:gridCol w="1914525"/>
                <a:gridCol w="2125663"/>
                <a:gridCol w="4678362"/>
              </a:tblGrid>
              <a:tr h="766763">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ea typeface="SimSun" pitchFamily="2" charset="-122"/>
                        </a:rPr>
                        <a:t>No</a:t>
                      </a:r>
                      <a:endParaRPr kumimoji="0" lang="id-ID" sz="1600" b="1" i="0" u="none" strike="noStrike" cap="none" normalizeH="0" baseline="0" smtClean="0">
                        <a:ln>
                          <a:noFill/>
                        </a:ln>
                        <a:solidFill>
                          <a:srgbClr val="FFFFFF"/>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id-ID" sz="1600" b="1" i="0" u="none" strike="noStrike" cap="none" normalizeH="0" baseline="0" smtClean="0">
                          <a:ln>
                            <a:noFill/>
                          </a:ln>
                          <a:solidFill>
                            <a:srgbClr val="FFFFFF"/>
                          </a:solidFill>
                          <a:effectLst/>
                          <a:latin typeface="Arial" pitchFamily="34" charset="0"/>
                          <a:ea typeface="SimSun" pitchFamily="2" charset="-122"/>
                        </a:rPr>
                        <a:t>Activity</a:t>
                      </a:r>
                      <a:endParaRPr kumimoji="0" lang="id-ID" sz="1600" b="1" i="0" u="none" strike="noStrike" cap="none" normalizeH="0" baseline="0" smtClean="0">
                        <a:ln>
                          <a:noFill/>
                        </a:ln>
                        <a:solidFill>
                          <a:srgbClr val="FFFFFF"/>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id-ID" sz="1600" b="1" i="0" u="none" strike="noStrike" cap="none" normalizeH="0" baseline="0" smtClean="0">
                          <a:ln>
                            <a:noFill/>
                          </a:ln>
                          <a:solidFill>
                            <a:srgbClr val="FFFFFF"/>
                          </a:solidFill>
                          <a:effectLst/>
                          <a:latin typeface="Arial" pitchFamily="34" charset="0"/>
                          <a:ea typeface="SimSun" pitchFamily="2" charset="-122"/>
                        </a:rPr>
                        <a:t>Output/Target/</a:t>
                      </a:r>
                    </a:p>
                    <a:p>
                      <a:pPr marL="0" marR="0" lvl="0" indent="0" algn="ctr" defTabSz="914400" rtl="0" eaLnBrk="1" fontAlgn="base" latinLnBrk="0" hangingPunct="0">
                        <a:lnSpc>
                          <a:spcPct val="100000"/>
                        </a:lnSpc>
                        <a:spcBef>
                          <a:spcPct val="0"/>
                        </a:spcBef>
                        <a:spcAft>
                          <a:spcPct val="0"/>
                        </a:spcAft>
                        <a:buClrTx/>
                        <a:buSzTx/>
                        <a:buFontTx/>
                        <a:buNone/>
                        <a:tabLst/>
                      </a:pPr>
                      <a:r>
                        <a:rPr kumimoji="0" lang="id-ID" sz="1600" b="1" i="0" u="none" strike="noStrike" cap="none" normalizeH="0" baseline="0" smtClean="0">
                          <a:ln>
                            <a:noFill/>
                          </a:ln>
                          <a:solidFill>
                            <a:srgbClr val="FFFFFF"/>
                          </a:solidFill>
                          <a:effectLst/>
                          <a:latin typeface="Arial" pitchFamily="34" charset="0"/>
                          <a:ea typeface="SimSun" pitchFamily="2" charset="-122"/>
                        </a:rPr>
                        <a:t>Performance Indicator</a:t>
                      </a:r>
                      <a:endParaRPr kumimoji="0" lang="id-ID" sz="1600" b="1" i="0" u="none" strike="noStrike" cap="none" normalizeH="0" baseline="0" smtClean="0">
                        <a:ln>
                          <a:noFill/>
                        </a:ln>
                        <a:solidFill>
                          <a:srgbClr val="FFFFFF"/>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id-ID" sz="1600" b="1" i="0" u="none" strike="noStrike" cap="none" normalizeH="0" baseline="0" smtClean="0">
                          <a:ln>
                            <a:noFill/>
                          </a:ln>
                          <a:solidFill>
                            <a:srgbClr val="FFFFFF"/>
                          </a:solidFill>
                          <a:effectLst/>
                          <a:latin typeface="Arial" pitchFamily="34" charset="0"/>
                          <a:ea typeface="SimSun" pitchFamily="2" charset="-122"/>
                        </a:rPr>
                        <a:t>KM Initiatives, Task, Event</a:t>
                      </a:r>
                      <a:endParaRPr kumimoji="0" lang="id-ID" sz="1600" b="1" i="0" u="none" strike="noStrike" cap="none" normalizeH="0" baseline="0" smtClean="0">
                        <a:ln>
                          <a:noFill/>
                        </a:ln>
                        <a:solidFill>
                          <a:srgbClr val="FFFFFF"/>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6546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smtClean="0">
                          <a:ln>
                            <a:noFill/>
                          </a:ln>
                          <a:solidFill>
                            <a:srgbClr val="FFFFFF"/>
                          </a:solidFill>
                          <a:effectLst/>
                          <a:latin typeface="Times New Roman" pitchFamily="18" charset="0"/>
                          <a:ea typeface="SimSun" pitchFamily="2" charset="-122"/>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a.To conduct risk graded approach based inspection for medical, industrial, and research facilities</a:t>
                      </a:r>
                      <a:endParaRPr kumimoji="0" lang="id-ID" sz="1600" b="0" i="0" u="none" strike="noStrike" cap="none" normalizeH="0" baseline="0" smtClean="0">
                        <a:ln>
                          <a:noFill/>
                        </a:ln>
                        <a:solidFill>
                          <a:srgbClr val="000000"/>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Coverage of  inspection to </a:t>
                      </a:r>
                      <a:r>
                        <a:rPr kumimoji="0" lang="en-US" sz="1600" b="0" i="0" u="none" strike="noStrike" cap="none" normalizeH="0" baseline="0" smtClean="0">
                          <a:ln>
                            <a:noFill/>
                          </a:ln>
                          <a:solidFill>
                            <a:srgbClr val="000000"/>
                          </a:solidFill>
                          <a:effectLst/>
                          <a:latin typeface="Arial" pitchFamily="34" charset="0"/>
                          <a:ea typeface="SimSun" pitchFamily="2" charset="-122"/>
                        </a:rPr>
                        <a:t>1100</a:t>
                      </a:r>
                      <a:r>
                        <a:rPr kumimoji="0" lang="id-ID" sz="1600" b="0" i="0" u="none" strike="noStrike" cap="none" normalizeH="0" baseline="0" smtClean="0">
                          <a:ln>
                            <a:noFill/>
                          </a:ln>
                          <a:solidFill>
                            <a:srgbClr val="000000"/>
                          </a:solidFill>
                          <a:effectLst/>
                          <a:latin typeface="Arial" pitchFamily="34" charset="0"/>
                          <a:ea typeface="SimSun" pitchFamily="2" charset="-122"/>
                        </a:rPr>
                        <a:t> users across the country in 2016; </a:t>
                      </a:r>
                    </a:p>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3</a:t>
                      </a:r>
                      <a:r>
                        <a:rPr kumimoji="0" lang="en-US" sz="1600" b="0" i="0" u="none" strike="noStrike" cap="none" normalizeH="0" baseline="0" smtClean="0">
                          <a:ln>
                            <a:noFill/>
                          </a:ln>
                          <a:solidFill>
                            <a:srgbClr val="000000"/>
                          </a:solidFill>
                          <a:effectLst/>
                          <a:latin typeface="Arial" pitchFamily="34" charset="0"/>
                          <a:ea typeface="SimSun" pitchFamily="2" charset="-122"/>
                        </a:rPr>
                        <a:t>3</a:t>
                      </a:r>
                      <a:r>
                        <a:rPr kumimoji="0" lang="id-ID" sz="1600" b="0" i="0" u="none" strike="noStrike" cap="none" normalizeH="0" baseline="0" smtClean="0">
                          <a:ln>
                            <a:noFill/>
                          </a:ln>
                          <a:solidFill>
                            <a:srgbClr val="000000"/>
                          </a:solidFill>
                          <a:effectLst/>
                          <a:latin typeface="Arial" pitchFamily="34" charset="0"/>
                          <a:ea typeface="SimSun" pitchFamily="2" charset="-122"/>
                        </a:rPr>
                        <a:t>00 users in 2017-2019</a:t>
                      </a:r>
                    </a:p>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 </a:t>
                      </a:r>
                    </a:p>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 </a:t>
                      </a:r>
                      <a:endParaRPr kumimoji="0" lang="id-ID" sz="1600" b="0" i="0" u="none" strike="noStrike" cap="none" normalizeH="0" baseline="0" smtClean="0">
                        <a:ln>
                          <a:noFill/>
                        </a:ln>
                        <a:solidFill>
                          <a:srgbClr val="000000"/>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600" b="0" i="0" u="none" strike="noStrike" cap="none" normalizeH="0" baseline="0" smtClean="0">
                          <a:ln>
                            <a:noFill/>
                          </a:ln>
                          <a:solidFill>
                            <a:srgbClr val="000000"/>
                          </a:solidFill>
                          <a:effectLst/>
                          <a:latin typeface="Arial" pitchFamily="34" charset="0"/>
                          <a:ea typeface="SimSun" pitchFamily="2" charset="-122"/>
                        </a:rPr>
                        <a:t>Guidelines of performing inspection for medical, industrial, and research facilities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600" b="0" i="0" u="none" strike="noStrike" cap="none" normalizeH="0" baseline="0" smtClean="0">
                          <a:ln>
                            <a:noFill/>
                          </a:ln>
                          <a:solidFill>
                            <a:srgbClr val="000000"/>
                          </a:solidFill>
                          <a:effectLst/>
                          <a:latin typeface="Arial" pitchFamily="34" charset="0"/>
                          <a:ea typeface="SimSun" pitchFamily="2" charset="-122"/>
                        </a:rPr>
                        <a:t>Standard Operational Procedure for preparation, conduct and monitoring of inspection follow-up.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rgbClr val="000000"/>
                          </a:solidFill>
                          <a:effectLst/>
                          <a:latin typeface="Arial" pitchFamily="34" charset="0"/>
                          <a:ea typeface="SimSun" pitchFamily="2" charset="-122"/>
                        </a:rPr>
                        <a:t>Electronic filing system (ELFIS)</a:t>
                      </a:r>
                      <a:endParaRPr kumimoji="0" lang="id-ID" sz="1600" b="0" i="0" u="none" strike="noStrike" cap="none" normalizeH="0" baseline="0" smtClean="0">
                        <a:ln>
                          <a:noFill/>
                        </a:ln>
                        <a:solidFill>
                          <a:srgbClr val="000000"/>
                        </a:solidFill>
                        <a:effectLst/>
                        <a:latin typeface="Arial" pitchFamily="34" charset="0"/>
                        <a:ea typeface="SimSun" pitchFamily="2" charset="-122"/>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600" b="0" i="0" u="none" strike="noStrike" cap="none" normalizeH="0" baseline="0" smtClean="0">
                          <a:ln>
                            <a:noFill/>
                          </a:ln>
                          <a:solidFill>
                            <a:srgbClr val="000000"/>
                          </a:solidFill>
                          <a:effectLst/>
                          <a:latin typeface="Arial" pitchFamily="34" charset="0"/>
                          <a:ea typeface="SimSun" pitchFamily="2" charset="-122"/>
                        </a:rPr>
                        <a:t>Inspection information system for medical, industrial, and research facilities, integrated with lisencing information system</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rgbClr val="000000"/>
                          </a:solidFill>
                          <a:effectLst/>
                          <a:latin typeface="Arial" pitchFamily="34" charset="0"/>
                          <a:ea typeface="SimSun" pitchFamily="2" charset="-122"/>
                        </a:rPr>
                        <a:t>e-</a:t>
                      </a:r>
                      <a:r>
                        <a:rPr kumimoji="0" lang="id-ID" sz="1600" b="0" i="0" u="none" strike="noStrike" cap="none" normalizeH="0" baseline="0" smtClean="0">
                          <a:ln>
                            <a:noFill/>
                          </a:ln>
                          <a:solidFill>
                            <a:srgbClr val="000000"/>
                          </a:solidFill>
                          <a:effectLst/>
                          <a:latin typeface="Arial" pitchFamily="34" charset="0"/>
                          <a:ea typeface="SimSun" pitchFamily="2" charset="-122"/>
                        </a:rPr>
                        <a:t>I</a:t>
                      </a:r>
                      <a:r>
                        <a:rPr kumimoji="0" lang="en-US" sz="1600" b="0" i="0" u="none" strike="noStrike" cap="none" normalizeH="0" baseline="0" smtClean="0">
                          <a:ln>
                            <a:noFill/>
                          </a:ln>
                          <a:solidFill>
                            <a:srgbClr val="000000"/>
                          </a:solidFill>
                          <a:effectLst/>
                          <a:latin typeface="Arial" pitchFamily="34" charset="0"/>
                          <a:ea typeface="SimSun" pitchFamily="2" charset="-122"/>
                        </a:rPr>
                        <a:t>nspe</a:t>
                      </a:r>
                      <a:r>
                        <a:rPr kumimoji="0" lang="id-ID" sz="1600" b="0" i="0" u="none" strike="noStrike" cap="none" normalizeH="0" baseline="0" smtClean="0">
                          <a:ln>
                            <a:noFill/>
                          </a:ln>
                          <a:solidFill>
                            <a:srgbClr val="000000"/>
                          </a:solidFill>
                          <a:effectLst/>
                          <a:latin typeface="Arial" pitchFamily="34" charset="0"/>
                          <a:ea typeface="SimSun" pitchFamily="2" charset="-122"/>
                        </a:rPr>
                        <a:t>ction</a:t>
                      </a:r>
                      <a:r>
                        <a:rPr kumimoji="0" lang="en-US" sz="1600" b="0" i="0" u="none" strike="noStrike" cap="none" normalizeH="0" baseline="0" smtClean="0">
                          <a:ln>
                            <a:noFill/>
                          </a:ln>
                          <a:solidFill>
                            <a:srgbClr val="000000"/>
                          </a:solidFill>
                          <a:effectLst/>
                          <a:latin typeface="Arial" pitchFamily="34" charset="0"/>
                          <a:ea typeface="SimSun" pitchFamily="2" charset="-122"/>
                        </a:rPr>
                        <a:t> (</a:t>
                      </a:r>
                      <a:r>
                        <a:rPr kumimoji="0" lang="id-ID" sz="1600" b="0" i="0" u="none" strike="noStrike" cap="none" normalizeH="0" baseline="0" smtClean="0">
                          <a:ln>
                            <a:noFill/>
                          </a:ln>
                          <a:solidFill>
                            <a:srgbClr val="000000"/>
                          </a:solidFill>
                          <a:effectLst/>
                          <a:latin typeface="Arial" pitchFamily="34" charset="0"/>
                          <a:ea typeface="SimSun" pitchFamily="2" charset="-122"/>
                        </a:rPr>
                        <a:t>online users </a:t>
                      </a:r>
                      <a:r>
                        <a:rPr kumimoji="0" lang="en-US" sz="1600" b="0" i="0" u="none" strike="noStrike" cap="none" normalizeH="0" baseline="0" smtClean="0">
                          <a:ln>
                            <a:noFill/>
                          </a:ln>
                          <a:solidFill>
                            <a:srgbClr val="000000"/>
                          </a:solidFill>
                          <a:effectLst/>
                          <a:latin typeface="Arial" pitchFamily="34" charset="0"/>
                          <a:ea typeface="SimSun" pitchFamily="2" charset="-122"/>
                        </a:rPr>
                        <a:t>self-assessment</a:t>
                      </a:r>
                      <a:r>
                        <a:rPr kumimoji="0" lang="id-ID" sz="1600" b="0" i="0" u="none" strike="noStrike" cap="none" normalizeH="0" baseline="0" smtClean="0">
                          <a:ln>
                            <a:noFill/>
                          </a:ln>
                          <a:solidFill>
                            <a:srgbClr val="000000"/>
                          </a:solidFill>
                          <a:effectLst/>
                          <a:latin typeface="Arial" pitchFamily="34" charset="0"/>
                          <a:ea typeface="SimSun" pitchFamily="2" charset="-122"/>
                        </a:rPr>
                        <a:t>, which they can input data in BAPETEN website</a:t>
                      </a:r>
                      <a:r>
                        <a:rPr kumimoji="0" lang="en-US" sz="1600" b="0" i="0" u="none" strike="noStrike" cap="none" normalizeH="0" baseline="0" smtClean="0">
                          <a:ln>
                            <a:noFill/>
                          </a:ln>
                          <a:solidFill>
                            <a:srgbClr val="000000"/>
                          </a:solidFill>
                          <a:effectLst/>
                          <a:latin typeface="Arial" pitchFamily="34" charset="0"/>
                          <a:ea typeface="SimSun" pitchFamily="2" charset="-122"/>
                        </a:rPr>
                        <a:t>)</a:t>
                      </a:r>
                      <a:endParaRPr kumimoji="0" lang="id-ID" sz="1600" b="0" i="0" u="none" strike="noStrike" cap="none" normalizeH="0" baseline="0" smtClean="0">
                        <a:ln>
                          <a:noFill/>
                        </a:ln>
                        <a:solidFill>
                          <a:srgbClr val="000000"/>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r>
              <a:tr h="1868488">
                <a:tc vMerge="1">
                  <a:txBody>
                    <a:bodyPr/>
                    <a:lstStyle/>
                    <a:p>
                      <a:endParaRPr lang="id-ID"/>
                    </a:p>
                  </a:txBody>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b.Tacit </a:t>
                      </a:r>
                      <a:r>
                        <a:rPr kumimoji="0" lang="en-US" sz="1600" b="0" i="0" u="none" strike="noStrike" cap="none" normalizeH="0" baseline="0" smtClean="0">
                          <a:ln>
                            <a:noFill/>
                          </a:ln>
                          <a:solidFill>
                            <a:srgbClr val="000000"/>
                          </a:solidFill>
                          <a:effectLst/>
                          <a:latin typeface="Arial" pitchFamily="34" charset="0"/>
                          <a:ea typeface="SimSun" pitchFamily="2" charset="-122"/>
                        </a:rPr>
                        <a:t>k</a:t>
                      </a:r>
                      <a:r>
                        <a:rPr kumimoji="0" lang="id-ID" sz="1600" b="0" i="0" u="none" strike="noStrike" cap="none" normalizeH="0" baseline="0" smtClean="0">
                          <a:ln>
                            <a:noFill/>
                          </a:ln>
                          <a:solidFill>
                            <a:srgbClr val="000000"/>
                          </a:solidFill>
                          <a:effectLst/>
                          <a:latin typeface="Arial" pitchFamily="34" charset="0"/>
                          <a:ea typeface="SimSun" pitchFamily="2" charset="-122"/>
                        </a:rPr>
                        <a:t>nowledge  transfer from senior to junior inspectors to do inspection </a:t>
                      </a:r>
                      <a:r>
                        <a:rPr kumimoji="0" lang="en-US" sz="1600" b="0" i="0" u="none" strike="noStrike" cap="none" normalizeH="0" baseline="0" smtClean="0">
                          <a:ln>
                            <a:noFill/>
                          </a:ln>
                          <a:solidFill>
                            <a:srgbClr val="000000"/>
                          </a:solidFill>
                          <a:effectLst/>
                          <a:latin typeface="Arial" pitchFamily="34" charset="0"/>
                          <a:ea typeface="SimSun" pitchFamily="2" charset="-122"/>
                        </a:rPr>
                        <a:t>and</a:t>
                      </a:r>
                      <a:r>
                        <a:rPr kumimoji="0" lang="id-ID" sz="1600" b="0" i="0" u="none" strike="noStrike" cap="none" normalizeH="0" baseline="0" smtClean="0">
                          <a:ln>
                            <a:noFill/>
                          </a:ln>
                          <a:solidFill>
                            <a:srgbClr val="000000"/>
                          </a:solidFill>
                          <a:effectLst/>
                          <a:latin typeface="Arial" pitchFamily="34" charset="0"/>
                          <a:ea typeface="SimSun" pitchFamily="2" charset="-122"/>
                        </a:rPr>
                        <a:t> enforcement </a:t>
                      </a:r>
                    </a:p>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c.Composition of team building</a:t>
                      </a:r>
                      <a:endParaRPr kumimoji="0" lang="id-ID" sz="1600" b="0" i="0" u="none" strike="noStrike" cap="none" normalizeH="0" baseline="0" smtClean="0">
                        <a:ln>
                          <a:noFill/>
                        </a:ln>
                        <a:solidFill>
                          <a:srgbClr val="000000"/>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600" b="0" i="0" u="none" strike="noStrike" cap="none" normalizeH="0" baseline="0" smtClean="0">
                          <a:ln>
                            <a:noFill/>
                          </a:ln>
                          <a:solidFill>
                            <a:srgbClr val="000000"/>
                          </a:solidFill>
                          <a:effectLst/>
                          <a:latin typeface="Arial" pitchFamily="34" charset="0"/>
                          <a:ea typeface="SimSun" pitchFamily="2" charset="-122"/>
                        </a:rPr>
                        <a:t>To enhance competence of  </a:t>
                      </a:r>
                      <a:r>
                        <a:rPr kumimoji="0" lang="en-US" sz="1600" b="0" i="0" u="none" strike="noStrike" cap="none" normalizeH="0" baseline="0" smtClean="0">
                          <a:ln>
                            <a:noFill/>
                          </a:ln>
                          <a:solidFill>
                            <a:srgbClr val="000000"/>
                          </a:solidFill>
                          <a:effectLst/>
                          <a:latin typeface="Arial" pitchFamily="34" charset="0"/>
                          <a:ea typeface="SimSun" pitchFamily="2" charset="-122"/>
                        </a:rPr>
                        <a:t>39 </a:t>
                      </a:r>
                      <a:r>
                        <a:rPr kumimoji="0" lang="id-ID" sz="1600" b="0" i="0" u="none" strike="noStrike" cap="none" normalizeH="0" baseline="0" smtClean="0">
                          <a:ln>
                            <a:noFill/>
                          </a:ln>
                          <a:solidFill>
                            <a:srgbClr val="000000"/>
                          </a:solidFill>
                          <a:effectLst/>
                          <a:latin typeface="Arial" pitchFamily="34" charset="0"/>
                          <a:ea typeface="SimSun" pitchFamily="2" charset="-122"/>
                        </a:rPr>
                        <a:t>junior inspectors</a:t>
                      </a:r>
                      <a:r>
                        <a:rPr kumimoji="0" lang="en-US" sz="1600" b="0" i="0" u="none" strike="noStrike" cap="none" normalizeH="0" baseline="0" smtClean="0">
                          <a:ln>
                            <a:noFill/>
                          </a:ln>
                          <a:solidFill>
                            <a:srgbClr val="000000"/>
                          </a:solidFill>
                          <a:effectLst/>
                          <a:latin typeface="Arial" pitchFamily="34" charset="0"/>
                          <a:ea typeface="SimSun" pitchFamily="2" charset="-122"/>
                        </a:rPr>
                        <a:t> and 22 </a:t>
                      </a:r>
                      <a:r>
                        <a:rPr kumimoji="0" lang="id-ID" sz="1600" b="0" i="0" u="none" strike="noStrike" cap="none" normalizeH="0" baseline="0" smtClean="0">
                          <a:ln>
                            <a:noFill/>
                          </a:ln>
                          <a:solidFill>
                            <a:srgbClr val="000000"/>
                          </a:solidFill>
                          <a:effectLst/>
                          <a:latin typeface="Arial" pitchFamily="34" charset="0"/>
                          <a:ea typeface="SimSun" pitchFamily="2" charset="-122"/>
                        </a:rPr>
                        <a:t>trainee</a:t>
                      </a:r>
                      <a:r>
                        <a:rPr kumimoji="0" lang="en-US" sz="1600" b="0" i="0" u="none" strike="noStrike" cap="none" normalizeH="0" baseline="0" smtClean="0">
                          <a:ln>
                            <a:noFill/>
                          </a:ln>
                          <a:solidFill>
                            <a:srgbClr val="000000"/>
                          </a:solidFill>
                          <a:effectLst/>
                          <a:latin typeface="Arial" pitchFamily="34" charset="0"/>
                          <a:ea typeface="SimSun" pitchFamily="2" charset="-122"/>
                        </a:rPr>
                        <a:t> inspectors</a:t>
                      </a:r>
                      <a:endParaRPr kumimoji="0" lang="id-ID" sz="1600" b="0" i="0" u="none" strike="noStrike" cap="none" normalizeH="0" baseline="0" smtClean="0">
                        <a:ln>
                          <a:noFill/>
                        </a:ln>
                        <a:solidFill>
                          <a:srgbClr val="000000"/>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7"/>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rgbClr val="000000"/>
                          </a:solidFill>
                          <a:effectLst/>
                          <a:latin typeface="Arial" pitchFamily="34" charset="0"/>
                          <a:ea typeface="SimSun" pitchFamily="2" charset="-122"/>
                        </a:rPr>
                        <a:t>Conducting i</a:t>
                      </a:r>
                      <a:r>
                        <a:rPr kumimoji="0" lang="id-ID" sz="1600" b="0" i="0" u="none" strike="noStrike" cap="none" normalizeH="0" baseline="0" smtClean="0">
                          <a:ln>
                            <a:noFill/>
                          </a:ln>
                          <a:solidFill>
                            <a:srgbClr val="000000"/>
                          </a:solidFill>
                          <a:effectLst/>
                          <a:latin typeface="Arial" pitchFamily="34" charset="0"/>
                          <a:ea typeface="SimSun" pitchFamily="2" charset="-122"/>
                        </a:rPr>
                        <a:t>nspection together </a:t>
                      </a:r>
                      <a:r>
                        <a:rPr kumimoji="0" lang="en-US" sz="1600" b="0" i="0" u="none" strike="noStrike" cap="none" normalizeH="0" baseline="0" smtClean="0">
                          <a:ln>
                            <a:noFill/>
                          </a:ln>
                          <a:solidFill>
                            <a:srgbClr val="000000"/>
                          </a:solidFill>
                          <a:effectLst/>
                          <a:latin typeface="Arial" pitchFamily="34" charset="0"/>
                          <a:ea typeface="SimSun" pitchFamily="2" charset="-122"/>
                        </a:rPr>
                        <a:t>among</a:t>
                      </a:r>
                      <a:r>
                        <a:rPr kumimoji="0" lang="id-ID" sz="1600" b="0" i="0" u="none" strike="noStrike" cap="none" normalizeH="0" baseline="0" smtClean="0">
                          <a:ln>
                            <a:noFill/>
                          </a:ln>
                          <a:solidFill>
                            <a:srgbClr val="000000"/>
                          </a:solidFill>
                          <a:effectLst/>
                          <a:latin typeface="Arial" pitchFamily="34" charset="0"/>
                          <a:ea typeface="SimSun" pitchFamily="2" charset="-122"/>
                        </a:rPr>
                        <a:t> seniors</a:t>
                      </a:r>
                      <a:r>
                        <a:rPr kumimoji="0" lang="en-US" sz="1600" b="0" i="0" u="none" strike="noStrike" cap="none" normalizeH="0" baseline="0" smtClean="0">
                          <a:ln>
                            <a:noFill/>
                          </a:ln>
                          <a:solidFill>
                            <a:srgbClr val="000000"/>
                          </a:solidFill>
                          <a:effectLst/>
                          <a:latin typeface="Arial" pitchFamily="34" charset="0"/>
                          <a:ea typeface="SimSun" pitchFamily="2" charset="-122"/>
                        </a:rPr>
                        <a:t>,</a:t>
                      </a:r>
                      <a:r>
                        <a:rPr kumimoji="0" lang="id-ID" sz="1600" b="0" i="0" u="none" strike="noStrike" cap="none" normalizeH="0" baseline="0" smtClean="0">
                          <a:ln>
                            <a:noFill/>
                          </a:ln>
                          <a:solidFill>
                            <a:srgbClr val="000000"/>
                          </a:solidFill>
                          <a:effectLst/>
                          <a:latin typeface="Arial" pitchFamily="34" charset="0"/>
                          <a:ea typeface="SimSun" pitchFamily="2" charset="-122"/>
                        </a:rPr>
                        <a:t> juniors</a:t>
                      </a:r>
                      <a:r>
                        <a:rPr kumimoji="0" lang="en-US" sz="1600" b="0" i="0" u="none" strike="noStrike" cap="none" normalizeH="0" baseline="0" smtClean="0">
                          <a:ln>
                            <a:noFill/>
                          </a:ln>
                          <a:solidFill>
                            <a:srgbClr val="000000"/>
                          </a:solidFill>
                          <a:effectLst/>
                          <a:latin typeface="Arial" pitchFamily="34" charset="0"/>
                          <a:ea typeface="SimSun" pitchFamily="2" charset="-122"/>
                        </a:rPr>
                        <a:t> and trainee inspectors</a:t>
                      </a:r>
                      <a:endParaRPr kumimoji="0" lang="id-ID" sz="1600" b="0" i="0" u="none" strike="noStrike" cap="none" normalizeH="0" baseline="0" smtClean="0">
                        <a:ln>
                          <a:noFill/>
                        </a:ln>
                        <a:solidFill>
                          <a:srgbClr val="000000"/>
                        </a:solidFill>
                        <a:effectLst/>
                        <a:latin typeface="Arial" pitchFamily="34" charset="0"/>
                        <a:ea typeface="SimSun" pitchFamily="2" charset="-122"/>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600" b="0" i="0" u="none" strike="noStrike" cap="none" normalizeH="0" baseline="0" smtClean="0">
                          <a:ln>
                            <a:noFill/>
                          </a:ln>
                          <a:solidFill>
                            <a:srgbClr val="000000"/>
                          </a:solidFill>
                          <a:effectLst/>
                          <a:latin typeface="Arial" pitchFamily="34" charset="0"/>
                          <a:ea typeface="SimSun" pitchFamily="2" charset="-122"/>
                        </a:rPr>
                        <a:t>Organizing event for </a:t>
                      </a:r>
                      <a:r>
                        <a:rPr kumimoji="0" lang="id-ID" sz="1600" b="0" i="0" u="none" strike="noStrike" cap="none" normalizeH="0" baseline="0" smtClean="0">
                          <a:ln>
                            <a:noFill/>
                          </a:ln>
                          <a:solidFill>
                            <a:srgbClr val="000000"/>
                          </a:solidFill>
                          <a:effectLst/>
                          <a:latin typeface="Arial" pitchFamily="34" charset="0"/>
                          <a:ea typeface="SimSun" pitchFamily="2" charset="-122"/>
                        </a:rPr>
                        <a:t>Inspector Coordination Meeting for sharing knowledge and experience (twice a year)</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600" b="0" i="0" u="none" strike="noStrike" cap="none" normalizeH="0" baseline="0" smtClean="0">
                          <a:ln>
                            <a:noFill/>
                          </a:ln>
                          <a:solidFill>
                            <a:srgbClr val="000000"/>
                          </a:solidFill>
                          <a:effectLst/>
                          <a:latin typeface="Arial" pitchFamily="34" charset="0"/>
                          <a:ea typeface="SimSun" pitchFamily="2" charset="-122"/>
                        </a:rPr>
                        <a:t>To supervise junior and trainee inspectors for regeneration issue.</a:t>
                      </a:r>
                      <a:endParaRPr kumimoji="0" lang="id-ID" sz="1600" b="0" i="0" u="none" strike="noStrike" cap="none" normalizeH="0" baseline="0" smtClean="0">
                        <a:ln>
                          <a:noFill/>
                        </a:ln>
                        <a:solidFill>
                          <a:srgbClr val="000000"/>
                        </a:solidFill>
                        <a:effectLst/>
                        <a:latin typeface="Times" pitchFamily="-8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7"/>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2530" name="Slide Number Placeholder 2"/>
          <p:cNvSpPr>
            <a:spLocks noGrp="1"/>
          </p:cNvSpPr>
          <p:nvPr>
            <p:ph type="sldNum" sz="quarter" idx="12"/>
          </p:nvPr>
        </p:nvSpPr>
        <p:spPr>
          <a:noFill/>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fld id="{97C5C400-D5D2-4E39-975B-0F0353F172FD}" type="slidenum">
              <a:rPr lang="en-US" altLang="zh-CN" sz="1400"/>
              <a:pPr/>
              <a:t>7</a:t>
            </a:fld>
            <a:endParaRPr lang="en-US" altLang="zh-CN" sz="1400"/>
          </a:p>
        </p:txBody>
      </p:sp>
      <p:sp>
        <p:nvSpPr>
          <p:cNvPr id="22531" name="Rectangle 3"/>
          <p:cNvSpPr>
            <a:spLocks noChangeArrowheads="1"/>
          </p:cNvSpPr>
          <p:nvPr/>
        </p:nvSpPr>
        <p:spPr bwMode="auto">
          <a:xfrm>
            <a:off x="0" y="0"/>
            <a:ext cx="9144000" cy="6858000"/>
          </a:xfrm>
          <a:prstGeom prst="rect">
            <a:avLst/>
          </a:prstGeom>
          <a:solidFill>
            <a:schemeClr val="bg1"/>
          </a:solidFill>
          <a:ln w="9525">
            <a:solidFill>
              <a:schemeClr val="accent1"/>
            </a:solidFill>
            <a:round/>
            <a:headEnd/>
            <a:tailEnd/>
          </a:ln>
        </p:spPr>
        <p:txBody>
          <a:bodyPr wrap="none" anchor="ctr"/>
          <a:lstStyle/>
          <a:p>
            <a:pPr eaLnBrk="1" hangingPunct="1">
              <a:buFont typeface="Arial" pitchFamily="34" charset="0"/>
              <a:buNone/>
            </a:pPr>
            <a:endParaRPr lang="en-US"/>
          </a:p>
        </p:txBody>
      </p:sp>
      <p:graphicFrame>
        <p:nvGraphicFramePr>
          <p:cNvPr id="5" name="Table 4"/>
          <p:cNvGraphicFramePr>
            <a:graphicFrameLocks noGrp="1"/>
          </p:cNvGraphicFramePr>
          <p:nvPr/>
        </p:nvGraphicFramePr>
        <p:xfrm>
          <a:off x="107950" y="117475"/>
          <a:ext cx="8928100" cy="6588124"/>
        </p:xfrm>
        <a:graphic>
          <a:graphicData uri="http://schemas.openxmlformats.org/drawingml/2006/table">
            <a:tbl>
              <a:tblPr/>
              <a:tblGrid>
                <a:gridCol w="504825"/>
                <a:gridCol w="1433513"/>
                <a:gridCol w="2886075"/>
                <a:gridCol w="4103687"/>
              </a:tblGrid>
              <a:tr h="720725">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ea typeface="SimSun" pitchFamily="2" charset="-122"/>
                        </a:rPr>
                        <a:t>No</a:t>
                      </a:r>
                      <a:endParaRPr kumimoji="0" lang="id-ID" sz="1700" b="1" i="0" u="none" strike="noStrike" cap="none" normalizeH="0" baseline="0" smtClean="0">
                        <a:ln>
                          <a:noFill/>
                        </a:ln>
                        <a:solidFill>
                          <a:srgbClr val="FFFFFF"/>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id-ID" sz="1700" b="1" i="0" u="none" strike="noStrike" cap="none" normalizeH="0" baseline="0" smtClean="0">
                          <a:ln>
                            <a:noFill/>
                          </a:ln>
                          <a:solidFill>
                            <a:srgbClr val="FFFFFF"/>
                          </a:solidFill>
                          <a:effectLst/>
                          <a:latin typeface="Arial" pitchFamily="34" charset="0"/>
                          <a:ea typeface="SimSun" pitchFamily="2" charset="-122"/>
                        </a:rPr>
                        <a:t>Activity</a:t>
                      </a:r>
                      <a:endParaRPr kumimoji="0" lang="id-ID" sz="1700" b="1" i="0" u="none" strike="noStrike" cap="none" normalizeH="0" baseline="0" smtClean="0">
                        <a:ln>
                          <a:noFill/>
                        </a:ln>
                        <a:solidFill>
                          <a:srgbClr val="FFFFFF"/>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id-ID" sz="1700" b="1" i="0" u="none" strike="noStrike" cap="none" normalizeH="0" baseline="0" smtClean="0">
                          <a:ln>
                            <a:noFill/>
                          </a:ln>
                          <a:solidFill>
                            <a:srgbClr val="FFFFFF"/>
                          </a:solidFill>
                          <a:effectLst/>
                          <a:latin typeface="Arial" pitchFamily="34" charset="0"/>
                          <a:ea typeface="SimSun" pitchFamily="2" charset="-122"/>
                        </a:rPr>
                        <a:t>Output/Target/</a:t>
                      </a:r>
                    </a:p>
                    <a:p>
                      <a:pPr marL="0" marR="0" lvl="0" indent="0" algn="ctr" defTabSz="914400" rtl="0" eaLnBrk="1" fontAlgn="base" latinLnBrk="0" hangingPunct="0">
                        <a:lnSpc>
                          <a:spcPct val="100000"/>
                        </a:lnSpc>
                        <a:spcBef>
                          <a:spcPct val="0"/>
                        </a:spcBef>
                        <a:spcAft>
                          <a:spcPct val="0"/>
                        </a:spcAft>
                        <a:buClrTx/>
                        <a:buSzTx/>
                        <a:buFontTx/>
                        <a:buNone/>
                        <a:tabLst/>
                      </a:pPr>
                      <a:r>
                        <a:rPr kumimoji="0" lang="id-ID" sz="1700" b="1" i="0" u="none" strike="noStrike" cap="none" normalizeH="0" baseline="0" smtClean="0">
                          <a:ln>
                            <a:noFill/>
                          </a:ln>
                          <a:solidFill>
                            <a:srgbClr val="FFFFFF"/>
                          </a:solidFill>
                          <a:effectLst/>
                          <a:latin typeface="Arial" pitchFamily="34" charset="0"/>
                          <a:ea typeface="SimSun" pitchFamily="2" charset="-122"/>
                        </a:rPr>
                        <a:t>Performance Indicator</a:t>
                      </a:r>
                      <a:endParaRPr kumimoji="0" lang="id-ID" sz="1700" b="1" i="0" u="none" strike="noStrike" cap="none" normalizeH="0" baseline="0" smtClean="0">
                        <a:ln>
                          <a:noFill/>
                        </a:ln>
                        <a:solidFill>
                          <a:srgbClr val="FFFFFF"/>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id-ID" sz="1700" b="1" i="0" u="none" strike="noStrike" cap="none" normalizeH="0" baseline="0" smtClean="0">
                          <a:ln>
                            <a:noFill/>
                          </a:ln>
                          <a:solidFill>
                            <a:srgbClr val="FFFFFF"/>
                          </a:solidFill>
                          <a:effectLst/>
                          <a:latin typeface="Arial" pitchFamily="34" charset="0"/>
                          <a:ea typeface="SimSun" pitchFamily="2" charset="-122"/>
                        </a:rPr>
                        <a:t>KM Initiatives, Task, Event</a:t>
                      </a:r>
                      <a:endParaRPr kumimoji="0" lang="id-ID" sz="1700" b="1" i="0" u="none" strike="noStrike" cap="none" normalizeH="0" baseline="0" smtClean="0">
                        <a:ln>
                          <a:noFill/>
                        </a:ln>
                        <a:solidFill>
                          <a:srgbClr val="FFFFFF"/>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557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700" b="1" i="0" u="none" strike="noStrike" cap="none" normalizeH="0" baseline="0" smtClean="0">
                          <a:ln>
                            <a:noFill/>
                          </a:ln>
                          <a:solidFill>
                            <a:srgbClr val="FFFFFF"/>
                          </a:solidFill>
                          <a:effectLst/>
                          <a:latin typeface="Arial" pitchFamily="34" charset="0"/>
                          <a:ea typeface="SimSun" pitchFamily="2" charset="-122"/>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700" b="1" i="0" u="none" strike="noStrike" cap="none" normalizeH="0" baseline="0" smtClean="0">
                        <a:ln>
                          <a:noFill/>
                        </a:ln>
                        <a:solidFill>
                          <a:srgbClr val="FFFFFF"/>
                        </a:solidFill>
                        <a:effectLst/>
                        <a:latin typeface="Arial" pitchFamily="34" charset="0"/>
                        <a:ea typeface="SimSun"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d-ID" sz="1700" b="1" i="0" u="none" strike="noStrike" cap="none" normalizeH="0" baseline="0" smtClean="0">
                          <a:ln>
                            <a:noFill/>
                          </a:ln>
                          <a:solidFill>
                            <a:srgbClr val="FFFFFF"/>
                          </a:solidFill>
                          <a:effectLst/>
                          <a:latin typeface="Arial" pitchFamily="34" charset="0"/>
                          <a:ea typeface="SimSun" pitchFamily="2" charset="-122"/>
                        </a:rPr>
                        <a:t>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700" b="0" i="0" u="none" strike="noStrike" cap="none" normalizeH="0" baseline="0" smtClean="0">
                          <a:ln>
                            <a:noFill/>
                          </a:ln>
                          <a:solidFill>
                            <a:srgbClr val="000000"/>
                          </a:solidFill>
                          <a:effectLst/>
                          <a:latin typeface="Arial" pitchFamily="34" charset="0"/>
                          <a:ea typeface="SimSun" pitchFamily="2" charset="-122"/>
                        </a:rPr>
                        <a:t>Development of Inspection System </a:t>
                      </a:r>
                      <a:endParaRPr kumimoji="0" lang="id-ID"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SimSun" pitchFamily="2" charset="-122"/>
                        </a:rPr>
                        <a:t>Evaluating and monitoring the inspection follow-up.</a:t>
                      </a:r>
                      <a:r>
                        <a:rPr kumimoji="0" lang="id-ID" sz="1700" b="0" i="0" u="none" strike="noStrike" cap="none" normalizeH="0" baseline="0" smtClean="0">
                          <a:ln>
                            <a:noFill/>
                          </a:ln>
                          <a:solidFill>
                            <a:srgbClr val="000000"/>
                          </a:solidFill>
                          <a:effectLst/>
                          <a:latin typeface="Arial" pitchFamily="34" charset="0"/>
                          <a:ea typeface="SimSun" pitchFamily="2" charset="-122"/>
                        </a:rPr>
                        <a:t> (Inspection follow-up documents evaluated 100%)</a:t>
                      </a:r>
                      <a:endParaRPr kumimoji="0" lang="id-ID"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Guidelines for evaluating and monitoring the inspection follow-up</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Information system for evaluating and monitoring the inspection follow-up</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e-Valuation of  BAPETEN Safety &amp; Security Awards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e-Users Radiation Safety Report</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endParaRPr kumimoji="0" lang="id-ID"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r>
              <a:tr h="411163">
                <a:tc vMerge="1">
                  <a:txBody>
                    <a:bodyPr/>
                    <a:lstStyle/>
                    <a:p>
                      <a:endParaRPr lang="id-ID"/>
                    </a:p>
                  </a:txBody>
                  <a:tcPr/>
                </a:tc>
                <a:tc vMerge="1">
                  <a:txBody>
                    <a:bodyPr/>
                    <a:lstStyle/>
                    <a:p>
                      <a:endParaRPr lang="id-ID"/>
                    </a:p>
                  </a:txBody>
                  <a:tcPr/>
                </a:tc>
                <a:tc>
                  <a:txBody>
                    <a:bodyPr/>
                    <a:lstStyle/>
                    <a:p>
                      <a:pPr marL="0" marR="0" lvl="0" indent="0" algn="just" defTabSz="914400" rtl="0" eaLnBrk="1" fontAlgn="base" latinLnBrk="0" hangingPunct="0">
                        <a:lnSpc>
                          <a:spcPct val="100000"/>
                        </a:lnSpc>
                        <a:spcBef>
                          <a:spcPct val="0"/>
                        </a:spcBef>
                        <a:spcAft>
                          <a:spcPts val="600"/>
                        </a:spcAft>
                        <a:buClrTx/>
                        <a:buSzTx/>
                        <a:buFontTx/>
                        <a:buNone/>
                        <a:tabLst/>
                      </a:pP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SOP </a:t>
                      </a: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and Inspector Valuation Team</a:t>
                      </a:r>
                      <a:endParaRPr kumimoji="0" lang="id-ID"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Finalize and enforce the </a:t>
                      </a: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SOP</a:t>
                      </a: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/Guidelines for Inspector Valuation Team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E7"/>
                    </a:solidFill>
                  </a:tcPr>
                </a:tc>
              </a:tr>
              <a:tr h="1408113">
                <a:tc vMerge="1">
                  <a:txBody>
                    <a:bodyPr/>
                    <a:lstStyle/>
                    <a:p>
                      <a:endParaRPr lang="id-ID"/>
                    </a:p>
                  </a:txBody>
                  <a:tcPr/>
                </a:tc>
                <a:tc>
                  <a:txBody>
                    <a:bodyPr/>
                    <a:lstStyle/>
                    <a:p>
                      <a:pPr marL="0" marR="0" lvl="0" indent="0" algn="l" defTabSz="914400" rtl="0" eaLnBrk="1" fontAlgn="base" latinLnBrk="0" hangingPunct="0">
                        <a:lnSpc>
                          <a:spcPct val="100000"/>
                        </a:lnSpc>
                        <a:spcBef>
                          <a:spcPct val="0"/>
                        </a:spcBef>
                        <a:spcAft>
                          <a:spcPts val="600"/>
                        </a:spcAft>
                        <a:buClrTx/>
                        <a:buSzTx/>
                        <a:buFontTx/>
                        <a:buNone/>
                        <a:tabLst/>
                      </a:pP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Regulatory enforcement in medical, industrial, and research facilities.</a:t>
                      </a:r>
                      <a:endParaRPr kumimoji="0" lang="id-ID"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0">
                        <a:lnSpc>
                          <a:spcPct val="100000"/>
                        </a:lnSpc>
                        <a:spcBef>
                          <a:spcPct val="0"/>
                        </a:spcBef>
                        <a:spcAft>
                          <a:spcPts val="600"/>
                        </a:spcAft>
                        <a:buClrTx/>
                        <a:buSzTx/>
                        <a:buFontTx/>
                        <a:buNone/>
                        <a:tabLst/>
                      </a:pP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 </a:t>
                      </a:r>
                      <a:endParaRPr kumimoji="0" lang="id-ID" sz="1700" b="0" i="0" u="none" strike="noStrike" cap="none" normalizeH="0" baseline="0" smtClean="0">
                        <a:ln>
                          <a:noFill/>
                        </a:ln>
                        <a:solidFill>
                          <a:srgbClr val="000000"/>
                        </a:solidFill>
                        <a:effectLst/>
                        <a:latin typeface="Arial" pitchFamily="34" charset="0"/>
                        <a:ea typeface="MS Mincho" pitchFamily="49"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c>
                  <a:txBody>
                    <a:bodyPr/>
                    <a:lstStyle/>
                    <a:p>
                      <a:pPr marL="0" marR="0" lvl="0" indent="0" algn="just" defTabSz="914400" rtl="0" eaLnBrk="1" fontAlgn="base" latinLnBrk="0" hangingPunct="0">
                        <a:lnSpc>
                          <a:spcPct val="100000"/>
                        </a:lnSpc>
                        <a:spcBef>
                          <a:spcPct val="0"/>
                        </a:spcBef>
                        <a:spcAft>
                          <a:spcPts val="600"/>
                        </a:spcAft>
                        <a:buClrTx/>
                        <a:buSzTx/>
                        <a:buFontTx/>
                        <a:buNone/>
                        <a:tabLst/>
                      </a:pP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Regulatory enforcement </a:t>
                      </a: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documents and </a:t>
                      </a: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report</a:t>
                      </a: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s. </a:t>
                      </a:r>
                      <a:endParaRPr kumimoji="0" lang="id-ID"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p>
                      <a:pPr marL="0" marR="0" lvl="0" indent="0" algn="just" defTabSz="914400" rtl="0" eaLnBrk="1" fontAlgn="base" latinLnBrk="0" hangingPunct="0">
                        <a:lnSpc>
                          <a:spcPct val="100000"/>
                        </a:lnSpc>
                        <a:spcBef>
                          <a:spcPct val="0"/>
                        </a:spcBef>
                        <a:spcAft>
                          <a:spcPct val="0"/>
                        </a:spcAft>
                        <a:buClrTx/>
                        <a:buSzTx/>
                        <a:buFont typeface="Times New Roman" pitchFamily="18" charset="0"/>
                        <a:buChar char="-"/>
                        <a:tabLst/>
                      </a:pP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18 facilities had been brought to justice in 2012-2015</a:t>
                      </a:r>
                      <a:endPar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endParaRPr>
                    </a:p>
                    <a:p>
                      <a:pPr marL="0" marR="0" lvl="0" indent="0" algn="just" defTabSz="914400" rtl="0" eaLnBrk="1" fontAlgn="base" latinLnBrk="0" hangingPunct="0">
                        <a:lnSpc>
                          <a:spcPct val="100000"/>
                        </a:lnSpc>
                        <a:spcBef>
                          <a:spcPct val="0"/>
                        </a:spcBef>
                        <a:spcAft>
                          <a:spcPct val="0"/>
                        </a:spcAft>
                        <a:buClrTx/>
                        <a:buSzTx/>
                        <a:buFont typeface="Times New Roman" pitchFamily="18" charset="0"/>
                        <a:buChar char="-"/>
                        <a:tabLst/>
                      </a:pP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8 facilities being brought to justice in 2015-2016.</a:t>
                      </a:r>
                    </a:p>
                    <a:p>
                      <a:pPr marL="0" marR="0" lvl="0" indent="0" algn="just" defTabSz="914400" rtl="0" eaLnBrk="1" fontAlgn="base" latinLnBrk="0" hangingPunct="0">
                        <a:lnSpc>
                          <a:spcPct val="100000"/>
                        </a:lnSpc>
                        <a:spcBef>
                          <a:spcPct val="0"/>
                        </a:spcBef>
                        <a:spcAft>
                          <a:spcPct val="0"/>
                        </a:spcAft>
                        <a:buClrTx/>
                        <a:buSzTx/>
                        <a:buFont typeface="Times New Roman" pitchFamily="18" charset="0"/>
                        <a:buChar char="-"/>
                        <a:tabLst/>
                      </a:pPr>
                      <a:r>
                        <a:rPr kumimoji="0" lang="id-ID" sz="16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To enhance </a:t>
                      </a:r>
                      <a:r>
                        <a:rPr kumimoji="0" lang="en-US" sz="16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 refresh 74 </a:t>
                      </a:r>
                      <a:r>
                        <a:rPr kumimoji="0" lang="id-ID" sz="16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Inspectors</a:t>
                      </a:r>
                      <a:r>
                        <a:rPr kumimoji="0" lang="id-ID" altLang="en-US" sz="16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a:t>
                      </a:r>
                      <a:r>
                        <a:rPr kumimoji="0" lang="id-ID" sz="16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 understanding regarding regulation of radiation facilities and activities</a:t>
                      </a:r>
                      <a:endPar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endParaRPr>
                    </a:p>
                    <a:p>
                      <a:pPr marL="0" marR="0" lvl="0" indent="0" algn="just" defTabSz="914400" rtl="0" eaLnBrk="1" fontAlgn="base" latinLnBrk="0" hangingPunct="0">
                        <a:lnSpc>
                          <a:spcPct val="100000"/>
                        </a:lnSpc>
                        <a:spcBef>
                          <a:spcPct val="0"/>
                        </a:spcBef>
                        <a:spcAft>
                          <a:spcPct val="0"/>
                        </a:spcAft>
                        <a:buClrTx/>
                        <a:buSzTx/>
                        <a:buFont typeface="Times New Roman" pitchFamily="18" charset="0"/>
                        <a:buChar char="-"/>
                        <a:tabLst/>
                      </a:pPr>
                      <a:endPar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Guidelines </a:t>
                      </a: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 SOP</a:t>
                      </a: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 for regulatory enforcement in medical, industrial, and research facilities.</a:t>
                      </a:r>
                      <a:endParaRPr kumimoji="0" lang="id-ID" sz="17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Story telling and online regulatory enforcement report for sharing knowledge.</a:t>
                      </a:r>
                      <a:endParaRPr kumimoji="0" lang="id-ID" sz="1700" b="0" i="0" u="none" strike="noStrike" cap="none" normalizeH="0" baseline="0" smtClean="0">
                        <a:ln>
                          <a:noFill/>
                        </a:ln>
                        <a:solidFill>
                          <a:srgbClr val="000000"/>
                        </a:solidFill>
                        <a:effectLst/>
                        <a:latin typeface="Arial" pitchFamily="34" charset="0"/>
                        <a:ea typeface="MS Mincho" pitchFamily="49" charset="-128"/>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Information system for regulatory enforcement in medical, industrial, and research facilities integrated to licensing information system</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id-ID" sz="1600" b="0" i="0" u="none" strike="noStrike" cap="none" normalizeH="0" baseline="0" smtClean="0">
                          <a:ln>
                            <a:noFill/>
                          </a:ln>
                          <a:solidFill>
                            <a:srgbClr val="000000"/>
                          </a:solidFill>
                          <a:effectLst/>
                          <a:latin typeface="Arial" pitchFamily="34" charset="0"/>
                          <a:ea typeface="SimSun" pitchFamily="2" charset="-122"/>
                          <a:cs typeface="Times New Roman" pitchFamily="18" charset="0"/>
                        </a:rPr>
                        <a:t>Focus Group Discussion of Nuclear Regulation in BAPETEN </a:t>
                      </a:r>
                      <a:endPar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endParaRPr kumimoji="0" lang="id-ID" sz="1700" b="0" i="0" u="none" strike="noStrike" cap="none" normalizeH="0" baseline="0" smtClean="0">
                        <a:ln>
                          <a:noFill/>
                        </a:ln>
                        <a:solidFill>
                          <a:srgbClr val="000000"/>
                        </a:solidFill>
                        <a:effectLst/>
                        <a:latin typeface="Arial" pitchFamily="34"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CB"/>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p:cNvSpPr>
            <a:spLocks noGrp="1"/>
          </p:cNvSpPr>
          <p:nvPr>
            <p:ph type="sldNum" sz="quarter" idx="12"/>
          </p:nvPr>
        </p:nvSpPr>
        <p:spPr>
          <a:noFill/>
        </p:spPr>
        <p:txBody>
          <a:bodyPr/>
          <a:lstStyle>
            <a:lvl1pPr>
              <a:defRPr sz="2400">
                <a:solidFill>
                  <a:schemeClr val="tx1"/>
                </a:solidFill>
                <a:latin typeface="Arial" pitchFamily="34" charset="0"/>
                <a:ea typeface="SimSun" pitchFamily="2" charset="-122"/>
              </a:defRPr>
            </a:lvl1pPr>
            <a:lvl2pPr marL="742950" indent="-285750">
              <a:defRPr sz="2400">
                <a:solidFill>
                  <a:schemeClr val="tx1"/>
                </a:solidFill>
                <a:latin typeface="Arial" pitchFamily="34" charset="0"/>
                <a:ea typeface="SimSun" pitchFamily="2" charset="-122"/>
              </a:defRPr>
            </a:lvl2pPr>
            <a:lvl3pPr marL="1143000" indent="-228600">
              <a:defRPr sz="2400">
                <a:solidFill>
                  <a:schemeClr val="tx1"/>
                </a:solidFill>
                <a:latin typeface="Arial" pitchFamily="34" charset="0"/>
                <a:ea typeface="SimSun" pitchFamily="2" charset="-122"/>
              </a:defRPr>
            </a:lvl3pPr>
            <a:lvl4pPr marL="1600200" indent="-228600">
              <a:defRPr sz="2400">
                <a:solidFill>
                  <a:schemeClr val="tx1"/>
                </a:solidFill>
                <a:latin typeface="Arial" pitchFamily="34" charset="0"/>
                <a:ea typeface="SimSun" pitchFamily="2" charset="-122"/>
              </a:defRPr>
            </a:lvl4pPr>
            <a:lvl5pPr marL="2057400" indent="-228600">
              <a:defRPr sz="24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SimSun" pitchFamily="2" charset="-122"/>
              </a:defRPr>
            </a:lvl9pPr>
          </a:lstStyle>
          <a:p>
            <a:fld id="{FC9E285F-51DE-4D08-B1EA-F0896959EFDA}" type="slidenum">
              <a:rPr lang="en-US" altLang="zh-CN" sz="1400"/>
              <a:pPr/>
              <a:t>8</a:t>
            </a:fld>
            <a:endParaRPr lang="en-US" altLang="zh-CN" sz="1400"/>
          </a:p>
        </p:txBody>
      </p:sp>
      <p:sp>
        <p:nvSpPr>
          <p:cNvPr id="23554" name="Rectangle 4"/>
          <p:cNvSpPr>
            <a:spLocks noChangeArrowheads="1"/>
          </p:cNvSpPr>
          <p:nvPr/>
        </p:nvSpPr>
        <p:spPr bwMode="auto">
          <a:xfrm>
            <a:off x="396058" y="1629025"/>
            <a:ext cx="842388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b="1" dirty="0"/>
              <a:t>4. Major challenges and achievements: </a:t>
            </a:r>
          </a:p>
          <a:p>
            <a:pPr algn="just"/>
            <a:r>
              <a:rPr lang="en-US" sz="2200" dirty="0"/>
              <a:t>On the first stage, KM initiatives need a tremendous effort, not only internally, but also externally. We should address them carefully, especially in a matter of coordination for collaboration. We believe that impacts of the KM activity or process, can be perceived as positive or negative by stakeholders.</a:t>
            </a:r>
          </a:p>
          <a:p>
            <a:pPr algn="just"/>
            <a:endParaRPr lang="en-US" dirty="0"/>
          </a:p>
          <a:p>
            <a:pPr algn="just"/>
            <a:endParaRPr lang="en-US" sz="2000" dirty="0"/>
          </a:p>
          <a:p>
            <a:pPr algn="just"/>
            <a:r>
              <a:rPr lang="en-US" sz="2400" b="1" dirty="0"/>
              <a:t>5. Lesson Learned: </a:t>
            </a:r>
          </a:p>
          <a:p>
            <a:pPr algn="just"/>
            <a:r>
              <a:rPr lang="id-ID" sz="2200" dirty="0"/>
              <a:t>KM </a:t>
            </a:r>
            <a:r>
              <a:rPr lang="en-US" sz="2200" dirty="0"/>
              <a:t>is something that BAPETEN should consider to be done for maintaining and enhancing the level of performance of regulatory body, in Indonesia. In this case, BAPETEN should take the role to be the main agent and proactively takes part of knowledge management </a:t>
            </a:r>
            <a:r>
              <a:rPr lang="en-US" sz="2200" dirty="0" err="1"/>
              <a:t>activiti</a:t>
            </a:r>
            <a:r>
              <a:rPr lang="id-ID" sz="2200" dirty="0"/>
              <a:t>e</a:t>
            </a:r>
            <a:r>
              <a:rPr lang="en-US" sz="2200" dirty="0"/>
              <a:t>s. </a:t>
            </a:r>
          </a:p>
          <a:p>
            <a:pPr algn="just"/>
            <a:endParaRPr lang="en-US" sz="2000" dirty="0"/>
          </a:p>
        </p:txBody>
      </p:sp>
      <p:pic>
        <p:nvPicPr>
          <p:cNvPr id="2" name="Picture 1"/>
          <p:cNvPicPr>
            <a:picLocks noChangeAspect="1"/>
          </p:cNvPicPr>
          <p:nvPr/>
        </p:nvPicPr>
        <p:blipFill>
          <a:blip r:embed="rId2"/>
          <a:stretch>
            <a:fillRect/>
          </a:stretch>
        </p:blipFill>
        <p:spPr>
          <a:xfrm>
            <a:off x="0" y="0"/>
            <a:ext cx="9144000" cy="14130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422650" y="2130425"/>
            <a:ext cx="5468938" cy="1082675"/>
          </a:xfrm>
          <a:extLst>
            <a:ext uri="{FAA26D3D-D897-4be2-8F04-BA451C77F1D7}">
              <ma14:placeholderFlag xmlns:ma14="http://schemas.microsoft.com/office/mac/drawingml/2011/main" val="1"/>
            </a:ext>
          </a:extLst>
        </p:spPr>
        <p:txBody>
          <a:bodyPr/>
          <a:lstStyle/>
          <a:p>
            <a:pPr algn="ctr">
              <a:defRPr/>
            </a:pPr>
            <a:r>
              <a:rPr lang="en-US" sz="6000" b="1" baseline="30000" dirty="0" smtClean="0"/>
              <a:t>THANK YOU </a:t>
            </a:r>
            <a:endParaRPr lang="en-US" sz="6000" b="1" dirty="0"/>
          </a:p>
        </p:txBody>
      </p:sp>
      <p:sp>
        <p:nvSpPr>
          <p:cNvPr id="3" name="Text Box 4"/>
          <p:cNvSpPr txBox="1">
            <a:spLocks noChangeArrowheads="1"/>
          </p:cNvSpPr>
          <p:nvPr/>
        </p:nvSpPr>
        <p:spPr bwMode="auto">
          <a:xfrm>
            <a:off x="468313" y="5732463"/>
            <a:ext cx="820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defRPr/>
            </a:pPr>
            <a:r>
              <a:rPr lang="en-US" sz="2400" dirty="0">
                <a:solidFill>
                  <a:srgbClr val="006600"/>
                </a:solidFill>
                <a:effectLst>
                  <a:outerShdw blurRad="38100" dist="38100" dir="2700000" algn="tl">
                    <a:srgbClr val="C0C0C0"/>
                  </a:outerShdw>
                </a:effectLst>
              </a:rPr>
              <a:t>Nuclear Energy Regulatory Agency of Indonesia  </a:t>
            </a:r>
            <a:endParaRPr lang="en-US" altLang="en-US" sz="2400" dirty="0">
              <a:solidFill>
                <a:srgbClr val="006600"/>
              </a:solidFill>
              <a:effectLst>
                <a:outerShdw blurRad="38100" dist="38100" dir="2700000" algn="tl">
                  <a:srgbClr val="C0C0C0"/>
                </a:outerShdw>
              </a:effectLst>
            </a:endParaRPr>
          </a:p>
        </p:txBody>
      </p:sp>
      <p:pic>
        <p:nvPicPr>
          <p:cNvPr id="163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42888"/>
            <a:ext cx="4103688" cy="554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TotalTime>
  <Pages>0</Pages>
  <Words>883</Words>
  <Characters>0</Characters>
  <Application>Microsoft Macintosh PowerPoint</Application>
  <DocSecurity>0</DocSecurity>
  <PresentationFormat>On-screen Show (4:3)</PresentationFormat>
  <Lines>0</Lines>
  <Paragraphs>109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Data Pie Charts</vt:lpstr>
      <vt:lpstr>ORGANIZATIONAL LEARNING, BUILDING AND SUSTAINING CORE COMPETENCIES: Knowledge Management Initiatives on Inspection and Regulatory Enforcement in BAPETEN Indonesia</vt:lpstr>
      <vt:lpstr>INTRODUCTION </vt:lpstr>
      <vt:lpstr>OBJECTIVES</vt:lpstr>
      <vt:lpstr>DESCRIPTION OF THE KM INITIATIVES</vt:lpstr>
      <vt:lpstr>PowerPoint Presentation</vt:lpstr>
      <vt:lpstr>PowerPoint Presentation</vt:lpstr>
      <vt:lpstr>PowerPoint Presentation</vt:lpstr>
      <vt:lpstr>PowerPoint Presentation</vt:lpstr>
      <vt:lpstr>THANK YOU </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Presentasi BAPETEN 2015</dc:title>
  <dc:creator>Humas BHO</dc:creator>
  <cp:lastModifiedBy>Yusri Heni</cp:lastModifiedBy>
  <cp:revision>34</cp:revision>
  <dcterms:created xsi:type="dcterms:W3CDTF">2011-09-23T15:07:58Z</dcterms:created>
  <dcterms:modified xsi:type="dcterms:W3CDTF">2016-11-04T04:20:49Z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Humas BHO BAPETEN</vt:lpwstr>
  </property>
  <property fmtid="{D5CDD505-2E9C-101B-9397-08002B2CF9AE}" pid="3" name="Date Completed">
    <vt:lpwstr>8 September 2015</vt:lpwstr>
  </property>
</Properties>
</file>