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sldIdLst>
    <p:sldId id="256" r:id="rId2"/>
    <p:sldId id="257" r:id="rId3"/>
    <p:sldId id="258" r:id="rId4"/>
    <p:sldId id="259" r:id="rId5"/>
    <p:sldId id="261" r:id="rId6"/>
    <p:sldId id="263" r:id="rId7"/>
    <p:sldId id="264" r:id="rId8"/>
    <p:sldId id="265" r:id="rId9"/>
    <p:sldId id="266" r:id="rId10"/>
    <p:sldId id="267" r:id="rId11"/>
    <p:sldId id="268" r:id="rId12"/>
    <p:sldId id="269" r:id="rId13"/>
    <p:sldId id="270" r:id="rId14"/>
    <p:sldId id="272" r:id="rId15"/>
    <p:sldId id="273" r:id="rId16"/>
    <p:sldId id="274" r:id="rId17"/>
    <p:sldId id="275" r:id="rId18"/>
    <p:sldId id="276" r:id="rId19"/>
    <p:sldId id="282" r:id="rId20"/>
    <p:sldId id="283" r:id="rId21"/>
    <p:sldId id="284" r:id="rId22"/>
    <p:sldId id="285" r:id="rId23"/>
    <p:sldId id="287" r:id="rId24"/>
    <p:sldId id="286" r:id="rId25"/>
    <p:sldId id="288" r:id="rId26"/>
    <p:sldId id="277" r:id="rId27"/>
    <p:sldId id="278" r:id="rId28"/>
    <p:sldId id="279" r:id="rId29"/>
    <p:sldId id="280" r:id="rId30"/>
    <p:sldId id="281"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8" d="100"/>
          <a:sy n="78" d="100"/>
        </p:scale>
        <p:origin x="-198"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A3B0CD-4FFE-408A-B705-A3FF07676E13}" type="datetimeFigureOut">
              <a:rPr lang="en-US" smtClean="0"/>
              <a:pPr/>
              <a:t>11/2/2015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CB0F35-5796-4C4F-A1E8-E453F2BDF40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pPr/>
              <a:t>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pPr/>
              <a:t>11/2/2015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pPr/>
              <a:t>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pPr/>
              <a:t>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pPr/>
              <a:t>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pPr/>
              <a:t>11/2/2015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pPr/>
              <a:t>11/2/2015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pPr/>
              <a:t>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pPr/>
              <a:t>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pPr/>
              <a:t>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pPr/>
              <a:t>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pPr/>
              <a:t>11/2/2015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pPr/>
              <a:t>11/2/2015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pPr/>
              <a:t>11/2/2015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pPr/>
              <a:t>11/2/2015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pPr/>
              <a:t>11/2/2015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pPr/>
              <a:t>11/2/2015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pPr/>
              <a:t>11/2/2015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6448" y="1280160"/>
            <a:ext cx="11376509" cy="2840736"/>
          </a:xfrm>
        </p:spPr>
        <p:txBody>
          <a:bodyPr/>
          <a:lstStyle/>
          <a:p>
            <a:pPr algn="ctr"/>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4000" dirty="0" smtClean="0"/>
              <a:t>OPERATIONAL APPROACH ON AGEING MANAGEMENT AT THE</a:t>
            </a:r>
            <a:br>
              <a:rPr lang="en-US" sz="4000" dirty="0" smtClean="0"/>
            </a:br>
            <a:r>
              <a:rPr lang="en-US" sz="4000" dirty="0" smtClean="0"/>
              <a:t>GHANA RESEARCH REACTOR-1(GHARR-1) FACILITY</a:t>
            </a:r>
            <a:br>
              <a:rPr lang="en-US" sz="4000" dirty="0" smtClean="0"/>
            </a:br>
            <a:r>
              <a:rPr lang="en-US" sz="4000" dirty="0" smtClean="0"/>
              <a:t>BY</a:t>
            </a:r>
            <a:br>
              <a:rPr lang="en-US" sz="4000" dirty="0" smtClean="0"/>
            </a:br>
            <a:endParaRPr lang="en-US" sz="4000" dirty="0"/>
          </a:p>
        </p:txBody>
      </p:sp>
      <p:sp>
        <p:nvSpPr>
          <p:cNvPr id="3" name="Subtitle 2"/>
          <p:cNvSpPr>
            <a:spLocks noGrp="1"/>
          </p:cNvSpPr>
          <p:nvPr>
            <p:ph type="subTitle" idx="1"/>
          </p:nvPr>
        </p:nvSpPr>
        <p:spPr>
          <a:xfrm>
            <a:off x="476518" y="3515761"/>
            <a:ext cx="11114468" cy="3129566"/>
          </a:xfrm>
        </p:spPr>
        <p:txBody>
          <a:bodyPr/>
          <a:lstStyle/>
          <a:p>
            <a:pPr algn="ctr"/>
            <a:r>
              <a:rPr lang="en-US" sz="4000" dirty="0" smtClean="0">
                <a:solidFill>
                  <a:schemeClr val="tx1"/>
                </a:solidFill>
              </a:rPr>
              <a:t>Obeng Henry, Amponsah-Abu </a:t>
            </a:r>
            <a:r>
              <a:rPr lang="en-US" sz="4000" dirty="0">
                <a:solidFill>
                  <a:schemeClr val="tx1"/>
                </a:solidFill>
              </a:rPr>
              <a:t>E.O, </a:t>
            </a:r>
            <a:r>
              <a:rPr lang="en-US" sz="4000" dirty="0" smtClean="0">
                <a:solidFill>
                  <a:schemeClr val="tx1"/>
                </a:solidFill>
              </a:rPr>
              <a:t> Gbadago J.K,K</a:t>
            </a:r>
            <a:r>
              <a:rPr lang="en-US" sz="4000" dirty="0">
                <a:solidFill>
                  <a:schemeClr val="tx1"/>
                </a:solidFill>
              </a:rPr>
              <a:t>.</a:t>
            </a:r>
            <a:r>
              <a:rPr lang="en-US" sz="4000" dirty="0" smtClean="0">
                <a:solidFill>
                  <a:schemeClr val="tx1"/>
                </a:solidFill>
              </a:rPr>
              <a:t> Gyamfi,p.d.gasu,a.g ampong  </a:t>
            </a:r>
            <a:endParaRPr lang="en-US" sz="4000" dirty="0">
              <a:solidFill>
                <a:schemeClr val="tx1"/>
              </a:solidFill>
            </a:endParaRPr>
          </a:p>
        </p:txBody>
      </p:sp>
    </p:spTree>
    <p:extLst>
      <p:ext uri="{BB962C8B-B14F-4D97-AF65-F5344CB8AC3E}">
        <p14:creationId xmlns:p14="http://schemas.microsoft.com/office/powerpoint/2010/main" xmlns="" val="706706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25" y="115910"/>
            <a:ext cx="11900079" cy="1828800"/>
          </a:xfrm>
        </p:spPr>
        <p:txBody>
          <a:bodyPr/>
          <a:lstStyle/>
          <a:p>
            <a:pPr algn="ctr"/>
            <a:r>
              <a:rPr lang="en-US" sz="4000" dirty="0"/>
              <a:t>AGEING MANAGEMENT PROGRAMME OF GHARR-1 </a:t>
            </a:r>
            <a:br>
              <a:rPr lang="en-US" sz="4000" dirty="0"/>
            </a:br>
            <a:r>
              <a:rPr lang="en-US" sz="4000" dirty="0"/>
              <a:t>Scope of Ageing Management</a:t>
            </a:r>
          </a:p>
        </p:txBody>
      </p:sp>
      <p:sp>
        <p:nvSpPr>
          <p:cNvPr id="3" name="Content Placeholder 2"/>
          <p:cNvSpPr>
            <a:spLocks noGrp="1"/>
          </p:cNvSpPr>
          <p:nvPr>
            <p:ph idx="1"/>
          </p:nvPr>
        </p:nvSpPr>
        <p:spPr>
          <a:xfrm>
            <a:off x="399246" y="2052918"/>
            <a:ext cx="11539470" cy="4553944"/>
          </a:xfrm>
        </p:spPr>
        <p:txBody>
          <a:bodyPr/>
          <a:lstStyle/>
          <a:p>
            <a:r>
              <a:rPr lang="en-US" sz="3200" dirty="0"/>
              <a:t>Major components of ageing management programme </a:t>
            </a:r>
            <a:r>
              <a:rPr lang="en-US" sz="3200" dirty="0" smtClean="0"/>
              <a:t>:</a:t>
            </a:r>
          </a:p>
          <a:p>
            <a:pPr marL="0" indent="0">
              <a:buNone/>
            </a:pPr>
            <a:r>
              <a:rPr lang="en-US" dirty="0" err="1" smtClean="0"/>
              <a:t>i</a:t>
            </a:r>
            <a:r>
              <a:rPr lang="en-US" dirty="0" smtClean="0"/>
              <a:t>. 	</a:t>
            </a:r>
            <a:r>
              <a:rPr lang="en-US" sz="2800" dirty="0" smtClean="0"/>
              <a:t>Operational </a:t>
            </a:r>
            <a:r>
              <a:rPr lang="en-US" sz="2800" dirty="0"/>
              <a:t>Procedures</a:t>
            </a:r>
          </a:p>
          <a:p>
            <a:pPr marL="0" indent="0">
              <a:buNone/>
            </a:pPr>
            <a:r>
              <a:rPr lang="en-US" sz="2800" dirty="0"/>
              <a:t>ii.	Maintenance Procedures</a:t>
            </a:r>
          </a:p>
          <a:p>
            <a:pPr marL="0" indent="0">
              <a:buNone/>
            </a:pPr>
            <a:r>
              <a:rPr lang="en-US" sz="2800" dirty="0"/>
              <a:t>iii.	Periodic Testing and Inspection Procedures</a:t>
            </a:r>
          </a:p>
          <a:p>
            <a:pPr marL="0" indent="0">
              <a:buNone/>
            </a:pPr>
            <a:r>
              <a:rPr lang="en-US" sz="2800" dirty="0"/>
              <a:t>iv.	Radiation Protection Procedures</a:t>
            </a:r>
          </a:p>
          <a:p>
            <a:pPr marL="0" indent="0">
              <a:buNone/>
            </a:pPr>
            <a:r>
              <a:rPr lang="en-US" sz="2800" dirty="0"/>
              <a:t>v.	Utilization and Modification Procedures</a:t>
            </a:r>
          </a:p>
          <a:p>
            <a:pPr marL="0" indent="0">
              <a:buNone/>
            </a:pPr>
            <a:r>
              <a:rPr lang="en-US" sz="2800" dirty="0"/>
              <a:t>vi.	Administrative Procedures</a:t>
            </a:r>
          </a:p>
        </p:txBody>
      </p:sp>
    </p:spTree>
    <p:extLst>
      <p:ext uri="{BB962C8B-B14F-4D97-AF65-F5344CB8AC3E}">
        <p14:creationId xmlns:p14="http://schemas.microsoft.com/office/powerpoint/2010/main" xmlns="" val="34908276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89" y="103031"/>
            <a:ext cx="11951594" cy="1750217"/>
          </a:xfrm>
        </p:spPr>
        <p:txBody>
          <a:bodyPr/>
          <a:lstStyle/>
          <a:p>
            <a:r>
              <a:rPr lang="en-US" sz="3200" dirty="0"/>
              <a:t>AGEING MANAGEMENT PROGRAMME OF GHARR-1 </a:t>
            </a:r>
            <a:r>
              <a:rPr lang="en-US" sz="3200" dirty="0" smtClean="0"/>
              <a:t>6/6</a:t>
            </a:r>
            <a:r>
              <a:rPr lang="en-US" sz="3200" dirty="0"/>
              <a:t/>
            </a:r>
            <a:br>
              <a:rPr lang="en-US" sz="3200" dirty="0"/>
            </a:br>
            <a:r>
              <a:rPr lang="en-US" dirty="0"/>
              <a:t/>
            </a:r>
            <a:br>
              <a:rPr lang="en-US" dirty="0"/>
            </a:br>
            <a:r>
              <a:rPr lang="en-US" sz="3200" dirty="0"/>
              <a:t>Detection, monitoring and trending of ageing degradation</a:t>
            </a:r>
          </a:p>
        </p:txBody>
      </p:sp>
      <p:sp>
        <p:nvSpPr>
          <p:cNvPr id="3" name="Content Placeholder 2"/>
          <p:cNvSpPr>
            <a:spLocks noGrp="1"/>
          </p:cNvSpPr>
          <p:nvPr>
            <p:ph idx="1"/>
          </p:nvPr>
        </p:nvSpPr>
        <p:spPr>
          <a:xfrm>
            <a:off x="270456" y="2052918"/>
            <a:ext cx="11809927" cy="4618338"/>
          </a:xfrm>
        </p:spPr>
        <p:txBody>
          <a:bodyPr/>
          <a:lstStyle/>
          <a:p>
            <a:r>
              <a:rPr lang="en-US" sz="2400" dirty="0"/>
              <a:t>Evaluation of Structures, Systems and Components (SSCs’) which is important to safety have been listed and examine as to whether  their ageing have the potential to cause failure to the structure or component.</a:t>
            </a:r>
          </a:p>
          <a:p>
            <a:pPr marL="0" indent="0">
              <a:buNone/>
            </a:pPr>
            <a:r>
              <a:rPr lang="en-US" sz="2400" dirty="0"/>
              <a:t>Below are methods for examination:</a:t>
            </a:r>
          </a:p>
          <a:p>
            <a:pPr marL="0" indent="0">
              <a:buNone/>
            </a:pPr>
            <a:r>
              <a:rPr lang="en-US" sz="2400" dirty="0"/>
              <a:t>•	Inspections</a:t>
            </a:r>
          </a:p>
          <a:p>
            <a:pPr marL="0" indent="0">
              <a:buNone/>
            </a:pPr>
            <a:r>
              <a:rPr lang="en-US" sz="2400" dirty="0"/>
              <a:t>•	Monitoring</a:t>
            </a:r>
          </a:p>
          <a:p>
            <a:pPr marL="0" indent="0">
              <a:buNone/>
            </a:pPr>
            <a:r>
              <a:rPr lang="en-US" sz="2400" dirty="0"/>
              <a:t>•	Performance tests</a:t>
            </a:r>
          </a:p>
          <a:p>
            <a:pPr marL="0" indent="0">
              <a:buNone/>
            </a:pPr>
            <a:r>
              <a:rPr lang="en-US" sz="2400" dirty="0"/>
              <a:t>•	Periodic testing and </a:t>
            </a:r>
          </a:p>
          <a:p>
            <a:pPr marL="0" indent="0">
              <a:buNone/>
            </a:pPr>
            <a:r>
              <a:rPr lang="en-US" sz="2400" dirty="0"/>
              <a:t>•	Visual examination.</a:t>
            </a:r>
          </a:p>
          <a:p>
            <a:endParaRPr lang="en-US" dirty="0"/>
          </a:p>
        </p:txBody>
      </p:sp>
    </p:spTree>
    <p:extLst>
      <p:ext uri="{BB962C8B-B14F-4D97-AF65-F5344CB8AC3E}">
        <p14:creationId xmlns:p14="http://schemas.microsoft.com/office/powerpoint/2010/main" xmlns="" val="35214374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3" y="115910"/>
            <a:ext cx="11951594" cy="1571222"/>
          </a:xfrm>
        </p:spPr>
        <p:txBody>
          <a:bodyPr/>
          <a:lstStyle/>
          <a:p>
            <a:pPr algn="ctr"/>
            <a:r>
              <a:rPr lang="en-US" sz="3600" dirty="0"/>
              <a:t>OPERATIONAL SAFETY APPROACH AND MITIGATION </a:t>
            </a:r>
            <a:r>
              <a:rPr lang="en-US" sz="3600" dirty="0" smtClean="0"/>
              <a:t>PRACTICES </a:t>
            </a:r>
            <a:r>
              <a:rPr lang="en-US" dirty="0"/>
              <a:t/>
            </a:r>
            <a:br>
              <a:rPr lang="en-US" dirty="0"/>
            </a:br>
            <a:endParaRPr lang="en-US" dirty="0"/>
          </a:p>
        </p:txBody>
      </p:sp>
      <p:sp>
        <p:nvSpPr>
          <p:cNvPr id="3" name="Content Placeholder 2"/>
          <p:cNvSpPr>
            <a:spLocks noGrp="1"/>
          </p:cNvSpPr>
          <p:nvPr>
            <p:ph idx="1"/>
          </p:nvPr>
        </p:nvSpPr>
        <p:spPr>
          <a:xfrm>
            <a:off x="90153" y="1571223"/>
            <a:ext cx="11951593" cy="5100033"/>
          </a:xfrm>
        </p:spPr>
        <p:txBody>
          <a:bodyPr>
            <a:normAutofit lnSpcReduction="10000"/>
          </a:bodyPr>
          <a:lstStyle/>
          <a:p>
            <a:r>
              <a:rPr lang="en-US" sz="3600" dirty="0"/>
              <a:t>Maintenance Program of </a:t>
            </a:r>
            <a:r>
              <a:rPr lang="en-US" sz="3600" dirty="0" smtClean="0"/>
              <a:t>GHARR-1</a:t>
            </a:r>
            <a:endParaRPr lang="en-US" sz="3600" dirty="0"/>
          </a:p>
          <a:p>
            <a:pPr>
              <a:buFont typeface="Wingdings" panose="05000000000000000000" pitchFamily="2" charset="2"/>
              <a:buChar char="q"/>
            </a:pPr>
            <a:r>
              <a:rPr lang="en-US" sz="2400" dirty="0"/>
              <a:t>The maintenance structure adopted for GHARR-1 is PROACTIVE and REACTIVE based. </a:t>
            </a:r>
            <a:endParaRPr lang="en-US" sz="2400" dirty="0" smtClean="0"/>
          </a:p>
          <a:p>
            <a:pPr>
              <a:buFont typeface="Wingdings" panose="05000000000000000000" pitchFamily="2" charset="2"/>
              <a:buChar char="q"/>
            </a:pPr>
            <a:r>
              <a:rPr lang="en-US" sz="2400" dirty="0" smtClean="0"/>
              <a:t>The </a:t>
            </a:r>
            <a:r>
              <a:rPr lang="en-US" sz="2400" dirty="0"/>
              <a:t>proactive component is based on preventive and predictive maintenance, while the reactive component is executed by corrective maintenance activities. </a:t>
            </a:r>
            <a:endParaRPr lang="en-US" sz="2400" dirty="0" smtClean="0"/>
          </a:p>
          <a:p>
            <a:pPr>
              <a:buFont typeface="Wingdings" panose="05000000000000000000" pitchFamily="2" charset="2"/>
              <a:buChar char="q"/>
            </a:pPr>
            <a:r>
              <a:rPr lang="en-US" sz="2400" dirty="0" smtClean="0"/>
              <a:t>The </a:t>
            </a:r>
            <a:r>
              <a:rPr lang="en-US" sz="2400" dirty="0"/>
              <a:t>maintenance program developed for the reactor is hence divided into two</a:t>
            </a:r>
            <a:r>
              <a:rPr lang="en-US" sz="2400" dirty="0" smtClean="0"/>
              <a:t>:</a:t>
            </a:r>
          </a:p>
          <a:p>
            <a:pPr>
              <a:buFont typeface="Wingdings" panose="05000000000000000000" pitchFamily="2" charset="2"/>
              <a:buChar char="q"/>
            </a:pPr>
            <a:r>
              <a:rPr lang="en-US" sz="2400" dirty="0" smtClean="0"/>
              <a:t> Routine </a:t>
            </a:r>
            <a:r>
              <a:rPr lang="en-US" sz="2400" dirty="0"/>
              <a:t>maintenance, during which preventive and predictive maintenance are carried out; and corrective maintenance. </a:t>
            </a:r>
            <a:endParaRPr lang="en-US" sz="2400" dirty="0" smtClean="0"/>
          </a:p>
          <a:p>
            <a:pPr>
              <a:buFont typeface="Wingdings" panose="05000000000000000000" pitchFamily="2" charset="2"/>
              <a:buChar char="q"/>
            </a:pPr>
            <a:r>
              <a:rPr lang="en-US" sz="2400" dirty="0" smtClean="0"/>
              <a:t>Maintenance </a:t>
            </a:r>
            <a:r>
              <a:rPr lang="en-US" sz="2400" dirty="0"/>
              <a:t>logbooks for routine and corrective maintenance activities are kept to keep track of maintenance records of systems and components.</a:t>
            </a:r>
          </a:p>
          <a:p>
            <a:endParaRPr lang="en-US" dirty="0"/>
          </a:p>
        </p:txBody>
      </p:sp>
    </p:spTree>
    <p:extLst>
      <p:ext uri="{BB962C8B-B14F-4D97-AF65-F5344CB8AC3E}">
        <p14:creationId xmlns:p14="http://schemas.microsoft.com/office/powerpoint/2010/main" xmlns="" val="527450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68" y="128789"/>
            <a:ext cx="11861441" cy="1724459"/>
          </a:xfrm>
        </p:spPr>
        <p:txBody>
          <a:bodyPr/>
          <a:lstStyle/>
          <a:p>
            <a:r>
              <a:rPr lang="en-US" dirty="0"/>
              <a:t>OPERATIONAL SAFETY APPROACH AND MITIGATION PRACTICES </a:t>
            </a:r>
            <a:br>
              <a:rPr lang="en-US" dirty="0"/>
            </a:br>
            <a:endParaRPr lang="en-US" dirty="0"/>
          </a:p>
        </p:txBody>
      </p:sp>
      <p:sp>
        <p:nvSpPr>
          <p:cNvPr id="3" name="Content Placeholder 2"/>
          <p:cNvSpPr>
            <a:spLocks noGrp="1"/>
          </p:cNvSpPr>
          <p:nvPr>
            <p:ph idx="1"/>
          </p:nvPr>
        </p:nvSpPr>
        <p:spPr>
          <a:xfrm>
            <a:off x="141668" y="1853248"/>
            <a:ext cx="11758411" cy="4818007"/>
          </a:xfrm>
        </p:spPr>
        <p:txBody>
          <a:bodyPr>
            <a:normAutofit lnSpcReduction="10000"/>
          </a:bodyPr>
          <a:lstStyle/>
          <a:p>
            <a:r>
              <a:rPr lang="en-US" sz="2800" dirty="0"/>
              <a:t>The maintenance team conduct daily inspection of operating systems, weekly, quarterly and annual general maintenance</a:t>
            </a:r>
            <a:r>
              <a:rPr lang="en-US" sz="2800" dirty="0" smtClean="0"/>
              <a:t>.</a:t>
            </a:r>
          </a:p>
          <a:p>
            <a:r>
              <a:rPr lang="en-US" sz="2800" dirty="0" smtClean="0"/>
              <a:t>Maintenance check list has been prepared for various schedule.</a:t>
            </a:r>
            <a:endParaRPr lang="en-US" sz="2800" dirty="0"/>
          </a:p>
          <a:p>
            <a:r>
              <a:rPr lang="en-US" sz="2800" dirty="0"/>
              <a:t> Maintenance include, measurements, test run, oiling &amp; greasing, replacement, purification and repairs. </a:t>
            </a:r>
            <a:endParaRPr lang="en-US" sz="2800" dirty="0" smtClean="0"/>
          </a:p>
          <a:p>
            <a:r>
              <a:rPr lang="en-US" sz="2800" dirty="0" smtClean="0"/>
              <a:t>All the active components of the control instrumentation are tested on a bread board quarterly  to access their </a:t>
            </a:r>
            <a:r>
              <a:rPr lang="en-US" sz="2800" dirty="0" err="1" smtClean="0"/>
              <a:t>functionability</a:t>
            </a:r>
            <a:r>
              <a:rPr lang="en-US" sz="2800" dirty="0" smtClean="0"/>
              <a:t>.</a:t>
            </a:r>
          </a:p>
          <a:p>
            <a:r>
              <a:rPr lang="en-US" sz="2800" dirty="0" smtClean="0"/>
              <a:t>Methods for testing have been developed by the maintenance team.</a:t>
            </a:r>
            <a:endParaRPr lang="en-US" sz="2800" dirty="0"/>
          </a:p>
          <a:p>
            <a:endParaRPr lang="en-US" dirty="0"/>
          </a:p>
        </p:txBody>
      </p:sp>
    </p:spTree>
    <p:extLst>
      <p:ext uri="{BB962C8B-B14F-4D97-AF65-F5344CB8AC3E}">
        <p14:creationId xmlns:p14="http://schemas.microsoft.com/office/powerpoint/2010/main" xmlns="" val="3894268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942" y="90152"/>
            <a:ext cx="11616743" cy="1056068"/>
          </a:xfrm>
        </p:spPr>
        <p:txBody>
          <a:bodyPr/>
          <a:lstStyle/>
          <a:p>
            <a:r>
              <a:rPr lang="en-US" sz="4000" dirty="0"/>
              <a:t>Screening for ageing management of the SSCs of GHARR-1</a:t>
            </a:r>
          </a:p>
        </p:txBody>
      </p:sp>
      <p:sp>
        <p:nvSpPr>
          <p:cNvPr id="3" name="Content Placeholder 2"/>
          <p:cNvSpPr>
            <a:spLocks noGrp="1"/>
          </p:cNvSpPr>
          <p:nvPr>
            <p:ph sz="half" idx="1"/>
          </p:nvPr>
        </p:nvSpPr>
        <p:spPr>
          <a:xfrm>
            <a:off x="218942" y="1648497"/>
            <a:ext cx="5112912" cy="4607842"/>
          </a:xfrm>
        </p:spPr>
        <p:txBody>
          <a:bodyPr/>
          <a:lstStyle/>
          <a:p>
            <a:pPr algn="just"/>
            <a:r>
              <a:rPr lang="en-US" sz="2400" dirty="0" smtClean="0"/>
              <a:t>A </a:t>
            </a:r>
            <a:r>
              <a:rPr lang="en-US" sz="2400" dirty="0"/>
              <a:t>table list of SSCs that indicates their importance to </a:t>
            </a:r>
            <a:r>
              <a:rPr lang="en-US" sz="2400" dirty="0" smtClean="0"/>
              <a:t>safety, </a:t>
            </a:r>
            <a:r>
              <a:rPr lang="en-US" sz="2400" dirty="0"/>
              <a:t>their ease of replacement, as well as the relevant ageing mechanism has been prepared</a:t>
            </a:r>
            <a:r>
              <a:rPr lang="en-US" sz="2400" dirty="0" smtClean="0"/>
              <a:t>.</a:t>
            </a:r>
          </a:p>
          <a:p>
            <a:pPr algn="just"/>
            <a:endParaRPr lang="en-US" sz="2400" dirty="0"/>
          </a:p>
          <a:p>
            <a:pPr algn="just"/>
            <a:r>
              <a:rPr lang="en-US" sz="2400" dirty="0"/>
              <a:t>Abbreviations used in Table </a:t>
            </a:r>
          </a:p>
          <a:p>
            <a:pPr algn="just"/>
            <a:endParaRPr lang="en-US" sz="2400"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xmlns="" val="2646926334"/>
              </p:ext>
            </p:extLst>
          </p:nvPr>
        </p:nvGraphicFramePr>
        <p:xfrm>
          <a:off x="5640947" y="1275008"/>
          <a:ext cx="6336406" cy="5306767"/>
        </p:xfrm>
        <a:graphic>
          <a:graphicData uri="http://schemas.openxmlformats.org/drawingml/2006/table">
            <a:tbl>
              <a:tblPr firstRow="1" firstCol="1" bandRow="1">
                <a:tableStyleId>{5C22544A-7EE6-4342-B048-85BDC9FD1C3A}</a:tableStyleId>
              </a:tblPr>
              <a:tblGrid>
                <a:gridCol w="1438059"/>
                <a:gridCol w="1728789"/>
                <a:gridCol w="3169558"/>
              </a:tblGrid>
              <a:tr h="247349">
                <a:tc>
                  <a:txBody>
                    <a:bodyPr/>
                    <a:lstStyle/>
                    <a:p>
                      <a:pPr algn="just">
                        <a:lnSpc>
                          <a:spcPct val="150000"/>
                        </a:lnSpc>
                        <a:spcAft>
                          <a:spcPts val="1200"/>
                        </a:spcAft>
                      </a:pPr>
                      <a:r>
                        <a:rPr lang="en-US" sz="1000" dirty="0">
                          <a:effectLst/>
                        </a:rPr>
                        <a:t>Important to safety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5323" marR="65323" marT="0" marB="0"/>
                </a:tc>
                <a:tc>
                  <a:txBody>
                    <a:bodyPr/>
                    <a:lstStyle/>
                    <a:p>
                      <a:pPr algn="just">
                        <a:lnSpc>
                          <a:spcPct val="150000"/>
                        </a:lnSpc>
                        <a:spcAft>
                          <a:spcPts val="1200"/>
                        </a:spcAft>
                      </a:pPr>
                      <a:r>
                        <a:rPr lang="en-US" sz="1000">
                          <a:effectLst/>
                        </a:rPr>
                        <a:t>Ease of replacement</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23" marR="65323" marT="0" marB="0"/>
                </a:tc>
                <a:tc>
                  <a:txBody>
                    <a:bodyPr/>
                    <a:lstStyle/>
                    <a:p>
                      <a:pPr algn="just">
                        <a:lnSpc>
                          <a:spcPct val="150000"/>
                        </a:lnSpc>
                        <a:spcAft>
                          <a:spcPts val="1200"/>
                        </a:spcAft>
                      </a:pPr>
                      <a:r>
                        <a:rPr lang="en-US" sz="1000">
                          <a:effectLst/>
                        </a:rPr>
                        <a:t>Ageing mechanism</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23" marR="65323" marT="0" marB="0"/>
                </a:tc>
              </a:tr>
              <a:tr h="5059418">
                <a:tc>
                  <a:txBody>
                    <a:bodyPr/>
                    <a:lstStyle/>
                    <a:p>
                      <a:pPr algn="just">
                        <a:lnSpc>
                          <a:spcPct val="150000"/>
                        </a:lnSpc>
                        <a:spcAft>
                          <a:spcPts val="0"/>
                        </a:spcAft>
                      </a:pPr>
                      <a:r>
                        <a:rPr lang="en-US" sz="1000" dirty="0">
                          <a:effectLst/>
                        </a:rPr>
                        <a:t>Y: Yes</a:t>
                      </a:r>
                    </a:p>
                    <a:p>
                      <a:pPr algn="just">
                        <a:lnSpc>
                          <a:spcPct val="150000"/>
                        </a:lnSpc>
                        <a:spcAft>
                          <a:spcPts val="0"/>
                        </a:spcAft>
                      </a:pPr>
                      <a:r>
                        <a:rPr lang="en-US" sz="1000" dirty="0">
                          <a:effectLst/>
                        </a:rPr>
                        <a:t> </a:t>
                      </a:r>
                    </a:p>
                    <a:p>
                      <a:pPr algn="just">
                        <a:lnSpc>
                          <a:spcPct val="150000"/>
                        </a:lnSpc>
                        <a:spcAft>
                          <a:spcPts val="0"/>
                        </a:spcAft>
                      </a:pPr>
                      <a:r>
                        <a:rPr lang="en-US" sz="1000" dirty="0">
                          <a:effectLst/>
                        </a:rPr>
                        <a:t>N: No</a:t>
                      </a:r>
                    </a:p>
                    <a:p>
                      <a:pPr algn="just">
                        <a:lnSpc>
                          <a:spcPct val="150000"/>
                        </a:lnSpc>
                        <a:spcAft>
                          <a:spcPts val="0"/>
                        </a:spcAft>
                      </a:pPr>
                      <a:r>
                        <a:rPr lang="en-US" sz="1000" dirty="0">
                          <a:effectLst/>
                        </a:rPr>
                        <a:t> </a:t>
                      </a:r>
                    </a:p>
                    <a:p>
                      <a:pPr algn="just">
                        <a:lnSpc>
                          <a:spcPct val="150000"/>
                        </a:lnSpc>
                        <a:spcAft>
                          <a:spcPts val="0"/>
                        </a:spcAft>
                      </a:pPr>
                      <a:r>
                        <a:rPr lang="en-US" sz="1000" dirty="0">
                          <a:effectLst/>
                        </a:rPr>
                        <a:t>M: Maybe</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5323" marR="65323" marT="0" marB="0"/>
                </a:tc>
                <a:tc>
                  <a:txBody>
                    <a:bodyPr/>
                    <a:lstStyle/>
                    <a:p>
                      <a:pPr algn="just">
                        <a:lnSpc>
                          <a:spcPct val="150000"/>
                        </a:lnSpc>
                        <a:spcAft>
                          <a:spcPts val="1200"/>
                        </a:spcAft>
                      </a:pPr>
                      <a:r>
                        <a:rPr lang="en-US" sz="1000">
                          <a:effectLst/>
                        </a:rPr>
                        <a:t>A: Very difficult</a:t>
                      </a:r>
                    </a:p>
                    <a:p>
                      <a:pPr algn="just">
                        <a:lnSpc>
                          <a:spcPct val="150000"/>
                        </a:lnSpc>
                        <a:spcAft>
                          <a:spcPts val="1200"/>
                        </a:spcAft>
                      </a:pPr>
                      <a:r>
                        <a:rPr lang="en-US" sz="1000">
                          <a:effectLst/>
                        </a:rPr>
                        <a:t>B: Difficult technically or costly</a:t>
                      </a:r>
                    </a:p>
                    <a:p>
                      <a:pPr algn="just">
                        <a:lnSpc>
                          <a:spcPct val="150000"/>
                        </a:lnSpc>
                        <a:spcAft>
                          <a:spcPts val="1200"/>
                        </a:spcAft>
                      </a:pPr>
                      <a:r>
                        <a:rPr lang="en-US" sz="1000">
                          <a:effectLst/>
                        </a:rPr>
                        <a:t>C: Normal</a:t>
                      </a:r>
                    </a:p>
                    <a:p>
                      <a:pPr algn="just">
                        <a:lnSpc>
                          <a:spcPct val="150000"/>
                        </a:lnSpc>
                        <a:spcAft>
                          <a:spcPts val="1200"/>
                        </a:spcAft>
                      </a:pPr>
                      <a:r>
                        <a:rPr lang="en-US" sz="1000">
                          <a:effectLst/>
                        </a:rPr>
                        <a:t>D: Readily</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5323" marR="65323" marT="0" marB="0"/>
                </a:tc>
                <a:tc>
                  <a:txBody>
                    <a:bodyPr/>
                    <a:lstStyle/>
                    <a:p>
                      <a:pPr marL="342900" lvl="0" indent="-342900" algn="just">
                        <a:lnSpc>
                          <a:spcPct val="150000"/>
                        </a:lnSpc>
                        <a:spcAft>
                          <a:spcPts val="1200"/>
                        </a:spcAft>
                        <a:buFont typeface="+mj-lt"/>
                        <a:buAutoNum type="arabicPeriod"/>
                      </a:pPr>
                      <a:r>
                        <a:rPr lang="en-US" sz="1000" dirty="0">
                          <a:effectLst/>
                        </a:rPr>
                        <a:t>Changes of properties due to neutron irradiation.</a:t>
                      </a:r>
                    </a:p>
                    <a:p>
                      <a:pPr marL="342900" lvl="0" indent="-342900" algn="just">
                        <a:lnSpc>
                          <a:spcPct val="150000"/>
                        </a:lnSpc>
                        <a:spcAft>
                          <a:spcPts val="1200"/>
                        </a:spcAft>
                        <a:buFont typeface="+mj-lt"/>
                        <a:buAutoNum type="arabicPeriod"/>
                      </a:pPr>
                      <a:r>
                        <a:rPr lang="en-US" sz="1000" dirty="0">
                          <a:effectLst/>
                        </a:rPr>
                        <a:t>Changes of properties due to temperature service condition.</a:t>
                      </a:r>
                    </a:p>
                    <a:p>
                      <a:pPr marL="342900" lvl="0" indent="-342900" algn="just">
                        <a:lnSpc>
                          <a:spcPct val="150000"/>
                        </a:lnSpc>
                        <a:spcAft>
                          <a:spcPts val="1200"/>
                        </a:spcAft>
                        <a:buFont typeface="+mj-lt"/>
                        <a:buAutoNum type="arabicPeriod"/>
                      </a:pPr>
                      <a:r>
                        <a:rPr lang="en-US" sz="1000" dirty="0">
                          <a:effectLst/>
                        </a:rPr>
                        <a:t>Stress or creep ( due to pressure and temperature service condition)</a:t>
                      </a:r>
                    </a:p>
                    <a:p>
                      <a:pPr marL="342900" lvl="0" indent="-342900" algn="just">
                        <a:lnSpc>
                          <a:spcPct val="150000"/>
                        </a:lnSpc>
                        <a:spcAft>
                          <a:spcPts val="1200"/>
                        </a:spcAft>
                        <a:buFont typeface="+mj-lt"/>
                        <a:buAutoNum type="arabicPeriod"/>
                      </a:pPr>
                      <a:r>
                        <a:rPr lang="en-US" sz="1000" dirty="0">
                          <a:effectLst/>
                        </a:rPr>
                        <a:t>Motion, fatigue or wear (resulting from cycling of temperature flow and or load, or flow induced vibrations)</a:t>
                      </a:r>
                    </a:p>
                    <a:p>
                      <a:pPr marL="342900" lvl="0" indent="-342900" algn="just">
                        <a:lnSpc>
                          <a:spcPct val="150000"/>
                        </a:lnSpc>
                        <a:spcAft>
                          <a:spcPts val="1200"/>
                        </a:spcAft>
                        <a:buFont typeface="+mj-lt"/>
                        <a:buAutoNum type="arabicPeriod"/>
                      </a:pPr>
                      <a:r>
                        <a:rPr lang="en-US" sz="1000" dirty="0">
                          <a:effectLst/>
                        </a:rPr>
                        <a:t>Corrosion</a:t>
                      </a:r>
                    </a:p>
                    <a:p>
                      <a:pPr marL="342900" lvl="0" indent="-342900" algn="just">
                        <a:lnSpc>
                          <a:spcPct val="150000"/>
                        </a:lnSpc>
                        <a:spcAft>
                          <a:spcPts val="1200"/>
                        </a:spcAft>
                        <a:buFont typeface="+mj-lt"/>
                        <a:buAutoNum type="arabicPeriod"/>
                      </a:pPr>
                      <a:r>
                        <a:rPr lang="en-US" sz="1000" dirty="0">
                          <a:effectLst/>
                        </a:rPr>
                        <a:t>Chemical processes</a:t>
                      </a:r>
                    </a:p>
                    <a:p>
                      <a:pPr marL="342900" lvl="0" indent="-342900" algn="just">
                        <a:lnSpc>
                          <a:spcPct val="150000"/>
                        </a:lnSpc>
                        <a:spcAft>
                          <a:spcPts val="1200"/>
                        </a:spcAft>
                        <a:buFont typeface="+mj-lt"/>
                        <a:buAutoNum type="arabicPeriod"/>
                      </a:pPr>
                      <a:r>
                        <a:rPr lang="en-US" sz="1000" dirty="0">
                          <a:effectLst/>
                        </a:rPr>
                        <a:t>Erosion</a:t>
                      </a:r>
                    </a:p>
                    <a:p>
                      <a:pPr marL="342900" lvl="0" indent="-342900" algn="just">
                        <a:lnSpc>
                          <a:spcPct val="150000"/>
                        </a:lnSpc>
                        <a:spcAft>
                          <a:spcPts val="1200"/>
                        </a:spcAft>
                        <a:buFont typeface="+mj-lt"/>
                        <a:buAutoNum type="arabicPeriod"/>
                      </a:pPr>
                      <a:r>
                        <a:rPr lang="en-US" sz="1000" dirty="0">
                          <a:effectLst/>
                        </a:rPr>
                        <a:t>Changes of technology</a:t>
                      </a:r>
                    </a:p>
                    <a:p>
                      <a:pPr marL="342900" lvl="0" indent="-342900" algn="just">
                        <a:lnSpc>
                          <a:spcPct val="150000"/>
                        </a:lnSpc>
                        <a:spcAft>
                          <a:spcPts val="1200"/>
                        </a:spcAft>
                        <a:buFont typeface="+mj-lt"/>
                        <a:buAutoNum type="arabicPeriod"/>
                      </a:pPr>
                      <a:r>
                        <a:rPr lang="en-US" sz="1000" dirty="0">
                          <a:effectLst/>
                        </a:rPr>
                        <a:t>Changes of regulation </a:t>
                      </a:r>
                    </a:p>
                    <a:p>
                      <a:pPr marL="342900" lvl="0" indent="-342900" algn="just">
                        <a:lnSpc>
                          <a:spcPct val="150000"/>
                        </a:lnSpc>
                        <a:spcAft>
                          <a:spcPts val="1200"/>
                        </a:spcAft>
                        <a:buFont typeface="+mj-lt"/>
                        <a:buAutoNum type="arabicPeriod"/>
                      </a:pPr>
                      <a:r>
                        <a:rPr lang="en-US" sz="1000" dirty="0">
                          <a:effectLst/>
                        </a:rPr>
                        <a:t>Obsolescence of documentation</a:t>
                      </a:r>
                      <a:endParaRPr lang="en-US" sz="1000" dirty="0">
                        <a:effectLst/>
                        <a:latin typeface="Calibri" panose="020F0502020204030204" pitchFamily="34" charset="0"/>
                      </a:endParaRPr>
                    </a:p>
                  </a:txBody>
                  <a:tcPr marL="65323" marR="65323" marT="0" marB="0"/>
                </a:tc>
              </a:tr>
            </a:tbl>
          </a:graphicData>
        </a:graphic>
      </p:graphicFrame>
    </p:spTree>
    <p:extLst>
      <p:ext uri="{BB962C8B-B14F-4D97-AF65-F5344CB8AC3E}">
        <p14:creationId xmlns:p14="http://schemas.microsoft.com/office/powerpoint/2010/main" xmlns="" val="3922819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31820"/>
            <a:ext cx="11112300" cy="1365160"/>
          </a:xfrm>
        </p:spPr>
        <p:txBody>
          <a:bodyPr/>
          <a:lstStyle/>
          <a:p>
            <a:r>
              <a:rPr lang="en-US" dirty="0" smtClean="0"/>
              <a:t>Components and their equivalents</a:t>
            </a:r>
            <a:endParaRPr lang="en-US" dirty="0"/>
          </a:p>
        </p:txBody>
      </p:sp>
      <p:sp>
        <p:nvSpPr>
          <p:cNvPr id="3" name="Content Placeholder 2"/>
          <p:cNvSpPr>
            <a:spLocks noGrp="1"/>
          </p:cNvSpPr>
          <p:nvPr>
            <p:ph idx="1"/>
          </p:nvPr>
        </p:nvSpPr>
        <p:spPr/>
        <p:txBody>
          <a:bodyPr/>
          <a:lstStyle/>
          <a:p>
            <a:pPr algn="just"/>
            <a:r>
              <a:rPr lang="en-US" sz="3200" dirty="0"/>
              <a:t>A table list of </a:t>
            </a:r>
            <a:r>
              <a:rPr lang="en-US" sz="3200" dirty="0" smtClean="0"/>
              <a:t>semiconductor (active) components for replacement in case of failure due to temperature, over voltage, short circuit or ageing has </a:t>
            </a:r>
            <a:r>
              <a:rPr lang="en-US" sz="3200" dirty="0"/>
              <a:t>been </a:t>
            </a:r>
            <a:r>
              <a:rPr lang="en-US" sz="3200" dirty="0" smtClean="0"/>
              <a:t>prepared to ensure continuous operation.</a:t>
            </a:r>
            <a:endParaRPr lang="en-US" sz="3200" dirty="0"/>
          </a:p>
          <a:p>
            <a:endParaRPr lang="en-US" dirty="0"/>
          </a:p>
        </p:txBody>
      </p:sp>
    </p:spTree>
    <p:extLst>
      <p:ext uri="{BB962C8B-B14F-4D97-AF65-F5344CB8AC3E}">
        <p14:creationId xmlns:p14="http://schemas.microsoft.com/office/powerpoint/2010/main" xmlns="" val="3562788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47" y="115910"/>
            <a:ext cx="11848564" cy="1159098"/>
          </a:xfrm>
        </p:spPr>
        <p:txBody>
          <a:bodyPr/>
          <a:lstStyle/>
          <a:p>
            <a:pPr algn="ctr"/>
            <a:r>
              <a:rPr lang="en-US" sz="4800" dirty="0"/>
              <a:t>Safety Features of GHARR-1 </a:t>
            </a:r>
          </a:p>
        </p:txBody>
      </p:sp>
      <p:sp>
        <p:nvSpPr>
          <p:cNvPr id="3" name="Content Placeholder 2"/>
          <p:cNvSpPr>
            <a:spLocks noGrp="1"/>
          </p:cNvSpPr>
          <p:nvPr>
            <p:ph idx="1"/>
          </p:nvPr>
        </p:nvSpPr>
        <p:spPr>
          <a:xfrm>
            <a:off x="257577" y="927279"/>
            <a:ext cx="11745533" cy="5821251"/>
          </a:xfrm>
        </p:spPr>
        <p:txBody>
          <a:bodyPr>
            <a:normAutofit lnSpcReduction="10000"/>
          </a:bodyPr>
          <a:lstStyle/>
          <a:p>
            <a:pPr algn="just"/>
            <a:r>
              <a:rPr lang="en-US" sz="2400" dirty="0"/>
              <a:t>The reactor is inherently safe with a very strong capability of power self-limitation.</a:t>
            </a:r>
          </a:p>
          <a:p>
            <a:pPr algn="just"/>
            <a:r>
              <a:rPr lang="en-US" sz="2400" dirty="0" smtClean="0"/>
              <a:t>The </a:t>
            </a:r>
            <a:r>
              <a:rPr lang="en-US" sz="2400" dirty="0"/>
              <a:t>total cold excess reactivity is 4.0 </a:t>
            </a:r>
            <a:r>
              <a:rPr lang="en-US" sz="2400" dirty="0" err="1"/>
              <a:t>mk</a:t>
            </a:r>
            <a:r>
              <a:rPr lang="en-US" sz="2400" dirty="0"/>
              <a:t> and it is control by one central control rod of worth 7 </a:t>
            </a:r>
            <a:r>
              <a:rPr lang="en-US" sz="2400" dirty="0" err="1"/>
              <a:t>mk</a:t>
            </a:r>
            <a:r>
              <a:rPr lang="en-US" sz="2400" dirty="0"/>
              <a:t>, which ensures a shutdown margin of about 3 mk. This is sufficient to maintain the reactor in safe shutdown condition.</a:t>
            </a:r>
          </a:p>
          <a:p>
            <a:pPr algn="just"/>
            <a:r>
              <a:rPr lang="en-US" sz="2400" dirty="0" smtClean="0"/>
              <a:t>A </a:t>
            </a:r>
            <a:r>
              <a:rPr lang="en-US" sz="2400" dirty="0"/>
              <a:t>scram is provided such that the reactor power will not exceed 120% nominal power and the temperature difference between the core outlet and inlet must not exceed 120% of the nominal limit.</a:t>
            </a:r>
          </a:p>
          <a:p>
            <a:pPr algn="just"/>
            <a:r>
              <a:rPr lang="en-US" sz="2400" dirty="0" smtClean="0"/>
              <a:t>The </a:t>
            </a:r>
            <a:r>
              <a:rPr lang="en-US" sz="2400" dirty="0"/>
              <a:t>reactor can be shut-down by inserting cadmium rabbits into the core using the pneumatic transfer system. Four (4) cadmium capsules of 4 </a:t>
            </a:r>
            <a:r>
              <a:rPr lang="en-US" sz="2400" dirty="0" err="1"/>
              <a:t>mk</a:t>
            </a:r>
            <a:r>
              <a:rPr lang="en-US" sz="2400" dirty="0"/>
              <a:t> worth is provided for shutting down the reactor in the event of a failure of the control system. Auxiliary shutdown is accomplished by the manual insertion of cadmium capsules into the inner irradiation sites. To ensure deep subcritical reactivity of the reactor, additional string of cadmium capsules of three (3) pieces knotted together at the worth of 3 </a:t>
            </a:r>
            <a:r>
              <a:rPr lang="en-US" sz="2400" dirty="0" err="1"/>
              <a:t>mk</a:t>
            </a:r>
            <a:r>
              <a:rPr lang="en-US" sz="2400" dirty="0"/>
              <a:t> is available to replace the control rod when failure occurs.</a:t>
            </a:r>
          </a:p>
          <a:p>
            <a:endParaRPr lang="en-US" dirty="0"/>
          </a:p>
        </p:txBody>
      </p:sp>
    </p:spTree>
    <p:extLst>
      <p:ext uri="{BB962C8B-B14F-4D97-AF65-F5344CB8AC3E}">
        <p14:creationId xmlns:p14="http://schemas.microsoft.com/office/powerpoint/2010/main" xmlns="" val="2576411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47" y="167426"/>
            <a:ext cx="11706896" cy="1262130"/>
          </a:xfrm>
        </p:spPr>
        <p:txBody>
          <a:bodyPr/>
          <a:lstStyle/>
          <a:p>
            <a:pPr algn="ctr"/>
            <a:r>
              <a:rPr lang="en-US" dirty="0"/>
              <a:t>MINIMIZATION OF AGEING DEGRADATION </a:t>
            </a:r>
          </a:p>
        </p:txBody>
      </p:sp>
      <p:sp>
        <p:nvSpPr>
          <p:cNvPr id="3" name="Content Placeholder 2"/>
          <p:cNvSpPr>
            <a:spLocks noGrp="1"/>
          </p:cNvSpPr>
          <p:nvPr>
            <p:ph idx="1"/>
          </p:nvPr>
        </p:nvSpPr>
        <p:spPr>
          <a:xfrm>
            <a:off x="270456" y="1287887"/>
            <a:ext cx="11590987" cy="5396247"/>
          </a:xfrm>
        </p:spPr>
        <p:txBody>
          <a:bodyPr>
            <a:normAutofit lnSpcReduction="10000"/>
          </a:bodyPr>
          <a:lstStyle/>
          <a:p>
            <a:r>
              <a:rPr lang="en-US" sz="2400" b="1" dirty="0"/>
              <a:t>Reactor Core </a:t>
            </a:r>
            <a:r>
              <a:rPr lang="en-US" sz="2400" b="1" dirty="0" smtClean="0"/>
              <a:t>Management</a:t>
            </a:r>
          </a:p>
          <a:p>
            <a:pPr algn="just">
              <a:buFont typeface="Wingdings" panose="05000000000000000000" pitchFamily="2" charset="2"/>
              <a:buChar char="q"/>
            </a:pPr>
            <a:r>
              <a:rPr lang="en-US" sz="2400" dirty="0"/>
              <a:t>The top reflector of GHARR-1 core is of variable thickness and assembled by stacking semi-circular plates within an aluminium tray. It is composed of a group of semi-circular beryllium shims with internal diameter of 243 mm. Four different thickness sizes are available, namely 10 pieces of 1.5 mm, 20 pieces of 3.0 mm, 8 pieces of 6.0 mm and 8 pieces of 12.0 mm</a:t>
            </a:r>
          </a:p>
          <a:p>
            <a:pPr algn="just">
              <a:buFont typeface="Wingdings" panose="05000000000000000000" pitchFamily="2" charset="2"/>
              <a:buChar char="q"/>
            </a:pPr>
            <a:r>
              <a:rPr lang="en-US" sz="2400" dirty="0"/>
              <a:t>Long-term reactivity control is exercised by periodically increasing the thickness of this reflector to compensate for reactivity loss caused by fuel burn up and samarium poison. Under normal operating conditions of the reactor, the top shims need to be added less frequently than once every one and half years. The maximum thickness of top shims is 109.5 mm for a cold, clean reactor, which is equivalent to 18 mk. In addition to the initial excess reactivity of the core, the presence of the shims ensures that the core life of the reactor fuel elements shall be longer than 10 years</a:t>
            </a:r>
          </a:p>
          <a:p>
            <a:pPr algn="just"/>
            <a:endParaRPr lang="en-US" sz="2400" dirty="0"/>
          </a:p>
        </p:txBody>
      </p:sp>
    </p:spTree>
    <p:extLst>
      <p:ext uri="{BB962C8B-B14F-4D97-AF65-F5344CB8AC3E}">
        <p14:creationId xmlns:p14="http://schemas.microsoft.com/office/powerpoint/2010/main" xmlns="" val="359301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04" y="115910"/>
            <a:ext cx="11835685" cy="746975"/>
          </a:xfrm>
        </p:spPr>
        <p:txBody>
          <a:bodyPr/>
          <a:lstStyle/>
          <a:p>
            <a:r>
              <a:rPr lang="en-US" dirty="0"/>
              <a:t>MINIMIZATION OF AGEING DEGRADATION </a:t>
            </a:r>
          </a:p>
        </p:txBody>
      </p:sp>
      <p:sp>
        <p:nvSpPr>
          <p:cNvPr id="3" name="Content Placeholder 2"/>
          <p:cNvSpPr>
            <a:spLocks noGrp="1"/>
          </p:cNvSpPr>
          <p:nvPr>
            <p:ph idx="1"/>
          </p:nvPr>
        </p:nvSpPr>
        <p:spPr>
          <a:xfrm>
            <a:off x="180304" y="1068946"/>
            <a:ext cx="11835685" cy="5576553"/>
          </a:xfrm>
        </p:spPr>
        <p:txBody>
          <a:bodyPr>
            <a:normAutofit lnSpcReduction="10000"/>
          </a:bodyPr>
          <a:lstStyle/>
          <a:p>
            <a:r>
              <a:rPr lang="en-US" dirty="0"/>
              <a:t>Provisions has been made for the necessary monitoring, testing, sampling and inspection for the detection, assessment, prevention and mitigation of ageing effects</a:t>
            </a:r>
            <a:r>
              <a:rPr lang="en-US" dirty="0" smtClean="0"/>
              <a:t>.</a:t>
            </a:r>
          </a:p>
          <a:p>
            <a:r>
              <a:rPr lang="en-US" dirty="0"/>
              <a:t>The GHARR-1 reactor and pool water measurement are carried out every Monday in order to detect clad failure as early as possible. It is expected that fission products such as 131-135I, 90Sr, 95Zr, 95Nb, 137Cs, 140Ba, 140La, 85Kr, 133Xe and 135Xe will be transferred through the failed clad to the reactor. </a:t>
            </a:r>
            <a:r>
              <a:rPr lang="en-US" dirty="0" smtClean="0"/>
              <a:t>According </a:t>
            </a:r>
            <a:r>
              <a:rPr lang="en-US" dirty="0"/>
              <a:t>to the </a:t>
            </a:r>
            <a:r>
              <a:rPr lang="en-US" dirty="0" smtClean="0"/>
              <a:t>Safety Analysis Report (SAR), </a:t>
            </a:r>
            <a:r>
              <a:rPr lang="en-US" dirty="0"/>
              <a:t>3.4 x 105Bq/L of </a:t>
            </a:r>
            <a:r>
              <a:rPr lang="en-US" sz="1800" dirty="0"/>
              <a:t>137</a:t>
            </a:r>
            <a:r>
              <a:rPr lang="en-US" dirty="0"/>
              <a:t>Cs in the reactor and pool water respectively present minimum hazard</a:t>
            </a:r>
            <a:r>
              <a:rPr lang="en-US" dirty="0" smtClean="0"/>
              <a:t>.</a:t>
            </a:r>
          </a:p>
          <a:p>
            <a:r>
              <a:rPr lang="en-US" dirty="0"/>
              <a:t>If water quality is not good enough, it will result in curd deposits on fuel cladding which will affect the heat conduction properties of the fuel elements. The  reactor and the  pool water purification is therefore carried out on Mondays and the water quality is monitored. The monthly average resistivity values measured are converted to conductivity using equation </a:t>
            </a:r>
            <a:r>
              <a:rPr lang="en-US" dirty="0" smtClean="0"/>
              <a:t>1</a:t>
            </a:r>
          </a:p>
          <a:p>
            <a:pPr>
              <a:buFont typeface="Wingdings" panose="05000000000000000000" pitchFamily="2" charset="2"/>
              <a:buChar char="q"/>
            </a:pPr>
            <a:r>
              <a:rPr lang="en-US" dirty="0"/>
              <a:t>C = 1/ρ (µS)											1</a:t>
            </a:r>
          </a:p>
          <a:p>
            <a:pPr>
              <a:buFont typeface="Wingdings" panose="05000000000000000000" pitchFamily="2" charset="2"/>
              <a:buChar char="q"/>
            </a:pPr>
            <a:r>
              <a:rPr lang="en-US" dirty="0"/>
              <a:t>	Where C = Conductance in cm/Ω or (µS)</a:t>
            </a:r>
          </a:p>
          <a:p>
            <a:pPr>
              <a:buFont typeface="Wingdings" panose="05000000000000000000" pitchFamily="2" charset="2"/>
              <a:buChar char="q"/>
            </a:pPr>
            <a:r>
              <a:rPr lang="en-US" dirty="0"/>
              <a:t>		ρ = Resistivity in Ω or (MΩ)</a:t>
            </a:r>
          </a:p>
          <a:p>
            <a:pPr>
              <a:buFont typeface="Wingdings" panose="05000000000000000000" pitchFamily="2" charset="2"/>
              <a:buChar char="q"/>
            </a:pPr>
            <a:r>
              <a:rPr lang="en-US" dirty="0"/>
              <a:t>The permissible conductivity ranges for both reactor and pool water are 0.5 – 1.0 µS and 1.0 – 2.0 µS respectively according to the SAR. </a:t>
            </a:r>
          </a:p>
          <a:p>
            <a:endParaRPr lang="en-US" dirty="0" smtClean="0"/>
          </a:p>
        </p:txBody>
      </p:sp>
    </p:spTree>
    <p:extLst>
      <p:ext uri="{BB962C8B-B14F-4D97-AF65-F5344CB8AC3E}">
        <p14:creationId xmlns:p14="http://schemas.microsoft.com/office/powerpoint/2010/main" xmlns="" val="1694941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latin typeface="Times New Roman" pitchFamily="18" charset="0"/>
                <a:cs typeface="Times New Roman" pitchFamily="18" charset="0"/>
              </a:rPr>
              <a:t>MODERNIZATION, REFURBISHMENT AND UPGRADING ACTIVITIES </a:t>
            </a:r>
          </a:p>
        </p:txBody>
      </p:sp>
      <p:sp>
        <p:nvSpPr>
          <p:cNvPr id="3" name="Content Placeholder 2"/>
          <p:cNvSpPr>
            <a:spLocks noGrp="1"/>
          </p:cNvSpPr>
          <p:nvPr>
            <p:ph idx="1"/>
          </p:nvPr>
        </p:nvSpPr>
        <p:spPr>
          <a:xfrm>
            <a:off x="1103312" y="1463040"/>
            <a:ext cx="8946541" cy="4785359"/>
          </a:xfrm>
        </p:spPr>
        <p:txBody>
          <a:bodyPr/>
          <a:lstStyle/>
          <a:p>
            <a:pPr>
              <a:buFont typeface="Wingdings" pitchFamily="2" charset="2"/>
              <a:buChar char="q"/>
            </a:pPr>
            <a:r>
              <a:rPr lang="en-US" b="1" u="sng" dirty="0" smtClean="0"/>
              <a:t>Control Rod Drive Mechanism</a:t>
            </a:r>
          </a:p>
          <a:p>
            <a:pPr algn="just">
              <a:buNone/>
            </a:pPr>
            <a:r>
              <a:rPr lang="en-GB" dirty="0" smtClean="0"/>
              <a:t>The control rod drive mechanism was</a:t>
            </a:r>
          </a:p>
          <a:p>
            <a:pPr algn="just">
              <a:buNone/>
            </a:pPr>
            <a:r>
              <a:rPr lang="en-GB" dirty="0" smtClean="0"/>
              <a:t> replaced in August 2009. </a:t>
            </a:r>
          </a:p>
          <a:p>
            <a:pPr algn="just">
              <a:buFont typeface="Wingdings" pitchFamily="2" charset="2"/>
              <a:buChar char="§"/>
            </a:pPr>
            <a:endParaRPr lang="en-GB" dirty="0" smtClean="0"/>
          </a:p>
          <a:p>
            <a:pPr algn="just">
              <a:buFont typeface="Wingdings" pitchFamily="2" charset="2"/>
              <a:buChar char="§"/>
            </a:pPr>
            <a:r>
              <a:rPr lang="en-GB" dirty="0" smtClean="0"/>
              <a:t>The installation was performed by the staff</a:t>
            </a:r>
          </a:p>
          <a:p>
            <a:pPr algn="just">
              <a:buNone/>
            </a:pPr>
            <a:r>
              <a:rPr lang="en-GB" dirty="0" smtClean="0"/>
              <a:t> of GHARR-1. </a:t>
            </a:r>
          </a:p>
          <a:p>
            <a:pPr algn="just">
              <a:buFont typeface="Wingdings" pitchFamily="2" charset="2"/>
              <a:buChar char="§"/>
            </a:pPr>
            <a:endParaRPr lang="en-GB" dirty="0" smtClean="0"/>
          </a:p>
          <a:p>
            <a:pPr algn="just">
              <a:buFont typeface="Wingdings" pitchFamily="2" charset="2"/>
              <a:buChar char="§"/>
            </a:pPr>
            <a:r>
              <a:rPr lang="en-GB" dirty="0" smtClean="0"/>
              <a:t>The installation was done by </a:t>
            </a:r>
          </a:p>
          <a:p>
            <a:pPr algn="just">
              <a:buNone/>
            </a:pPr>
            <a:r>
              <a:rPr lang="en-GB" dirty="0" smtClean="0"/>
              <a:t>following procedures approved</a:t>
            </a:r>
          </a:p>
          <a:p>
            <a:pPr algn="just">
              <a:buNone/>
            </a:pPr>
            <a:r>
              <a:rPr lang="en-GB" dirty="0" smtClean="0"/>
              <a:t> by the regulatory authority. </a:t>
            </a:r>
          </a:p>
          <a:p>
            <a:endParaRPr lang="en-GB" dirty="0" smtClean="0"/>
          </a:p>
          <a:p>
            <a:endParaRPr lang="en-US" dirty="0"/>
          </a:p>
        </p:txBody>
      </p:sp>
      <p:pic>
        <p:nvPicPr>
          <p:cNvPr id="4" name="Picture 1"/>
          <p:cNvPicPr>
            <a:picLocks noChangeAspect="1" noChangeArrowheads="1"/>
          </p:cNvPicPr>
          <p:nvPr/>
        </p:nvPicPr>
        <p:blipFill>
          <a:blip r:embed="rId2"/>
          <a:srcRect/>
          <a:stretch>
            <a:fillRect/>
          </a:stretch>
        </p:blipFill>
        <p:spPr bwMode="auto">
          <a:xfrm>
            <a:off x="6815328" y="1450848"/>
            <a:ext cx="5120640" cy="5017187"/>
          </a:xfrm>
          <a:prstGeom prst="rect">
            <a:avLst/>
          </a:prstGeom>
          <a:noFill/>
        </p:spPr>
      </p:pic>
      <p:sp>
        <p:nvSpPr>
          <p:cNvPr id="6" name="TextBox 5"/>
          <p:cNvSpPr txBox="1"/>
          <p:nvPr/>
        </p:nvSpPr>
        <p:spPr>
          <a:xfrm>
            <a:off x="8363712" y="2913888"/>
            <a:ext cx="663964" cy="369332"/>
          </a:xfrm>
          <a:prstGeom prst="rect">
            <a:avLst/>
          </a:prstGeom>
          <a:noFill/>
        </p:spPr>
        <p:txBody>
          <a:bodyPr wrap="none" rtlCol="0">
            <a:spAutoFit/>
          </a:bodyPr>
          <a:lstStyle/>
          <a:p>
            <a:r>
              <a:rPr lang="en-US" dirty="0" smtClean="0"/>
              <a:t>OLD</a:t>
            </a:r>
            <a:endParaRPr lang="en-US" dirty="0"/>
          </a:p>
        </p:txBody>
      </p:sp>
      <p:sp>
        <p:nvSpPr>
          <p:cNvPr id="7" name="TextBox 6"/>
          <p:cNvSpPr txBox="1"/>
          <p:nvPr/>
        </p:nvSpPr>
        <p:spPr>
          <a:xfrm>
            <a:off x="9899904" y="1706880"/>
            <a:ext cx="700833" cy="369332"/>
          </a:xfrm>
          <a:prstGeom prst="rect">
            <a:avLst/>
          </a:prstGeom>
          <a:noFill/>
        </p:spPr>
        <p:txBody>
          <a:bodyPr wrap="none" rtlCol="0">
            <a:spAutoFit/>
          </a:bodyPr>
          <a:lstStyle/>
          <a:p>
            <a:r>
              <a:rPr lang="en-US" dirty="0" smtClean="0"/>
              <a:t>NEW</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21973"/>
            <a:ext cx="9404723" cy="787499"/>
          </a:xfrm>
        </p:spPr>
        <p:txBody>
          <a:bodyPr/>
          <a:lstStyle/>
          <a:p>
            <a:pPr algn="ctr"/>
            <a:r>
              <a:rPr lang="en-US" sz="4000" dirty="0" smtClean="0"/>
              <a:t>OUTLINE OF PRESENTATION</a:t>
            </a:r>
            <a:endParaRPr lang="en-US" sz="4000" dirty="0"/>
          </a:p>
        </p:txBody>
      </p:sp>
      <p:sp>
        <p:nvSpPr>
          <p:cNvPr id="3" name="Content Placeholder 2"/>
          <p:cNvSpPr>
            <a:spLocks noGrp="1"/>
          </p:cNvSpPr>
          <p:nvPr>
            <p:ph idx="1"/>
          </p:nvPr>
        </p:nvSpPr>
        <p:spPr>
          <a:xfrm>
            <a:off x="1103313" y="1219200"/>
            <a:ext cx="8747823" cy="5437632"/>
          </a:xfrm>
        </p:spPr>
        <p:txBody>
          <a:bodyPr>
            <a:noAutofit/>
          </a:bodyPr>
          <a:lstStyle/>
          <a:p>
            <a:r>
              <a:rPr lang="en-US" sz="2400" dirty="0" smtClean="0"/>
              <a:t>DESCRIPTION OF GHARR-1</a:t>
            </a:r>
          </a:p>
          <a:p>
            <a:r>
              <a:rPr lang="en-US" sz="2400" dirty="0" smtClean="0"/>
              <a:t>AGEING MANAGEMENT PROGRAMME OF GHARR-1</a:t>
            </a:r>
          </a:p>
          <a:p>
            <a:r>
              <a:rPr lang="en-US" sz="2400" dirty="0" smtClean="0"/>
              <a:t>OPERATIONAL </a:t>
            </a:r>
            <a:r>
              <a:rPr lang="en-US" sz="2400" dirty="0"/>
              <a:t>SAFETY APPROACH AND MITIGATION </a:t>
            </a:r>
            <a:r>
              <a:rPr lang="en-US" sz="2400" dirty="0" smtClean="0"/>
              <a:t>PRACTICES</a:t>
            </a:r>
          </a:p>
          <a:p>
            <a:r>
              <a:rPr lang="en-US" sz="2400" dirty="0" smtClean="0"/>
              <a:t>AGEING  </a:t>
            </a:r>
            <a:r>
              <a:rPr lang="en-US" sz="2400" dirty="0"/>
              <a:t>AND SAFETY OF RESEARCH </a:t>
            </a:r>
            <a:r>
              <a:rPr lang="en-US" sz="2400" dirty="0" smtClean="0"/>
              <a:t>REACTORS</a:t>
            </a:r>
          </a:p>
          <a:p>
            <a:r>
              <a:rPr lang="en-US" sz="2400" dirty="0" smtClean="0"/>
              <a:t>MINIMIZATION </a:t>
            </a:r>
            <a:r>
              <a:rPr lang="en-US" sz="2400" dirty="0"/>
              <a:t>OF AGEING </a:t>
            </a:r>
            <a:r>
              <a:rPr lang="en-US" sz="2400" dirty="0" smtClean="0"/>
              <a:t>DEGRADATION</a:t>
            </a:r>
          </a:p>
          <a:p>
            <a:r>
              <a:rPr lang="en-US" sz="2400" dirty="0" smtClean="0"/>
              <a:t>PERIODIC </a:t>
            </a:r>
            <a:r>
              <a:rPr lang="en-US" sz="2400" dirty="0"/>
              <a:t>SAFETY REVIEW FOR </a:t>
            </a:r>
            <a:r>
              <a:rPr lang="en-US" sz="2400" dirty="0" smtClean="0"/>
              <a:t>GHARR-1</a:t>
            </a:r>
          </a:p>
          <a:p>
            <a:r>
              <a:rPr lang="en-US" sz="2400" dirty="0" smtClean="0">
                <a:cs typeface="Times New Roman" pitchFamily="18" charset="0"/>
              </a:rPr>
              <a:t>MODERNIZATION, REFURBISHMENT AND UPGRADING ACTIVITIES </a:t>
            </a:r>
          </a:p>
          <a:p>
            <a:r>
              <a:rPr lang="en-US" sz="2400" dirty="0" smtClean="0">
                <a:cs typeface="Times New Roman" pitchFamily="18" charset="0"/>
              </a:rPr>
              <a:t>SECURITY </a:t>
            </a:r>
          </a:p>
          <a:p>
            <a:r>
              <a:rPr lang="en-US" sz="2400" dirty="0" smtClean="0"/>
              <a:t>AGEING </a:t>
            </a:r>
            <a:r>
              <a:rPr lang="en-US" sz="2400" dirty="0"/>
              <a:t>OF STAFF / SUCCESSION </a:t>
            </a:r>
            <a:r>
              <a:rPr lang="en-US" sz="2400" dirty="0" smtClean="0"/>
              <a:t>PLAN</a:t>
            </a:r>
          </a:p>
          <a:p>
            <a:r>
              <a:rPr lang="en-US" sz="2400" dirty="0" smtClean="0"/>
              <a:t>CONCLUSION</a:t>
            </a:r>
            <a:endParaRPr lang="en-US" sz="2400" dirty="0"/>
          </a:p>
        </p:txBody>
      </p:sp>
    </p:spTree>
    <p:extLst>
      <p:ext uri="{BB962C8B-B14F-4D97-AF65-F5344CB8AC3E}">
        <p14:creationId xmlns:p14="http://schemas.microsoft.com/office/powerpoint/2010/main" xmlns="" val="37434470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latin typeface="Times New Roman" pitchFamily="18" charset="0"/>
                <a:cs typeface="Times New Roman" pitchFamily="18" charset="0"/>
              </a:rPr>
              <a:t>MODERNIZATION, REFURBISHMENT AND UPGRADING ACTIVITIES </a:t>
            </a:r>
            <a:endParaRPr lang="en-US" sz="3200" dirty="0"/>
          </a:p>
        </p:txBody>
      </p:sp>
      <p:sp>
        <p:nvSpPr>
          <p:cNvPr id="3" name="Content Placeholder 2"/>
          <p:cNvSpPr>
            <a:spLocks noGrp="1"/>
          </p:cNvSpPr>
          <p:nvPr>
            <p:ph idx="1"/>
          </p:nvPr>
        </p:nvSpPr>
        <p:spPr>
          <a:xfrm>
            <a:off x="243840" y="1621536"/>
            <a:ext cx="11423904" cy="4626863"/>
          </a:xfrm>
        </p:spPr>
        <p:txBody>
          <a:bodyPr>
            <a:normAutofit fontScale="92500" lnSpcReduction="20000"/>
          </a:bodyPr>
          <a:lstStyle/>
          <a:p>
            <a:pPr algn="just">
              <a:buFont typeface="Wingdings" pitchFamily="2" charset="2"/>
              <a:buChar char="q"/>
            </a:pPr>
            <a:r>
              <a:rPr lang="en-US" sz="2400" b="1" u="sng" dirty="0" smtClean="0"/>
              <a:t>Construction of Slant Tube</a:t>
            </a:r>
          </a:p>
          <a:p>
            <a:pPr algn="just">
              <a:buFont typeface="Wingdings" pitchFamily="2" charset="2"/>
              <a:buChar char="§"/>
            </a:pPr>
            <a:r>
              <a:rPr lang="en-GB" dirty="0" smtClean="0"/>
              <a:t>The existing irradiation sites accommodate</a:t>
            </a:r>
          </a:p>
          <a:p>
            <a:pPr algn="just">
              <a:buNone/>
            </a:pPr>
            <a:r>
              <a:rPr lang="en-GB" dirty="0" smtClean="0"/>
              <a:t> only small samples. </a:t>
            </a:r>
          </a:p>
          <a:p>
            <a:pPr algn="just">
              <a:buFont typeface="Wingdings" pitchFamily="2" charset="2"/>
              <a:buChar char="§"/>
            </a:pPr>
            <a:r>
              <a:rPr lang="en-GB" dirty="0" smtClean="0"/>
              <a:t>A new larger slant tube (irradiation site) was</a:t>
            </a:r>
          </a:p>
          <a:p>
            <a:pPr algn="just">
              <a:buNone/>
            </a:pPr>
            <a:r>
              <a:rPr lang="en-GB" dirty="0" smtClean="0"/>
              <a:t> constructed and installed on the reactor vessel. </a:t>
            </a:r>
          </a:p>
          <a:p>
            <a:pPr algn="just">
              <a:buFont typeface="Wingdings" pitchFamily="2" charset="2"/>
              <a:buChar char="§"/>
            </a:pPr>
            <a:r>
              <a:rPr lang="en-GB" dirty="0" smtClean="0"/>
              <a:t>The slant tube enables larger samples</a:t>
            </a:r>
          </a:p>
          <a:p>
            <a:pPr algn="just">
              <a:buNone/>
            </a:pPr>
            <a:r>
              <a:rPr lang="en-GB" dirty="0" smtClean="0"/>
              <a:t> to be irradiated and also carry out some experiments</a:t>
            </a:r>
          </a:p>
          <a:p>
            <a:pPr algn="just">
              <a:buNone/>
            </a:pPr>
            <a:r>
              <a:rPr lang="en-GB" dirty="0" smtClean="0"/>
              <a:t> owing to its volume efficiency. </a:t>
            </a:r>
          </a:p>
          <a:p>
            <a:pPr algn="just">
              <a:buFont typeface="Wingdings" pitchFamily="2" charset="2"/>
              <a:buChar char="§"/>
            </a:pPr>
            <a:r>
              <a:rPr lang="en-GB" dirty="0" smtClean="0"/>
              <a:t>The slant tube was constructed </a:t>
            </a:r>
          </a:p>
          <a:p>
            <a:pPr algn="just">
              <a:buNone/>
            </a:pPr>
            <a:r>
              <a:rPr lang="en-GB" dirty="0" smtClean="0"/>
              <a:t>using aluminium sheet and moulded </a:t>
            </a:r>
          </a:p>
          <a:p>
            <a:pPr algn="just">
              <a:buNone/>
            </a:pPr>
            <a:r>
              <a:rPr lang="en-GB" dirty="0" smtClean="0"/>
              <a:t>into a cylindrical tube and joined together </a:t>
            </a:r>
          </a:p>
          <a:p>
            <a:pPr algn="just">
              <a:buNone/>
            </a:pPr>
            <a:r>
              <a:rPr lang="en-GB" dirty="0" smtClean="0"/>
              <a:t>by an electrical welding. </a:t>
            </a:r>
          </a:p>
          <a:p>
            <a:endParaRPr lang="en-US" dirty="0"/>
          </a:p>
        </p:txBody>
      </p:sp>
      <p:pic>
        <p:nvPicPr>
          <p:cNvPr id="4" name="Content Placeholder 4"/>
          <p:cNvPicPr>
            <a:picLocks/>
          </p:cNvPicPr>
          <p:nvPr/>
        </p:nvPicPr>
        <p:blipFill>
          <a:blip r:embed="rId2" cstate="print"/>
          <a:srcRect/>
          <a:stretch>
            <a:fillRect/>
          </a:stretch>
        </p:blipFill>
        <p:spPr bwMode="auto">
          <a:xfrm>
            <a:off x="6717792" y="1621535"/>
            <a:ext cx="5301861" cy="4968241"/>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latin typeface="Times New Roman" pitchFamily="18" charset="0"/>
                <a:cs typeface="Times New Roman" pitchFamily="18" charset="0"/>
              </a:rPr>
              <a:t>MODERNIZATION, REFURBISHMENT AND UPGRADING ACTIVITIES </a:t>
            </a:r>
            <a:endParaRPr lang="en-US" sz="2800" dirty="0"/>
          </a:p>
        </p:txBody>
      </p:sp>
      <p:sp>
        <p:nvSpPr>
          <p:cNvPr id="3" name="Content Placeholder 2"/>
          <p:cNvSpPr>
            <a:spLocks noGrp="1"/>
          </p:cNvSpPr>
          <p:nvPr>
            <p:ph idx="1"/>
          </p:nvPr>
        </p:nvSpPr>
        <p:spPr/>
        <p:txBody>
          <a:bodyPr>
            <a:normAutofit fontScale="92500" lnSpcReduction="20000"/>
          </a:bodyPr>
          <a:lstStyle/>
          <a:p>
            <a:r>
              <a:rPr lang="en-US" u="sng" dirty="0" err="1" smtClean="0"/>
              <a:t>Deionized</a:t>
            </a:r>
            <a:r>
              <a:rPr lang="en-US" u="sng" dirty="0" smtClean="0"/>
              <a:t> Water Plant</a:t>
            </a:r>
          </a:p>
          <a:p>
            <a:pPr algn="just">
              <a:buFont typeface="Wingdings" pitchFamily="2" charset="2"/>
              <a:buChar char="§"/>
            </a:pPr>
            <a:r>
              <a:rPr lang="en-GB" dirty="0" smtClean="0"/>
              <a:t>The facility is designed for the production of</a:t>
            </a:r>
          </a:p>
          <a:p>
            <a:pPr algn="just">
              <a:buNone/>
            </a:pPr>
            <a:r>
              <a:rPr lang="en-GB" dirty="0" smtClean="0"/>
              <a:t> </a:t>
            </a:r>
            <a:r>
              <a:rPr lang="en-GB" dirty="0" err="1" smtClean="0"/>
              <a:t>deionized</a:t>
            </a:r>
            <a:r>
              <a:rPr lang="en-GB" dirty="0" smtClean="0"/>
              <a:t> water to top up the reactor </a:t>
            </a:r>
          </a:p>
          <a:p>
            <a:pPr algn="just">
              <a:buNone/>
            </a:pPr>
            <a:r>
              <a:rPr lang="en-GB" dirty="0" smtClean="0"/>
              <a:t>and the pool water respectively. </a:t>
            </a:r>
          </a:p>
          <a:p>
            <a:pPr algn="just">
              <a:buFont typeface="Wingdings" pitchFamily="2" charset="2"/>
              <a:buChar char="§"/>
            </a:pPr>
            <a:endParaRPr lang="en-GB" dirty="0" smtClean="0"/>
          </a:p>
          <a:p>
            <a:pPr algn="just">
              <a:buFont typeface="Wingdings" pitchFamily="2" charset="2"/>
              <a:buChar char="§"/>
            </a:pPr>
            <a:r>
              <a:rPr lang="en-GB" dirty="0" smtClean="0"/>
              <a:t>The resins in the plant columns</a:t>
            </a:r>
          </a:p>
          <a:p>
            <a:pPr algn="just">
              <a:buNone/>
            </a:pPr>
            <a:r>
              <a:rPr lang="en-GB" dirty="0" smtClean="0"/>
              <a:t> were replaced in December 2012. </a:t>
            </a:r>
          </a:p>
          <a:p>
            <a:pPr algn="just">
              <a:buFont typeface="Wingdings" pitchFamily="2" charset="2"/>
              <a:buChar char="§"/>
            </a:pPr>
            <a:endParaRPr lang="en-GB" dirty="0" smtClean="0"/>
          </a:p>
          <a:p>
            <a:pPr algn="just">
              <a:buFont typeface="Wingdings" pitchFamily="2" charset="2"/>
              <a:buChar char="§"/>
            </a:pPr>
            <a:r>
              <a:rPr lang="en-GB" dirty="0" smtClean="0"/>
              <a:t>The pipes and the valves were also</a:t>
            </a:r>
          </a:p>
          <a:p>
            <a:pPr algn="just">
              <a:buNone/>
            </a:pPr>
            <a:r>
              <a:rPr lang="en-GB" dirty="0" smtClean="0"/>
              <a:t> replaced in November 2012 as a result</a:t>
            </a:r>
          </a:p>
          <a:p>
            <a:pPr algn="just">
              <a:buNone/>
            </a:pPr>
            <a:r>
              <a:rPr lang="en-GB" dirty="0" smtClean="0"/>
              <a:t> of brittleness due to ageing.</a:t>
            </a:r>
            <a:endParaRPr lang="en-US" dirty="0"/>
          </a:p>
        </p:txBody>
      </p:sp>
      <p:pic>
        <p:nvPicPr>
          <p:cNvPr id="4" name="Picture 2"/>
          <p:cNvPicPr>
            <a:picLocks noChangeAspect="1" noChangeArrowheads="1"/>
          </p:cNvPicPr>
          <p:nvPr/>
        </p:nvPicPr>
        <p:blipFill>
          <a:blip r:embed="rId2"/>
          <a:srcRect/>
          <a:stretch>
            <a:fillRect/>
          </a:stretch>
        </p:blipFill>
        <p:spPr bwMode="auto">
          <a:xfrm>
            <a:off x="6754368" y="1433015"/>
            <a:ext cx="5132832" cy="524074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latin typeface="Times New Roman" pitchFamily="18" charset="0"/>
                <a:cs typeface="Times New Roman" pitchFamily="18" charset="0"/>
              </a:rPr>
              <a:t>MODERNIZATION, REFURBISHMENT AND UPGRADING ACTIVITIES </a:t>
            </a:r>
            <a:endParaRPr lang="en-US" sz="2800" dirty="0"/>
          </a:p>
        </p:txBody>
      </p:sp>
      <p:sp>
        <p:nvSpPr>
          <p:cNvPr id="3" name="Content Placeholder 2"/>
          <p:cNvSpPr>
            <a:spLocks noGrp="1"/>
          </p:cNvSpPr>
          <p:nvPr>
            <p:ph idx="1"/>
          </p:nvPr>
        </p:nvSpPr>
        <p:spPr/>
        <p:txBody>
          <a:bodyPr>
            <a:normAutofit fontScale="47500" lnSpcReduction="20000"/>
          </a:bodyPr>
          <a:lstStyle/>
          <a:p>
            <a:pPr marL="342900" lvl="2" indent="-342900" algn="just">
              <a:buFont typeface="Wingdings" pitchFamily="2" charset="2"/>
              <a:buChar char="q"/>
            </a:pPr>
            <a:r>
              <a:rPr lang="en-US" sz="3400" b="1" u="sng" dirty="0" smtClean="0"/>
              <a:t>Micro computer closed loop system</a:t>
            </a:r>
          </a:p>
          <a:p>
            <a:pPr algn="just">
              <a:buFont typeface="Wingdings" pitchFamily="2" charset="2"/>
              <a:buChar char="§"/>
            </a:pPr>
            <a:r>
              <a:rPr lang="en-GB" sz="2900" dirty="0" smtClean="0"/>
              <a:t>In GHARR-1, two independent control systems are used to operate the reactor; control console (CC) and micro-computer closed loop system (MCCLS).</a:t>
            </a:r>
          </a:p>
          <a:p>
            <a:pPr algn="just">
              <a:buFont typeface="Wingdings" pitchFamily="2" charset="2"/>
              <a:buChar char="§"/>
            </a:pPr>
            <a:endParaRPr lang="en-GB" sz="2900" dirty="0" smtClean="0"/>
          </a:p>
          <a:p>
            <a:pPr algn="just">
              <a:buFont typeface="Wingdings" pitchFamily="2" charset="2"/>
              <a:buChar char="§"/>
            </a:pPr>
            <a:r>
              <a:rPr lang="en-GB" sz="2900" dirty="0" smtClean="0"/>
              <a:t> Several parts and components of the MCCLS have been replaced, as a result of ageing and obsolescence. </a:t>
            </a:r>
          </a:p>
          <a:p>
            <a:pPr algn="just">
              <a:buFont typeface="Wingdings" pitchFamily="2" charset="2"/>
              <a:buChar char="§"/>
            </a:pPr>
            <a:endParaRPr lang="en-GB" sz="2900" dirty="0" smtClean="0"/>
          </a:p>
          <a:p>
            <a:pPr algn="just">
              <a:buFont typeface="Wingdings" pitchFamily="2" charset="2"/>
              <a:buChar char="§"/>
            </a:pPr>
            <a:r>
              <a:rPr lang="en-GB" sz="2900" dirty="0" smtClean="0"/>
              <a:t>The MCCLS was replaced with a new one in 2008 with the operating system changed from Disk Operating System (DOS) to Windows “</a:t>
            </a:r>
            <a:r>
              <a:rPr lang="en-GB" sz="2900" dirty="0" err="1" smtClean="0"/>
              <a:t>eXPerience</a:t>
            </a:r>
            <a:r>
              <a:rPr lang="en-GB" sz="2900" dirty="0" smtClean="0"/>
              <a:t>” (Win XP). </a:t>
            </a:r>
          </a:p>
          <a:p>
            <a:pPr algn="just">
              <a:buFont typeface="Wingdings" pitchFamily="2" charset="2"/>
              <a:buChar char="§"/>
            </a:pPr>
            <a:endParaRPr lang="en-GB" sz="2900" dirty="0" smtClean="0"/>
          </a:p>
          <a:p>
            <a:pPr algn="just">
              <a:buFont typeface="Wingdings" pitchFamily="2" charset="2"/>
              <a:buChar char="§"/>
            </a:pPr>
            <a:r>
              <a:rPr lang="en-GB" sz="2900" dirty="0" smtClean="0"/>
              <a:t>The interface board sockets have been changed from Industrial Standard Architecture (ISA) to Peripheral Component Interconnect (PCI) making the system user friendly. </a:t>
            </a:r>
          </a:p>
          <a:p>
            <a:pPr algn="just">
              <a:buFont typeface="Wingdings" pitchFamily="2" charset="2"/>
              <a:buChar char="§"/>
            </a:pPr>
            <a:endParaRPr lang="en-GB" sz="2900" dirty="0" smtClean="0"/>
          </a:p>
          <a:p>
            <a:pPr algn="just">
              <a:buFont typeface="Wingdings" pitchFamily="2" charset="2"/>
              <a:buChar char="§"/>
            </a:pPr>
            <a:r>
              <a:rPr lang="en-GB" sz="2900" dirty="0" smtClean="0"/>
              <a:t>The new system has been improved based on the original system. </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latin typeface="Times New Roman" pitchFamily="18" charset="0"/>
                <a:cs typeface="Times New Roman" pitchFamily="18" charset="0"/>
              </a:rPr>
              <a:t>MODERNIZATION, REFURBISHMENT AND UPGRADING ACTIVITIES </a:t>
            </a:r>
            <a:endParaRPr lang="en-US" sz="2800" dirty="0"/>
          </a:p>
        </p:txBody>
      </p:sp>
      <p:sp>
        <p:nvSpPr>
          <p:cNvPr id="3" name="Content Placeholder 2"/>
          <p:cNvSpPr>
            <a:spLocks noGrp="1"/>
          </p:cNvSpPr>
          <p:nvPr>
            <p:ph idx="1"/>
          </p:nvPr>
        </p:nvSpPr>
        <p:spPr/>
        <p:txBody>
          <a:bodyPr>
            <a:normAutofit fontScale="92500" lnSpcReduction="10000"/>
          </a:bodyPr>
          <a:lstStyle/>
          <a:p>
            <a:pPr algn="just">
              <a:buFont typeface="Wingdings" pitchFamily="2" charset="2"/>
              <a:buChar char="q"/>
            </a:pPr>
            <a:r>
              <a:rPr lang="en-GB" b="1" u="sng" dirty="0" smtClean="0"/>
              <a:t>Core Conversion Project</a:t>
            </a:r>
            <a:endParaRPr lang="en-GB" dirty="0" smtClean="0"/>
          </a:p>
          <a:p>
            <a:pPr algn="just">
              <a:buFont typeface="Wingdings" pitchFamily="2" charset="2"/>
              <a:buChar char="q"/>
            </a:pPr>
            <a:r>
              <a:rPr lang="en-GB" dirty="0" smtClean="0"/>
              <a:t>Using  proposed parameters , an LEU core has been designed with similar operational capabilities as the original HEU core and with acceptable safety margins under both normal and accident conditions. </a:t>
            </a:r>
          </a:p>
          <a:p>
            <a:pPr algn="just">
              <a:buFont typeface="Wingdings" pitchFamily="2" charset="2"/>
              <a:buChar char="q"/>
            </a:pPr>
            <a:endParaRPr lang="en-GB" dirty="0" smtClean="0"/>
          </a:p>
          <a:p>
            <a:pPr algn="just">
              <a:buFont typeface="Wingdings" pitchFamily="2" charset="2"/>
              <a:buChar char="q"/>
            </a:pPr>
            <a:r>
              <a:rPr lang="en-GB" dirty="0" smtClean="0"/>
              <a:t>Some of the analytical tools that were used for the analysis included but not limited to MCNP, MCNP5/X, PLTEMP/ANL V4.1, PARET.</a:t>
            </a:r>
          </a:p>
          <a:p>
            <a:pPr algn="just">
              <a:buFont typeface="Wingdings" pitchFamily="2" charset="2"/>
              <a:buChar char="q"/>
            </a:pPr>
            <a:endParaRPr lang="en-GB" dirty="0" smtClean="0"/>
          </a:p>
          <a:p>
            <a:pPr algn="just">
              <a:buFont typeface="Wingdings" pitchFamily="2" charset="2"/>
              <a:buChar char="q"/>
            </a:pPr>
            <a:r>
              <a:rPr lang="en-GB" dirty="0" smtClean="0"/>
              <a:t>The project has continued steadily. Phase one to phase three have been completed. The project is now at phase four - preparation of documentations for shipping and receiving spent HEU core and fresh LEU core.</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latin typeface="Times New Roman" pitchFamily="18" charset="0"/>
                <a:cs typeface="Times New Roman" pitchFamily="18" charset="0"/>
              </a:rPr>
              <a:t>MODERNIZATION, REFURBISHMENT AND UPGRADING ACTIVITIES </a:t>
            </a:r>
            <a:endParaRPr lang="en-US" sz="2800" dirty="0"/>
          </a:p>
        </p:txBody>
      </p:sp>
      <p:pic>
        <p:nvPicPr>
          <p:cNvPr id="1026" name="Picture 2" descr="C:\Users\user\Pictures\Picture1.png"/>
          <p:cNvPicPr>
            <a:picLocks noGrp="1" noChangeAspect="1" noChangeArrowheads="1"/>
          </p:cNvPicPr>
          <p:nvPr>
            <p:ph idx="1"/>
          </p:nvPr>
        </p:nvPicPr>
        <p:blipFill>
          <a:blip r:embed="rId2"/>
          <a:srcRect/>
          <a:stretch>
            <a:fillRect/>
          </a:stretch>
        </p:blipFill>
        <p:spPr bwMode="auto">
          <a:xfrm>
            <a:off x="1704559" y="1597152"/>
            <a:ext cx="7415057" cy="405993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SECURITY</a:t>
            </a:r>
            <a:endParaRPr lang="en-US" dirty="0"/>
          </a:p>
        </p:txBody>
      </p:sp>
      <p:sp>
        <p:nvSpPr>
          <p:cNvPr id="3" name="Content Placeholder 2"/>
          <p:cNvSpPr>
            <a:spLocks noGrp="1"/>
          </p:cNvSpPr>
          <p:nvPr>
            <p:ph idx="1"/>
          </p:nvPr>
        </p:nvSpPr>
        <p:spPr>
          <a:xfrm>
            <a:off x="1103312" y="1292352"/>
            <a:ext cx="9686608" cy="5242560"/>
          </a:xfrm>
        </p:spPr>
        <p:txBody>
          <a:bodyPr>
            <a:normAutofit/>
          </a:bodyPr>
          <a:lstStyle/>
          <a:p>
            <a:r>
              <a:rPr lang="en-US" dirty="0" smtClean="0"/>
              <a:t>Security activities have been implemented in the GHARR-1 Facility in order prevent possible access to the controlled areas by unauthorized persons.</a:t>
            </a:r>
          </a:p>
          <a:p>
            <a:r>
              <a:rPr lang="en-US" dirty="0" smtClean="0"/>
              <a:t>These improvements in reactor security were performed by the IAEA and the regulatory agency in 2012.</a:t>
            </a:r>
          </a:p>
          <a:p>
            <a:r>
              <a:rPr lang="en-US" dirty="0" smtClean="0"/>
              <a:t>The frame of this project included</a:t>
            </a:r>
          </a:p>
          <a:p>
            <a:pPr>
              <a:buFont typeface="Wingdings" pitchFamily="2" charset="2"/>
              <a:buChar char="§"/>
            </a:pPr>
            <a:r>
              <a:rPr lang="en-US" dirty="0" smtClean="0"/>
              <a:t> fabrication and installation of a reinforced steel door at the reactor hall and vault</a:t>
            </a:r>
          </a:p>
          <a:p>
            <a:pPr>
              <a:buFont typeface="Wingdings" pitchFamily="2" charset="2"/>
              <a:buChar char="§"/>
            </a:pPr>
            <a:r>
              <a:rPr lang="en-US" dirty="0" smtClean="0"/>
              <a:t> installation of closed circuit television in reactor hall and main corridor to the control room and reactor hall. </a:t>
            </a:r>
          </a:p>
          <a:p>
            <a:pPr>
              <a:buFont typeface="Wingdings" pitchFamily="2" charset="2"/>
              <a:buChar char="§"/>
            </a:pPr>
            <a:r>
              <a:rPr lang="en-US" dirty="0" smtClean="0"/>
              <a:t> Installation of reinforced steel window  over windows to the reactor from the control room</a:t>
            </a:r>
          </a:p>
          <a:p>
            <a:pPr>
              <a:buFont typeface="Wingdings" pitchFamily="2" charset="2"/>
              <a:buChar char="§"/>
            </a:pPr>
            <a:r>
              <a:rPr lang="en-US" dirty="0" smtClean="0"/>
              <a:t> infrared and microwave sensors, installation of a balanced magnetic switch on doors to the control room and turnstile to the main corridor.</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154546"/>
            <a:ext cx="11848563" cy="1094705"/>
          </a:xfrm>
        </p:spPr>
        <p:txBody>
          <a:bodyPr/>
          <a:lstStyle/>
          <a:p>
            <a:pPr algn="ctr"/>
            <a:r>
              <a:rPr lang="en-US" dirty="0"/>
              <a:t>PERIODIC SAFETY REVIEW FOR GHARR-1 </a:t>
            </a:r>
          </a:p>
        </p:txBody>
      </p:sp>
      <p:sp>
        <p:nvSpPr>
          <p:cNvPr id="3" name="Content Placeholder 2"/>
          <p:cNvSpPr>
            <a:spLocks noGrp="1"/>
          </p:cNvSpPr>
          <p:nvPr>
            <p:ph idx="1"/>
          </p:nvPr>
        </p:nvSpPr>
        <p:spPr>
          <a:xfrm>
            <a:off x="309094" y="1120462"/>
            <a:ext cx="11642500" cy="5499279"/>
          </a:xfrm>
        </p:spPr>
        <p:txBody>
          <a:bodyPr>
            <a:normAutofit lnSpcReduction="10000"/>
          </a:bodyPr>
          <a:lstStyle/>
          <a:p>
            <a:pPr algn="just"/>
            <a:r>
              <a:rPr lang="en-US" dirty="0" smtClean="0"/>
              <a:t> </a:t>
            </a:r>
            <a:r>
              <a:rPr lang="en-US" sz="2800" dirty="0"/>
              <a:t>Review of safety documents are conducted every two (2) years prior to the safety analysis report (SAR) which is reviewed every five (5) years.    </a:t>
            </a:r>
          </a:p>
          <a:p>
            <a:pPr algn="just"/>
            <a:r>
              <a:rPr lang="en-US" sz="2800" dirty="0"/>
              <a:t>Feedback from previous safety review mission and operational experience, expert missions’ recommendation and documents developed by the reactor manager and team assist in the review for onward submission to the regulatory agency for approval.</a:t>
            </a:r>
          </a:p>
          <a:p>
            <a:pPr algn="just"/>
            <a:r>
              <a:rPr lang="en-US" sz="2800" dirty="0"/>
              <a:t>Modifications and experiments having significance effect on safety are reviewed by the reactor safety committee and recommendations made to the reactor manager for review before submission to the regulatory body for further review and approval.</a:t>
            </a:r>
          </a:p>
          <a:p>
            <a:pPr algn="just"/>
            <a:endParaRPr lang="en-US" sz="2800" dirty="0"/>
          </a:p>
        </p:txBody>
      </p:sp>
    </p:spTree>
    <p:extLst>
      <p:ext uri="{BB962C8B-B14F-4D97-AF65-F5344CB8AC3E}">
        <p14:creationId xmlns:p14="http://schemas.microsoft.com/office/powerpoint/2010/main" xmlns="" val="1494041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63" y="154546"/>
            <a:ext cx="11719774" cy="1107584"/>
          </a:xfrm>
        </p:spPr>
        <p:txBody>
          <a:bodyPr/>
          <a:lstStyle/>
          <a:p>
            <a:pPr algn="ctr"/>
            <a:r>
              <a:rPr lang="en-US" dirty="0"/>
              <a:t>AGEING OF STAFF / SUCCESSION PLAN </a:t>
            </a:r>
          </a:p>
        </p:txBody>
      </p:sp>
      <p:sp>
        <p:nvSpPr>
          <p:cNvPr id="3" name="Content Placeholder 2"/>
          <p:cNvSpPr>
            <a:spLocks noGrp="1"/>
          </p:cNvSpPr>
          <p:nvPr>
            <p:ph idx="1"/>
          </p:nvPr>
        </p:nvSpPr>
        <p:spPr>
          <a:xfrm>
            <a:off x="206063" y="978794"/>
            <a:ext cx="11719774" cy="5615189"/>
          </a:xfrm>
        </p:spPr>
        <p:txBody>
          <a:bodyPr>
            <a:noAutofit/>
          </a:bodyPr>
          <a:lstStyle/>
          <a:p>
            <a:pPr algn="just"/>
            <a:r>
              <a:rPr lang="en-US" sz="2400" dirty="0"/>
              <a:t>In accordance with Article 3 of Act (2000) which mandates the Commission to collaborate with the Universities in training and teaching in the field of nuclear energy, Ghana Atomic Energy commission (GAEC) with the University of Ghana and IAEA has established a Postgraduate School of Nuclear and Allied Sciences (SNAS) to train personnel for Ghana’s nuclear practice and the Africa Region. The objectives are to preserve and enhance knowledge in nuclear technology and to develop human and institutional capacity in the field of nuclear and allied sciences. The following M.Phil. and </a:t>
            </a:r>
            <a:r>
              <a:rPr lang="en-US" sz="2400" dirty="0" err="1"/>
              <a:t>Ph.D</a:t>
            </a:r>
            <a:r>
              <a:rPr lang="en-US" sz="2400" dirty="0"/>
              <a:t> Courses are offered: Nuclear Engineering, Applied Nuclear Physics, Nuclear and Environmental Protection, Radiation Protection, Nuclear Agriculture, Medical Physics, Nuclear and Radiochemistry among others. Hence, with these arrangements in place</a:t>
            </a:r>
            <a:r>
              <a:rPr lang="en-US" sz="2800" dirty="0"/>
              <a:t>, Sustainable Human Resource Development (HRD) is assured.</a:t>
            </a:r>
          </a:p>
        </p:txBody>
      </p:sp>
    </p:spTree>
    <p:extLst>
      <p:ext uri="{BB962C8B-B14F-4D97-AF65-F5344CB8AC3E}">
        <p14:creationId xmlns:p14="http://schemas.microsoft.com/office/powerpoint/2010/main" xmlns="" val="3166766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456" y="180304"/>
            <a:ext cx="11745533" cy="1236372"/>
          </a:xfrm>
        </p:spPr>
        <p:txBody>
          <a:bodyPr/>
          <a:lstStyle/>
          <a:p>
            <a:pPr algn="ctr"/>
            <a:r>
              <a:rPr lang="en-US" sz="5400" dirty="0" smtClean="0"/>
              <a:t>Conclusion</a:t>
            </a:r>
            <a:endParaRPr lang="en-US" sz="5400" dirty="0"/>
          </a:p>
        </p:txBody>
      </p:sp>
      <p:sp>
        <p:nvSpPr>
          <p:cNvPr id="3" name="Content Placeholder 2"/>
          <p:cNvSpPr>
            <a:spLocks noGrp="1"/>
          </p:cNvSpPr>
          <p:nvPr>
            <p:ph idx="1"/>
          </p:nvPr>
        </p:nvSpPr>
        <p:spPr>
          <a:xfrm>
            <a:off x="270456" y="2034862"/>
            <a:ext cx="11642502" cy="4520484"/>
          </a:xfrm>
        </p:spPr>
        <p:txBody>
          <a:bodyPr>
            <a:normAutofit fontScale="92500" lnSpcReduction="10000"/>
          </a:bodyPr>
          <a:lstStyle/>
          <a:p>
            <a:r>
              <a:rPr lang="en-US" sz="4800" dirty="0" smtClean="0"/>
              <a:t>It is challenging to do research on</a:t>
            </a:r>
          </a:p>
          <a:p>
            <a:pPr>
              <a:buNone/>
            </a:pPr>
            <a:r>
              <a:rPr lang="en-US" sz="4800" dirty="0" smtClean="0"/>
              <a:t>   how </a:t>
            </a:r>
            <a:r>
              <a:rPr lang="en-US" sz="4800" dirty="0" smtClean="0"/>
              <a:t>to manage ageing effectively , but </a:t>
            </a:r>
            <a:r>
              <a:rPr lang="en-US" sz="4800" dirty="0" smtClean="0"/>
              <a:t>It has </a:t>
            </a:r>
            <a:r>
              <a:rPr lang="en-US" sz="4800" dirty="0" smtClean="0"/>
              <a:t>yielded  in enhancing the safety of reactor operation, extend the life of the reactor and improve the quality of operation, making this work very relevant . </a:t>
            </a:r>
          </a:p>
          <a:p>
            <a:endParaRPr lang="en-US" sz="4800" dirty="0"/>
          </a:p>
        </p:txBody>
      </p:sp>
    </p:spTree>
    <p:extLst>
      <p:ext uri="{BB962C8B-B14F-4D97-AF65-F5344CB8AC3E}">
        <p14:creationId xmlns:p14="http://schemas.microsoft.com/office/powerpoint/2010/main" xmlns="" val="1907202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3335" y="36282"/>
            <a:ext cx="11908665" cy="6785436"/>
          </a:xfrm>
          <a:prstGeom prst="rect">
            <a:avLst/>
          </a:prstGeom>
        </p:spPr>
      </p:pic>
      <p:sp>
        <p:nvSpPr>
          <p:cNvPr id="3" name="TextBox 2"/>
          <p:cNvSpPr txBox="1"/>
          <p:nvPr/>
        </p:nvSpPr>
        <p:spPr>
          <a:xfrm>
            <a:off x="2884868" y="4327301"/>
            <a:ext cx="7315200" cy="1015663"/>
          </a:xfrm>
          <a:prstGeom prst="rect">
            <a:avLst/>
          </a:prstGeom>
          <a:noFill/>
        </p:spPr>
        <p:txBody>
          <a:bodyPr wrap="square" rtlCol="0">
            <a:spAutoFit/>
          </a:bodyPr>
          <a:lstStyle/>
          <a:p>
            <a:pPr algn="ctr"/>
            <a:r>
              <a:rPr lang="en-US" sz="6000" dirty="0" smtClean="0">
                <a:solidFill>
                  <a:srgbClr val="FF0000"/>
                </a:solidFill>
              </a:rPr>
              <a:t>GHARR-1 BUILDING</a:t>
            </a:r>
            <a:endParaRPr lang="en-US" sz="6000" dirty="0">
              <a:solidFill>
                <a:srgbClr val="FF0000"/>
              </a:solidFill>
            </a:endParaRPr>
          </a:p>
        </p:txBody>
      </p:sp>
    </p:spTree>
    <p:extLst>
      <p:ext uri="{BB962C8B-B14F-4D97-AF65-F5344CB8AC3E}">
        <p14:creationId xmlns:p14="http://schemas.microsoft.com/office/powerpoint/2010/main" xmlns="" val="2807051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35" y="180304"/>
            <a:ext cx="10429720" cy="1249251"/>
          </a:xfrm>
        </p:spPr>
        <p:txBody>
          <a:bodyPr/>
          <a:lstStyle/>
          <a:p>
            <a:r>
              <a:rPr lang="en-US" sz="4000" dirty="0"/>
              <a:t>Brief Description of GHARR-1Facility </a:t>
            </a:r>
          </a:p>
        </p:txBody>
      </p:sp>
      <p:sp>
        <p:nvSpPr>
          <p:cNvPr id="3" name="Content Placeholder 2"/>
          <p:cNvSpPr>
            <a:spLocks noGrp="1"/>
          </p:cNvSpPr>
          <p:nvPr>
            <p:ph idx="1"/>
          </p:nvPr>
        </p:nvSpPr>
        <p:spPr>
          <a:xfrm>
            <a:off x="646112" y="1635618"/>
            <a:ext cx="10931996" cy="5048518"/>
          </a:xfrm>
        </p:spPr>
        <p:txBody>
          <a:bodyPr>
            <a:normAutofit/>
          </a:bodyPr>
          <a:lstStyle/>
          <a:p>
            <a:pPr marL="547688" lvl="0" indent="-411163" defTabSz="914400" fontAlgn="base">
              <a:spcBef>
                <a:spcPct val="0"/>
              </a:spcBef>
              <a:spcAft>
                <a:spcPts val="600"/>
              </a:spcAft>
              <a:buClr>
                <a:srgbClr val="F9F9F9"/>
              </a:buClr>
              <a:buSzPct val="65000"/>
              <a:buFont typeface="Wingdings 2" pitchFamily="18" charset="2"/>
              <a:buChar char=""/>
            </a:pPr>
            <a:r>
              <a:rPr lang="en-US" altLang="en-US" sz="3200" dirty="0">
                <a:solidFill>
                  <a:prstClr val="white"/>
                </a:solidFill>
              </a:rPr>
              <a:t>Ghana Research Reactor-1 is an MNSR</a:t>
            </a:r>
          </a:p>
          <a:p>
            <a:pPr marL="547688" lvl="0" indent="-411163" defTabSz="914400" fontAlgn="base">
              <a:spcBef>
                <a:spcPct val="0"/>
              </a:spcBef>
              <a:spcAft>
                <a:spcPts val="600"/>
              </a:spcAft>
              <a:buClr>
                <a:srgbClr val="F9F9F9"/>
              </a:buClr>
              <a:buSzPct val="65000"/>
              <a:buFont typeface="Wingdings 2" pitchFamily="18" charset="2"/>
              <a:buChar char=""/>
            </a:pPr>
            <a:r>
              <a:rPr lang="en-US" altLang="en-US" sz="3200" dirty="0">
                <a:solidFill>
                  <a:prstClr val="white"/>
                </a:solidFill>
              </a:rPr>
              <a:t>Tank-In-Pool</a:t>
            </a:r>
          </a:p>
          <a:p>
            <a:pPr marL="547688" lvl="0" indent="-411163" defTabSz="914400" fontAlgn="base">
              <a:spcBef>
                <a:spcPct val="0"/>
              </a:spcBef>
              <a:spcAft>
                <a:spcPct val="0"/>
              </a:spcAft>
              <a:buClr>
                <a:srgbClr val="F9F9F9"/>
              </a:buClr>
              <a:buSzPct val="65000"/>
              <a:buFont typeface="Wingdings 2" panose="05020102010507070707" pitchFamily="18" charset="2"/>
              <a:buChar char=""/>
            </a:pPr>
            <a:r>
              <a:rPr lang="en-US" altLang="en-US" sz="3200" dirty="0">
                <a:solidFill>
                  <a:prstClr val="white"/>
                </a:solidFill>
              </a:rPr>
              <a:t>Power = 30kW</a:t>
            </a:r>
          </a:p>
          <a:p>
            <a:pPr marL="547688" lvl="0" indent="-411163" defTabSz="914400" fontAlgn="base">
              <a:spcBef>
                <a:spcPct val="0"/>
              </a:spcBef>
              <a:spcAft>
                <a:spcPts val="600"/>
              </a:spcAft>
              <a:buClr>
                <a:srgbClr val="F9F9F9"/>
              </a:buClr>
              <a:buSzPct val="65000"/>
              <a:buFont typeface="Wingdings 2" panose="05020102010507070707" pitchFamily="18" charset="2"/>
              <a:buChar char=""/>
            </a:pPr>
            <a:r>
              <a:rPr lang="en-US" altLang="en-US" sz="3200" dirty="0">
                <a:solidFill>
                  <a:prstClr val="white"/>
                </a:solidFill>
              </a:rPr>
              <a:t>Core excess reactivity =4.0mk </a:t>
            </a:r>
          </a:p>
          <a:p>
            <a:pPr marL="547688" lvl="0" indent="-411163" defTabSz="914400" fontAlgn="base">
              <a:spcBef>
                <a:spcPct val="0"/>
              </a:spcBef>
              <a:spcAft>
                <a:spcPts val="600"/>
              </a:spcAft>
              <a:buClr>
                <a:srgbClr val="F9F9F9"/>
              </a:buClr>
              <a:buSzPct val="65000"/>
              <a:buFont typeface="Wingdings 2" panose="05020102010507070707" pitchFamily="18" charset="2"/>
              <a:buChar char=""/>
            </a:pPr>
            <a:r>
              <a:rPr lang="en-US" altLang="en-US" sz="3200" dirty="0">
                <a:solidFill>
                  <a:prstClr val="white"/>
                </a:solidFill>
              </a:rPr>
              <a:t>Max. neutron flux = </a:t>
            </a:r>
            <a:r>
              <a:rPr lang="en-GB" altLang="en-US" sz="3200" dirty="0">
                <a:solidFill>
                  <a:prstClr val="white"/>
                </a:solidFill>
              </a:rPr>
              <a:t>1x10</a:t>
            </a:r>
            <a:r>
              <a:rPr lang="en-GB" altLang="en-US" sz="3200" baseline="30000" dirty="0">
                <a:solidFill>
                  <a:prstClr val="white"/>
                </a:solidFill>
              </a:rPr>
              <a:t>12</a:t>
            </a:r>
            <a:r>
              <a:rPr lang="en-GB" altLang="en-US" sz="3200" dirty="0">
                <a:solidFill>
                  <a:prstClr val="white"/>
                </a:solidFill>
              </a:rPr>
              <a:t>n/cm</a:t>
            </a:r>
            <a:r>
              <a:rPr lang="en-GB" altLang="en-US" sz="3200" baseline="30000" dirty="0">
                <a:solidFill>
                  <a:prstClr val="white"/>
                </a:solidFill>
              </a:rPr>
              <a:t>2</a:t>
            </a:r>
            <a:r>
              <a:rPr lang="en-GB" altLang="en-US" sz="3200" dirty="0">
                <a:solidFill>
                  <a:prstClr val="white"/>
                </a:solidFill>
              </a:rPr>
              <a:t>.s</a:t>
            </a:r>
          </a:p>
          <a:p>
            <a:pPr marL="547688" lvl="0" indent="-411163" defTabSz="914400" fontAlgn="base">
              <a:spcBef>
                <a:spcPct val="0"/>
              </a:spcBef>
              <a:spcAft>
                <a:spcPct val="0"/>
              </a:spcAft>
              <a:buClr>
                <a:srgbClr val="F9F9F9"/>
              </a:buClr>
              <a:buSzPct val="65000"/>
              <a:buFont typeface="Wingdings 2" panose="05020102010507070707" pitchFamily="18" charset="2"/>
              <a:buChar char=""/>
            </a:pPr>
            <a:r>
              <a:rPr lang="en-US" altLang="en-US" sz="3200" dirty="0">
                <a:solidFill>
                  <a:prstClr val="white"/>
                </a:solidFill>
              </a:rPr>
              <a:t>HEU (90.2%) fuel (U-Al)   </a:t>
            </a:r>
          </a:p>
          <a:p>
            <a:pPr marL="547688" lvl="0" indent="-411163" defTabSz="914400" fontAlgn="base">
              <a:spcBef>
                <a:spcPct val="0"/>
              </a:spcBef>
              <a:spcAft>
                <a:spcPct val="0"/>
              </a:spcAft>
              <a:buClr>
                <a:srgbClr val="F9F9F9"/>
              </a:buClr>
              <a:buSzPct val="65000"/>
              <a:buFont typeface="Wingdings 2" panose="05020102010507070707" pitchFamily="18" charset="2"/>
              <a:buChar char=""/>
            </a:pPr>
            <a:r>
              <a:rPr lang="en-US" altLang="en-US" sz="3200" dirty="0">
                <a:solidFill>
                  <a:prstClr val="white"/>
                </a:solidFill>
              </a:rPr>
              <a:t>Cooling is by natural convection</a:t>
            </a:r>
          </a:p>
          <a:p>
            <a:pPr marL="547688" lvl="0" indent="-411163" defTabSz="914400" fontAlgn="base">
              <a:spcBef>
                <a:spcPct val="0"/>
              </a:spcBef>
              <a:spcAft>
                <a:spcPts val="600"/>
              </a:spcAft>
              <a:buClr>
                <a:srgbClr val="F9F9F9"/>
              </a:buClr>
              <a:buSzPct val="65000"/>
              <a:buFont typeface="Wingdings 2" panose="05020102010507070707" pitchFamily="18" charset="2"/>
              <a:buChar char=""/>
            </a:pPr>
            <a:r>
              <a:rPr lang="en-US" altLang="en-US" sz="3200" dirty="0">
                <a:solidFill>
                  <a:prstClr val="white"/>
                </a:solidFill>
              </a:rPr>
              <a:t>Reflection is by metal Be alloy </a:t>
            </a:r>
          </a:p>
          <a:p>
            <a:pPr marL="547688" lvl="0" indent="-411163" defTabSz="914400" fontAlgn="base">
              <a:spcBef>
                <a:spcPct val="0"/>
              </a:spcBef>
              <a:spcAft>
                <a:spcPct val="0"/>
              </a:spcAft>
              <a:buClr>
                <a:srgbClr val="F9F9F9"/>
              </a:buClr>
              <a:buSzPct val="65000"/>
              <a:buFont typeface="Wingdings 2" panose="05020102010507070707" pitchFamily="18" charset="2"/>
              <a:buChar char=""/>
            </a:pPr>
            <a:r>
              <a:rPr lang="en-US" altLang="en-US" sz="3200" dirty="0">
                <a:solidFill>
                  <a:prstClr val="white"/>
                </a:solidFill>
              </a:rPr>
              <a:t>Uses: Research, NAA, HRD in nuclear technology</a:t>
            </a:r>
            <a:endParaRPr lang="en-US" sz="3200" dirty="0">
              <a:solidFill>
                <a:prstClr val="white"/>
              </a:solidFill>
            </a:endParaRPr>
          </a:p>
          <a:p>
            <a:endParaRPr lang="en-US" dirty="0"/>
          </a:p>
        </p:txBody>
      </p:sp>
    </p:spTree>
    <p:extLst>
      <p:ext uri="{BB962C8B-B14F-4D97-AF65-F5344CB8AC3E}">
        <p14:creationId xmlns:p14="http://schemas.microsoft.com/office/powerpoint/2010/main" xmlns="" val="11927170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65596"/>
            <a:ext cx="10816086" cy="5819293"/>
          </a:xfrm>
        </p:spPr>
        <p:txBody>
          <a:bodyPr/>
          <a:lstStyle/>
          <a:p>
            <a:pPr algn="ctr"/>
            <a:r>
              <a:rPr lang="en-US" sz="9600" dirty="0" smtClean="0">
                <a:solidFill>
                  <a:srgbClr val="C00000"/>
                </a:solidFill>
              </a:rPr>
              <a:t>THANK YOU</a:t>
            </a:r>
            <a:br>
              <a:rPr lang="en-US" sz="9600" dirty="0" smtClean="0">
                <a:solidFill>
                  <a:srgbClr val="C00000"/>
                </a:solidFill>
              </a:rPr>
            </a:br>
            <a:r>
              <a:rPr lang="en-US" sz="9600" dirty="0" smtClean="0">
                <a:solidFill>
                  <a:srgbClr val="C00000"/>
                </a:solidFill>
              </a:rPr>
              <a:t>FOR YOUR </a:t>
            </a:r>
            <a:br>
              <a:rPr lang="en-US" sz="9600" dirty="0" smtClean="0">
                <a:solidFill>
                  <a:srgbClr val="C00000"/>
                </a:solidFill>
              </a:rPr>
            </a:br>
            <a:r>
              <a:rPr lang="en-US" sz="9600" dirty="0" smtClean="0">
                <a:solidFill>
                  <a:srgbClr val="C00000"/>
                </a:solidFill>
              </a:rPr>
              <a:t>ATTENTION</a:t>
            </a:r>
            <a:endParaRPr lang="en-US" sz="9600" dirty="0">
              <a:solidFill>
                <a:srgbClr val="C00000"/>
              </a:solidFill>
            </a:endParaRPr>
          </a:p>
        </p:txBody>
      </p:sp>
    </p:spTree>
    <p:extLst>
      <p:ext uri="{BB962C8B-B14F-4D97-AF65-F5344CB8AC3E}">
        <p14:creationId xmlns:p14="http://schemas.microsoft.com/office/powerpoint/2010/main" xmlns="" val="928261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41668"/>
            <a:ext cx="10661540" cy="1197735"/>
          </a:xfrm>
        </p:spPr>
        <p:txBody>
          <a:bodyPr/>
          <a:lstStyle/>
          <a:p>
            <a:r>
              <a:rPr lang="en-US" sz="4000" dirty="0"/>
              <a:t>Brief Description of GHARR-1 Facility </a:t>
            </a:r>
          </a:p>
        </p:txBody>
      </p:sp>
      <p:sp>
        <p:nvSpPr>
          <p:cNvPr id="5" name="Content Placeholder 4"/>
          <p:cNvSpPr>
            <a:spLocks noGrp="1"/>
          </p:cNvSpPr>
          <p:nvPr>
            <p:ph idx="1"/>
          </p:nvPr>
        </p:nvSpPr>
        <p:spPr>
          <a:xfrm>
            <a:off x="646111" y="1339404"/>
            <a:ext cx="11022147" cy="5203064"/>
          </a:xfrm>
        </p:spPr>
        <p:txBody>
          <a:bodyPr>
            <a:normAutofit fontScale="92500"/>
          </a:bodyPr>
          <a:lstStyle/>
          <a:p>
            <a:pPr lvl="0">
              <a:lnSpc>
                <a:spcPct val="170000"/>
              </a:lnSpc>
              <a:spcBef>
                <a:spcPct val="20000"/>
              </a:spcBef>
              <a:spcAft>
                <a:spcPts val="600"/>
              </a:spcAft>
              <a:buClr>
                <a:prstClr val="white"/>
              </a:buClr>
              <a:buFont typeface="Wingdings" panose="05000000000000000000" pitchFamily="2" charset="2"/>
              <a:buChar char="§"/>
            </a:pPr>
            <a:r>
              <a:rPr lang="en-US" sz="3200" dirty="0">
                <a:solidFill>
                  <a:prstClr val="white"/>
                </a:solidFill>
              </a:rPr>
              <a:t>Attained Criticality on  December 17, 1994</a:t>
            </a:r>
          </a:p>
          <a:p>
            <a:pPr lvl="0">
              <a:lnSpc>
                <a:spcPct val="170000"/>
              </a:lnSpc>
              <a:spcBef>
                <a:spcPct val="20000"/>
              </a:spcBef>
              <a:spcAft>
                <a:spcPts val="600"/>
              </a:spcAft>
              <a:buClr>
                <a:prstClr val="white"/>
              </a:buClr>
              <a:buFont typeface="Wingdings" panose="05000000000000000000" pitchFamily="2" charset="2"/>
              <a:buChar char="§"/>
            </a:pPr>
            <a:r>
              <a:rPr lang="en-US" sz="3200" dirty="0">
                <a:solidFill>
                  <a:prstClr val="white"/>
                </a:solidFill>
              </a:rPr>
              <a:t>Commissioned in March 1995</a:t>
            </a:r>
          </a:p>
          <a:p>
            <a:pPr lvl="0">
              <a:lnSpc>
                <a:spcPct val="170000"/>
              </a:lnSpc>
              <a:spcBef>
                <a:spcPct val="20000"/>
              </a:spcBef>
              <a:spcAft>
                <a:spcPts val="600"/>
              </a:spcAft>
              <a:buClr>
                <a:prstClr val="white"/>
              </a:buClr>
              <a:buFont typeface="Wingdings" panose="05000000000000000000" pitchFamily="2" charset="2"/>
              <a:buChar char="§"/>
            </a:pPr>
            <a:r>
              <a:rPr lang="en-US" sz="3200" dirty="0">
                <a:solidFill>
                  <a:prstClr val="white"/>
                </a:solidFill>
              </a:rPr>
              <a:t>Control Rod is Stainless Steel Clad, Cadmium Absorber</a:t>
            </a:r>
          </a:p>
          <a:p>
            <a:pPr lvl="0">
              <a:lnSpc>
                <a:spcPct val="170000"/>
              </a:lnSpc>
              <a:spcBef>
                <a:spcPct val="20000"/>
              </a:spcBef>
              <a:spcAft>
                <a:spcPts val="600"/>
              </a:spcAft>
              <a:buClr>
                <a:prstClr val="white"/>
              </a:buClr>
              <a:buFont typeface="Wingdings" panose="05000000000000000000" pitchFamily="2" charset="2"/>
              <a:buChar char="§"/>
            </a:pPr>
            <a:r>
              <a:rPr lang="en-US" sz="3200" dirty="0">
                <a:solidFill>
                  <a:prstClr val="white"/>
                </a:solidFill>
              </a:rPr>
              <a:t>It has an average operational hours of </a:t>
            </a:r>
            <a:r>
              <a:rPr lang="en-US" sz="3200" dirty="0" smtClean="0">
                <a:solidFill>
                  <a:prstClr val="white"/>
                </a:solidFill>
              </a:rPr>
              <a:t>3.5 </a:t>
            </a:r>
            <a:r>
              <a:rPr lang="en-US" sz="3200" dirty="0" err="1" smtClean="0">
                <a:solidFill>
                  <a:prstClr val="white"/>
                </a:solidFill>
              </a:rPr>
              <a:t>hrs</a:t>
            </a:r>
            <a:r>
              <a:rPr lang="en-US" sz="3200" dirty="0" smtClean="0">
                <a:solidFill>
                  <a:prstClr val="white"/>
                </a:solidFill>
              </a:rPr>
              <a:t>/day </a:t>
            </a:r>
            <a:r>
              <a:rPr lang="en-US" sz="3200" dirty="0">
                <a:solidFill>
                  <a:prstClr val="white"/>
                </a:solidFill>
              </a:rPr>
              <a:t>and 4 days/week </a:t>
            </a:r>
          </a:p>
          <a:p>
            <a:endParaRPr lang="en-US" dirty="0"/>
          </a:p>
        </p:txBody>
      </p:sp>
    </p:spTree>
    <p:extLst>
      <p:ext uri="{BB962C8B-B14F-4D97-AF65-F5344CB8AC3E}">
        <p14:creationId xmlns:p14="http://schemas.microsoft.com/office/powerpoint/2010/main" xmlns="" val="1573243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54546"/>
            <a:ext cx="11047906" cy="978795"/>
          </a:xfrm>
        </p:spPr>
        <p:txBody>
          <a:bodyPr/>
          <a:lstStyle/>
          <a:p>
            <a:pPr algn="ctr"/>
            <a:r>
              <a:rPr lang="en-US" sz="4000" dirty="0"/>
              <a:t>FIG 1. GHARR-1 FACILITY </a:t>
            </a:r>
          </a:p>
        </p:txBody>
      </p:sp>
      <p:pic>
        <p:nvPicPr>
          <p:cNvPr id="5" name="Content Placeholder 4"/>
          <p:cNvPicPr>
            <a:picLocks noGrp="1" noChangeAspect="1"/>
          </p:cNvPicPr>
          <p:nvPr>
            <p:ph sz="half" idx="1"/>
          </p:nvPr>
        </p:nvPicPr>
        <p:blipFill>
          <a:blip r:embed="rId2"/>
          <a:stretch>
            <a:fillRect/>
          </a:stretch>
        </p:blipFill>
        <p:spPr>
          <a:xfrm>
            <a:off x="373062" y="1366453"/>
            <a:ext cx="5589855" cy="5212531"/>
          </a:xfrm>
          <a:prstGeom prst="rect">
            <a:avLst/>
          </a:prstGeom>
        </p:spPr>
      </p:pic>
      <p:pic>
        <p:nvPicPr>
          <p:cNvPr id="6" name="Content Placeholder 5"/>
          <p:cNvPicPr>
            <a:picLocks noGrp="1" noChangeAspect="1"/>
          </p:cNvPicPr>
          <p:nvPr>
            <p:ph sz="half" idx="2"/>
          </p:nvPr>
        </p:nvPicPr>
        <p:blipFill>
          <a:blip r:embed="rId3"/>
          <a:stretch>
            <a:fillRect/>
          </a:stretch>
        </p:blipFill>
        <p:spPr>
          <a:xfrm>
            <a:off x="6176378" y="1366453"/>
            <a:ext cx="5432007" cy="5212532"/>
          </a:xfrm>
          <a:prstGeom prst="rect">
            <a:avLst/>
          </a:prstGeom>
        </p:spPr>
      </p:pic>
    </p:spTree>
    <p:extLst>
      <p:ext uri="{BB962C8B-B14F-4D97-AF65-F5344CB8AC3E}">
        <p14:creationId xmlns:p14="http://schemas.microsoft.com/office/powerpoint/2010/main" xmlns="" val="813412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04" y="128789"/>
            <a:ext cx="11874321" cy="1056067"/>
          </a:xfrm>
        </p:spPr>
        <p:txBody>
          <a:bodyPr/>
          <a:lstStyle/>
          <a:p>
            <a:r>
              <a:rPr lang="en-US" sz="4000" dirty="0"/>
              <a:t>Ageing Management Programme of </a:t>
            </a:r>
            <a:r>
              <a:rPr lang="en-US" sz="4000" dirty="0" smtClean="0"/>
              <a:t>GHARR-1</a:t>
            </a:r>
            <a:endParaRPr lang="en-US" sz="4000" dirty="0"/>
          </a:p>
        </p:txBody>
      </p:sp>
      <p:sp>
        <p:nvSpPr>
          <p:cNvPr id="3" name="Text Placeholder 2"/>
          <p:cNvSpPr>
            <a:spLocks noGrp="1"/>
          </p:cNvSpPr>
          <p:nvPr>
            <p:ph type="body" idx="1"/>
          </p:nvPr>
        </p:nvSpPr>
        <p:spPr>
          <a:xfrm>
            <a:off x="283335" y="1184856"/>
            <a:ext cx="5371159" cy="632070"/>
          </a:xfrm>
        </p:spPr>
        <p:txBody>
          <a:bodyPr/>
          <a:lstStyle/>
          <a:p>
            <a:pPr algn="ctr"/>
            <a:r>
              <a:rPr lang="en-US" sz="2000" b="1" dirty="0" smtClean="0"/>
              <a:t> </a:t>
            </a:r>
            <a:r>
              <a:rPr lang="en-US" b="1" dirty="0"/>
              <a:t>Management Responsibility and </a:t>
            </a:r>
            <a:r>
              <a:rPr lang="en-US" b="1" dirty="0" smtClean="0"/>
              <a:t>Structure</a:t>
            </a:r>
            <a:endParaRPr lang="en-US" b="1" dirty="0"/>
          </a:p>
        </p:txBody>
      </p:sp>
      <p:pic>
        <p:nvPicPr>
          <p:cNvPr id="7" name="Content Placeholder 6"/>
          <p:cNvPicPr>
            <a:picLocks noGrp="1" noChangeAspect="1"/>
          </p:cNvPicPr>
          <p:nvPr>
            <p:ph sz="half" idx="2"/>
          </p:nvPr>
        </p:nvPicPr>
        <p:blipFill>
          <a:blip r:embed="rId2"/>
          <a:stretch>
            <a:fillRect/>
          </a:stretch>
        </p:blipFill>
        <p:spPr>
          <a:xfrm>
            <a:off x="283335" y="2021984"/>
            <a:ext cx="5215765" cy="4636394"/>
          </a:xfrm>
          <a:prstGeom prst="rect">
            <a:avLst/>
          </a:prstGeom>
        </p:spPr>
      </p:pic>
      <p:sp>
        <p:nvSpPr>
          <p:cNvPr id="5" name="Text Placeholder 4"/>
          <p:cNvSpPr>
            <a:spLocks noGrp="1"/>
          </p:cNvSpPr>
          <p:nvPr>
            <p:ph type="body" sz="quarter" idx="3"/>
          </p:nvPr>
        </p:nvSpPr>
        <p:spPr>
          <a:xfrm>
            <a:off x="5950039" y="1299761"/>
            <a:ext cx="6001554" cy="632070"/>
          </a:xfrm>
        </p:spPr>
        <p:txBody>
          <a:bodyPr/>
          <a:lstStyle/>
          <a:p>
            <a:endParaRPr lang="en-US" sz="2000" dirty="0" smtClean="0"/>
          </a:p>
          <a:p>
            <a:endParaRPr lang="en-US" sz="2000" dirty="0"/>
          </a:p>
          <a:p>
            <a:endParaRPr lang="en-US" sz="2000" dirty="0" smtClean="0"/>
          </a:p>
          <a:p>
            <a:endParaRPr lang="en-US" sz="2000" dirty="0"/>
          </a:p>
          <a:p>
            <a:pPr algn="ctr"/>
            <a:r>
              <a:rPr lang="en-US" b="1" dirty="0" smtClean="0"/>
              <a:t>GOVERNMENT  RESPONSIBILITY</a:t>
            </a:r>
            <a:endParaRPr lang="en-US" b="1" dirty="0"/>
          </a:p>
        </p:txBody>
      </p:sp>
      <p:sp>
        <p:nvSpPr>
          <p:cNvPr id="6" name="Content Placeholder 5"/>
          <p:cNvSpPr>
            <a:spLocks noGrp="1"/>
          </p:cNvSpPr>
          <p:nvPr>
            <p:ph sz="quarter" idx="4"/>
          </p:nvPr>
        </p:nvSpPr>
        <p:spPr>
          <a:xfrm>
            <a:off x="5654494" y="1931831"/>
            <a:ext cx="6297099" cy="4726546"/>
          </a:xfrm>
        </p:spPr>
        <p:txBody>
          <a:bodyPr/>
          <a:lstStyle/>
          <a:p>
            <a:pPr algn="just"/>
            <a:r>
              <a:rPr lang="en-US" sz="2000" dirty="0"/>
              <a:t>An effective legal and governmental framework for safety, including an independent regulatory body, has been established  by the Government of Ghana for the facility. ACT 588, 2000 established the GAEC to advise the Government on Nuclear Science &amp; Technology.</a:t>
            </a:r>
          </a:p>
          <a:p>
            <a:pPr algn="just"/>
            <a:r>
              <a:rPr lang="en-US" sz="2000" dirty="0"/>
              <a:t>The Radiation Protection Board (RPB) of GAEC, established by Legislative Instrument, LI 1559 of PNDCL 308, 1993 of the Republic of Ghana is the Regulatory Body. </a:t>
            </a:r>
          </a:p>
          <a:p>
            <a:pPr algn="just"/>
            <a:r>
              <a:rPr lang="en-US" sz="2000" dirty="0"/>
              <a:t>The Regulatory Body inspect, review and assess safety documents of the facility and issue licenses for operation and experiments. </a:t>
            </a:r>
          </a:p>
          <a:p>
            <a:endParaRPr lang="en-US" dirty="0"/>
          </a:p>
        </p:txBody>
      </p:sp>
    </p:spTree>
    <p:extLst>
      <p:ext uri="{BB962C8B-B14F-4D97-AF65-F5344CB8AC3E}">
        <p14:creationId xmlns:p14="http://schemas.microsoft.com/office/powerpoint/2010/main" xmlns="" val="3370990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819" y="115910"/>
            <a:ext cx="11822805" cy="1159098"/>
          </a:xfrm>
        </p:spPr>
        <p:txBody>
          <a:bodyPr/>
          <a:lstStyle/>
          <a:p>
            <a:pPr algn="ctr"/>
            <a:r>
              <a:rPr lang="en-US" sz="3200" dirty="0" smtClean="0"/>
              <a:t>AGEING MANAGEMENT PROGRAMME </a:t>
            </a:r>
            <a:r>
              <a:rPr lang="en-US" sz="3600" dirty="0" smtClean="0"/>
              <a:t>OF GHARR-1</a:t>
            </a:r>
            <a:r>
              <a:rPr lang="en-US" sz="2800" dirty="0" smtClean="0"/>
              <a:t/>
            </a:r>
            <a:br>
              <a:rPr lang="en-US" sz="2800" dirty="0" smtClean="0"/>
            </a:br>
            <a:r>
              <a:rPr lang="en-US" sz="2800" dirty="0" smtClean="0"/>
              <a:t/>
            </a:r>
            <a:br>
              <a:rPr lang="en-US" sz="2800" dirty="0" smtClean="0"/>
            </a:br>
            <a:r>
              <a:rPr lang="en-US" sz="2800" dirty="0" smtClean="0"/>
              <a:t>Leadership and Management for Safety </a:t>
            </a:r>
            <a:endParaRPr lang="en-US" sz="2800" dirty="0"/>
          </a:p>
        </p:txBody>
      </p:sp>
      <p:sp>
        <p:nvSpPr>
          <p:cNvPr id="3" name="Content Placeholder 2"/>
          <p:cNvSpPr>
            <a:spLocks noGrp="1"/>
          </p:cNvSpPr>
          <p:nvPr>
            <p:ph sz="half" idx="1"/>
          </p:nvPr>
        </p:nvSpPr>
        <p:spPr>
          <a:xfrm>
            <a:off x="231820" y="1468192"/>
            <a:ext cx="5473521" cy="5151548"/>
          </a:xfrm>
        </p:spPr>
        <p:txBody>
          <a:bodyPr>
            <a:normAutofit lnSpcReduction="10000"/>
          </a:bodyPr>
          <a:lstStyle/>
          <a:p>
            <a:pPr algn="just"/>
            <a:r>
              <a:rPr lang="en-US" dirty="0">
                <a:latin typeface="Arial" panose="020B0604020202020204" pitchFamily="34" charset="0"/>
                <a:cs typeface="Arial" panose="020B0604020202020204" pitchFamily="34" charset="0"/>
              </a:rPr>
              <a:t>The Director of NNRI appoints responsible officers to constitute the Reactor Safety Committee (RSC) and Radiation Safety Committee (Rad.SC) to review and make recommendations on reactor and radiological safety of the facility to the Reactor Manager (RM). </a:t>
            </a:r>
          </a:p>
          <a:p>
            <a:pPr algn="just"/>
            <a:r>
              <a:rPr lang="en-US" b="1" dirty="0">
                <a:latin typeface="Arial" panose="020B0604020202020204" pitchFamily="34" charset="0"/>
                <a:cs typeface="Arial" panose="020B0604020202020204" pitchFamily="34" charset="0"/>
              </a:rPr>
              <a:t>Reactor Safety Committee (RSC) :</a:t>
            </a:r>
          </a:p>
          <a:p>
            <a:pPr algn="just"/>
            <a:r>
              <a:rPr lang="en-US" dirty="0">
                <a:latin typeface="Arial" panose="020B0604020202020204" pitchFamily="34" charset="0"/>
                <a:cs typeface="Arial" panose="020B0604020202020204" pitchFamily="34" charset="0"/>
              </a:rPr>
              <a:t>This Committee is established by the Director of NNRI to advise him on the safe and secured operation of the reactor. </a:t>
            </a:r>
          </a:p>
          <a:p>
            <a:pPr algn="just"/>
            <a:r>
              <a:rPr lang="en-US" b="1" dirty="0">
                <a:latin typeface="Arial" panose="020B0604020202020204" pitchFamily="34" charset="0"/>
                <a:cs typeface="Arial" panose="020B0604020202020204" pitchFamily="34" charset="0"/>
              </a:rPr>
              <a:t>The RSC has the responsibility to review:          </a:t>
            </a:r>
          </a:p>
          <a:p>
            <a:pPr marL="0" indent="0" algn="just">
              <a:buNone/>
            </a:pPr>
            <a:r>
              <a:rPr lang="en-US" dirty="0">
                <a:latin typeface="Arial" panose="020B0604020202020204" pitchFamily="34" charset="0"/>
                <a:cs typeface="Arial" panose="020B0604020202020204" pitchFamily="34" charset="0"/>
              </a:rPr>
              <a:t>	 -  experiments            - reportable occurrences </a:t>
            </a:r>
          </a:p>
          <a:p>
            <a:pPr marL="0" indent="0" algn="just">
              <a:buNone/>
            </a:pPr>
            <a:r>
              <a:rPr lang="en-US" dirty="0">
                <a:latin typeface="Arial" panose="020B0604020202020204" pitchFamily="34" charset="0"/>
                <a:cs typeface="Arial" panose="020B0604020202020204" pitchFamily="34" charset="0"/>
              </a:rPr>
              <a:t>	- modifications              - personnel qualification </a:t>
            </a:r>
          </a:p>
          <a:p>
            <a:pPr marL="0" indent="0" algn="just">
              <a:buNone/>
            </a:pPr>
            <a:r>
              <a:rPr lang="en-US" dirty="0">
                <a:latin typeface="Arial" panose="020B0604020202020204" pitchFamily="34" charset="0"/>
                <a:cs typeface="Arial" panose="020B0604020202020204" pitchFamily="34" charset="0"/>
              </a:rPr>
              <a:t>	- procedures</a:t>
            </a:r>
          </a:p>
          <a:p>
            <a:pPr algn="just"/>
            <a:r>
              <a:rPr lang="en-US" dirty="0">
                <a:latin typeface="Arial" panose="020B0604020202020204" pitchFamily="34" charset="0"/>
                <a:cs typeface="Arial" panose="020B0604020202020204" pitchFamily="34" charset="0"/>
              </a:rPr>
              <a:t>The RSC is part of auditing team </a:t>
            </a:r>
          </a:p>
          <a:p>
            <a:endParaRPr lang="en-US" dirty="0"/>
          </a:p>
        </p:txBody>
      </p:sp>
      <p:sp>
        <p:nvSpPr>
          <p:cNvPr id="4" name="Content Placeholder 3"/>
          <p:cNvSpPr>
            <a:spLocks noGrp="1"/>
          </p:cNvSpPr>
          <p:nvPr>
            <p:ph sz="half" idx="2"/>
          </p:nvPr>
        </p:nvSpPr>
        <p:spPr>
          <a:xfrm>
            <a:off x="5872766" y="1468192"/>
            <a:ext cx="6065950" cy="5151548"/>
          </a:xfrm>
        </p:spPr>
        <p:txBody>
          <a:bodyPr>
            <a:normAutofit lnSpcReduction="10000"/>
          </a:bodyPr>
          <a:lstStyle/>
          <a:p>
            <a:pPr algn="just"/>
            <a:r>
              <a:rPr lang="en-US" b="1" dirty="0">
                <a:latin typeface="Arial" panose="020B0604020202020204" pitchFamily="34" charset="0"/>
                <a:cs typeface="Arial" panose="020B0604020202020204" pitchFamily="34" charset="0"/>
              </a:rPr>
              <a:t>Radiation Safety Committee (</a:t>
            </a:r>
            <a:r>
              <a:rPr lang="en-US" b="1" dirty="0" err="1">
                <a:latin typeface="Arial" panose="020B0604020202020204" pitchFamily="34" charset="0"/>
                <a:cs typeface="Arial" panose="020B0604020202020204" pitchFamily="34" charset="0"/>
              </a:rPr>
              <a:t>RadSC</a:t>
            </a:r>
            <a:r>
              <a:rPr lang="en-US" b="1" dirty="0">
                <a:latin typeface="Arial" panose="020B0604020202020204" pitchFamily="34" charset="0"/>
                <a:cs typeface="Arial" panose="020B0604020202020204" pitchFamily="34" charset="0"/>
              </a:rPr>
              <a:t>) :</a:t>
            </a:r>
          </a:p>
          <a:p>
            <a:pPr algn="just"/>
            <a:r>
              <a:rPr lang="en-US" dirty="0">
                <a:latin typeface="Arial" panose="020B0604020202020204" pitchFamily="34" charset="0"/>
                <a:cs typeface="Arial" panose="020B0604020202020204" pitchFamily="34" charset="0"/>
              </a:rPr>
              <a:t>This Committee advises the Director on all matters concerning radiological safety at facilities under the Institute.</a:t>
            </a:r>
          </a:p>
          <a:p>
            <a:pPr algn="just"/>
            <a:r>
              <a:rPr lang="en-US" dirty="0">
                <a:latin typeface="Arial" panose="020B0604020202020204" pitchFamily="34" charset="0"/>
                <a:cs typeface="Arial" panose="020B0604020202020204" pitchFamily="34" charset="0"/>
              </a:rPr>
              <a:t>The Committee is to control the movement and use of all radioisotopes and radiation producing machines at the institute. The distribution and use of any radionuclides are reviewed and approved by the Committee. </a:t>
            </a:r>
          </a:p>
          <a:p>
            <a:pPr algn="just"/>
            <a:r>
              <a:rPr lang="en-US" dirty="0">
                <a:latin typeface="Arial" panose="020B0604020202020204" pitchFamily="34" charset="0"/>
                <a:cs typeface="Arial" panose="020B0604020202020204" pitchFamily="34" charset="0"/>
              </a:rPr>
              <a:t>The Reactor Manager, the Reactor Safety Committee and the Radiation Safety Committee report to the Director of the Institute.</a:t>
            </a:r>
          </a:p>
          <a:p>
            <a:pPr algn="just"/>
            <a:r>
              <a:rPr lang="en-US" b="1" dirty="0">
                <a:latin typeface="Arial" panose="020B0604020202020204" pitchFamily="34" charset="0"/>
                <a:cs typeface="Arial" panose="020B0604020202020204" pitchFamily="34" charset="0"/>
              </a:rPr>
              <a:t>Reactor Manager (RM):</a:t>
            </a:r>
          </a:p>
          <a:p>
            <a:pPr algn="just"/>
            <a:r>
              <a:rPr lang="en-US" dirty="0">
                <a:latin typeface="Arial" panose="020B0604020202020204" pitchFamily="34" charset="0"/>
                <a:cs typeface="Arial" panose="020B0604020202020204" pitchFamily="34" charset="0"/>
              </a:rPr>
              <a:t>The Reactor Manager is the operational administrator of the facility and is responsible for all aspects of the operation of the reactor and the reactor facility. He is answerable to the Director of NNRI. </a:t>
            </a:r>
          </a:p>
          <a:p>
            <a:endParaRPr lang="en-US" dirty="0"/>
          </a:p>
        </p:txBody>
      </p:sp>
    </p:spTree>
    <p:extLst>
      <p:ext uri="{BB962C8B-B14F-4D97-AF65-F5344CB8AC3E}">
        <p14:creationId xmlns:p14="http://schemas.microsoft.com/office/powerpoint/2010/main" xmlns="" val="961825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25" y="141668"/>
            <a:ext cx="11719775" cy="1711580"/>
          </a:xfrm>
        </p:spPr>
        <p:txBody>
          <a:bodyPr/>
          <a:lstStyle/>
          <a:p>
            <a:pPr algn="ctr"/>
            <a:r>
              <a:rPr lang="en-US" sz="3200" dirty="0">
                <a:solidFill>
                  <a:srgbClr val="EBEBEB"/>
                </a:solidFill>
              </a:rPr>
              <a:t>AGEING MANAGEMENT PROGRAMME OF GHARR-1 </a:t>
            </a:r>
            <a:br>
              <a:rPr lang="en-US" sz="3200" dirty="0">
                <a:solidFill>
                  <a:srgbClr val="EBEBEB"/>
                </a:solidFill>
              </a:rPr>
            </a:br>
            <a:r>
              <a:rPr lang="en-US" sz="3200" dirty="0">
                <a:solidFill>
                  <a:srgbClr val="EBEBEB"/>
                </a:solidFill>
              </a:rPr>
              <a:t/>
            </a:r>
            <a:br>
              <a:rPr lang="en-US" sz="3200" dirty="0">
                <a:solidFill>
                  <a:srgbClr val="EBEBEB"/>
                </a:solidFill>
              </a:rPr>
            </a:br>
            <a:r>
              <a:rPr lang="en-US" sz="3200" dirty="0">
                <a:solidFill>
                  <a:srgbClr val="EBEBEB"/>
                </a:solidFill>
              </a:rPr>
              <a:t>Leadership and Management for </a:t>
            </a:r>
            <a:r>
              <a:rPr lang="en-US" sz="3200" dirty="0" smtClean="0">
                <a:solidFill>
                  <a:srgbClr val="EBEBEB"/>
                </a:solidFill>
              </a:rPr>
              <a:t>Safety</a:t>
            </a:r>
            <a:endParaRPr lang="en-US" sz="3200" dirty="0"/>
          </a:p>
        </p:txBody>
      </p:sp>
      <p:sp>
        <p:nvSpPr>
          <p:cNvPr id="3" name="Content Placeholder 2"/>
          <p:cNvSpPr>
            <a:spLocks noGrp="1"/>
          </p:cNvSpPr>
          <p:nvPr>
            <p:ph idx="1"/>
          </p:nvPr>
        </p:nvSpPr>
        <p:spPr>
          <a:xfrm>
            <a:off x="373488" y="2253803"/>
            <a:ext cx="11217498" cy="4043966"/>
          </a:xfrm>
        </p:spPr>
        <p:txBody>
          <a:bodyPr/>
          <a:lstStyle/>
          <a:p>
            <a:pPr lvl="0" algn="just">
              <a:buClr>
                <a:srgbClr val="1E5155">
                  <a:lumMod val="40000"/>
                  <a:lumOff val="60000"/>
                </a:srgbClr>
              </a:buClr>
            </a:pPr>
            <a:r>
              <a:rPr lang="en-US" sz="2800" dirty="0">
                <a:solidFill>
                  <a:prstClr val="white"/>
                </a:solidFill>
                <a:latin typeface="Arial" panose="020B0604020202020204" pitchFamily="34" charset="0"/>
                <a:cs typeface="Arial" panose="020B0604020202020204" pitchFamily="34" charset="0"/>
              </a:rPr>
              <a:t>The Reactor Manager  enforces administrative rules and operating procedures for all planning, schedules and reviews for the reactor. </a:t>
            </a:r>
          </a:p>
          <a:p>
            <a:pPr lvl="0" algn="just">
              <a:buClr>
                <a:srgbClr val="1E5155">
                  <a:lumMod val="40000"/>
                  <a:lumOff val="60000"/>
                </a:srgbClr>
              </a:buClr>
            </a:pPr>
            <a:endParaRPr lang="en-US" sz="2800" dirty="0">
              <a:solidFill>
                <a:prstClr val="white"/>
              </a:solidFill>
              <a:latin typeface="Arial" panose="020B0604020202020204" pitchFamily="34" charset="0"/>
              <a:cs typeface="Arial" panose="020B0604020202020204" pitchFamily="34" charset="0"/>
            </a:endParaRPr>
          </a:p>
          <a:p>
            <a:pPr lvl="0" algn="just">
              <a:buClr>
                <a:srgbClr val="1E5155">
                  <a:lumMod val="40000"/>
                  <a:lumOff val="60000"/>
                </a:srgbClr>
              </a:buClr>
            </a:pPr>
            <a:r>
              <a:rPr lang="en-US" sz="2800" dirty="0">
                <a:solidFill>
                  <a:prstClr val="white"/>
                </a:solidFill>
                <a:latin typeface="Arial" panose="020B0604020202020204" pitchFamily="34" charset="0"/>
                <a:cs typeface="Arial" panose="020B0604020202020204" pitchFamily="34" charset="0"/>
              </a:rPr>
              <a:t>He classifies all proposed experiments and modifications to the reactor and submit them to the RSC for review and recommendations to him  for action before submitting to RPB for approval. </a:t>
            </a:r>
          </a:p>
          <a:p>
            <a:endParaRPr lang="en-US" dirty="0"/>
          </a:p>
        </p:txBody>
      </p:sp>
    </p:spTree>
    <p:extLst>
      <p:ext uri="{BB962C8B-B14F-4D97-AF65-F5344CB8AC3E}">
        <p14:creationId xmlns:p14="http://schemas.microsoft.com/office/powerpoint/2010/main" xmlns="" val="1252299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46" y="141668"/>
            <a:ext cx="11925837" cy="1711580"/>
          </a:xfrm>
        </p:spPr>
        <p:txBody>
          <a:bodyPr/>
          <a:lstStyle/>
          <a:p>
            <a:pPr algn="ctr"/>
            <a:r>
              <a:rPr lang="en-US" sz="4000" dirty="0"/>
              <a:t>AGEING MANAGEMENT PROGRAMME OF GHARR-1 </a:t>
            </a:r>
            <a:br>
              <a:rPr lang="en-US" sz="4000" dirty="0"/>
            </a:br>
            <a:r>
              <a:rPr lang="en-US" dirty="0"/>
              <a:t>Scope of Ageing Management</a:t>
            </a:r>
          </a:p>
        </p:txBody>
      </p:sp>
      <p:sp>
        <p:nvSpPr>
          <p:cNvPr id="3" name="Content Placeholder 2"/>
          <p:cNvSpPr>
            <a:spLocks noGrp="1"/>
          </p:cNvSpPr>
          <p:nvPr>
            <p:ph idx="1"/>
          </p:nvPr>
        </p:nvSpPr>
        <p:spPr>
          <a:xfrm>
            <a:off x="244699" y="2052918"/>
            <a:ext cx="11655379" cy="4412276"/>
          </a:xfrm>
        </p:spPr>
        <p:txBody>
          <a:bodyPr>
            <a:normAutofit/>
          </a:bodyPr>
          <a:lstStyle/>
          <a:p>
            <a:r>
              <a:rPr lang="en-US" sz="2400" dirty="0"/>
              <a:t>The ageing programme for GHARR-1 ageing management focuses on the management of physical and non-physical ageing of structures, systems and components </a:t>
            </a:r>
            <a:r>
              <a:rPr lang="en-US" sz="2400" dirty="0" smtClean="0"/>
              <a:t>(SSCs.)</a:t>
            </a:r>
          </a:p>
          <a:p>
            <a:r>
              <a:rPr lang="en-US" sz="2400" dirty="0" smtClean="0"/>
              <a:t>Ageing </a:t>
            </a:r>
            <a:r>
              <a:rPr lang="en-US" sz="2400" dirty="0"/>
              <a:t>is a general process in which the characteristics of SSCs gradually change with time as the reactor is being use. Research reactors experience two kinds of time dependent changes</a:t>
            </a:r>
            <a:r>
              <a:rPr lang="en-US" sz="2400" dirty="0" smtClean="0"/>
              <a:t>:</a:t>
            </a:r>
          </a:p>
          <a:p>
            <a:pPr marL="0" indent="0">
              <a:buNone/>
            </a:pPr>
            <a:r>
              <a:rPr lang="en-US" sz="2400" dirty="0"/>
              <a:t>(1) Degradation of SSCs (physical ageing), i.e. gradual deterioration in their</a:t>
            </a:r>
          </a:p>
          <a:p>
            <a:pPr marL="0" indent="0">
              <a:buNone/>
            </a:pPr>
            <a:r>
              <a:rPr lang="en-US" sz="2400" dirty="0"/>
              <a:t> physical characteristics;</a:t>
            </a:r>
          </a:p>
          <a:p>
            <a:pPr marL="0" indent="0">
              <a:buNone/>
            </a:pPr>
            <a:r>
              <a:rPr lang="en-US" sz="2400" dirty="0"/>
              <a:t>(2) Obsolescence of SSCs (non-physical ageing), i.e. their becoming out of date in </a:t>
            </a:r>
            <a:r>
              <a:rPr lang="en-US" sz="2400" dirty="0" smtClean="0"/>
              <a:t>comparison </a:t>
            </a:r>
            <a:r>
              <a:rPr lang="en-US" sz="2400" dirty="0"/>
              <a:t>with current knowledge, standards and technology.</a:t>
            </a:r>
          </a:p>
          <a:p>
            <a:endParaRPr lang="en-US" sz="2400" dirty="0"/>
          </a:p>
        </p:txBody>
      </p:sp>
    </p:spTree>
    <p:extLst>
      <p:ext uri="{BB962C8B-B14F-4D97-AF65-F5344CB8AC3E}">
        <p14:creationId xmlns:p14="http://schemas.microsoft.com/office/powerpoint/2010/main" xmlns="" val="17641717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606</TotalTime>
  <Words>2488</Words>
  <Application>Microsoft Office PowerPoint</Application>
  <PresentationFormat>Custom</PresentationFormat>
  <Paragraphs>214</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Ion</vt:lpstr>
      <vt:lpstr>    OPERATIONAL APPROACH ON AGEING MANAGEMENT AT THE GHANA RESEARCH REACTOR-1(GHARR-1) FACILITY BY </vt:lpstr>
      <vt:lpstr>OUTLINE OF PRESENTATION</vt:lpstr>
      <vt:lpstr>Brief Description of GHARR-1Facility </vt:lpstr>
      <vt:lpstr>Brief Description of GHARR-1 Facility </vt:lpstr>
      <vt:lpstr>FIG 1. GHARR-1 FACILITY </vt:lpstr>
      <vt:lpstr>Ageing Management Programme of GHARR-1</vt:lpstr>
      <vt:lpstr>AGEING MANAGEMENT PROGRAMME OF GHARR-1  Leadership and Management for Safety </vt:lpstr>
      <vt:lpstr>AGEING MANAGEMENT PROGRAMME OF GHARR-1   Leadership and Management for Safety</vt:lpstr>
      <vt:lpstr>AGEING MANAGEMENT PROGRAMME OF GHARR-1  Scope of Ageing Management</vt:lpstr>
      <vt:lpstr>AGEING MANAGEMENT PROGRAMME OF GHARR-1  Scope of Ageing Management</vt:lpstr>
      <vt:lpstr>AGEING MANAGEMENT PROGRAMME OF GHARR-1 6/6  Detection, monitoring and trending of ageing degradation</vt:lpstr>
      <vt:lpstr>OPERATIONAL SAFETY APPROACH AND MITIGATION PRACTICES  </vt:lpstr>
      <vt:lpstr>OPERATIONAL SAFETY APPROACH AND MITIGATION PRACTICES  </vt:lpstr>
      <vt:lpstr>Screening for ageing management of the SSCs of GHARR-1</vt:lpstr>
      <vt:lpstr>Components and their equivalents</vt:lpstr>
      <vt:lpstr>Safety Features of GHARR-1 </vt:lpstr>
      <vt:lpstr>MINIMIZATION OF AGEING DEGRADATION </vt:lpstr>
      <vt:lpstr>MINIMIZATION OF AGEING DEGRADATION </vt:lpstr>
      <vt:lpstr>MODERNIZATION, REFURBISHMENT AND UPGRADING ACTIVITIES </vt:lpstr>
      <vt:lpstr>MODERNIZATION, REFURBISHMENT AND UPGRADING ACTIVITIES </vt:lpstr>
      <vt:lpstr>MODERNIZATION, REFURBISHMENT AND UPGRADING ACTIVITIES </vt:lpstr>
      <vt:lpstr>MODERNIZATION, REFURBISHMENT AND UPGRADING ACTIVITIES </vt:lpstr>
      <vt:lpstr>MODERNIZATION, REFURBISHMENT AND UPGRADING ACTIVITIES </vt:lpstr>
      <vt:lpstr>MODERNIZATION, REFURBISHMENT AND UPGRADING ACTIVITIES </vt:lpstr>
      <vt:lpstr>SECURITY</vt:lpstr>
      <vt:lpstr>PERIODIC SAFETY REVIEW FOR GHARR-1 </vt:lpstr>
      <vt:lpstr>AGEING OF STAFF / SUCCESSION PLAN </vt:lpstr>
      <vt:lpstr>Conclusion</vt:lpstr>
      <vt:lpstr>Slide 29</vt:lpstr>
      <vt:lpstr>THANK YOU FOR YOUR  ATTENTION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AGEING MANAGEMENT SYSTEM FOR GHARR-1 FACILITY</dc:title>
  <dc:creator>Edward</dc:creator>
  <cp:lastModifiedBy>user</cp:lastModifiedBy>
  <cp:revision>39</cp:revision>
  <dcterms:created xsi:type="dcterms:W3CDTF">2015-07-03T10:54:47Z</dcterms:created>
  <dcterms:modified xsi:type="dcterms:W3CDTF">2015-11-02T21:40:34Z</dcterms:modified>
</cp:coreProperties>
</file>