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84" r:id="rId11"/>
    <p:sldId id="283" r:id="rId12"/>
    <p:sldId id="265" r:id="rId13"/>
    <p:sldId id="28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0" r:id="rId22"/>
    <p:sldId id="287" r:id="rId23"/>
    <p:sldId id="291" r:id="rId24"/>
    <p:sldId id="292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0FF"/>
    <a:srgbClr val="D5C5AA"/>
    <a:srgbClr val="E5B021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10" autoAdjust="0"/>
    <p:restoredTop sz="64744" autoAdjust="0"/>
  </p:normalViewPr>
  <p:slideViewPr>
    <p:cSldViewPr>
      <p:cViewPr>
        <p:scale>
          <a:sx n="100" d="100"/>
          <a:sy n="100" d="100"/>
        </p:scale>
        <p:origin x="-2082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The subject of Nuclear Security receives significant attention in today’s world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International Bodies,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Member States,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NGOs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Several International Instruments developed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Significant funding for strengthening from several Members States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Establishment of IAEA Department of Nuclear Security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guidance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workshops 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missions</a:t>
            </a:r>
          </a:p>
          <a:p>
            <a:endParaRPr lang="en-US" dirty="0" smtClean="0"/>
          </a:p>
          <a:p>
            <a:r>
              <a:rPr lang="en-US" dirty="0" smtClean="0"/>
              <a:t>Governments at the highest levels meet every other year for</a:t>
            </a:r>
            <a:r>
              <a:rPr lang="en-US" baseline="0" dirty="0" smtClean="0"/>
              <a:t> several days to specifically address nuclear security at the Nuclear Security Summit!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Nuclear Security </a:t>
            </a:r>
            <a:r>
              <a:rPr lang="en-US" sz="1200" b="1" dirty="0" smtClean="0">
                <a:latin typeface="+mn-lt"/>
              </a:rPr>
              <a:t>achieves</a:t>
            </a:r>
            <a:r>
              <a:rPr lang="en-US" sz="1200" dirty="0" smtClean="0">
                <a:latin typeface="+mn-lt"/>
              </a:rPr>
              <a:t> its </a:t>
            </a:r>
            <a:r>
              <a:rPr lang="en-US" sz="1200" b="1" dirty="0" smtClean="0">
                <a:latin typeface="+mn-lt"/>
              </a:rPr>
              <a:t>objective  of</a:t>
            </a:r>
            <a:r>
              <a:rPr lang="en-US" sz="1200" b="1" baseline="0" dirty="0" smtClean="0">
                <a:latin typeface="+mn-lt"/>
              </a:rPr>
              <a:t> preventing theft and sabotage </a:t>
            </a:r>
            <a:r>
              <a:rPr lang="en-US" sz="1200" dirty="0" smtClean="0">
                <a:latin typeface="+mn-lt"/>
              </a:rPr>
              <a:t>primarily by: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b="1" dirty="0" smtClean="0">
                <a:latin typeface="+mn-lt"/>
              </a:rPr>
              <a:t>Separating adversaries from</a:t>
            </a:r>
            <a:r>
              <a:rPr lang="en-US" sz="1200" dirty="0" smtClean="0">
                <a:latin typeface="+mn-lt"/>
              </a:rPr>
              <a:t> areas where </a:t>
            </a:r>
            <a:r>
              <a:rPr lang="en-US" sz="1200" b="1" dirty="0" smtClean="0">
                <a:latin typeface="+mn-lt"/>
              </a:rPr>
              <a:t>targets</a:t>
            </a:r>
            <a:r>
              <a:rPr lang="en-US" sz="1200" dirty="0" smtClean="0">
                <a:latin typeface="+mn-lt"/>
              </a:rPr>
              <a:t> are located and therefore where malicious acts can be undertaken</a:t>
            </a:r>
          </a:p>
          <a:p>
            <a:pPr marL="1257300" lvl="2" indent="-342900">
              <a:buFont typeface="Arial"/>
              <a:buChar char="•"/>
            </a:pPr>
            <a:r>
              <a:rPr lang="en-US" sz="1200" dirty="0" smtClean="0">
                <a:latin typeface="+mn-lt"/>
              </a:rPr>
              <a:t>Targets are </a:t>
            </a:r>
            <a:r>
              <a:rPr lang="en-US" sz="1200" b="1" dirty="0" smtClean="0">
                <a:latin typeface="+mn-lt"/>
              </a:rPr>
              <a:t>materials, equipment or systems </a:t>
            </a:r>
            <a:r>
              <a:rPr lang="en-US" sz="1200" dirty="0" smtClean="0">
                <a:latin typeface="+mn-lt"/>
              </a:rPr>
              <a:t>that if accessed or disabled could lead to unacceptable consequences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</a:rPr>
              <a:t>Safety analysis </a:t>
            </a:r>
            <a:r>
              <a:rPr lang="en-US" sz="1200" dirty="0" smtClean="0">
                <a:latin typeface="+mn-lt"/>
              </a:rPr>
              <a:t>can assist in identifying </a:t>
            </a:r>
            <a:r>
              <a:rPr lang="en-US" sz="1200" b="1" dirty="0" smtClean="0">
                <a:latin typeface="+mn-lt"/>
              </a:rPr>
              <a:t>targets of sabotage</a:t>
            </a:r>
            <a:r>
              <a:rPr lang="en-US" sz="1200" dirty="0" smtClean="0">
                <a:latin typeface="+mn-lt"/>
              </a:rPr>
              <a:t>; however, due to </a:t>
            </a:r>
            <a:r>
              <a:rPr lang="en-US" sz="1200" b="1" dirty="0" smtClean="0">
                <a:latin typeface="+mn-lt"/>
              </a:rPr>
              <a:t>intentional nature </a:t>
            </a:r>
            <a:r>
              <a:rPr lang="en-US" sz="1200" dirty="0" smtClean="0">
                <a:latin typeface="+mn-lt"/>
              </a:rPr>
              <a:t>of sabotage, and the possible </a:t>
            </a:r>
            <a:r>
              <a:rPr lang="en-US" sz="1200" b="1" dirty="0" smtClean="0">
                <a:latin typeface="+mn-lt"/>
              </a:rPr>
              <a:t>introduction of external energy</a:t>
            </a:r>
            <a:r>
              <a:rPr lang="en-US" sz="1200" dirty="0" smtClean="0">
                <a:latin typeface="+mn-lt"/>
              </a:rPr>
              <a:t>:</a:t>
            </a:r>
          </a:p>
          <a:p>
            <a:pPr marL="2000250" lvl="4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 some </a:t>
            </a:r>
            <a:r>
              <a:rPr lang="en-US" sz="1200" b="1" dirty="0" smtClean="0">
                <a:latin typeface="+mn-lt"/>
              </a:rPr>
              <a:t>sabotage targets may not be identified in a safety analysis</a:t>
            </a:r>
            <a:r>
              <a:rPr lang="en-US" sz="1200" dirty="0" smtClean="0">
                <a:latin typeface="+mn-lt"/>
              </a:rPr>
              <a:t>;</a:t>
            </a:r>
          </a:p>
          <a:p>
            <a:pPr marL="2000250" lvl="4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consequences of sabotage can exceed those identified in safety analysis</a:t>
            </a:r>
          </a:p>
          <a:p>
            <a:pPr marL="2000250" lvl="4" indent="-171450">
              <a:buFont typeface="Arial"/>
              <a:buChar char="•"/>
            </a:pPr>
            <a:endParaRPr lang="en-US" sz="1200" b="1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pPr lvl="1"/>
            <a:r>
              <a:rPr lang="en-US" sz="1200" dirty="0" smtClean="0">
                <a:latin typeface="+mn-lt"/>
              </a:rPr>
              <a:t>In practice it separates by surrounding targets in security layers</a:t>
            </a:r>
          </a:p>
          <a:p>
            <a:pPr lvl="1"/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63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Nuclear Security </a:t>
            </a:r>
            <a:r>
              <a:rPr lang="en-US" sz="1200" b="1" dirty="0" smtClean="0">
                <a:latin typeface="+mn-lt"/>
              </a:rPr>
              <a:t>achieves</a:t>
            </a:r>
            <a:r>
              <a:rPr lang="en-US" sz="1200" dirty="0" smtClean="0">
                <a:latin typeface="+mn-lt"/>
              </a:rPr>
              <a:t> its </a:t>
            </a:r>
            <a:r>
              <a:rPr lang="en-US" sz="1200" b="1" dirty="0" smtClean="0">
                <a:latin typeface="+mn-lt"/>
              </a:rPr>
              <a:t>objective  of</a:t>
            </a:r>
            <a:r>
              <a:rPr lang="en-US" sz="1200" b="1" baseline="0" dirty="0" smtClean="0">
                <a:latin typeface="+mn-lt"/>
              </a:rPr>
              <a:t> preventing theft and sabotage </a:t>
            </a:r>
            <a:r>
              <a:rPr lang="en-US" sz="1200" dirty="0" smtClean="0">
                <a:latin typeface="+mn-lt"/>
              </a:rPr>
              <a:t>primarily by: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b="1" dirty="0" smtClean="0">
                <a:latin typeface="+mn-lt"/>
              </a:rPr>
              <a:t>Separating adversaries from</a:t>
            </a:r>
            <a:r>
              <a:rPr lang="en-US" sz="1200" dirty="0" smtClean="0">
                <a:latin typeface="+mn-lt"/>
              </a:rPr>
              <a:t> areas where </a:t>
            </a:r>
            <a:r>
              <a:rPr lang="en-US" sz="1200" b="1" dirty="0" smtClean="0">
                <a:latin typeface="+mn-lt"/>
              </a:rPr>
              <a:t>targets</a:t>
            </a:r>
            <a:r>
              <a:rPr lang="en-US" sz="1200" dirty="0" smtClean="0">
                <a:latin typeface="+mn-lt"/>
              </a:rPr>
              <a:t> are located and therefore where malicious acts can be undertaken</a:t>
            </a:r>
          </a:p>
          <a:p>
            <a:pPr marL="1257300" lvl="2" indent="-342900">
              <a:buFont typeface="Arial"/>
              <a:buChar char="•"/>
            </a:pPr>
            <a:r>
              <a:rPr lang="en-US" sz="1200" dirty="0" smtClean="0">
                <a:latin typeface="+mn-lt"/>
              </a:rPr>
              <a:t>Targets are </a:t>
            </a:r>
            <a:r>
              <a:rPr lang="en-US" sz="1200" b="1" dirty="0" smtClean="0">
                <a:latin typeface="+mn-lt"/>
              </a:rPr>
              <a:t>materials, equipment or systems </a:t>
            </a:r>
            <a:r>
              <a:rPr lang="en-US" sz="1200" dirty="0" smtClean="0">
                <a:latin typeface="+mn-lt"/>
              </a:rPr>
              <a:t>that if accessed or disabled could lead to unacceptable consequences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</a:rPr>
              <a:t>Safety analysis </a:t>
            </a:r>
            <a:r>
              <a:rPr lang="en-US" sz="1200" dirty="0" smtClean="0">
                <a:latin typeface="+mn-lt"/>
              </a:rPr>
              <a:t>can assist in identifying </a:t>
            </a:r>
            <a:r>
              <a:rPr lang="en-US" sz="1200" b="1" dirty="0" smtClean="0">
                <a:latin typeface="+mn-lt"/>
              </a:rPr>
              <a:t>targets of sabotage</a:t>
            </a:r>
            <a:r>
              <a:rPr lang="en-US" sz="1200" dirty="0" smtClean="0">
                <a:latin typeface="+mn-lt"/>
              </a:rPr>
              <a:t>; however, due to </a:t>
            </a:r>
            <a:r>
              <a:rPr lang="en-US" sz="1200" b="1" dirty="0" smtClean="0">
                <a:latin typeface="+mn-lt"/>
              </a:rPr>
              <a:t>intentional nature </a:t>
            </a:r>
            <a:r>
              <a:rPr lang="en-US" sz="1200" dirty="0" smtClean="0">
                <a:latin typeface="+mn-lt"/>
              </a:rPr>
              <a:t>of sabotage, and the possible </a:t>
            </a:r>
            <a:r>
              <a:rPr lang="en-US" sz="1200" b="1" dirty="0" smtClean="0">
                <a:latin typeface="+mn-lt"/>
              </a:rPr>
              <a:t>introduction of external energy</a:t>
            </a:r>
            <a:r>
              <a:rPr lang="en-US" sz="1200" dirty="0" smtClean="0">
                <a:latin typeface="+mn-lt"/>
              </a:rPr>
              <a:t>:</a:t>
            </a:r>
          </a:p>
          <a:p>
            <a:pPr marL="2000250" lvl="4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 some </a:t>
            </a:r>
            <a:r>
              <a:rPr lang="en-US" sz="1200" b="1" dirty="0" smtClean="0">
                <a:latin typeface="+mn-lt"/>
              </a:rPr>
              <a:t>sabotage targets may not be identified in a safety analysis</a:t>
            </a:r>
            <a:r>
              <a:rPr lang="en-US" sz="1200" dirty="0" smtClean="0">
                <a:latin typeface="+mn-lt"/>
              </a:rPr>
              <a:t>;</a:t>
            </a:r>
          </a:p>
          <a:p>
            <a:pPr marL="2000250" lvl="4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consequences of sabotage can exceed those identified in safety analysis</a:t>
            </a:r>
          </a:p>
          <a:p>
            <a:pPr marL="2000250" lvl="4" indent="-171450">
              <a:buFont typeface="Arial"/>
              <a:buChar char="•"/>
            </a:pPr>
            <a:endParaRPr lang="en-US" sz="1200" b="1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pPr lvl="1"/>
            <a:r>
              <a:rPr lang="en-US" sz="1200" dirty="0" smtClean="0">
                <a:latin typeface="+mn-lt"/>
              </a:rPr>
              <a:t>In practice it separates by surrounding targets in security layers</a:t>
            </a:r>
          </a:p>
          <a:p>
            <a:pPr lvl="1"/>
            <a:endParaRPr lang="en-US" sz="1200" dirty="0" smtClean="0">
              <a:latin typeface="+mn-lt"/>
            </a:endParaRPr>
          </a:p>
          <a:p>
            <a:pPr lvl="1"/>
            <a:r>
              <a:rPr lang="en-US" sz="1200" dirty="0" smtClean="0">
                <a:latin typeface="+mn-lt"/>
              </a:rPr>
              <a:t>So that there are no gaps</a:t>
            </a:r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6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000" dirty="0" smtClean="0"/>
              <a:t>These layers can be multiple</a:t>
            </a:r>
          </a:p>
          <a:p>
            <a:pPr marL="9144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/>
              <a:t>This </a:t>
            </a:r>
            <a:r>
              <a:rPr lang="en-US" sz="2600" dirty="0" smtClean="0"/>
              <a:t>envelopment is done in concentric layers</a:t>
            </a:r>
          </a:p>
          <a:p>
            <a:pPr marL="857250" lvl="2" indent="-457200">
              <a:buFont typeface="Arial"/>
              <a:buChar char="•"/>
            </a:pPr>
            <a:r>
              <a:rPr lang="en-US" sz="2600" dirty="0" smtClean="0"/>
              <a:t>A protection system may include several layers for each target (defense in depth)</a:t>
            </a:r>
          </a:p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sz="3000" dirty="0" smtClean="0"/>
              <a:t>Security</a:t>
            </a:r>
            <a:r>
              <a:rPr lang="en-US" sz="3300" dirty="0" smtClean="0"/>
              <a:t> measures in each layer strive to: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Detect undesirable activities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 smtClean="0"/>
              <a:t>Delay undesirable activities</a:t>
            </a:r>
            <a:r>
              <a:rPr lang="en-US" sz="2600" baseline="0" dirty="0" smtClean="0"/>
              <a:t> t</a:t>
            </a:r>
            <a:r>
              <a:rPr lang="en-US" sz="2600" dirty="0" smtClean="0"/>
              <a:t>o permit response to undesirable </a:t>
            </a:r>
            <a:r>
              <a:rPr lang="en-US" sz="2600" dirty="0" smtClean="0"/>
              <a:t>activities</a:t>
            </a:r>
          </a:p>
          <a:p>
            <a:pPr marL="914400" lvl="1" indent="-457200">
              <a:buFont typeface="Arial"/>
              <a:buChar char="•"/>
            </a:pPr>
            <a:endParaRPr lang="en-US" sz="2600" dirty="0" smtClean="0"/>
          </a:p>
          <a:p>
            <a:pPr marL="457200" lvl="0" indent="-457200">
              <a:buFont typeface="Arial"/>
              <a:buChar char="•"/>
            </a:pPr>
            <a:r>
              <a:rPr lang="en-US" sz="2600" dirty="0" smtClean="0"/>
              <a:t>The suite of layers of security comprises a physical protection system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is to outline some features of effectiveness that will be discussed in succeeding slides</a:t>
            </a:r>
          </a:p>
          <a:p>
            <a:endParaRPr lang="en-US" dirty="0" smtClean="0"/>
          </a:p>
          <a:p>
            <a:r>
              <a:rPr lang="en-US" dirty="0" smtClean="0"/>
              <a:t>All of these together permit risk</a:t>
            </a:r>
            <a:r>
              <a:rPr lang="en-US" baseline="0" dirty="0" smtClean="0"/>
              <a:t> management of nuclear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5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An adversary can select how, when and where to attempt a malicious act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security system must be designed to ensure that detection, delay and response is effective regardless of where the adversary breaches the security layer, and when this occurs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800" dirty="0" smtClean="0"/>
              <a:t>A balanced security system implies layers of security that provide uniform detection and delay across the layer regardless of time of attack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Biggest challenge for balance is detection</a:t>
            </a:r>
            <a:r>
              <a:rPr lang="en-US" sz="2400" baseline="0" dirty="0" smtClean="0"/>
              <a:t> </a:t>
            </a:r>
            <a:r>
              <a:rPr lang="en-US" sz="2400" dirty="0" smtClean="0"/>
              <a:t>and delay at </a:t>
            </a:r>
            <a:r>
              <a:rPr lang="en-US" sz="2400" b="1" dirty="0" smtClean="0"/>
              <a:t>access points in the security layer </a:t>
            </a:r>
            <a:r>
              <a:rPr lang="en-US" sz="2400" dirty="0" smtClean="0"/>
              <a:t>(doors, gates, etc.)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This difficulty with balance at entry/egress points is why security desires to minimize access points to restricted </a:t>
            </a:r>
            <a:r>
              <a:rPr lang="en-US" sz="2400" dirty="0" smtClean="0"/>
              <a:t>areas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SAFETY SECURITY CONFLICT IS EMX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  Highlight that design criteria is characteristics of people</a:t>
            </a:r>
          </a:p>
          <a:p>
            <a:endParaRPr lang="en-US" dirty="0" smtClean="0"/>
          </a:p>
          <a:p>
            <a:r>
              <a:rPr lang="en-US" dirty="0" smtClean="0"/>
              <a:t>As adversary capabilities vary 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From one to the next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With time</a:t>
            </a:r>
          </a:p>
          <a:p>
            <a:pPr marL="628650" lvl="1" indent="-1714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A hypothetical adversary description is used for security design and evaluation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A particular type of hypothetical adversary description is called Design Basis Threat (DBT)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2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robust security measure will provide reliable detection or adequate delay of the defined adversary</a:t>
            </a:r>
          </a:p>
          <a:p>
            <a:endParaRPr lang="en-US" dirty="0" smtClean="0"/>
          </a:p>
          <a:p>
            <a:r>
              <a:rPr lang="en-US" b="1" dirty="0" smtClean="0"/>
              <a:t>Robustness </a:t>
            </a:r>
            <a:r>
              <a:rPr lang="en-US" dirty="0" smtClean="0"/>
              <a:t>of specific measures can </a:t>
            </a:r>
            <a:r>
              <a:rPr lang="en-US" b="1" dirty="0" smtClean="0"/>
              <a:t>only</a:t>
            </a:r>
            <a:r>
              <a:rPr lang="en-US" dirty="0" smtClean="0"/>
              <a:t> be assessed though analysis and </a:t>
            </a:r>
            <a:r>
              <a:rPr lang="en-US" b="1" dirty="0" smtClean="0"/>
              <a:t>testing of actual installed measure </a:t>
            </a:r>
            <a:r>
              <a:rPr lang="en-US" dirty="0" smtClean="0"/>
              <a:t>against </a:t>
            </a:r>
            <a:r>
              <a:rPr lang="en-US" b="1" dirty="0" smtClean="0"/>
              <a:t>adversary capabilities </a:t>
            </a:r>
            <a:r>
              <a:rPr lang="en-US" dirty="0" smtClean="0"/>
              <a:t>in </a:t>
            </a:r>
            <a:r>
              <a:rPr lang="en-US" b="1" dirty="0" smtClean="0"/>
              <a:t>actual environment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80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r>
              <a:rPr lang="en-US" baseline="0" dirty="0" smtClean="0"/>
              <a:t>  </a:t>
            </a:r>
            <a:r>
              <a:rPr lang="en-US" sz="3100" dirty="0" smtClean="0"/>
              <a:t>Overall security system effectiveness is based on the ability of the security system to</a:t>
            </a:r>
            <a:r>
              <a:rPr lang="en-US" sz="3100" baseline="0" dirty="0" smtClean="0"/>
              <a:t> prevent unacceptable consequence.  This is achieved by reliable:</a:t>
            </a:r>
            <a:endParaRPr lang="en-US" sz="31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Detection of any malicious action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Delay progress of the malicious action after detection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Respond to and stop the malicious action prior to the initiation of unacceptable consequences</a:t>
            </a:r>
          </a:p>
          <a:p>
            <a:pPr lvl="1"/>
            <a:endParaRPr lang="en-US" sz="2400" dirty="0" smtClean="0"/>
          </a:p>
          <a:p>
            <a:r>
              <a:rPr lang="en-US" sz="3100" dirty="0" smtClean="0"/>
              <a:t>This requires effective integration of detection, delay and response measures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    Detection must occur early enough to alert responders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Delay must occur after detection and be adequate to slow the malicious act while responders prepare, deploy and interrupt the malicious action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Response must be fast and prepared enough</a:t>
            </a:r>
            <a:r>
              <a:rPr lang="en-US" sz="2400" baseline="0" dirty="0" smtClean="0"/>
              <a:t> to respond in a timely manner; and be </a:t>
            </a:r>
            <a:r>
              <a:rPr lang="en-US" sz="2400" dirty="0" smtClean="0"/>
              <a:t>adequately equipped, trained, and capable to stop the adversary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marL="0" lvl="0" indent="0">
              <a:buFont typeface="Arial"/>
              <a:buNone/>
            </a:pPr>
            <a:r>
              <a:rPr lang="en-US" sz="2400" dirty="0" smtClean="0"/>
              <a:t>Overall holistic security effectiveness is not easy to measure, but we can measure the effectiveness of detection, delay and response integration</a:t>
            </a:r>
            <a:r>
              <a:rPr lang="en-US" sz="2400" baseline="0" dirty="0" smtClean="0"/>
              <a:t> against specific scenarios against specific adversaries</a:t>
            </a:r>
          </a:p>
          <a:p>
            <a:pPr marL="0" lvl="0" indent="0">
              <a:buFont typeface="Arial"/>
              <a:buNone/>
            </a:pPr>
            <a:endParaRPr lang="en-US" sz="2400" dirty="0" smtClean="0"/>
          </a:p>
          <a:p>
            <a:pPr marL="457200" lvl="1" indent="0">
              <a:buFont typeface="Arial"/>
              <a:buNone/>
            </a:pPr>
            <a:r>
              <a:rPr lang="en-US" sz="2400" b="1" dirty="0" smtClean="0"/>
              <a:t>{Now</a:t>
            </a:r>
            <a:r>
              <a:rPr lang="en-US" sz="2400" b="1" baseline="0" dirty="0" smtClean="0"/>
              <a:t> describe diagram}</a:t>
            </a:r>
            <a:endParaRPr lang="en-US" sz="2400" b="1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50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system effectiveness is estimated by specific effectiveness of certain, </a:t>
            </a:r>
            <a:r>
              <a:rPr lang="en-US" b="1" dirty="0" smtClean="0"/>
              <a:t>worst-case </a:t>
            </a:r>
            <a:r>
              <a:rPr lang="en-US" dirty="0" smtClean="0"/>
              <a:t>scenarios using conservative estimates</a:t>
            </a:r>
            <a:r>
              <a:rPr lang="en-US" baseline="0" dirty="0" smtClean="0"/>
              <a:t> of security measure robustness</a:t>
            </a:r>
            <a:endParaRPr lang="en-US" dirty="0" smtClean="0"/>
          </a:p>
          <a:p>
            <a:endParaRPr lang="en-US" dirty="0" smtClean="0"/>
          </a:p>
          <a:p>
            <a:r>
              <a:rPr lang="en-US" sz="2600" dirty="0" smtClean="0"/>
              <a:t>This timeline representation of the example scenario in previous slide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Security </a:t>
            </a:r>
            <a:r>
              <a:rPr lang="en-US" sz="2400" dirty="0" smtClean="0"/>
              <a:t>Effectiveness for scenario = </a:t>
            </a:r>
            <a:r>
              <a:rPr lang="en-US" sz="2400" dirty="0" smtClean="0"/>
              <a:t>is simply the cumulative sensing likelihood </a:t>
            </a:r>
            <a:r>
              <a:rPr lang="en-US" sz="2400" b="1" dirty="0" smtClean="0"/>
              <a:t>of first 3 sensing opportunities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If effectiveness too low (=timely detection too low), you can: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Increase early detection, or</a:t>
            </a:r>
          </a:p>
          <a:p>
            <a:pPr marL="1257300" lvl="2" indent="-342900">
              <a:buFont typeface="Arial"/>
              <a:buChar char="•"/>
            </a:pPr>
            <a:r>
              <a:rPr lang="en-US" sz="2800" dirty="0" smtClean="0"/>
              <a:t>extend delay/accelerate</a:t>
            </a:r>
            <a:r>
              <a:rPr lang="en-US" sz="2800" baseline="0" dirty="0" smtClean="0"/>
              <a:t> response</a:t>
            </a:r>
            <a:r>
              <a:rPr lang="en-US" sz="2800" dirty="0" smtClean="0"/>
              <a:t> (to</a:t>
            </a:r>
            <a:r>
              <a:rPr lang="en-US" sz="2800" baseline="0" dirty="0" smtClean="0"/>
              <a:t> make previously non-timely detection measures become timely)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69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r>
              <a:rPr lang="en-US" baseline="0" dirty="0" smtClean="0"/>
              <a:t>  Security Management is the entire security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9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The subject of Nuclear Security receives significant attention in today’s world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International Bodies,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Member States,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NGOs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Several International Instruments developed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Significant funding for strengthening from several Members States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Establishment of IAEA Department of Nuclear Security</a:t>
            </a:r>
          </a:p>
          <a:p>
            <a:pPr marL="1085850" marR="0" lvl="2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guidance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workshops 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36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  <a:r>
              <a:rPr lang="en-US" baseline="0" dirty="0" smtClean="0"/>
              <a:t>  Some consequences acceptable.  Those that are not must have security applied to reduce risk to acceptable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4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sz="2800" dirty="0" smtClean="0"/>
              <a:t>Likelihood of Consequence for Security Event</a:t>
            </a:r>
          </a:p>
          <a:p>
            <a:pPr lvl="1"/>
            <a:r>
              <a:rPr lang="en-US" sz="2600" dirty="0" smtClean="0"/>
              <a:t>Likelihood adversary makes attempt</a:t>
            </a:r>
          </a:p>
          <a:p>
            <a:pPr lvl="2"/>
            <a:r>
              <a:rPr lang="en-US" dirty="0" smtClean="0"/>
              <a:t>Cannot confidently quantify nor qualify</a:t>
            </a:r>
          </a:p>
          <a:p>
            <a:pPr lvl="1"/>
            <a:r>
              <a:rPr lang="en-US" sz="2600" dirty="0" smtClean="0"/>
              <a:t>Likelihood adversary succeeds (security system fails)</a:t>
            </a:r>
          </a:p>
          <a:p>
            <a:pPr marL="1085850" lvl="2" indent="-171450">
              <a:buFont typeface="Symbol" charset="0"/>
              <a:buChar char="~"/>
            </a:pPr>
            <a:r>
              <a:rPr lang="en-US" dirty="0" smtClean="0">
                <a:sym typeface="Symbol"/>
              </a:rPr>
              <a:t>adversary capabilities, security system effectiveness</a:t>
            </a:r>
          </a:p>
          <a:p>
            <a:pPr marL="1085850" lvl="2" indent="-171450">
              <a:buFont typeface="Symbol" charset="0"/>
              <a:buChar char="~"/>
            </a:pPr>
            <a:endParaRPr lang="en-US" dirty="0" smtClean="0">
              <a:sym typeface="Symbol"/>
            </a:endParaRPr>
          </a:p>
          <a:p>
            <a:r>
              <a:rPr lang="en-US" dirty="0" smtClean="0"/>
              <a:t>Security regulations define levels of security to appropriately reduce likelihood of adverse consequences (balance risk)</a:t>
            </a:r>
          </a:p>
          <a:p>
            <a:pPr lvl="1"/>
            <a:r>
              <a:rPr lang="en-US" dirty="0" smtClean="0"/>
              <a:t>Greater consequence severity are appropriated more robust security measures</a:t>
            </a:r>
          </a:p>
          <a:p>
            <a:pPr lvl="2"/>
            <a:r>
              <a:rPr lang="en-US" dirty="0" smtClean="0"/>
              <a:t>Increased threat capabilities increase risk</a:t>
            </a:r>
          </a:p>
          <a:p>
            <a:pPr lvl="2"/>
            <a:r>
              <a:rPr lang="en-US" dirty="0" smtClean="0"/>
              <a:t>Increased threat likelihood of attempt increase risk</a:t>
            </a:r>
          </a:p>
          <a:p>
            <a:pPr lvl="2"/>
            <a:r>
              <a:rPr lang="en-US" dirty="0" smtClean="0"/>
              <a:t> </a:t>
            </a:r>
            <a:r>
              <a:rPr lang="en-US" sz="2400" b="1" dirty="0" smtClean="0"/>
              <a:t>(Increased security effectiveness offsets increased threat capabilities and decreases threat likelihood of attempt)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95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sz="2800" dirty="0" smtClean="0"/>
              <a:t>Likelihood of Consequence for Security Event</a:t>
            </a:r>
          </a:p>
          <a:p>
            <a:pPr lvl="1"/>
            <a:r>
              <a:rPr lang="en-US" sz="2600" dirty="0" smtClean="0"/>
              <a:t>Likelihood adversary makes attempt</a:t>
            </a:r>
          </a:p>
          <a:p>
            <a:pPr lvl="2"/>
            <a:r>
              <a:rPr lang="en-US" dirty="0" smtClean="0"/>
              <a:t>Cannot confidently quantify nor qualify</a:t>
            </a:r>
          </a:p>
          <a:p>
            <a:pPr lvl="1"/>
            <a:r>
              <a:rPr lang="en-US" sz="2600" dirty="0" smtClean="0"/>
              <a:t>Likelihood adversary succeeds (security system fails)</a:t>
            </a:r>
          </a:p>
          <a:p>
            <a:pPr marL="1085850" lvl="2" indent="-171450">
              <a:buFont typeface="Symbol" charset="0"/>
              <a:buChar char="~"/>
            </a:pPr>
            <a:r>
              <a:rPr lang="en-US" dirty="0" smtClean="0">
                <a:sym typeface="Symbol"/>
              </a:rPr>
              <a:t>adversary capabilities, security system effectiveness</a:t>
            </a:r>
          </a:p>
          <a:p>
            <a:pPr marL="1085850" lvl="2" indent="-171450">
              <a:buFont typeface="Symbol" charset="0"/>
              <a:buChar char="~"/>
            </a:pPr>
            <a:endParaRPr lang="en-US" dirty="0" smtClean="0">
              <a:sym typeface="Symbol"/>
            </a:endParaRPr>
          </a:p>
          <a:p>
            <a:r>
              <a:rPr lang="en-US" dirty="0" smtClean="0"/>
              <a:t>Security regulations define levels of security to appropriately reduce likelihood of adverse consequences (balance risk)</a:t>
            </a:r>
          </a:p>
          <a:p>
            <a:pPr lvl="1"/>
            <a:r>
              <a:rPr lang="en-US" dirty="0" smtClean="0"/>
              <a:t>Greater consequence severity are appropriated more robust security measures</a:t>
            </a:r>
          </a:p>
          <a:p>
            <a:pPr lvl="2"/>
            <a:r>
              <a:rPr lang="en-US" dirty="0" smtClean="0"/>
              <a:t>Increased threat capabilities increase risk</a:t>
            </a:r>
          </a:p>
          <a:p>
            <a:pPr lvl="2"/>
            <a:r>
              <a:rPr lang="en-US" dirty="0" smtClean="0"/>
              <a:t>Increased threat likelihood of attempt increase risk</a:t>
            </a:r>
          </a:p>
          <a:p>
            <a:pPr lvl="2"/>
            <a:r>
              <a:rPr lang="en-US" dirty="0" smtClean="0"/>
              <a:t> </a:t>
            </a:r>
            <a:r>
              <a:rPr lang="en-US" sz="2400" b="1" dirty="0" smtClean="0"/>
              <a:t>(Increased security effectiveness offsets increased threat capabilities and decreases threat likelihood of attempt)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95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sz="2800" dirty="0" smtClean="0"/>
              <a:t>Likelihood of Consequence for Security Event</a:t>
            </a:r>
          </a:p>
          <a:p>
            <a:pPr lvl="1"/>
            <a:r>
              <a:rPr lang="en-US" sz="2600" dirty="0" smtClean="0"/>
              <a:t>Likelihood adversary makes attempt</a:t>
            </a:r>
          </a:p>
          <a:p>
            <a:pPr lvl="2"/>
            <a:r>
              <a:rPr lang="en-US" dirty="0" smtClean="0"/>
              <a:t>Cannot confidently quantify nor qualify</a:t>
            </a:r>
          </a:p>
          <a:p>
            <a:pPr lvl="1"/>
            <a:r>
              <a:rPr lang="en-US" sz="2600" dirty="0" smtClean="0"/>
              <a:t>Likelihood adversary succeeds (security system fails)</a:t>
            </a:r>
          </a:p>
          <a:p>
            <a:pPr marL="1085850" lvl="2" indent="-171450">
              <a:buFont typeface="Symbol" charset="0"/>
              <a:buChar char="~"/>
            </a:pPr>
            <a:r>
              <a:rPr lang="en-US" dirty="0" smtClean="0">
                <a:sym typeface="Symbol"/>
              </a:rPr>
              <a:t>adversary capabilities, security system effectiveness</a:t>
            </a:r>
          </a:p>
          <a:p>
            <a:pPr marL="1085850" lvl="2" indent="-171450">
              <a:buFont typeface="Symbol" charset="0"/>
              <a:buChar char="~"/>
            </a:pPr>
            <a:endParaRPr lang="en-US" dirty="0" smtClean="0">
              <a:sym typeface="Symbol"/>
            </a:endParaRPr>
          </a:p>
          <a:p>
            <a:r>
              <a:rPr lang="en-US" dirty="0" smtClean="0"/>
              <a:t>Security regulations define levels of security to appropriately reduce likelihood of adverse consequences (balance risk)</a:t>
            </a:r>
          </a:p>
          <a:p>
            <a:pPr lvl="1"/>
            <a:r>
              <a:rPr lang="en-US" dirty="0" smtClean="0"/>
              <a:t>Greater consequence severity are appropriated more robust security measures</a:t>
            </a:r>
          </a:p>
          <a:p>
            <a:pPr lvl="2"/>
            <a:r>
              <a:rPr lang="en-US" dirty="0" smtClean="0"/>
              <a:t>Increased threat capabilities increase risk</a:t>
            </a:r>
          </a:p>
          <a:p>
            <a:pPr lvl="2"/>
            <a:r>
              <a:rPr lang="en-US" dirty="0" smtClean="0"/>
              <a:t>Increased threat likelihood of attempt increase risk</a:t>
            </a:r>
          </a:p>
          <a:p>
            <a:pPr lvl="2"/>
            <a:r>
              <a:rPr lang="en-US" dirty="0" smtClean="0"/>
              <a:t> </a:t>
            </a:r>
            <a:r>
              <a:rPr lang="en-US" sz="2400" b="1" dirty="0" smtClean="0"/>
              <a:t>(Increased security effectiveness offsets increased threat capabilities and decreases threat likelihood of attempt)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95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sz="2800" dirty="0" smtClean="0"/>
              <a:t>Likelihood of Consequence for Security Event</a:t>
            </a:r>
          </a:p>
          <a:p>
            <a:pPr lvl="1"/>
            <a:r>
              <a:rPr lang="en-US" sz="2600" dirty="0" smtClean="0"/>
              <a:t>Likelihood adversary makes attempt</a:t>
            </a:r>
          </a:p>
          <a:p>
            <a:pPr lvl="2"/>
            <a:r>
              <a:rPr lang="en-US" dirty="0" smtClean="0"/>
              <a:t>Cannot confidently quantify nor qualify</a:t>
            </a:r>
          </a:p>
          <a:p>
            <a:pPr lvl="1"/>
            <a:r>
              <a:rPr lang="en-US" sz="2600" dirty="0" smtClean="0"/>
              <a:t>Likelihood adversary succeeds (security system fails)</a:t>
            </a:r>
          </a:p>
          <a:p>
            <a:pPr marL="1085850" lvl="2" indent="-171450">
              <a:buFont typeface="Symbol" charset="0"/>
              <a:buChar char="~"/>
            </a:pPr>
            <a:r>
              <a:rPr lang="en-US" dirty="0" smtClean="0">
                <a:sym typeface="Symbol"/>
              </a:rPr>
              <a:t>adversary capabilities, security system effectiveness</a:t>
            </a:r>
          </a:p>
          <a:p>
            <a:pPr marL="1085850" lvl="2" indent="-171450">
              <a:buFont typeface="Symbol" charset="0"/>
              <a:buChar char="~"/>
            </a:pPr>
            <a:endParaRPr lang="en-US" dirty="0" smtClean="0">
              <a:sym typeface="Symbol"/>
            </a:endParaRPr>
          </a:p>
          <a:p>
            <a:r>
              <a:rPr lang="en-US" dirty="0" smtClean="0"/>
              <a:t>Security regulations define levels of security to appropriately reduce likelihood of adverse consequences (balance risk)</a:t>
            </a:r>
          </a:p>
          <a:p>
            <a:pPr lvl="1"/>
            <a:r>
              <a:rPr lang="en-US" dirty="0" smtClean="0"/>
              <a:t>Greater consequence severity are appropriated more robust security measures</a:t>
            </a:r>
          </a:p>
          <a:p>
            <a:pPr lvl="2"/>
            <a:r>
              <a:rPr lang="en-US" dirty="0" smtClean="0"/>
              <a:t>Increased threat capabilities increase risk</a:t>
            </a:r>
          </a:p>
          <a:p>
            <a:pPr lvl="2"/>
            <a:r>
              <a:rPr lang="en-US" dirty="0" smtClean="0"/>
              <a:t>Increased threat likelihood of attempt increase risk</a:t>
            </a:r>
          </a:p>
          <a:p>
            <a:pPr lvl="2"/>
            <a:r>
              <a:rPr lang="en-US" dirty="0" smtClean="0"/>
              <a:t> </a:t>
            </a:r>
            <a:r>
              <a:rPr lang="en-US" sz="2400" b="1" dirty="0" smtClean="0"/>
              <a:t>(Increased security effectiveness offsets increased threat capabilities and decreases threat likelihood of attempt)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95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6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This presentation will describe the </a:t>
            </a:r>
            <a:r>
              <a:rPr lang="en-US" sz="1200" b="1" dirty="0" smtClean="0">
                <a:latin typeface="+mn-lt"/>
              </a:rPr>
              <a:t>historical growth of interest </a:t>
            </a:r>
            <a:r>
              <a:rPr lang="en-US" sz="1200" dirty="0" smtClean="0">
                <a:latin typeface="+mn-lt"/>
              </a:rPr>
              <a:t>in nuclear security and </a:t>
            </a:r>
          </a:p>
          <a:p>
            <a:r>
              <a:rPr lang="en-US" sz="1200" dirty="0" smtClean="0">
                <a:latin typeface="+mn-lt"/>
              </a:rPr>
              <a:t>the corresponding developments in </a:t>
            </a:r>
            <a:r>
              <a:rPr lang="en-US" sz="1200" b="1" dirty="0" smtClean="0">
                <a:latin typeface="+mn-lt"/>
              </a:rPr>
              <a:t>nuclear security </a:t>
            </a:r>
            <a:r>
              <a:rPr lang="en-US" sz="1200" dirty="0" smtClean="0">
                <a:latin typeface="+mn-lt"/>
              </a:rPr>
              <a:t>as a </a:t>
            </a:r>
            <a:r>
              <a:rPr lang="en-US" sz="1200" b="1" dirty="0" smtClean="0">
                <a:latin typeface="+mn-lt"/>
              </a:rPr>
              <a:t>technical discipline</a:t>
            </a:r>
          </a:p>
          <a:p>
            <a:endParaRPr lang="en-US" sz="1200" b="1" dirty="0" smtClean="0">
              <a:latin typeface="+mn-lt"/>
            </a:endParaRPr>
          </a:p>
          <a:p>
            <a:r>
              <a:rPr lang="en-US" sz="1200" b="0" dirty="0" smtClean="0">
                <a:latin typeface="+mn-lt"/>
              </a:rPr>
              <a:t>Foundation for succeeding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4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Next 4 slides try to show basis</a:t>
            </a:r>
            <a:r>
              <a:rPr lang="en-US" sz="1200" baseline="0" dirty="0" smtClean="0">
                <a:latin typeface="+mn-lt"/>
              </a:rPr>
              <a:t> for the steady rise in interest in nuclear security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July 23, 1968 </a:t>
            </a:r>
            <a:r>
              <a:rPr lang="en-US" sz="1200" baseline="0" dirty="0" smtClean="0">
                <a:latin typeface="+mn-lt"/>
              </a:rPr>
              <a:t>Hijack of El Al flight - </a:t>
            </a:r>
            <a:r>
              <a:rPr lang="en-US" sz="1200" dirty="0" smtClean="0">
                <a:latin typeface="+mn-lt"/>
              </a:rPr>
              <a:t>is seen by many</a:t>
            </a:r>
            <a:r>
              <a:rPr lang="en-US" sz="1200" baseline="0" dirty="0" smtClean="0">
                <a:latin typeface="+mn-lt"/>
              </a:rPr>
              <a:t> as the initiation of modern terrorism—deploying tactics to utilize the modern press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Fears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cold war </a:t>
            </a:r>
            <a:r>
              <a:rPr lang="en-US" sz="1200" b="1" dirty="0" smtClean="0">
                <a:latin typeface="+mn-lt"/>
              </a:rPr>
              <a:t>public planning/exercises </a:t>
            </a:r>
            <a:r>
              <a:rPr lang="en-US" sz="1200" b="0" dirty="0" smtClean="0">
                <a:latin typeface="+mn-lt"/>
              </a:rPr>
              <a:t>and</a:t>
            </a:r>
            <a:r>
              <a:rPr lang="en-US" sz="1200" b="1" dirty="0" smtClean="0">
                <a:latin typeface="+mn-lt"/>
              </a:rPr>
              <a:t> revealed hazards</a:t>
            </a:r>
          </a:p>
          <a:p>
            <a:pPr marL="171450" indent="-171450">
              <a:buFont typeface="Arial"/>
              <a:buChar char="•"/>
            </a:pPr>
            <a:r>
              <a:rPr lang="en-US" sz="1200" b="1" dirty="0" smtClean="0">
                <a:latin typeface="+mn-lt"/>
              </a:rPr>
              <a:t>radioactive fallout </a:t>
            </a:r>
            <a:r>
              <a:rPr lang="en-US" sz="1200" dirty="0" smtClean="0">
                <a:latin typeface="+mn-lt"/>
              </a:rPr>
              <a:t>from atmospheric nuclear testing (U.S., U.K, USSR) </a:t>
            </a:r>
            <a:endParaRPr lang="en-US" sz="1200" dirty="0" smtClean="0"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the </a:t>
            </a:r>
            <a:r>
              <a:rPr lang="en-US" sz="1200" b="1" dirty="0" smtClean="0">
                <a:latin typeface="+mn-lt"/>
              </a:rPr>
              <a:t>China Syndrome </a:t>
            </a:r>
            <a:r>
              <a:rPr lang="en-US" sz="1200" dirty="0" smtClean="0">
                <a:latin typeface="+mn-lt"/>
              </a:rPr>
              <a:t>– core </a:t>
            </a:r>
            <a:r>
              <a:rPr lang="en-US" sz="1200" dirty="0" smtClean="0">
                <a:latin typeface="+mn-lt"/>
              </a:rPr>
              <a:t>melt—bigger reactors</a:t>
            </a:r>
            <a:r>
              <a:rPr lang="en-US" sz="1200" baseline="0" dirty="0" smtClean="0">
                <a:latin typeface="+mn-lt"/>
              </a:rPr>
              <a:t> = more latent heat without corresponding increase in containment</a:t>
            </a:r>
            <a:endParaRPr lang="en-US" sz="1200" dirty="0" smtClean="0">
              <a:latin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reports of the </a:t>
            </a:r>
            <a:r>
              <a:rPr lang="en-US" sz="1200" b="1" dirty="0" smtClean="0">
                <a:latin typeface="+mn-lt"/>
              </a:rPr>
              <a:t>ease with which a bomb </a:t>
            </a:r>
            <a:r>
              <a:rPr lang="en-US" sz="1200" dirty="0" smtClean="0">
                <a:latin typeface="+mn-lt"/>
              </a:rPr>
              <a:t>could be built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All that is needed for a bomb is knowledge and material, and knowledge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Encyclopedia details available in early 70’s</a:t>
            </a:r>
          </a:p>
          <a:p>
            <a:pPr marL="628650" lvl="1" indent="-171450">
              <a:buFont typeface="Arial"/>
              <a:buChar char="•"/>
            </a:pP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Terror groups:</a:t>
            </a:r>
          </a:p>
          <a:p>
            <a:r>
              <a:rPr lang="en-US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</a:rPr>
              <a:t>FARC  --Peru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</a:rPr>
              <a:t>ETA--Basque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</a:rPr>
              <a:t>Weathermen--US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	Japan</a:t>
            </a:r>
            <a:r>
              <a:rPr lang="en-US" sz="1200" baseline="0" dirty="0" smtClean="0">
                <a:latin typeface="+mn-lt"/>
              </a:rPr>
              <a:t> Red Army</a:t>
            </a:r>
          </a:p>
          <a:p>
            <a:r>
              <a:rPr lang="en-US" sz="1200" baseline="0" dirty="0" smtClean="0">
                <a:latin typeface="+mn-lt"/>
              </a:rPr>
              <a:t>	</a:t>
            </a:r>
            <a:r>
              <a:rPr lang="en-US" sz="1200" dirty="0" smtClean="0">
                <a:latin typeface="+mn-lt"/>
              </a:rPr>
              <a:t>Red Army </a:t>
            </a:r>
            <a:r>
              <a:rPr lang="en-US" sz="1200" dirty="0" smtClean="0">
                <a:latin typeface="+mn-lt"/>
              </a:rPr>
              <a:t>Faction</a:t>
            </a:r>
            <a:r>
              <a:rPr lang="en-US" sz="1200" baseline="0" dirty="0" smtClean="0">
                <a:latin typeface="+mn-lt"/>
              </a:rPr>
              <a:t> --Germany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	Black September </a:t>
            </a:r>
            <a:r>
              <a:rPr lang="en-US" sz="1200" dirty="0" smtClean="0">
                <a:latin typeface="+mn-lt"/>
              </a:rPr>
              <a:t>--Palestine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	Red Brigade, </a:t>
            </a:r>
            <a:r>
              <a:rPr lang="en-US" sz="1200" dirty="0" smtClean="0">
                <a:latin typeface="+mn-lt"/>
              </a:rPr>
              <a:t>Italy</a:t>
            </a:r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	Irish Republican Army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0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smtClean="0"/>
              <a:t>These concerns</a:t>
            </a:r>
            <a:r>
              <a:rPr lang="en-US" sz="1200" baseline="0" dirty="0" smtClean="0"/>
              <a:t> led to the initial security steps</a:t>
            </a:r>
          </a:p>
          <a:p>
            <a:pPr lvl="0"/>
            <a:r>
              <a:rPr lang="en-US" sz="1200" baseline="0" dirty="0" smtClean="0"/>
              <a:t>	</a:t>
            </a:r>
            <a:r>
              <a:rPr lang="en-US" sz="1200" dirty="0" smtClean="0"/>
              <a:t>Security always existed:  </a:t>
            </a:r>
            <a:r>
              <a:rPr lang="en-US" sz="1200" b="1" dirty="0" smtClean="0"/>
              <a:t>Gates, Guns, Guards</a:t>
            </a:r>
          </a:p>
          <a:p>
            <a:pPr lvl="0"/>
            <a:endParaRPr lang="en-US" sz="1200" dirty="0" smtClean="0"/>
          </a:p>
          <a:p>
            <a:pPr lvl="0"/>
            <a:r>
              <a:rPr lang="en-US" sz="1200" b="1" dirty="0" smtClean="0"/>
              <a:t>Physical </a:t>
            </a:r>
            <a:r>
              <a:rPr lang="en-US" sz="1200" b="1" dirty="0" smtClean="0"/>
              <a:t>Protection of Nuclear Materials, 1972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Only shared upon Member State </a:t>
            </a:r>
            <a:r>
              <a:rPr lang="en-US" sz="1200" dirty="0" smtClean="0"/>
              <a:t>request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“Complement to Safeguards”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 smtClean="0"/>
              <a:t>Munich Olympics  </a:t>
            </a:r>
            <a:r>
              <a:rPr lang="en-US" sz="1200" dirty="0" smtClean="0"/>
              <a:t>(Black September)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INFCIRC </a:t>
            </a:r>
            <a:r>
              <a:rPr lang="en-US" sz="1200" b="0" dirty="0" smtClean="0"/>
              <a:t>225 in </a:t>
            </a:r>
            <a:r>
              <a:rPr lang="en-US" sz="1200" b="1" dirty="0" smtClean="0"/>
              <a:t>1975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Includes categorization of Nuclear Material for theft (including irradiated </a:t>
            </a:r>
            <a:r>
              <a:rPr lang="en-US" sz="1200" dirty="0" smtClean="0"/>
              <a:t>fuel)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Sabotage </a:t>
            </a:r>
            <a:r>
              <a:rPr lang="en-US" sz="1200" dirty="0" smtClean="0"/>
              <a:t>mentioned as concern but no security recommended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/>
              <a:t>The </a:t>
            </a:r>
            <a:r>
              <a:rPr lang="en-US" sz="1200" b="1" dirty="0" smtClean="0"/>
              <a:t>Convention</a:t>
            </a:r>
            <a:r>
              <a:rPr lang="en-US" sz="1200" dirty="0" smtClean="0"/>
              <a:t> of the Physical Protection of Nuclear Materials in </a:t>
            </a:r>
            <a:r>
              <a:rPr lang="en-US" sz="1200" b="1" dirty="0" smtClean="0"/>
              <a:t>1980</a:t>
            </a:r>
          </a:p>
          <a:p>
            <a:r>
              <a:rPr lang="en-US" sz="1200" b="1" dirty="0" smtClean="0"/>
              <a:t>3 mile island &amp;</a:t>
            </a:r>
            <a:r>
              <a:rPr lang="en-US" sz="1200" b="1" baseline="0" dirty="0" smtClean="0"/>
              <a:t> </a:t>
            </a:r>
            <a:r>
              <a:rPr lang="en-US" sz="1200" b="1" dirty="0" smtClean="0"/>
              <a:t>Chernobyl</a:t>
            </a:r>
            <a:endParaRPr lang="en-US" sz="1200" b="1" dirty="0" smtClean="0"/>
          </a:p>
          <a:p>
            <a:pPr lvl="0"/>
            <a:r>
              <a:rPr lang="en-US" sz="1200" dirty="0" smtClean="0"/>
              <a:t>Sabotage </a:t>
            </a:r>
            <a:r>
              <a:rPr lang="en-US" sz="1200" dirty="0" smtClean="0"/>
              <a:t>Concerns increased</a:t>
            </a:r>
            <a:endParaRPr lang="en-US" sz="1200" dirty="0" smtClean="0"/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INFCIRC225/Rev2 (1989) first includes concept of Vital Areas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INFCIRC 225/Rev4  (1999) title includes “…Nuclear Materials and Facilities”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dirty="0" smtClean="0"/>
              <a:t>includes chapter on security against sabotage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dirty="0" smtClean="0"/>
              <a:t>includes concept of Design Basis Threat</a:t>
            </a:r>
          </a:p>
          <a:p>
            <a:pPr marL="1085850" lvl="2" indent="-171450">
              <a:buFont typeface="Arial"/>
              <a:buChar char="•"/>
            </a:pPr>
            <a:r>
              <a:rPr lang="en-US" sz="1200" dirty="0" smtClean="0"/>
              <a:t>Includes first mention of insider </a:t>
            </a:r>
          </a:p>
          <a:p>
            <a:endParaRPr lang="en-US" sz="1200" dirty="0" smtClean="0"/>
          </a:p>
          <a:p>
            <a:r>
              <a:rPr lang="en-US" sz="1200" dirty="0" smtClean="0"/>
              <a:t>IAEA Office of</a:t>
            </a:r>
            <a:r>
              <a:rPr lang="en-US" sz="1200" b="1" dirty="0" smtClean="0"/>
              <a:t> Nuclear Security </a:t>
            </a:r>
            <a:r>
              <a:rPr lang="en-US" sz="1200" dirty="0" smtClean="0"/>
              <a:t>(1996?)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Under Safeguards Department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0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Watershed event for terrorism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Sabotage emphasized as much</a:t>
            </a:r>
            <a:r>
              <a:rPr lang="en-US" baseline="0" dirty="0" smtClean="0"/>
              <a:t> as theft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Security and Safety relationship strengthened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Sabotage INFCIRC225/Rev5 (2011) expands the chapter on Sabotage measures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Addresses risk management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Addresses prevention of vehicle bombs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Mentions airborne threat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Terrorism focus</a:t>
            </a:r>
            <a:r>
              <a:rPr lang="en-US" baseline="0" dirty="0" smtClean="0"/>
              <a:t> strengthened: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Amendment to the Convention on Nuclear Security and Nuclear Facilities ‘05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Nuclear Security Fundamental Principles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International Instruments on Nuclear Security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UNSCR 1373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UNSCR 1540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Convention on the Suppression of Acts of Nuclear Terrorism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At IAEA: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Initiates concerns about Beyond Design Basis Threat events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Initiates concerns for security of radioactive materials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Code of Conduct on the Safety and Security of Radioactive Sources ’04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Office of Nuclear</a:t>
            </a:r>
            <a:r>
              <a:rPr lang="en-US" baseline="0" dirty="0" smtClean="0"/>
              <a:t> Security expands from 5 staff to…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IAEA Nuclear Security Series </a:t>
            </a:r>
            <a:r>
              <a:rPr lang="en-US" dirty="0" smtClean="0"/>
              <a:t>Guidance</a:t>
            </a:r>
          </a:p>
          <a:p>
            <a:pPr marL="628650" lvl="1" indent="-171450">
              <a:buFont typeface="Arial"/>
              <a:buChar char="•"/>
            </a:pPr>
            <a:endParaRPr lang="en-US" dirty="0" smtClean="0"/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Nuclear Security Summit (2004+)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80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Detection, Delay, Response</a:t>
            </a:r>
          </a:p>
          <a:p>
            <a:endParaRPr lang="en-US" dirty="0" smtClean="0"/>
          </a:p>
          <a:p>
            <a:r>
              <a:rPr lang="en-US" dirty="0" smtClean="0"/>
              <a:t>Along with these developments, nuclear security evolved into a more sophisticated discipline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From “</a:t>
            </a:r>
            <a:r>
              <a:rPr lang="en-US" i="1" dirty="0" smtClean="0"/>
              <a:t>Gates, Guns, Guards</a:t>
            </a:r>
            <a:r>
              <a:rPr lang="en-US" dirty="0" smtClean="0"/>
              <a:t>” to a systematic, integrated approach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Paralleling in many ways safety advances</a:t>
            </a:r>
          </a:p>
          <a:p>
            <a:pPr marL="1085850" lvl="2" indent="-171450">
              <a:buFont typeface="Arial"/>
              <a:buChar char="•"/>
            </a:pPr>
            <a:r>
              <a:rPr lang="en-US" b="1" dirty="0" smtClean="0"/>
              <a:t>Performance </a:t>
            </a:r>
            <a:r>
              <a:rPr lang="en-US" b="1" dirty="0" smtClean="0"/>
              <a:t>approach</a:t>
            </a:r>
          </a:p>
          <a:p>
            <a:pPr marL="1543050" lvl="3" indent="-171450">
              <a:buFont typeface="Arial"/>
              <a:buChar char="•"/>
            </a:pPr>
            <a:r>
              <a:rPr lang="en-US" dirty="0" smtClean="0"/>
              <a:t>Timely detection, </a:t>
            </a:r>
            <a:r>
              <a:rPr lang="en-US" b="1" dirty="0" smtClean="0"/>
              <a:t>measuring system effectiveness</a:t>
            </a:r>
            <a:endParaRPr lang="en-US" b="1" dirty="0" smtClean="0"/>
          </a:p>
          <a:p>
            <a:pPr marL="1085850" lvl="2" indent="-171450">
              <a:buFont typeface="Arial"/>
              <a:buChar char="•"/>
            </a:pPr>
            <a:r>
              <a:rPr lang="en-US" b="1" dirty="0" smtClean="0"/>
              <a:t>Design basis threat</a:t>
            </a:r>
          </a:p>
          <a:p>
            <a:pPr marL="1085850" lvl="2" indent="-171450">
              <a:buFont typeface="Arial"/>
              <a:buChar char="•"/>
            </a:pPr>
            <a:r>
              <a:rPr lang="en-US" b="1" dirty="0" smtClean="0"/>
              <a:t>Sabotage </a:t>
            </a:r>
            <a:r>
              <a:rPr lang="en-US" b="1" dirty="0" smtClean="0"/>
              <a:t>Analysis</a:t>
            </a:r>
          </a:p>
          <a:p>
            <a:pPr marL="1543050" lvl="3" indent="-171450">
              <a:buFont typeface="Arial"/>
              <a:buChar char="•"/>
            </a:pPr>
            <a:r>
              <a:rPr lang="en-US" dirty="0" smtClean="0"/>
              <a:t>Vital areas</a:t>
            </a:r>
            <a:endParaRPr lang="en-US" dirty="0" smtClean="0"/>
          </a:p>
          <a:p>
            <a:pPr marL="1085850" lvl="2" indent="-171450">
              <a:buFont typeface="Arial"/>
              <a:buChar char="•"/>
            </a:pPr>
            <a:r>
              <a:rPr lang="en-US" b="1" dirty="0" smtClean="0"/>
              <a:t>Risk-based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7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What is Nuclear Security</a:t>
            </a:r>
            <a:r>
              <a:rPr lang="en-US" dirty="0" smtClean="0"/>
              <a:t>.  Nuclear security includes protection of</a:t>
            </a:r>
            <a:r>
              <a:rPr lang="en-US" baseline="0" dirty="0" smtClean="0"/>
              <a:t> nuclear and radioactive materials </a:t>
            </a:r>
            <a:r>
              <a:rPr lang="en-US" b="1" baseline="0" dirty="0" smtClean="0"/>
              <a:t>under regulatory control</a:t>
            </a:r>
            <a:r>
              <a:rPr lang="en-US" baseline="0" dirty="0" smtClean="0"/>
              <a:t>, and detection and response to malicious acts involving nuclear material </a:t>
            </a:r>
            <a:r>
              <a:rPr lang="en-US" b="1" baseline="0" dirty="0" smtClean="0"/>
              <a:t>out of regulatory control.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Prior </a:t>
            </a:r>
            <a:r>
              <a:rPr lang="en-US" dirty="0" smtClean="0"/>
              <a:t>to sept 11, 2001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Nuclear Security was part of Safeguards</a:t>
            </a:r>
            <a:r>
              <a:rPr lang="en-US" baseline="0" dirty="0" smtClean="0"/>
              <a:t> organization at IAEA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Necessary complement to Safeguards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After Sept 11, 2001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Nuclear Security was part of Nuclear Safety at IAEA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Nuclear Security is relevant and necessary to the goals of both disciplines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3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Nuclear Security </a:t>
            </a:r>
            <a:r>
              <a:rPr lang="en-US" sz="1200" dirty="0" smtClean="0">
                <a:latin typeface="+mn-lt"/>
              </a:rPr>
              <a:t>under regulatory control </a:t>
            </a:r>
            <a:r>
              <a:rPr lang="en-US" sz="1200" b="1" dirty="0" smtClean="0">
                <a:latin typeface="+mn-lt"/>
              </a:rPr>
              <a:t>achieves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its </a:t>
            </a:r>
            <a:r>
              <a:rPr lang="en-US" sz="1200" b="1" dirty="0" smtClean="0">
                <a:latin typeface="+mn-lt"/>
              </a:rPr>
              <a:t>objective  of</a:t>
            </a:r>
            <a:r>
              <a:rPr lang="en-US" sz="1200" b="1" baseline="0" dirty="0" smtClean="0">
                <a:latin typeface="+mn-lt"/>
              </a:rPr>
              <a:t> preventing theft and sabotage </a:t>
            </a:r>
            <a:r>
              <a:rPr lang="en-US" sz="1200" dirty="0" smtClean="0">
                <a:latin typeface="+mn-lt"/>
              </a:rPr>
              <a:t>primarily by:</a:t>
            </a:r>
          </a:p>
          <a:p>
            <a:pPr marL="800100" lvl="1" indent="-342900">
              <a:buFont typeface="Arial"/>
              <a:buChar char="•"/>
            </a:pPr>
            <a:r>
              <a:rPr lang="en-US" sz="1200" b="1" dirty="0" smtClean="0">
                <a:latin typeface="+mn-lt"/>
              </a:rPr>
              <a:t>Separating adversaries from</a:t>
            </a:r>
            <a:r>
              <a:rPr lang="en-US" sz="1200" dirty="0" smtClean="0">
                <a:latin typeface="+mn-lt"/>
              </a:rPr>
              <a:t> areas where </a:t>
            </a:r>
            <a:r>
              <a:rPr lang="en-US" sz="1200" b="1" dirty="0" smtClean="0">
                <a:latin typeface="+mn-lt"/>
              </a:rPr>
              <a:t>targets</a:t>
            </a:r>
            <a:r>
              <a:rPr lang="en-US" sz="1200" dirty="0" smtClean="0">
                <a:latin typeface="+mn-lt"/>
              </a:rPr>
              <a:t> are located and therefore where malicious acts can be undertaken</a:t>
            </a:r>
          </a:p>
          <a:p>
            <a:pPr marL="1257300" lvl="2" indent="-342900">
              <a:buFont typeface="Arial"/>
              <a:buChar char="•"/>
            </a:pPr>
            <a:r>
              <a:rPr lang="en-US" sz="1200" dirty="0" smtClean="0">
                <a:latin typeface="+mn-lt"/>
              </a:rPr>
              <a:t>Targets are </a:t>
            </a:r>
            <a:r>
              <a:rPr lang="en-US" sz="1200" b="1" dirty="0" smtClean="0">
                <a:latin typeface="+mn-lt"/>
              </a:rPr>
              <a:t>materials, equipment or systems </a:t>
            </a:r>
            <a:r>
              <a:rPr lang="en-US" sz="1200" dirty="0" smtClean="0">
                <a:latin typeface="+mn-lt"/>
              </a:rPr>
              <a:t>that if accessed or disabled could lead to unacceptable consequences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+mn-lt"/>
              </a:rPr>
              <a:t>Safety analysis </a:t>
            </a:r>
            <a:r>
              <a:rPr lang="en-US" sz="1200" dirty="0" smtClean="0">
                <a:latin typeface="+mn-lt"/>
              </a:rPr>
              <a:t>can assist in identifying </a:t>
            </a:r>
            <a:r>
              <a:rPr lang="en-US" sz="1200" b="1" dirty="0" smtClean="0">
                <a:latin typeface="+mn-lt"/>
              </a:rPr>
              <a:t>targets of sabotage</a:t>
            </a:r>
            <a:r>
              <a:rPr lang="en-US" sz="1200" dirty="0" smtClean="0">
                <a:latin typeface="+mn-lt"/>
              </a:rPr>
              <a:t>; however, due to </a:t>
            </a:r>
            <a:r>
              <a:rPr lang="en-US" sz="1200" b="1" dirty="0" smtClean="0">
                <a:latin typeface="+mn-lt"/>
              </a:rPr>
              <a:t>intentional nature </a:t>
            </a:r>
            <a:r>
              <a:rPr lang="en-US" sz="1200" dirty="0" smtClean="0">
                <a:latin typeface="+mn-lt"/>
              </a:rPr>
              <a:t>of sabotage, and the possible </a:t>
            </a:r>
            <a:r>
              <a:rPr lang="en-US" sz="1200" b="1" dirty="0" smtClean="0">
                <a:latin typeface="+mn-lt"/>
              </a:rPr>
              <a:t>introduction of external energy</a:t>
            </a:r>
            <a:r>
              <a:rPr lang="en-US" sz="1200" dirty="0" smtClean="0">
                <a:latin typeface="+mn-lt"/>
              </a:rPr>
              <a:t>:</a:t>
            </a:r>
          </a:p>
          <a:p>
            <a:pPr marL="2000250" lvl="4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 some </a:t>
            </a:r>
            <a:r>
              <a:rPr lang="en-US" sz="1200" b="1" dirty="0" smtClean="0">
                <a:latin typeface="+mn-lt"/>
              </a:rPr>
              <a:t>sabotage targets may not be identified in a safety analysis</a:t>
            </a:r>
            <a:r>
              <a:rPr lang="en-US" sz="1200" dirty="0" smtClean="0">
                <a:latin typeface="+mn-lt"/>
              </a:rPr>
              <a:t>;</a:t>
            </a:r>
          </a:p>
          <a:p>
            <a:pPr marL="2000250" lvl="4" indent="-171450">
              <a:buFont typeface="Arial"/>
              <a:buChar char="•"/>
            </a:pP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consequences of sabotage can exceed those identified in safety </a:t>
            </a:r>
            <a:r>
              <a:rPr lang="en-US" sz="1200" b="1" dirty="0" smtClean="0">
                <a:latin typeface="+mn-lt"/>
              </a:rPr>
              <a:t>analysis</a:t>
            </a:r>
          </a:p>
          <a:p>
            <a:pPr marL="2000250" lvl="4" indent="-171450">
              <a:buFont typeface="Arial"/>
              <a:buChar char="•"/>
            </a:pPr>
            <a:endParaRPr lang="en-US" sz="1200" b="1" dirty="0" smtClean="0">
              <a:latin typeface="+mn-lt"/>
            </a:endParaRPr>
          </a:p>
          <a:p>
            <a:pPr marL="2000250" lvl="4" indent="-171450">
              <a:buFont typeface="Arial"/>
              <a:buChar char="•"/>
            </a:pPr>
            <a:endParaRPr lang="en-US" sz="1200" b="1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pPr lvl="1"/>
            <a:endParaRPr lang="en-US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48E1B-48ED-420B-B329-2C270D2101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6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58560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6967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73334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43886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22" name="Picture 21" descr="acrr 2.jp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2590800"/>
            <a:ext cx="2895600" cy="1600200"/>
          </a:xfrm>
          <a:prstGeom prst="rect">
            <a:avLst/>
          </a:prstGeom>
        </p:spPr>
      </p:pic>
      <p:pic>
        <p:nvPicPr>
          <p:cNvPr id="4" name="Picture 3" descr="climb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0800"/>
            <a:ext cx="3352800" cy="1600200"/>
          </a:xfrm>
          <a:prstGeom prst="rect">
            <a:avLst/>
          </a:prstGeom>
        </p:spPr>
      </p:pic>
      <p:pic>
        <p:nvPicPr>
          <p:cNvPr id="6" name="Picture 5" descr="881_4332040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0" y="2590800"/>
            <a:ext cx="2743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2_254792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11/4/2015</a:t>
            </a:fld>
            <a:endParaRPr lang="en-US" dirty="0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11/4/2015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11/4/2015</a:t>
            </a:fld>
            <a:endParaRPr lang="en-US" dirty="0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153150"/>
            <a:ext cx="149092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73334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sz="105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801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52400" y="4260258"/>
            <a:ext cx="8540646" cy="898198"/>
          </a:xfrm>
        </p:spPr>
        <p:txBody>
          <a:bodyPr/>
          <a:lstStyle/>
          <a:p>
            <a:r>
              <a:rPr lang="en-US" sz="3200" dirty="0"/>
              <a:t>Risk Based Approach for Security Management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Ek, USA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" name="Picture 52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9" y="1606309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54" name="Picture 53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36" y="1606309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41" name="Picture 40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67" y="18205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Security? </a:t>
            </a:r>
            <a:endParaRPr lang="en-US" dirty="0"/>
          </a:p>
        </p:txBody>
      </p:sp>
      <p:sp>
        <p:nvSpPr>
          <p:cNvPr id="8" name="AutoShape 8" descr="data:image/jpeg;base64,/9j/4AAQSkZJRgABAQAAAQABAAD/2wCEAAkGBxQSEhUUExQUFhQXFxYVFxgYGB0dHRcWGBwXGhgaHh8YHCggHBolHhoYITEhJSktLi4uFyAzODMsNygtLisBCgoKDg0OGxAQGywkHyQsLCwsLiwsNCwsLCwsLCwsLCwsLCwsLCwsLCwsLCwsLCwsLCwsLDQsLCwsLCwsLCwsLP/AABEIAQ4AuwMBIgACEQEDEQH/xAAcAAEAAgIDAQAAAAAAAAAAAAAABgcEBQIDCAH/xABPEAACAQMBBQUDCQMGCwgDAAABAgMABBEhBQYSMUEHE1FhcSIygRQjQlJigpGhwZKx0TNDcnOD0hVEU1RjorLC4fDxFzQ1dJOjs9MIFiT/xAAZAQEAAwEBAAAAAAAAAAAAAAAAAQIDBAX/xAArEQACAgEEAQIEBwEAAAAAAAAAAQIDEQQSITFBIlETQoHRFDKRobHB8AX/2gAMAwEAAhEDEQA/ALxpSlAKUpQClKUAqsN99/JDI9tZNwBCUlnwCeMc44wcjI5Mxzg6AZ1Ew382w1pYzyp/KYEcf9bIQiH4FgfhVELZKi6tIQASfbbXqToeZ1PxoUnLA2hbGY/OSzysdSZJWcDPkxI+FYSbKVG+a0bTiOAAv7GDxeWazPkYwPeDHqHYYPXkdcfwrktu6e4+Rzw4/wB4a/jmpM8s7bXaNzbjS5ulA+ms7sPijkgfgakOzO0TaEYB7yG4jA/nUCsefJosAfFaikV4GIMnsD6OfdPnxcvTPrXP5NxHjX2SdQMaN5sOvl1FBuaLc3Y7ULa5YRzo1rK2ABIQY2J5BZNNT0DBc9M1O680vwyexIuG/EHx4T1HiD8RW83P3/uLEiOTiuLTkoJ9tF5ZQsdV8EY6/RI5VBpGeey+qVg7G2vDdxCaBw6HqOYI5qwOqsOoOorOoXFKUoBSlKAUpSgFKUoBSlKAUpSgFKUoCv8AtplYWluBrxXcYI8QI53A/aVT8Kqm4MhAHCmrD6R6an6PgKubtW2eZdnuyjLQOlwB9mM/OY8+7L1TE+0IgV9tdDnQ56EdPWpMp9n1LlsktG2OWVww00OnPnnpX2S5Vxwq2rELjkQDz0Oo0zXKwmVkXhZScDOCOfWuVxArsAwBGG5/doUONwvEwjx7OOJvQaKvxP5Ka4dw0esZyv1Cf9knl6HT0rhFbMpYo3XGH9oYHn7w1z1rsF7w6SKU8+an73T44oDqnmWUcHLq+RgoF5+hPIH1Ir7DlB84Mq2NT9EcgrdMAdeXOuL23eYYHDH2g3gg90eYOhIPiayLe4yeBwA+OXRh4jxHl0oDu2ZtKfZ8vf2z4zgOrZKOOgcdR4OPaXzGlXZudvdDtCPKexKoHeRMfaTPIjGjIejjQ+RyBRUo7sqBqmc46rjJ0+zpy6VysZpLdo7iByjr7QbmBnBII+lE30l+IxiheMsHpSlaTc/eBb62WYLwOCUlT6ki6MPMciD1DCt3UGopSlAKUpQClKUApStPvLtz5Ki8K95PK3dwRZxxvgkkn6KKAWZugHUkAgbO5uUjUvIyog1LMQAB5k6Co8+/FqdIBNcnxgiZ1PT+UwI/9atZBsEOwlvG+Uz54suMxxnwijPsoByBxxHqSa3Nc0tR7I0UPcxV3rmPLZ1yB9p4B+QlNfV3zCH/APotLuBfr8Cyp8TAzso8yAKyaVT8RInYjaWF/DdRccMkc0TZGUYMD0IOP3VQm8exvkE8tvjCoRNCce/BxcQ9SmqH+iD1q0rzYSM5miZre4/y0OFLeHGPdlHk4PlitBvdIbgW9vewIZzPGsVzGCEeMsGmXnmJ2RCpRiVOcgnGBvC6MjOVbfBXscKuhBAyCygkcsE4P4YrEZJYyCCx1xjOQc6nnr0z8KsrfDZT3MTLbcKXEGOAEDDxke5qNB4eBXoDmqUud4bmN+CRVDoSCrLgg4I1GR41eE1JFJ0ygyVW13gYZSDk5IGmuv61zupgQFB98hfQc2/IH8aisO98gzmNDk56itjZ74RnSRWQ+I9ofofyNXMnBmey92GkiIABOYzyIHPHgc5OnjWTKVlQHPCccSk81NfbXakMmOCVCT0zg/g2DWc0ZHMEeooQauG5LgE+y3Dj7zcz6AAH412qpCuEXTkgOnTXnyGazKUIyWp2RJCLAd1JxyFi04I4WSYgZQrzHCAqg9QM5Oam1eftjbUazuYrhCR7cccq9JIncKQR1K8XEp6EeZr0DUG8XlClKULClKUApSlAcJpQilmICqCxJ5ADUk+VQjYxa5ke+kBBkHBbqf5u1zlTjo8ukjdccCn3azt9iZpLezziKYSyzY+nFAYvm/JXaRM+IBHWsyubUT+VGkF5FKV8bPTnXIaH2uuSXh5jTxFdZif61dF9dmFQSGkJOAqKMnmeZIAGnM+I8aJNvCBmo4PI1j7TsVniaNsgHBDDmjqQUdfBlYBh5itD/wDs3BKiTW7wBzwpIXVl4ugbh0XPrUnVs1ZxlF8kJpkQtt5TEwhvFMcwPCWUZjcZwsgwchWGDjpnHSsDtB3ES/TvI8JcqPZbpIByV/0bp6Vvd89iC4i4h76cj5eflWJujtfvE7mQ4mi9kg82Ucm8/A/A9a60k4KcPqZwtfxHXZ0+vsecL20eGRo5FKOh4WU8wRXRXpHfDcm32gAXBSYDCyrzx4MOTL66joRVT7a7LL6Enu1WdOhQgNjzVsHPpmrxsTJlU10ZfYRs+ObaimQBu6iklQH644VBx1xxE+oB6VLf/wAidoqj2qxuVuAJGfgYhhGeHh4sdCQ2M+BqqrOwv7SVZI4bqGVc8LCN1IyMHpyIOPjXdbbu317MWdJSznLyzBgPUs3P0GTV3JLllFFvjBIOyzb0bXoi2hJxQujIpkbAWUlSpLZBGgYZJ5sKlEkUN9twWVnJwWixnvGi4Wy6qxZlaRW04ii+GhxXQ/ZVbPCqJK6zgayHVWPXK9B4YPrmpJ2J7mfIri8d3WSRO7gDLnA4lWVxr11j/DzqsLIy6JnS4doluyezm0hkSRjLM8ZDKZXGAw5NwIFQkcxkHB1FS+lKuVFKUoBSlKAUpSgInvHptGzOPet7xM+fFauB/qt+FZlY+/alBa3HSG5Tj/q5g0J/BpEb7tc5ZwOua4tQvUaw6O2lcBIPEVwkuAPP0rAudrMBqa1s8vEc/hSaUtzrrrt01eFuZz2y8GLtKxSeNo3GVYY9D0I8wda6dzNqM6NBKfnoG7t/tLyR/iND6A9a2FRXaKPDtO3kiXi74cEg8VGjk+i8LfcrS+G6JFT5wWARmoHvNsZ1fvYciRNVYdR4eo/Opq0mmPz8a665qJut5N7NOrI4ZHt2t51uAEkwk3h0fzXz+zUhqD75bt4JuIRpzdR0P1h+v41i7E30eMBZwZF+sPfH46N+R866ZUKa31/oYQ1Tql8O76P3LDzXRdWwkGDnI5EVr7beS1cZEyDyc8JH7VYW0N64y8cFqySXEzrEh1MaFvpMRzAGTwjnjmOdczrfTR3RtjjdFnckMjTm3tcNMFDSSv7luj5CkgavI2DwpkaAkkDnONg7HS0hEUZY6lmdjlpJGOXdj1Yn4dBgAVx3e2KlpFwKS7MS8sje9LIccTtj0AA5AAAaCtnXRXWoLCOayxzeWKUpWhmKUpQClKUApSlAY+0LJJ4nikHFHIrIw8VYYNV/LNJZERXmQo9mO5x83Kv0eMjSKXHMNhSfdJzgWRXF1BBBAIPMHrVJ1qawyU8EKVgRkEEHkRyNfa2k+5NmTxRxtAefzEjxD4ohCH4qaim7zMwlfvZJIjK4gMnDxd0h4AxKKueJgzAn6JWudaV574LOzCNtSvqqTyBNfCK7jnFfLeMGTixqq4B8OLBP5AUVS3u8up/h4msmKMKMD/qfGsLprG06KK3nd4OdK4PKBoNT4DnROM/RA9TXI5JHYfZYwwIPI1V23dkFH4kUlGPIDPCfDTpVmyylD7eAMZBFR9jkn1rs0k2s4ODXVxmkQPaVp3MIL/ykhwB9VBqT6nQehrY9lez+92nCze7Gk8o83UImPgJs/hWp3pvO8uGx7qewPh7355/CpruVCLR9nytoJDLE58Dc8Biz6tFGnqwrSUnKWStcFXBJFvUpSoLClKUApSlAKUpQClKUApSlAaDebbLRFLeGMSTzK5UM3CiRrwh5HbBOAXUBQMknpqRrdhbFW3ghiJ4zHGiZxgEqAM4+Fd2+SmCWG+wTHEkkM4H0YpSjd7y1CNGufBWY9K7opeMcXJMZGD7w6HPh++pRVmRoB4CsWdw2mB6kVxkkJ/hXCuadrfCOqulLmQArFurrGQD6nwr5c3HQfE1B9+ttcK/J0PtMMyHwXovqf3etYcyeEdPEVuZ02O8xfaUTgnuQTEB4hxgt6k8J9AKs4yAhXHL9DVGbAXNzD/TB/DX9KtOC7ZVwreqnUfCr21tLK6OTfmXJtNqXURBRsk+X0TUX2pc91E7/AFVJHmeQ/PFbRJlwWIy2eVRTfq8+aVdMu3L7K6/vxV9M5pN+DKxRbS8kQ2famaZIxkmRwvnqdT+GTV1zbFEsRicYjK8OORA6YxyI0IPQgVWvZpCDehiM8COw/pHCD/aNXEueuK6Y9ET7NRZbSuLKVFuZpLm2k4YxM0aBoZiyqgbugMxvxe8QcMupw2k1qA71v8oU2cIL3L8LrwtwiAqwZJpGAPCqsAQuCWK4AOuJ3ApCqGPEwABOMZONTjpnwoQjnSlKEilKUApSlAKUpQClKUBqN7dlNdWkkKFQ7cBHHnhYo6vwPjXgfh4G56MdDyrQWO1GmMkbwtDJC4jkQsrDjKK44WQ6pwupBIB11AxU2qA3b9xtC6V8j5R3VxF4NwxpDIo8SvdqSPBxWdr9JpUszRsqw7m4zoOXjXGa5zoNBWn21teO2Tic5Y+6o5sf0Hia4m88I70kuWde8W2ltY885G0RfE+J+yKq+eZnYuxJZiSSepNdu0b555DJIck/gB0A8hWNXTXDajlss3s3G6UeblPIMfyx+tWADUL3HizK7eCY/aP/AAqZ11QXBxWv1HdcTBsYGMVXu9t6JJ+EHIjHB97Ptfnp8KlO8e1RbQPJ9L3UHi55fx9BVcxg4GTk9Sep6n8ao0orai9eW9zJl2aj56U4+gB+Lf8ACrKWWRuZwPzqtuzf35j1Aj/e1WXG+QDXNKyW5xydka47VJo1cxaylN3CGZTgXcQ1MiLylUdZUH7S5HMLie2twsiLJGwZHUMrA5DKwyCPIioxXVuVP3EstidEANxbeUTHEkY8o3IwOiyqOlaVS8Mzuh8yJjSlK2MBSlKAUpSgFKUoBSlKAVTnbfeH5XaRqxBSKWXQ6guyKp8R7jfgauOqm7a935C8d8isyLH3M2BngRWZ0fA+iCzgnpkHlmofRK7ITFvXdKuO8z5sqkj441+Oa1V1dPKxeRizHqf+dB5Vjo4IyCCPEVyrNRS6Rq5N9sUpXZbQNIwRRlmOAP8AnpUkEv3IgxE7/WbA9FH8SfwqSVgQCO1hVWYKFGMnqeZx461o9p729IF++36D+P4VtlRXJy4c3lGF2jBnMaLG7cCyTMQQQI1A42K5zgae0R44zrWgr7fnviTKS5PU8/h4fCu7d5beOUfLVnmt9B82/CU82CgNIPRgfJqzfLN4pxWDYbp3ssU7OiloI0zdYGe7jZlVXPhwklj9kOematiynGmoKtqCOWvI+hqE7S7Rf8Hzdxs+2szY4jkUqGJmRgOM8QcAPkOntgkFdak1hsyOeL5TseWModXtHbCqx1KqRk27/ZIKnoBnNY2V7nmPaOmEnCK3rh9M39avb4dFS5iBMts3ehRzePGJo/PiQnH2lU9K69mbaDOYpFeKZRlopBh1Hj4On21JHnW4rJNpl2k0Sa0uVljSSNgyOqurDkVYAgjyINd1Q3cq9W3kewc4wWltcn34WPE0a+JjYsOHohSplXYnlZOJrDwKUpUkClKUApSlAKUpQClKUBWfaDu/FDOt0LdO5kQx3BWP3XBDRSsFHLV1L9PZzpygt1bbPbPBPwkdBlvPkRn86srfvftLaT5KnfB+FZJ5Y0DfJ4DnifU6vgaaHAOcHHCal3/2dEm0LpVXiA7sqWYszZijOeNyWJJ1yTRvgJc9nVLBAD7Msj+QjC/mzfpSDaZiz3KhCRgsfabHqRgfAVp9iO/dcTtktlVGNQAcE55nw186yapkvj3Oc0rOeJiWPiTk/nXChNY5vF1xluEZbhGeEeJ8BUEmRSuiG44uQGPM/wAK7xQkw7uyDHiXAf8AJvI/xrHsL6SFxLG0kMing41JU558PEND0PCefhW0rI2ffNA/GqpIpAWWGQApMg14GBBGfqtzU/EGHFM3q1Eq1twnH2ZuG7RXnh7q/hEzKCYriLEc8L40cfRJzjOOEEaEHlVlbvXTSQxs/vNGjn1IBPwyahsvZ1b7QtxdbJk4M6NbzEkI495OLVkYeB4gdMEA5rN3CubiMPb3MTI0Dd3klTjAVuAlSRkBlIPIg+VY2qSw2bx+BJN18P2f9Ev2ls6OdOCQEgEMpBIZHHJ0Yaqw6EVkbv7dljlS0uzxs+RBcAYE3CCxSQDRZgoJ09lgCRg6VwublY0aRjhFUuT9kDJrR7S2rFNAk8Eiv3M9vNkHBCrKnGCOa5jLjBxzqa54eDCyvMc4LNpSldRxilKUApSlAKUpQGv2/tQWtvJOY5JBGvEyxgFuEY4iASBgDLHyB58qh+yt+p9pB12dbEASMnymfIiWMYw4GjSSc/mxywMkZqd3dskqNHIoZHUoynkysMEHyIpa2yRIqRqqIowqqAAoHQAcqArbe7szD28s8ctxNfhSzO7nFzjXumRSFCEaBVwBpnNU9cbSlnmeQuz8aRZkkALcXCAeEBEGNMDTA097nXpPffaBt7C6lX3lhfg6+2w4U0/pEVRe+Wzxb3jwDlFFbRj7kMY/SofRMezRxoAAByFfScV9oRVDQ2u5G7w2jfRwScQhVWmlCnHsLgKpI5FmIGmuM4wda9E7N2VDbxiOGKOOMacKKAPjjn8arrsJ2TiCe7Yazyd2n9VDkfm5f9kVaNXRmyoe0LsoBJuNnIob3nttAreJj6K32OR6YPOqY5Rkoy8DqSrKRghhzBB1B8jXrSotvfuFabR9qVCk2MCaPAfTkDphx5MD5Yo0Ezz7w19rab2bn3eyzmUCW3zgTKCFGeQYamM+pIPQ1p4Zg3I/Cq4Lpm83S3kk2dcd9GC0bYE8Q/nEHIjp3i9D15HQ6WBsvaMVzLdzQsGjkuOJWHUdzANeoOhGD4VU9bfcaGX5aEgdVeZWwj57uR0HFwtgZUlA+HGcFeRBIqlkXKOEXrkoSyy2L0K8EkYOOKN0GfFgR+tUftjYVxaEiRSEIK8anKMD0JHLPg2KuU2O0F96zRs8u6uFPD5P3ipj1XNd8O51xdaXrRxQH3oIWLPIPqvKQvCvLIRc/arBVTb5R216yNSeOc+Cp92u0K+ssKsvfRD+amywx9l/fXy1I8qtndntYsrnCzE2svLEpHAT9mQez+1wnyqH719jkseZLB+9Tn3MhAceSvoG9GwfM1WF1bvG7Ryo0ci+8jqVYeoPTzrXdOHfKLqrS6n8npl/vH2PXisCMjUHrX2vLW7e995YEfJ5iEH80/txn7pOV+6RVv7ndrNvdMsVyvyaY4AJbMTnwDHHCT4N6AmtI2Rkcd+itp5ayvdFjUpStDkFKUoBSlKAr3evs9mvNo292boGGKSNu4ZSAqKVZuFgTksyg4IHrpVfdp3/AIrc/wBj/wDGleg687doj52reeTxj/2o/wCNQ+iY9kerhJGz8McYzJIyxIPF3IVfzNc6l/ZLsb5RtESkfN2q94fAyuCsY+A4m+AqqLvouzYOy1tbaG3T3YkVB54Gp9Scn41n0pVzMUpSgOE0SupVgGVgQQRkEHmCDzFedu1Tdi3sLxFt3KrIhlaLH8kM8I4WzqrENhenAdcYA9GV5+7Utui9vioQLHamSFSR7TvkcZPggKgKOup6gVDJRFI2yAdfjW63LUnaVkFznvwdPAI5b4cPFWnqwexTZXeXc1yR7MCCJfAyS4LfFUUD+0qq7LvoumlKVczFaneHdu2vk4LmJXxnhbkyZ6qw1X4GttSgPOvaN2fHZgSVJu9gkk7oBxiRGKswyQOFxhG19k8tDzqDkZ516S7Wdj/KtmTBRl4sXCeseS2PMoXHxrzeozjGueWK5bo4eUe//wAy5zg4yecfwW12Mb7NxiwuHLAg/JnY5IwMmIk8xgEr6EeAq5q8pbM2Ncu4MSlHjZWDEhTG4wyHXXPI8q9DbA3yglt43mkSKbBWRGbHDIhKvj7PEpIPUEVtVJtcnm66qELPQ1h/sSelKVocQpSsTam04raNpZpEjRQSSzAcugydT5UBGu0ves2Nt8y8YuZHVI1bBIB1d+HIJAUHyyRVDyyM7M7sXd2Luzc2Y8yf4DQYAr5NcmeR7hx85MzSMcajjJIXxwAQPhXEnHOqNl0sB3ABJ0A1NXx2TbCNrYIzriW4JnkzzHFju1PhhAunjmqv7ONz32jOs0ikWUTZJP8APuvJB9kH3j5Y5k49BirJESYpSlSVFKVg7a2vDaQtNO4SNeZ6knkoA1LE6ACgMm7uUiRpJGVEUFmZjgKBzJJ5CvMu9U8dzf3M8JYwPIHTII4vZQM2DqAWDEZGcYrab473z7Sf28x24OY4PTk8hHvP1xyXzOp0FVbLpHGRwoJPIAk+gr0J2abFNps+FGGJJB30viHk9rh+6ML92qU3Q2L8tvYICMpxd7KOndRkFgfJm4U+9XpOkSJMUpSrFRSlKA+MoIwdQdDVQS7nzWNxLHbWsk0LnvIWTgHCDniiZpGULwnlrqpHM5q4KUJTaKr2X2b3JlluJJ1t3lKhkTEoCKoUHLBQsmR9oYJ59NtL2Q7OkPFMs0shxxSNKwLEaZITCjTwAqfUoQKr3aPaSxdhaWyyxqSveyS92rkHBKBUYsuc+0cZxpka1Jd+r1odnXci6MsEpU+DFSAfxNVRBCEVUHJQFHoBgVWUsF4Ryct4+0XaLsUVorZcD+SHG+D9uQY8eSD1qEXLNK/eSs8sn15GLt8CxOB5CtxvNHhlfoRj4j/r+VR2a9UctT+VVTbJaSO+SQKMmpXuFuBLtIrNPxRWQOQOT3Hkv1U8X68h9YZ3Zj2dG84by9HzHOGH/K/bf/R+C/S66c7yVQAABgDQAdBVkirZ1WdqkSLHGqoiAKqqMBVHIAV3UpViopSlAYm1doJbQyTykiONGdiBk8KjJ0HOqe3y2pLtQx8SdxDEWeNCeJ2YjhDSYPCuAT7Iydfe6VbW8th8otLiHrJDLGPVlIH76pnZ8/eRRv8AWRW9MgZHrVJtovBJkSubdo2KsMH9/mPKuqpneWiyrhh6HqPSontS37hwpOS2qYBJbUDAA65I086qnku1gtHsM2XiO4ujzdxAn9CLViPV2IP9WKtKo72e7Ja12dbxSLwycHHIPCSQl2B8wWx8KkVamIpSlAKUpQClKUApSlAR7tDXOy77/wAtOfwRjVXq2QD5Zq3N64eOyul+tBMPxRqp62bMakdUUj4gYrOw1r8mrv7y3nUxycQGdDjGCOorbbmdkq3ccVzNMywSe2sSqONosng4nzgcS4OAMgNjnUb208vcyZmiJ4T7IKjB8iRoQfOvRexbQQ28MSqqhI0QBdQMKBgE8x51MERNmTbwLGiogCooCqo5BQMADyArspSrmYpSlAKUpQCqa3v2b/g+4ctpbTM8sT4OEYktJEcctSWXyJH0auWvjKCMEZFQ1klPBR6sCARqDqD4iurdeRU2xaEtNq0qacuJkPCv9XjiJx1CnpWRe7P+SXM1r9GNg0XnBJlo/wBk8Uf9nWJHG4vLNxKyAXUCjA5cbBDy5hs8BzphzWS4kay5iXzSlK2MRSlKAUpSgFKUoBSlKA6b2HjjdPrKy/iCKobYLZtoP6qMfEKAav8AqiYYTG00R0MU88ePsiRuD4FCp+NUn0aV9mt2rsmLuXAXGRjIJzroefka9CW8QRFVeSqFHoBgVR1zAJEZGzwsMHBwceordbO33vLRfncXcK6tkBZgo5kFRwSEDkpCk496ohImcfYtulYUW1oWRZBLHwOodSWAyrDIOp8K6Jt47RPeurdfWVB+taGRtKVH5N99nLzvrT/1kP7jXQ3aFswf47B8Gz+4UBJ6VFT2j7M/zyL8G/u1wbtL2YP8bT9l/wC7QEtpUR/7TNmf50v7L/3af9pmzP8AOl/Zf+7QET39z/hV89bWDHoJLjP5mtBtKBnjYIcPoyHwkUhkPwYCtp2gbyWE81vcwXKOwBt5FwwPdueJG1GPZcYPk5PSsSsp9m0OVgtndLbYvbOG4AwZEHEv1ZB7Lr8GBHwrb1VPZ7vDBZSXEFxNHDFIwuITI4UcTezMgLHxVW++ansO9li/u3lq3pMh/wB6tE8mTWGbmlYkW1IG92aJvR1P7jWUDnlUkH2lKUApSlAKUpQFP7xdtLRyPFb2pBQlS05KnI0/k11HxIPlVetvpM9xLPKkbd6VZxGODDKoTK5Jzoozk9Odejtr7u2t1/3i3hlPQsgLD0bmPxqK3nZBs18lUliJ+pKxx8JCwqGskp4K0tN57Z+b8B8JBw/n7p+BrtvN4beMZMiseioQzH4D9dKllx2HQfQu5x/TVG/2QtaufsNlHuXkfo0JH5hz+6qbC/xCoViX6oGpIGmgJOB8BXMKKsy47FrxRkT2xHq4/wBw1qLnsxvEz7dscfbfp/ZVcqQulbq83YmizxNFoM6M36oK1VxAUODjx0qAdVKUoBSlKA+EVJd3t5RGvdzk8Kj2HwToPoHGufA/Co3WwttjyOcApyzqT/CjWSU8H3b21flMgYKVRQVQHmc4JJ8OQ08q1uKlVnuDdS+61vyB1d+vpGa29p2R3sn87aj70n/10wRkrwxg9B+FdkDlDlCUPipK/uq0YexC6PvXUC+iu37+Gtjb9hv+UvT92LH73NSMlYW28l5H7l3cr/bP+4tit5Y9p204v8Z7weEiI35gA/nVj2nYlZrrJPcv5ZRR+SZ/Ot3YdlmzIjn5P3h/0kjuP2S3D+VCMkW3L7XJrmeO3mteNnKrxwZ9nJxxMjZwg5k8WgHWrdrF2fs2GBeGGKOJfBECj/VFZVSQKUpQH//Z"/>
          <p:cNvSpPr>
            <a:spLocks noChangeAspect="1" noChangeArrowheads="1"/>
          </p:cNvSpPr>
          <p:nvPr/>
        </p:nvSpPr>
        <p:spPr bwMode="auto">
          <a:xfrm>
            <a:off x="155575" y="-2193925"/>
            <a:ext cx="316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Picture 28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865" y="34969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6145" name="Picture 6144" descr="king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1" y="1121751"/>
            <a:ext cx="1094204" cy="2914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alpha val="20000"/>
              </a:schemeClr>
            </a:glow>
            <a:outerShdw blurRad="25400" dist="25400" dir="54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4" name="Picture 6143" descr="queen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32" y="1688242"/>
            <a:ext cx="1060313" cy="2314290"/>
          </a:xfrm>
          <a:prstGeom prst="rect">
            <a:avLst/>
          </a:prstGeom>
          <a:effectLst>
            <a:glow rad="127000">
              <a:schemeClr val="accent3">
                <a:alpha val="20000"/>
              </a:schemeClr>
            </a:glow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6" name="Picture 35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31" y="3623734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7" name="Picture 36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333" y="26587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8" name="Picture 37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65" y="3623734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9" name="Picture 38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266" y="34969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44" name="Picture 43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798" y="26587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45" name="Picture 44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069" y="1786678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grpSp>
        <p:nvGrpSpPr>
          <p:cNvPr id="30" name="Group 29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31" name="Chevron 30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Picture 47" descr="bishop.png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003" y="228600"/>
            <a:ext cx="889313" cy="1905000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445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" name="Picture 52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9" y="1606309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54" name="Picture 53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36" y="1606309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41" name="Picture 40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67" y="18205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Security? </a:t>
            </a:r>
            <a:endParaRPr lang="en-US" dirty="0"/>
          </a:p>
        </p:txBody>
      </p:sp>
      <p:sp>
        <p:nvSpPr>
          <p:cNvPr id="8" name="AutoShape 8" descr="data:image/jpeg;base64,/9j/4AAQSkZJRgABAQAAAQABAAD/2wCEAAkGBxQSEhUUExQUFhQXFxYVFxgYGB0dHRcWGBwXGhgaHh8YHCggHBolHhoYITEhJSktLi4uFyAzODMsNygtLisBCgoKDg0OGxAQGywkHyQsLCwsLiwsNCwsLCwsLCwsLCwsLCwsLCwsLCwsLCwsLCwsLCwsLDQsLCwsLCwsLCwsLP/AABEIAQ4AuwMBIgACEQEDEQH/xAAcAAEAAgIDAQAAAAAAAAAAAAAABgcEBQIDCAH/xABPEAACAQMBBQUDCQMGCwgDAAABAgMABBEhBQYSMUEHE1FhcSIygRQjQlJigpGhwZKx0TNDcnOD0hVEU1RjorLC4fDxFzQ1dJOjs9MIFiT/xAAZAQEAAwEBAAAAAAAAAAAAAAAAAQIDBAX/xAArEQACAgEEAQIEBwEAAAAAAAAAAQIDEQQSITFBIlETQoHRFDKRobHB8AX/2gAMAwEAAhEDEQA/ALxpSlAKUpQClKUAqsN99/JDI9tZNwBCUlnwCeMc44wcjI5Mxzg6AZ1Ew382w1pYzyp/KYEcf9bIQiH4FgfhVELZKi6tIQASfbbXqToeZ1PxoUnLA2hbGY/OSzysdSZJWcDPkxI+FYSbKVG+a0bTiOAAv7GDxeWazPkYwPeDHqHYYPXkdcfwrktu6e4+Rzw4/wB4a/jmpM8s7bXaNzbjS5ulA+ms7sPijkgfgakOzO0TaEYB7yG4jA/nUCsefJosAfFaikV4GIMnsD6OfdPnxcvTPrXP5NxHjX2SdQMaN5sOvl1FBuaLc3Y7ULa5YRzo1rK2ABIQY2J5BZNNT0DBc9M1O680vwyexIuG/EHx4T1HiD8RW83P3/uLEiOTiuLTkoJ9tF5ZQsdV8EY6/RI5VBpGeey+qVg7G2vDdxCaBw6HqOYI5qwOqsOoOorOoXFKUoBSlKAUpSgFKUoBSlKAUpSgFKUoCv8AtplYWluBrxXcYI8QI53A/aVT8Kqm4MhAHCmrD6R6an6PgKubtW2eZdnuyjLQOlwB9mM/OY8+7L1TE+0IgV9tdDnQ56EdPWpMp9n1LlsktG2OWVww00OnPnnpX2S5Vxwq2rELjkQDz0Oo0zXKwmVkXhZScDOCOfWuVxArsAwBGG5/doUONwvEwjx7OOJvQaKvxP5Ka4dw0esZyv1Cf9knl6HT0rhFbMpYo3XGH9oYHn7w1z1rsF7w6SKU8+an73T44oDqnmWUcHLq+RgoF5+hPIH1Ir7DlB84Mq2NT9EcgrdMAdeXOuL23eYYHDH2g3gg90eYOhIPiayLe4yeBwA+OXRh4jxHl0oDu2ZtKfZ8vf2z4zgOrZKOOgcdR4OPaXzGlXZudvdDtCPKexKoHeRMfaTPIjGjIejjQ+RyBRUo7sqBqmc46rjJ0+zpy6VysZpLdo7iByjr7QbmBnBII+lE30l+IxiheMsHpSlaTc/eBb62WYLwOCUlT6ki6MPMciD1DCt3UGopSlAKUpQClKUApStPvLtz5Ki8K95PK3dwRZxxvgkkn6KKAWZugHUkAgbO5uUjUvIyog1LMQAB5k6Co8+/FqdIBNcnxgiZ1PT+UwI/9atZBsEOwlvG+Uz54suMxxnwijPsoByBxxHqSa3Nc0tR7I0UPcxV3rmPLZ1yB9p4B+QlNfV3zCH/APotLuBfr8Cyp8TAzso8yAKyaVT8RInYjaWF/DdRccMkc0TZGUYMD0IOP3VQm8exvkE8tvjCoRNCce/BxcQ9SmqH+iD1q0rzYSM5miZre4/y0OFLeHGPdlHk4PlitBvdIbgW9vewIZzPGsVzGCEeMsGmXnmJ2RCpRiVOcgnGBvC6MjOVbfBXscKuhBAyCygkcsE4P4YrEZJYyCCx1xjOQc6nnr0z8KsrfDZT3MTLbcKXEGOAEDDxke5qNB4eBXoDmqUud4bmN+CRVDoSCrLgg4I1GR41eE1JFJ0ygyVW13gYZSDk5IGmuv61zupgQFB98hfQc2/IH8aisO98gzmNDk56itjZ74RnSRWQ+I9ofofyNXMnBmey92GkiIABOYzyIHPHgc5OnjWTKVlQHPCccSk81NfbXakMmOCVCT0zg/g2DWc0ZHMEeooQauG5LgE+y3Dj7zcz6AAH412qpCuEXTkgOnTXnyGazKUIyWp2RJCLAd1JxyFi04I4WSYgZQrzHCAqg9QM5Oam1eftjbUazuYrhCR7cccq9JIncKQR1K8XEp6EeZr0DUG8XlClKULClKUApSlAcJpQilmICqCxJ5ADUk+VQjYxa5ke+kBBkHBbqf5u1zlTjo8ukjdccCn3azt9iZpLezziKYSyzY+nFAYvm/JXaRM+IBHWsyubUT+VGkF5FKV8bPTnXIaH2uuSXh5jTxFdZif61dF9dmFQSGkJOAqKMnmeZIAGnM+I8aJNvCBmo4PI1j7TsVniaNsgHBDDmjqQUdfBlYBh5itD/wDs3BKiTW7wBzwpIXVl4ugbh0XPrUnVs1ZxlF8kJpkQtt5TEwhvFMcwPCWUZjcZwsgwchWGDjpnHSsDtB3ES/TvI8JcqPZbpIByV/0bp6Vvd89iC4i4h76cj5eflWJujtfvE7mQ4mi9kg82Ucm8/A/A9a60k4KcPqZwtfxHXZ0+vsecL20eGRo5FKOh4WU8wRXRXpHfDcm32gAXBSYDCyrzx4MOTL66joRVT7a7LL6Enu1WdOhQgNjzVsHPpmrxsTJlU10ZfYRs+ObaimQBu6iklQH644VBx1xxE+oB6VLf/wAidoqj2qxuVuAJGfgYhhGeHh4sdCQ2M+BqqrOwv7SVZI4bqGVc8LCN1IyMHpyIOPjXdbbu317MWdJSznLyzBgPUs3P0GTV3JLllFFvjBIOyzb0bXoi2hJxQujIpkbAWUlSpLZBGgYZJ5sKlEkUN9twWVnJwWixnvGi4Wy6qxZlaRW04ii+GhxXQ/ZVbPCqJK6zgayHVWPXK9B4YPrmpJ2J7mfIri8d3WSRO7gDLnA4lWVxr11j/DzqsLIy6JnS4doluyezm0hkSRjLM8ZDKZXGAw5NwIFQkcxkHB1FS+lKuVFKUoBSlKAUpSgInvHptGzOPet7xM+fFauB/qt+FZlY+/alBa3HSG5Tj/q5g0J/BpEb7tc5ZwOua4tQvUaw6O2lcBIPEVwkuAPP0rAudrMBqa1s8vEc/hSaUtzrrrt01eFuZz2y8GLtKxSeNo3GVYY9D0I8wda6dzNqM6NBKfnoG7t/tLyR/iND6A9a2FRXaKPDtO3kiXi74cEg8VGjk+i8LfcrS+G6JFT5wWARmoHvNsZ1fvYciRNVYdR4eo/Opq0mmPz8a665qJut5N7NOrI4ZHt2t51uAEkwk3h0fzXz+zUhqD75bt4JuIRpzdR0P1h+v41i7E30eMBZwZF+sPfH46N+R866ZUKa31/oYQ1Tql8O76P3LDzXRdWwkGDnI5EVr7beS1cZEyDyc8JH7VYW0N64y8cFqySXEzrEh1MaFvpMRzAGTwjnjmOdczrfTR3RtjjdFnckMjTm3tcNMFDSSv7luj5CkgavI2DwpkaAkkDnONg7HS0hEUZY6lmdjlpJGOXdj1Yn4dBgAVx3e2KlpFwKS7MS8sje9LIccTtj0AA5AAAaCtnXRXWoLCOayxzeWKUpWhmKUpQClKUApSlAY+0LJJ4nikHFHIrIw8VYYNV/LNJZERXmQo9mO5x83Kv0eMjSKXHMNhSfdJzgWRXF1BBBAIPMHrVJ1qawyU8EKVgRkEEHkRyNfa2k+5NmTxRxtAefzEjxD4ohCH4qaim7zMwlfvZJIjK4gMnDxd0h4AxKKueJgzAn6JWudaV574LOzCNtSvqqTyBNfCK7jnFfLeMGTixqq4B8OLBP5AUVS3u8up/h4msmKMKMD/qfGsLprG06KK3nd4OdK4PKBoNT4DnROM/RA9TXI5JHYfZYwwIPI1V23dkFH4kUlGPIDPCfDTpVmyylD7eAMZBFR9jkn1rs0k2s4ODXVxmkQPaVp3MIL/ykhwB9VBqT6nQehrY9lez+92nCze7Gk8o83UImPgJs/hWp3pvO8uGx7qewPh7355/CpruVCLR9nytoJDLE58Dc8Biz6tFGnqwrSUnKWStcFXBJFvUpSoLClKUApSlAKUpQClKUApSlAaDebbLRFLeGMSTzK5UM3CiRrwh5HbBOAXUBQMknpqRrdhbFW3ghiJ4zHGiZxgEqAM4+Fd2+SmCWG+wTHEkkM4H0YpSjd7y1CNGufBWY9K7opeMcXJMZGD7w6HPh++pRVmRoB4CsWdw2mB6kVxkkJ/hXCuadrfCOqulLmQArFurrGQD6nwr5c3HQfE1B9+ttcK/J0PtMMyHwXovqf3etYcyeEdPEVuZ02O8xfaUTgnuQTEB4hxgt6k8J9AKs4yAhXHL9DVGbAXNzD/TB/DX9KtOC7ZVwreqnUfCr21tLK6OTfmXJtNqXURBRsk+X0TUX2pc91E7/AFVJHmeQ/PFbRJlwWIy2eVRTfq8+aVdMu3L7K6/vxV9M5pN+DKxRbS8kQ2famaZIxkmRwvnqdT+GTV1zbFEsRicYjK8OORA6YxyI0IPQgVWvZpCDehiM8COw/pHCD/aNXEueuK6Y9ET7NRZbSuLKVFuZpLm2k4YxM0aBoZiyqgbugMxvxe8QcMupw2k1qA71v8oU2cIL3L8LrwtwiAqwZJpGAPCqsAQuCWK4AOuJ3ApCqGPEwABOMZONTjpnwoQjnSlKEilKUApSlAKUpQClKUBqN7dlNdWkkKFQ7cBHHnhYo6vwPjXgfh4G56MdDyrQWO1GmMkbwtDJC4jkQsrDjKK44WQ6pwupBIB11AxU2qA3b9xtC6V8j5R3VxF4NwxpDIo8SvdqSPBxWdr9JpUszRsqw7m4zoOXjXGa5zoNBWn21teO2Tic5Y+6o5sf0Hia4m88I70kuWde8W2ltY885G0RfE+J+yKq+eZnYuxJZiSSepNdu0b555DJIck/gB0A8hWNXTXDajlss3s3G6UeblPIMfyx+tWADUL3HizK7eCY/aP/AAqZ11QXBxWv1HdcTBsYGMVXu9t6JJ+EHIjHB97Ptfnp8KlO8e1RbQPJ9L3UHi55fx9BVcxg4GTk9Sep6n8ao0orai9eW9zJl2aj56U4+gB+Lf8ACrKWWRuZwPzqtuzf35j1Aj/e1WXG+QDXNKyW5xydka47VJo1cxaylN3CGZTgXcQ1MiLylUdZUH7S5HMLie2twsiLJGwZHUMrA5DKwyCPIioxXVuVP3EstidEANxbeUTHEkY8o3IwOiyqOlaVS8Mzuh8yJjSlK2MBSlKAUpSgFKUoBSlKAVTnbfeH5XaRqxBSKWXQ6guyKp8R7jfgauOqm7a935C8d8isyLH3M2BngRWZ0fA+iCzgnpkHlmofRK7ITFvXdKuO8z5sqkj441+Oa1V1dPKxeRizHqf+dB5Vjo4IyCCPEVyrNRS6Rq5N9sUpXZbQNIwRRlmOAP8AnpUkEv3IgxE7/WbA9FH8SfwqSVgQCO1hVWYKFGMnqeZx461o9p729IF++36D+P4VtlRXJy4c3lGF2jBnMaLG7cCyTMQQQI1A42K5zgae0R44zrWgr7fnviTKS5PU8/h4fCu7d5beOUfLVnmt9B82/CU82CgNIPRgfJqzfLN4pxWDYbp3ssU7OiloI0zdYGe7jZlVXPhwklj9kOematiynGmoKtqCOWvI+hqE7S7Rf8Hzdxs+2szY4jkUqGJmRgOM8QcAPkOntgkFdak1hsyOeL5TseWModXtHbCqx1KqRk27/ZIKnoBnNY2V7nmPaOmEnCK3rh9M39avb4dFS5iBMts3ehRzePGJo/PiQnH2lU9K69mbaDOYpFeKZRlopBh1Hj4On21JHnW4rJNpl2k0Sa0uVljSSNgyOqurDkVYAgjyINd1Q3cq9W3kewc4wWltcn34WPE0a+JjYsOHohSplXYnlZOJrDwKUpUkClKUApSlAKUpQClKUBWfaDu/FDOt0LdO5kQx3BWP3XBDRSsFHLV1L9PZzpygt1bbPbPBPwkdBlvPkRn86srfvftLaT5KnfB+FZJ5Y0DfJ4DnifU6vgaaHAOcHHCal3/2dEm0LpVXiA7sqWYszZijOeNyWJJ1yTRvgJc9nVLBAD7Msj+QjC/mzfpSDaZiz3KhCRgsfabHqRgfAVp9iO/dcTtktlVGNQAcE55nw186yapkvj3Oc0rOeJiWPiTk/nXChNY5vF1xluEZbhGeEeJ8BUEmRSuiG44uQGPM/wAK7xQkw7uyDHiXAf8AJvI/xrHsL6SFxLG0kMing41JU558PEND0PCefhW0rI2ffNA/GqpIpAWWGQApMg14GBBGfqtzU/EGHFM3q1Eq1twnH2ZuG7RXnh7q/hEzKCYriLEc8L40cfRJzjOOEEaEHlVlbvXTSQxs/vNGjn1IBPwyahsvZ1b7QtxdbJk4M6NbzEkI495OLVkYeB4gdMEA5rN3CubiMPb3MTI0Dd3klTjAVuAlSRkBlIPIg+VY2qSw2bx+BJN18P2f9Ev2ls6OdOCQEgEMpBIZHHJ0Yaqw6EVkbv7dljlS0uzxs+RBcAYE3CCxSQDRZgoJ09lgCRg6VwublY0aRjhFUuT9kDJrR7S2rFNAk8Eiv3M9vNkHBCrKnGCOa5jLjBxzqa54eDCyvMc4LNpSldRxilKUApSlAKUpQGv2/tQWtvJOY5JBGvEyxgFuEY4iASBgDLHyB58qh+yt+p9pB12dbEASMnymfIiWMYw4GjSSc/mxywMkZqd3dskqNHIoZHUoynkysMEHyIpa2yRIqRqqIowqqAAoHQAcqArbe7szD28s8ctxNfhSzO7nFzjXumRSFCEaBVwBpnNU9cbSlnmeQuz8aRZkkALcXCAeEBEGNMDTA097nXpPffaBt7C6lX3lhfg6+2w4U0/pEVRe+Wzxb3jwDlFFbRj7kMY/SofRMezRxoAAByFfScV9oRVDQ2u5G7w2jfRwScQhVWmlCnHsLgKpI5FmIGmuM4wda9E7N2VDbxiOGKOOMacKKAPjjn8arrsJ2TiCe7Yazyd2n9VDkfm5f9kVaNXRmyoe0LsoBJuNnIob3nttAreJj6K32OR6YPOqY5Rkoy8DqSrKRghhzBB1B8jXrSotvfuFabR9qVCk2MCaPAfTkDphx5MD5Yo0Ezz7w19rab2bn3eyzmUCW3zgTKCFGeQYamM+pIPQ1p4Zg3I/Cq4Lpm83S3kk2dcd9GC0bYE8Q/nEHIjp3i9D15HQ6WBsvaMVzLdzQsGjkuOJWHUdzANeoOhGD4VU9bfcaGX5aEgdVeZWwj57uR0HFwtgZUlA+HGcFeRBIqlkXKOEXrkoSyy2L0K8EkYOOKN0GfFgR+tUftjYVxaEiRSEIK8anKMD0JHLPg2KuU2O0F96zRs8u6uFPD5P3ipj1XNd8O51xdaXrRxQH3oIWLPIPqvKQvCvLIRc/arBVTb5R216yNSeOc+Cp92u0K+ssKsvfRD+amywx9l/fXy1I8qtndntYsrnCzE2svLEpHAT9mQez+1wnyqH719jkseZLB+9Tn3MhAceSvoG9GwfM1WF1bvG7Ryo0ci+8jqVYeoPTzrXdOHfKLqrS6n8npl/vH2PXisCMjUHrX2vLW7e995YEfJ5iEH80/txn7pOV+6RVv7ndrNvdMsVyvyaY4AJbMTnwDHHCT4N6AmtI2Rkcd+itp5ayvdFjUpStDkFKUoBSlKAr3evs9mvNo292boGGKSNu4ZSAqKVZuFgTksyg4IHrpVfdp3/AIrc/wBj/wDGleg687doj52reeTxj/2o/wCNQ+iY9kerhJGz8McYzJIyxIPF3IVfzNc6l/ZLsb5RtESkfN2q94fAyuCsY+A4m+AqqLvouzYOy1tbaG3T3YkVB54Gp9Scn41n0pVzMUpSgOE0SupVgGVgQQRkEHmCDzFedu1Tdi3sLxFt3KrIhlaLH8kM8I4WzqrENhenAdcYA9GV5+7Utui9vioQLHamSFSR7TvkcZPggKgKOup6gVDJRFI2yAdfjW63LUnaVkFznvwdPAI5b4cPFWnqwexTZXeXc1yR7MCCJfAyS4LfFUUD+0qq7LvoumlKVczFaneHdu2vk4LmJXxnhbkyZ6qw1X4GttSgPOvaN2fHZgSVJu9gkk7oBxiRGKswyQOFxhG19k8tDzqDkZ516S7Wdj/KtmTBRl4sXCeseS2PMoXHxrzeozjGueWK5bo4eUe//wAy5zg4yecfwW12Mb7NxiwuHLAg/JnY5IwMmIk8xgEr6EeAq5q8pbM2Ncu4MSlHjZWDEhTG4wyHXXPI8q9DbA3yglt43mkSKbBWRGbHDIhKvj7PEpIPUEVtVJtcnm66qELPQ1h/sSelKVocQpSsTam04raNpZpEjRQSSzAcugydT5UBGu0ves2Nt8y8YuZHVI1bBIB1d+HIJAUHyyRVDyyM7M7sXd2Luzc2Y8yf4DQYAr5NcmeR7hx85MzSMcajjJIXxwAQPhXEnHOqNl0sB3ABJ0A1NXx2TbCNrYIzriW4JnkzzHFju1PhhAunjmqv7ONz32jOs0ikWUTZJP8APuvJB9kH3j5Y5k49BirJESYpSlSVFKVg7a2vDaQtNO4SNeZ6knkoA1LE6ACgMm7uUiRpJGVEUFmZjgKBzJJ5CvMu9U8dzf3M8JYwPIHTII4vZQM2DqAWDEZGcYrab473z7Sf28x24OY4PTk8hHvP1xyXzOp0FVbLpHGRwoJPIAk+gr0J2abFNps+FGGJJB30viHk9rh+6ML92qU3Q2L8tvYICMpxd7KOndRkFgfJm4U+9XpOkSJMUpSrFRSlKA+MoIwdQdDVQS7nzWNxLHbWsk0LnvIWTgHCDniiZpGULwnlrqpHM5q4KUJTaKr2X2b3JlluJJ1t3lKhkTEoCKoUHLBQsmR9oYJ59NtL2Q7OkPFMs0shxxSNKwLEaZITCjTwAqfUoQKr3aPaSxdhaWyyxqSveyS92rkHBKBUYsuc+0cZxpka1Jd+r1odnXci6MsEpU+DFSAfxNVRBCEVUHJQFHoBgVWUsF4Ryct4+0XaLsUVorZcD+SHG+D9uQY8eSD1qEXLNK/eSs8sn15GLt8CxOB5CtxvNHhlfoRj4j/r+VR2a9UctT+VVTbJaSO+SQKMmpXuFuBLtIrNPxRWQOQOT3Hkv1U8X68h9YZ3Zj2dG84by9HzHOGH/K/bf/R+C/S66c7yVQAABgDQAdBVkirZ1WdqkSLHGqoiAKqqMBVHIAV3UpViopSlAYm1doJbQyTykiONGdiBk8KjJ0HOqe3y2pLtQx8SdxDEWeNCeJ2YjhDSYPCuAT7Iydfe6VbW8th8otLiHrJDLGPVlIH76pnZ8/eRRv8AWRW9MgZHrVJtovBJkSubdo2KsMH9/mPKuqpneWiyrhh6HqPSontS37hwpOS2qYBJbUDAA65I086qnku1gtHsM2XiO4ujzdxAn9CLViPV2IP9WKtKo72e7Ja12dbxSLwycHHIPCSQl2B8wWx8KkVamIpSlAKUpQClKUApSlAR7tDXOy77/wAtOfwRjVXq2QD5Zq3N64eOyul+tBMPxRqp62bMakdUUj4gYrOw1r8mrv7y3nUxycQGdDjGCOorbbmdkq3ccVzNMywSe2sSqONosng4nzgcS4OAMgNjnUb208vcyZmiJ4T7IKjB8iRoQfOvRexbQQ28MSqqhI0QBdQMKBgE8x51MERNmTbwLGiogCooCqo5BQMADyArspSrmYpSlAKUpQCqa3v2b/g+4ctpbTM8sT4OEYktJEcctSWXyJH0auWvjKCMEZFQ1klPBR6sCARqDqD4iurdeRU2xaEtNq0qacuJkPCv9XjiJx1CnpWRe7P+SXM1r9GNg0XnBJlo/wBk8Uf9nWJHG4vLNxKyAXUCjA5cbBDy5hs8BzphzWS4kay5iXzSlK2MRSlKAUpSgFKUoBSlKA6b2HjjdPrKy/iCKobYLZtoP6qMfEKAav8AqiYYTG00R0MU88ePsiRuD4FCp+NUn0aV9mt2rsmLuXAXGRjIJzroefka9CW8QRFVeSqFHoBgVR1zAJEZGzwsMHBwceordbO33vLRfncXcK6tkBZgo5kFRwSEDkpCk496ohImcfYtulYUW1oWRZBLHwOodSWAyrDIOp8K6Jt47RPeurdfWVB+taGRtKVH5N99nLzvrT/1kP7jXQ3aFswf47B8Gz+4UBJ6VFT2j7M/zyL8G/u1wbtL2YP8bT9l/wC7QEtpUR/7TNmf50v7L/3af9pmzP8AOl/Zf+7QET39z/hV89bWDHoJLjP5mtBtKBnjYIcPoyHwkUhkPwYCtp2gbyWE81vcwXKOwBt5FwwPdueJG1GPZcYPk5PSsSsp9m0OVgtndLbYvbOG4AwZEHEv1ZB7Lr8GBHwrb1VPZ7vDBZSXEFxNHDFIwuITI4UcTezMgLHxVW++ansO9li/u3lq3pMh/wB6tE8mTWGbmlYkW1IG92aJvR1P7jWUDnlUkH2lKUApSlAKUpQFP7xdtLRyPFb2pBQlS05KnI0/k11HxIPlVetvpM9xLPKkbd6VZxGODDKoTK5Jzoozk9Odejtr7u2t1/3i3hlPQsgLD0bmPxqK3nZBs18lUliJ+pKxx8JCwqGskp4K0tN57Z+b8B8JBw/n7p+BrtvN4beMZMiseioQzH4D9dKllx2HQfQu5x/TVG/2QtaufsNlHuXkfo0JH5hz+6qbC/xCoViX6oGpIGmgJOB8BXMKKsy47FrxRkT2xHq4/wBw1qLnsxvEz7dscfbfp/ZVcqQulbq83YmizxNFoM6M36oK1VxAUODjx0qAdVKUoBSlKA+EVJd3t5RGvdzk8Kj2HwToPoHGufA/Co3WwttjyOcApyzqT/CjWSU8H3b21flMgYKVRQVQHmc4JJ8OQ08q1uKlVnuDdS+61vyB1d+vpGa29p2R3sn87aj70n/10wRkrwxg9B+FdkDlDlCUPipK/uq0YexC6PvXUC+iu37+Gtjb9hv+UvT92LH73NSMlYW28l5H7l3cr/bP+4tit5Y9p204v8Z7weEiI35gA/nVj2nYlZrrJPcv5ZRR+SZ/Ot3YdlmzIjn5P3h/0kjuP2S3D+VCMkW3L7XJrmeO3mteNnKrxwZ9nJxxMjZwg5k8WgHWrdrF2fs2GBeGGKOJfBECj/VFZVSQKUpQH//Z"/>
          <p:cNvSpPr>
            <a:spLocks noChangeAspect="1" noChangeArrowheads="1"/>
          </p:cNvSpPr>
          <p:nvPr/>
        </p:nvSpPr>
        <p:spPr bwMode="auto">
          <a:xfrm>
            <a:off x="155575" y="-2193925"/>
            <a:ext cx="316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" name="Picture 28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865" y="34969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6145" name="Picture 6144" descr="king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1" y="1121751"/>
            <a:ext cx="1094204" cy="2914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alpha val="20000"/>
              </a:schemeClr>
            </a:glow>
            <a:outerShdw blurRad="25400" dist="25400" dir="54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4" name="Picture 6143" descr="queen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32" y="1688242"/>
            <a:ext cx="1060313" cy="2314290"/>
          </a:xfrm>
          <a:prstGeom prst="rect">
            <a:avLst/>
          </a:prstGeom>
          <a:effectLst>
            <a:glow rad="127000">
              <a:schemeClr val="accent3">
                <a:alpha val="20000"/>
              </a:schemeClr>
            </a:glow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6" name="Picture 35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331" y="3623734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7" name="Picture 36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333" y="26587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8" name="Picture 37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65" y="3623734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9" name="Picture 38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266" y="34969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44" name="Picture 43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798" y="26587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45" name="Picture 44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069" y="1786678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grpSp>
        <p:nvGrpSpPr>
          <p:cNvPr id="30" name="Group 29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31" name="Chevron 30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Picture 47" descr="bishop.png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003" y="228600"/>
            <a:ext cx="889313" cy="1905000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072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479E-6 -2.52661E-6 L -0.75287 -0.04604 L -0.87896 0.12633 L -0.81504 0.51921 L -0.12661 0.57821 L 4.99479E-6 -2.52661E-6 Z " pathEditMode="relative" rAng="0" ptsTypes="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56" y="266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Security? 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133600" y="1063752"/>
            <a:ext cx="4876800" cy="4876800"/>
          </a:xfrm>
          <a:prstGeom prst="frame">
            <a:avLst>
              <a:gd name="adj1" fmla="val 8359"/>
            </a:avLst>
          </a:prstGeom>
          <a:solidFill>
            <a:srgbClr val="730E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514600" y="1447800"/>
            <a:ext cx="4111752" cy="4111752"/>
          </a:xfrm>
          <a:prstGeom prst="frame">
            <a:avLst>
              <a:gd name="adj1" fmla="val 7752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2819401" y="1735836"/>
            <a:ext cx="3518915" cy="3518916"/>
          </a:xfrm>
          <a:prstGeom prst="frame">
            <a:avLst>
              <a:gd name="adj1" fmla="val 9326"/>
            </a:avLst>
          </a:prstGeom>
          <a:solidFill>
            <a:srgbClr val="730E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1063752"/>
            <a:ext cx="1751556" cy="38404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PERIMETER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15051" y="1447801"/>
            <a:ext cx="1389053" cy="28803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EXTERIOR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0031" y="1735837"/>
            <a:ext cx="1159097" cy="28803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INTERIOR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Frame 37"/>
          <p:cNvSpPr/>
          <p:nvPr/>
        </p:nvSpPr>
        <p:spPr>
          <a:xfrm>
            <a:off x="3124200" y="2023872"/>
            <a:ext cx="2926080" cy="2926081"/>
          </a:xfrm>
          <a:prstGeom prst="frame">
            <a:avLst>
              <a:gd name="adj1" fmla="val 11019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77053" y="2023872"/>
            <a:ext cx="1265056" cy="31023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RESTRICTED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2311908"/>
            <a:ext cx="2333244" cy="2333244"/>
          </a:xfrm>
          <a:prstGeom prst="rect">
            <a:avLst/>
          </a:prstGeom>
          <a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-934474" y="3144273"/>
            <a:ext cx="4876803" cy="72185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</a:rPr>
              <a:t>DETECTION</a:t>
            </a:r>
          </a:p>
        </p:txBody>
      </p:sp>
      <p:sp>
        <p:nvSpPr>
          <p:cNvPr id="43" name="TextBox 42"/>
          <p:cNvSpPr txBox="1"/>
          <p:nvPr/>
        </p:nvSpPr>
        <p:spPr>
          <a:xfrm rot="5400000">
            <a:off x="5201672" y="3144275"/>
            <a:ext cx="4876802" cy="72185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0000"/>
                </a:solidFill>
              </a:rPr>
              <a:t>DELAY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77053" y="4645152"/>
            <a:ext cx="1265056" cy="31023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RESTRICTED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30031" y="4949953"/>
            <a:ext cx="1159097" cy="28803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INTERIOR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15051" y="5254752"/>
            <a:ext cx="1389053" cy="28803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EXTERIOR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33800" y="5559552"/>
            <a:ext cx="1751556" cy="38404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PERIMETER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39" name="Chevron 38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Chevron 44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Chevron 50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53" name="Chevron 52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Chevron 53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8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Features of Effective Security System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0" y="1219200"/>
            <a:ext cx="8686800" cy="4572000"/>
            <a:chOff x="228600" y="1219200"/>
            <a:chExt cx="8686800" cy="4572000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20" name="Snip Diagonal Corner Rectangle 19"/>
            <p:cNvSpPr/>
            <p:nvPr/>
          </p:nvSpPr>
          <p:spPr>
            <a:xfrm>
              <a:off x="228600" y="1219200"/>
              <a:ext cx="2057400" cy="4572000"/>
            </a:xfrm>
            <a:prstGeom prst="snip2DiagRect">
              <a:avLst/>
            </a:prstGeom>
            <a:grpFill/>
            <a:ln>
              <a:noFill/>
            </a:ln>
            <a:effectLst>
              <a:outerShdw blurRad="127000" dist="127000" dir="195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365760" bIns="0" rtlCol="0" anchor="t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Balanced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Security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No weak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areas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Snip Diagonal Corner Rectangle 23"/>
            <p:cNvSpPr/>
            <p:nvPr/>
          </p:nvSpPr>
          <p:spPr>
            <a:xfrm>
              <a:off x="2438400" y="1219200"/>
              <a:ext cx="2057400" cy="4572000"/>
            </a:xfrm>
            <a:prstGeom prst="snip2DiagRect">
              <a:avLst/>
            </a:prstGeom>
            <a:grpFill/>
            <a:ln>
              <a:noFill/>
            </a:ln>
            <a:effectLst>
              <a:outerShdw blurRad="127000" dist="127000" dir="195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365760" rIns="0" bIns="0" rtlCol="0" anchor="t"/>
            <a:lstStyle/>
            <a:p>
              <a:r>
                <a:rPr lang="en-US" b="1" dirty="0">
                  <a:solidFill>
                    <a:schemeClr val="bg1"/>
                  </a:solidFill>
                </a:rPr>
                <a:t>Threat-</a:t>
              </a:r>
              <a:r>
                <a:rPr lang="en-US" b="1" dirty="0" smtClean="0">
                  <a:solidFill>
                    <a:schemeClr val="bg1"/>
                  </a:solidFill>
                </a:rPr>
                <a:t>Based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Criteria</a:t>
              </a:r>
            </a:p>
            <a:p>
              <a:endParaRPr lang="en-US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Design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criteria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describing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adversary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capabilities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Snip Diagonal Corner Rectangle 25"/>
            <p:cNvSpPr/>
            <p:nvPr/>
          </p:nvSpPr>
          <p:spPr>
            <a:xfrm>
              <a:off x="4648200" y="1219200"/>
              <a:ext cx="2057400" cy="4572000"/>
            </a:xfrm>
            <a:prstGeom prst="snip2DiagRect">
              <a:avLst/>
            </a:prstGeom>
            <a:grpFill/>
            <a:ln>
              <a:noFill/>
            </a:ln>
            <a:effectLst>
              <a:outerShdw blurRad="127000" dist="127000" dir="195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365760" rIns="0" bIns="0" rtlCol="0" anchor="t"/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Based Security</a:t>
              </a:r>
            </a:p>
            <a:p>
              <a:endParaRPr lang="en-US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Robustness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of security</a:t>
              </a:r>
              <a:r>
                <a:rPr lang="en-US" b="1" dirty="0">
                  <a:solidFill>
                    <a:schemeClr val="bg1"/>
                  </a:solidFill>
                </a:rPr>
                <a:t/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measures</a:t>
              </a:r>
            </a:p>
            <a:p>
              <a:pPr marL="285750" indent="-285750">
                <a:buFont typeface="Arial"/>
                <a:buChar char="•"/>
              </a:pPr>
              <a:endParaRPr lang="en-US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Integration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of </a:t>
              </a:r>
              <a:r>
                <a:rPr lang="en-US" b="1" dirty="0">
                  <a:solidFill>
                    <a:schemeClr val="bg1"/>
                  </a:solidFill>
                </a:rPr>
                <a:t>Detection</a:t>
              </a:r>
              <a:r>
                <a:rPr lang="en-US" b="1" dirty="0" smtClean="0">
                  <a:solidFill>
                    <a:schemeClr val="bg1"/>
                  </a:solidFill>
                </a:rPr>
                <a:t>,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Delay, and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Response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Snip Diagonal Corner Rectangle 27"/>
            <p:cNvSpPr/>
            <p:nvPr/>
          </p:nvSpPr>
          <p:spPr>
            <a:xfrm>
              <a:off x="6858000" y="1219200"/>
              <a:ext cx="2057400" cy="4572000"/>
            </a:xfrm>
            <a:prstGeom prst="snip2DiagRect">
              <a:avLst/>
            </a:prstGeom>
            <a:grpFill/>
            <a:ln>
              <a:noFill/>
            </a:ln>
            <a:effectLst>
              <a:outerShdw blurRad="127000" dist="127000" dir="195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365760" rIns="0" bIns="0" rtlCol="0" anchor="t"/>
            <a:lstStyle/>
            <a:p>
              <a:r>
                <a:rPr lang="en-US" b="1" dirty="0">
                  <a:solidFill>
                    <a:schemeClr val="bg1"/>
                  </a:solidFill>
                </a:rPr>
                <a:t>Integrated </a:t>
              </a:r>
              <a:r>
                <a:rPr lang="en-US" b="1" dirty="0" smtClean="0">
                  <a:solidFill>
                    <a:schemeClr val="bg1"/>
                  </a:solidFill>
                </a:rPr>
                <a:t>and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Effective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Security</a:t>
              </a: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Management</a:t>
              </a:r>
            </a:p>
            <a:p>
              <a:endParaRPr lang="en-US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Entire</a:t>
              </a:r>
              <a:br>
                <a:rPr lang="en-US" b="1" dirty="0" smtClean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security</a:t>
              </a:r>
              <a:r>
                <a:rPr lang="en-US" b="1" dirty="0">
                  <a:solidFill>
                    <a:schemeClr val="bg1"/>
                  </a:solidFill>
                </a:rPr>
                <a:t/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 smtClean="0">
                  <a:solidFill>
                    <a:schemeClr val="bg1"/>
                  </a:solidFill>
                </a:rPr>
                <a:t>effort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21" name="Chevron 20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SYSTEM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8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676400"/>
            <a:ext cx="3657600" cy="3657600"/>
          </a:xfrm>
          <a:prstGeom prst="roundRect">
            <a:avLst>
              <a:gd name="adj" fmla="val 6065"/>
            </a:avLst>
          </a:prstGeom>
          <a:noFill/>
          <a:ln w="38100" cmpd="dbl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Security</a:t>
            </a:r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0" y="5715000"/>
            <a:ext cx="9144000" cy="381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200" b="1" i="1" dirty="0">
                <a:solidFill>
                  <a:schemeClr val="bg1"/>
                </a:solidFill>
              </a:rPr>
              <a:t>Access </a:t>
            </a:r>
            <a:r>
              <a:rPr lang="en-US" sz="2200" b="1" i="1" dirty="0" smtClean="0">
                <a:solidFill>
                  <a:schemeClr val="bg1"/>
                </a:solidFill>
              </a:rPr>
              <a:t>Control </a:t>
            </a:r>
            <a:r>
              <a:rPr lang="en-US" sz="2200" b="1" i="1" dirty="0">
                <a:solidFill>
                  <a:schemeClr val="bg1"/>
                </a:solidFill>
              </a:rPr>
              <a:t>is the the most difficult to </a:t>
            </a:r>
            <a:r>
              <a:rPr lang="en-US" sz="2200" b="1" i="1" dirty="0" smtClean="0">
                <a:solidFill>
                  <a:schemeClr val="bg1"/>
                </a:solidFill>
              </a:rPr>
              <a:t>achieve in a Balanced Security.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indent="0" algn="dist">
              <a:lnSpc>
                <a:spcPct val="90000"/>
              </a:lnSpc>
              <a:spcBef>
                <a:spcPts val="0"/>
              </a:spcBef>
              <a:buFont typeface="Wingdings" pitchFamily="-111" charset="2"/>
              <a:buNone/>
            </a:pPr>
            <a:r>
              <a:rPr lang="en-US" dirty="0" smtClean="0">
                <a:solidFill>
                  <a:srgbClr val="FFFFFF"/>
                </a:solidFill>
              </a:rPr>
              <a:t>DETECTION • DELAY • RESPONSE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897973" y="1831452"/>
            <a:ext cx="3348054" cy="3350148"/>
            <a:chOff x="2606524" y="1676400"/>
            <a:chExt cx="3870476" cy="3872895"/>
          </a:xfrm>
        </p:grpSpPr>
        <p:sp>
          <p:nvSpPr>
            <p:cNvPr id="25" name="Frame 24"/>
            <p:cNvSpPr/>
            <p:nvPr/>
          </p:nvSpPr>
          <p:spPr>
            <a:xfrm>
              <a:off x="2606524" y="1678818"/>
              <a:ext cx="3870476" cy="3870477"/>
            </a:xfrm>
            <a:prstGeom prst="frame">
              <a:avLst>
                <a:gd name="adj1" fmla="val 8359"/>
              </a:avLst>
            </a:prstGeom>
            <a:solidFill>
              <a:srgbClr val="730E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Frame 25"/>
            <p:cNvSpPr/>
            <p:nvPr/>
          </p:nvSpPr>
          <p:spPr>
            <a:xfrm>
              <a:off x="2908905" y="1981200"/>
              <a:ext cx="3263295" cy="3263295"/>
            </a:xfrm>
            <a:prstGeom prst="frame">
              <a:avLst>
                <a:gd name="adj1" fmla="val 7752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3150810" y="2209800"/>
              <a:ext cx="2792790" cy="2792790"/>
            </a:xfrm>
            <a:prstGeom prst="frame">
              <a:avLst>
                <a:gd name="adj1" fmla="val 9326"/>
              </a:avLst>
            </a:prstGeom>
            <a:solidFill>
              <a:srgbClr val="730E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6524" y="1676400"/>
              <a:ext cx="1390124" cy="3048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PERIMETER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20374" y="1981201"/>
              <a:ext cx="1102423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PROTECTED AREA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11628" y="2209801"/>
              <a:ext cx="919918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INNER AREA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3392714" y="2438400"/>
              <a:ext cx="2322286" cy="2322286"/>
            </a:xfrm>
            <a:prstGeom prst="frame">
              <a:avLst>
                <a:gd name="adj1" fmla="val 11019"/>
              </a:avLst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69582" y="2438400"/>
              <a:ext cx="100401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STRONG ROOM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34619" y="2667000"/>
              <a:ext cx="1851781" cy="1851781"/>
            </a:xfrm>
            <a:prstGeom prst="rect">
              <a:avLst/>
            </a:prstGeom>
            <a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69582" y="4518781"/>
              <a:ext cx="100401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</a:rPr>
                <a:t>STRONG ROOM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11628" y="4760686"/>
              <a:ext cx="919918" cy="26313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INNER AREA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20374" y="5002590"/>
              <a:ext cx="1102423" cy="2286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PROTECTED AREA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76524" y="5244495"/>
              <a:ext cx="1390124" cy="3048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PERIMETER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Picture 39" descr="run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33600"/>
            <a:ext cx="2590800" cy="2439412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grpSp>
        <p:nvGrpSpPr>
          <p:cNvPr id="42" name="Group 41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43" name="Chevron 42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Chevron 44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Chevron 47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49" name="Chevron 48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Chevron 49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Chevron 50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 rot="16200000">
            <a:off x="800100" y="3238500"/>
            <a:ext cx="3505199" cy="3809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DETECTION &amp; DELAY</a:t>
            </a:r>
          </a:p>
        </p:txBody>
      </p:sp>
      <p:sp>
        <p:nvSpPr>
          <p:cNvPr id="54" name="TextBox 53"/>
          <p:cNvSpPr txBox="1"/>
          <p:nvPr/>
        </p:nvSpPr>
        <p:spPr>
          <a:xfrm rot="5400000" flipH="1">
            <a:off x="4800601" y="3276599"/>
            <a:ext cx="3505199" cy="30480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DETECTION &amp; DELAY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95600" y="5334000"/>
            <a:ext cx="3352800" cy="304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DETECTION &amp; DELAY</a:t>
            </a:r>
          </a:p>
        </p:txBody>
      </p:sp>
      <p:sp>
        <p:nvSpPr>
          <p:cNvPr id="57" name="TextBox 56"/>
          <p:cNvSpPr txBox="1"/>
          <p:nvPr/>
        </p:nvSpPr>
        <p:spPr>
          <a:xfrm flipH="1">
            <a:off x="2895601" y="1371600"/>
            <a:ext cx="3352800" cy="30480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DETECTION &amp; DELAY</a:t>
            </a:r>
          </a:p>
        </p:txBody>
      </p:sp>
      <p:pic>
        <p:nvPicPr>
          <p:cNvPr id="59" name="Picture 58" descr="run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53200" y="2133600"/>
            <a:ext cx="2590800" cy="2439412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69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Based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40"/>
            <a:ext cx="8229600" cy="31858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What is the criteria used for security design?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What is the ability of a sensor to detect an intrusion, or the access delay time of a barrier?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Sensor or barrier effectiveness depends on the capabilities and scenario of the adversary.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What alarms reliably for one adversary, may NOT alarm for another</a:t>
            </a:r>
            <a:endParaRPr lang="en-US" sz="2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0" y="4876801"/>
            <a:ext cx="9144000" cy="9906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A security </a:t>
            </a:r>
            <a:r>
              <a:rPr lang="en-US" sz="2800" b="1" i="1" dirty="0">
                <a:solidFill>
                  <a:schemeClr val="bg1"/>
                </a:solidFill>
              </a:rPr>
              <a:t>component is designed </a:t>
            </a:r>
            <a:r>
              <a:rPr lang="en-US" sz="2800" b="1" i="1" dirty="0" smtClean="0">
                <a:solidFill>
                  <a:schemeClr val="bg1"/>
                </a:solidFill>
              </a:rPr>
              <a:t>for</a:t>
            </a:r>
          </a:p>
          <a:p>
            <a:pPr marL="0" lvl="1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chemeClr val="bg1"/>
                </a:solidFill>
              </a:rPr>
              <a:t>specific </a:t>
            </a:r>
            <a:r>
              <a:rPr lang="en-US" sz="2800" b="1" i="1" dirty="0">
                <a:solidFill>
                  <a:schemeClr val="bg1"/>
                </a:solidFill>
              </a:rPr>
              <a:t>adversary </a:t>
            </a:r>
            <a:r>
              <a:rPr lang="en-US" sz="2800" b="1" i="1" dirty="0" smtClean="0">
                <a:solidFill>
                  <a:schemeClr val="bg1"/>
                </a:solidFill>
              </a:rPr>
              <a:t>capabilities.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22" name="Chevron 21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CRITERIA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7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Based Security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914400"/>
            <a:ext cx="8991600" cy="533400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rtlCol="0" anchor="ctr">
            <a:noAutofit/>
          </a:bodyPr>
          <a:lstStyle/>
          <a:p>
            <a:pPr algn="ctr"/>
            <a:r>
              <a:rPr lang="en-US" sz="2400" b="1" i="1" dirty="0">
                <a:solidFill>
                  <a:srgbClr val="730E00"/>
                </a:solidFill>
                <a:latin typeface="Calibri"/>
                <a:cs typeface="Calibri"/>
              </a:rPr>
              <a:t>Effectiveness of a detection or delay security measure relates </a:t>
            </a:r>
            <a:r>
              <a:rPr lang="en-US" sz="2400" b="1" i="1" dirty="0" smtClean="0">
                <a:solidFill>
                  <a:srgbClr val="730E00"/>
                </a:solidFill>
                <a:latin typeface="Calibri"/>
                <a:cs typeface="Calibri"/>
              </a:rPr>
              <a:t>to…</a:t>
            </a:r>
            <a:endParaRPr lang="en-US" sz="2400" b="1" i="1" dirty="0">
              <a:solidFill>
                <a:srgbClr val="730E00"/>
              </a:solidFill>
              <a:latin typeface="Calibri"/>
              <a:cs typeface="Calibri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457200" y="2214282"/>
            <a:ext cx="2438400" cy="3729318"/>
          </a:xfrm>
          <a:prstGeom prst="snip2DiagRect">
            <a:avLst/>
          </a:prstGeom>
          <a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127000" dir="195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Diagonal Corner Rectangle 15"/>
          <p:cNvSpPr/>
          <p:nvPr/>
        </p:nvSpPr>
        <p:spPr>
          <a:xfrm>
            <a:off x="3352800" y="2214282"/>
            <a:ext cx="2438400" cy="3729318"/>
          </a:xfrm>
          <a:prstGeom prst="snip2Diag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127000" dir="195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nip Diagonal Corner Rectangle 16"/>
          <p:cNvSpPr/>
          <p:nvPr/>
        </p:nvSpPr>
        <p:spPr>
          <a:xfrm>
            <a:off x="6248400" y="2214282"/>
            <a:ext cx="2438400" cy="3729318"/>
          </a:xfrm>
          <a:prstGeom prst="snip2DiagRect">
            <a:avLst/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127000" dir="195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47801"/>
            <a:ext cx="2438400" cy="685799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smtClean="0"/>
              <a:t>its functionality in the expected environment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2801" y="1447800"/>
            <a:ext cx="2438400" cy="6858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its success against the defined adversary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48401" y="1447800"/>
            <a:ext cx="2438399" cy="6858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600" b="1" dirty="0" smtClean="0"/>
              <a:t>its installation and maintenance quality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30" name="Chevron 29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Based Security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914400"/>
            <a:ext cx="8991600" cy="1219200"/>
            <a:chOff x="76200" y="914400"/>
            <a:chExt cx="8991600" cy="1219200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914400"/>
              <a:ext cx="5943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rtlCol="0" anchor="t">
              <a:noAutofit/>
            </a:bodyPr>
            <a:lstStyle/>
            <a:p>
              <a:pPr algn="dist"/>
              <a:r>
                <a:rPr lang="en-US" sz="2400" b="1" dirty="0" smtClean="0">
                  <a:solidFill>
                    <a:srgbClr val="730E00"/>
                  </a:solidFill>
                </a:rPr>
                <a:t>INTEGRATION OF MEASURES</a:t>
              </a:r>
              <a:endParaRPr lang="en-US" sz="2400" b="1" dirty="0">
                <a:solidFill>
                  <a:srgbClr val="730E00"/>
                </a:solidFill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52400" y="1447800"/>
              <a:ext cx="28956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Integration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24200" y="1447800"/>
              <a:ext cx="28956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Timeline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096000" y="1447800"/>
              <a:ext cx="2895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30E00"/>
              </a:solidFill>
            </a:ln>
          </p:spPr>
          <p:txBody>
            <a:bodyPr vert="horz" wrap="square" lIns="0" tIns="45720" rIns="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rgbClr val="730E00"/>
                  </a:solidFill>
                </a:rPr>
                <a:t>Comparing to response time</a:t>
              </a:r>
              <a:endParaRPr lang="en-US" sz="1600" b="1" dirty="0">
                <a:solidFill>
                  <a:srgbClr val="730E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6200" y="1219200"/>
              <a:ext cx="1295400" cy="0"/>
            </a:xfrm>
            <a:prstGeom prst="straightConnector1">
              <a:avLst/>
            </a:prstGeom>
            <a:ln cap="rnd">
              <a:solidFill>
                <a:srgbClr val="730E0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772400" y="1219200"/>
              <a:ext cx="1295400" cy="0"/>
            </a:xfrm>
            <a:prstGeom prst="straightConnector1">
              <a:avLst/>
            </a:prstGeom>
            <a:ln cap="rnd">
              <a:solidFill>
                <a:srgbClr val="730E00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6200" y="2133600"/>
              <a:ext cx="8991600" cy="0"/>
            </a:xfrm>
            <a:prstGeom prst="straightConnector1">
              <a:avLst/>
            </a:prstGeom>
            <a:ln cap="rnd">
              <a:solidFill>
                <a:srgbClr val="730E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6200" y="1219200"/>
              <a:ext cx="0" cy="914400"/>
            </a:xfrm>
            <a:prstGeom prst="straightConnector1">
              <a:avLst/>
            </a:prstGeom>
            <a:ln cap="rnd">
              <a:solidFill>
                <a:srgbClr val="730E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9067800" y="1219200"/>
              <a:ext cx="0" cy="914400"/>
            </a:xfrm>
            <a:prstGeom prst="straightConnector1">
              <a:avLst/>
            </a:prstGeom>
            <a:ln cap="rnd">
              <a:solidFill>
                <a:srgbClr val="730E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103" name="Chevron 102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Chevron 103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Chevron 104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Chevron 117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124" name="Chevron 123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Chevron 124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Chevron 125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Chevron 126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8" name="Chevron 127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Chevron 128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2667001"/>
            <a:ext cx="8534400" cy="3124199"/>
            <a:chOff x="304800" y="2667001"/>
            <a:chExt cx="8534400" cy="3124199"/>
          </a:xfrm>
        </p:grpSpPr>
        <p:pic>
          <p:nvPicPr>
            <p:cNvPr id="10" name="Picture 9" descr="run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3942716"/>
              <a:ext cx="1295400" cy="1295400"/>
            </a:xfrm>
            <a:prstGeom prst="rect">
              <a:avLst/>
            </a:prstGeom>
          </p:spPr>
        </p:pic>
        <p:sp>
          <p:nvSpPr>
            <p:cNvPr id="30" name="Right Arrow 29"/>
            <p:cNvSpPr/>
            <p:nvPr/>
          </p:nvSpPr>
          <p:spPr>
            <a:xfrm>
              <a:off x="304800" y="5486400"/>
              <a:ext cx="8382000" cy="30480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TIME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4196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244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0292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3340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388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9436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2484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5532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8580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71628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74676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77724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 rot="16200000">
              <a:off x="4343400" y="28956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 rot="16200000">
              <a:off x="4343400" y="32004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 rot="16200000">
              <a:off x="4343400" y="35052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 rot="16200000">
              <a:off x="6591302" y="2933701"/>
              <a:ext cx="76200" cy="441959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3340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6388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9436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2484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5532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8580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1628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74676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7724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80772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8382000" y="32766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 rot="16200000">
              <a:off x="5257800" y="3505201"/>
              <a:ext cx="304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80772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8382000" y="2667001"/>
              <a:ext cx="304800" cy="15240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362200" y="3505201"/>
              <a:ext cx="0" cy="167640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133600" y="3276601"/>
              <a:ext cx="228600" cy="228600"/>
            </a:xfrm>
            <a:prstGeom prst="line">
              <a:avLst/>
            </a:prstGeom>
            <a:ln cap="rnd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 Same Side Corner Rectangle 73"/>
            <p:cNvSpPr/>
            <p:nvPr/>
          </p:nvSpPr>
          <p:spPr>
            <a:xfrm>
              <a:off x="7543800" y="3733801"/>
              <a:ext cx="914400" cy="1371599"/>
            </a:xfrm>
            <a:prstGeom prst="round2Same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100000">
                  <a:schemeClr val="bg2">
                    <a:lumMod val="90000"/>
                  </a:schemeClr>
                </a:gs>
                <a:gs pos="4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47" idx="1"/>
            </p:cNvCxnSpPr>
            <p:nvPr/>
          </p:nvCxnSpPr>
          <p:spPr>
            <a:xfrm>
              <a:off x="4495800" y="3733801"/>
              <a:ext cx="0" cy="1371600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410200" y="3733801"/>
              <a:ext cx="0" cy="1371600"/>
            </a:xfrm>
            <a:prstGeom prst="line">
              <a:avLst/>
            </a:prstGeom>
            <a:ln w="571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 rot="3600000">
              <a:off x="4104906" y="3355425"/>
              <a:ext cx="213894" cy="359980"/>
              <a:chOff x="-487947" y="2667000"/>
              <a:chExt cx="213894" cy="35998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-487947" y="2667000"/>
                <a:ext cx="213894" cy="359980"/>
                <a:chOff x="-457200" y="2667000"/>
                <a:chExt cx="152400" cy="359980"/>
              </a:xfrm>
              <a:solidFill>
                <a:schemeClr val="bg1"/>
              </a:solid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-457200" y="2895600"/>
                  <a:ext cx="152400" cy="13138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 rot="16200000">
                  <a:off x="-533400" y="2743200"/>
                  <a:ext cx="304800" cy="152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1" name="Oval 90"/>
              <p:cNvSpPr/>
              <p:nvPr/>
            </p:nvSpPr>
            <p:spPr>
              <a:xfrm>
                <a:off x="-457200" y="2743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8000000" flipH="1">
              <a:off x="4674401" y="3355426"/>
              <a:ext cx="213894" cy="359980"/>
              <a:chOff x="-487947" y="2667000"/>
              <a:chExt cx="213894" cy="35998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-487947" y="2667000"/>
                <a:ext cx="213894" cy="359980"/>
                <a:chOff x="-457200" y="2667000"/>
                <a:chExt cx="152400" cy="359980"/>
              </a:xfrm>
              <a:solidFill>
                <a:schemeClr val="bg1"/>
              </a:solid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-457200" y="2895600"/>
                  <a:ext cx="152400" cy="13138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Rounded Rectangle 98"/>
                <p:cNvSpPr/>
                <p:nvPr/>
              </p:nvSpPr>
              <p:spPr>
                <a:xfrm rot="16200000">
                  <a:off x="-533400" y="2743200"/>
                  <a:ext cx="304800" cy="152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-457200" y="2743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101" name="Rounded Rectangle 100"/>
            <p:cNvSpPr/>
            <p:nvPr/>
          </p:nvSpPr>
          <p:spPr>
            <a:xfrm rot="16200000">
              <a:off x="6515102" y="3086102"/>
              <a:ext cx="228599" cy="4419596"/>
            </a:xfrm>
            <a:prstGeom prst="roundRect">
              <a:avLst/>
            </a:prstGeom>
            <a:pattFill prst="lgConfetti">
              <a:fgClr>
                <a:schemeClr val="bg2">
                  <a:lumMod val="50000"/>
                </a:schemeClr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ounded Rectangle 101"/>
            <p:cNvSpPr/>
            <p:nvPr/>
          </p:nvSpPr>
          <p:spPr>
            <a:xfrm rot="16200000">
              <a:off x="2247899" y="3238501"/>
              <a:ext cx="228599" cy="4114797"/>
            </a:xfrm>
            <a:prstGeom prst="roundRect">
              <a:avLst/>
            </a:prstGeom>
            <a:pattFill prst="ltUpDiag">
              <a:fgClr>
                <a:schemeClr val="accent3"/>
              </a:fgClr>
              <a:bgClr>
                <a:prstClr val="white"/>
              </a:bgClr>
            </a:pattFill>
            <a:ln>
              <a:noFill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7" name="Group 106"/>
            <p:cNvGrpSpPr/>
            <p:nvPr/>
          </p:nvGrpSpPr>
          <p:grpSpPr>
            <a:xfrm rot="18000000" flipH="1">
              <a:off x="5588801" y="3431625"/>
              <a:ext cx="213894" cy="359980"/>
              <a:chOff x="-487947" y="2667000"/>
              <a:chExt cx="213894" cy="359980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-487947" y="2667000"/>
                <a:ext cx="213894" cy="359980"/>
                <a:chOff x="-457200" y="2667000"/>
                <a:chExt cx="152400" cy="359980"/>
              </a:xfrm>
              <a:solidFill>
                <a:schemeClr val="bg1"/>
              </a:solidFill>
            </p:grpSpPr>
            <p:sp>
              <p:nvSpPr>
                <p:cNvPr id="110" name="Isosceles Triangle 109"/>
                <p:cNvSpPr/>
                <p:nvPr/>
              </p:nvSpPr>
              <p:spPr>
                <a:xfrm>
                  <a:off x="-457200" y="2895600"/>
                  <a:ext cx="152400" cy="13138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ounded Rectangle 110"/>
                <p:cNvSpPr/>
                <p:nvPr/>
              </p:nvSpPr>
              <p:spPr>
                <a:xfrm rot="16200000">
                  <a:off x="-533400" y="2743200"/>
                  <a:ext cx="304800" cy="152400"/>
                </a:xfrm>
                <a:prstGeom prst="round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9" name="Oval 108"/>
              <p:cNvSpPr/>
              <p:nvPr/>
            </p:nvSpPr>
            <p:spPr>
              <a:xfrm>
                <a:off x="-457200" y="274320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2700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772400" y="4495801"/>
              <a:ext cx="457200" cy="457200"/>
              <a:chOff x="-2057401" y="1447800"/>
              <a:chExt cx="914401" cy="9144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-2057401" y="1447800"/>
                <a:ext cx="914401" cy="9144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730E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-2057401" y="1589034"/>
                <a:ext cx="914401" cy="657366"/>
              </a:xfrm>
              <a:custGeom>
                <a:avLst/>
                <a:gdLst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17092 w 915804"/>
                  <a:gd name="connsiteY9" fmla="*/ 40608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26617 w 915804"/>
                  <a:gd name="connsiteY9" fmla="*/ 39973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400615 h 737575"/>
                  <a:gd name="connsiteX1" fmla="*/ 155514 w 915804"/>
                  <a:gd name="connsiteY1" fmla="*/ 400615 h 737575"/>
                  <a:gd name="connsiteX2" fmla="*/ 190073 w 915804"/>
                  <a:gd name="connsiteY2" fmla="*/ 236455 h 737575"/>
                  <a:gd name="connsiteX3" fmla="*/ 267830 w 915804"/>
                  <a:gd name="connsiteY3" fmla="*/ 556135 h 737575"/>
                  <a:gd name="connsiteX4" fmla="*/ 354226 w 915804"/>
                  <a:gd name="connsiteY4" fmla="*/ 98215 h 737575"/>
                  <a:gd name="connsiteX5" fmla="*/ 440623 w 915804"/>
                  <a:gd name="connsiteY5" fmla="*/ 737575 h 737575"/>
                  <a:gd name="connsiteX6" fmla="*/ 531599 w 915804"/>
                  <a:gd name="connsiteY6" fmla="*/ 0 h 737575"/>
                  <a:gd name="connsiteX7" fmla="*/ 613416 w 915804"/>
                  <a:gd name="connsiteY7" fmla="*/ 573415 h 737575"/>
                  <a:gd name="connsiteX8" fmla="*/ 682533 w 915804"/>
                  <a:gd name="connsiteY8" fmla="*/ 245095 h 737575"/>
                  <a:gd name="connsiteX9" fmla="*/ 726617 w 915804"/>
                  <a:gd name="connsiteY9" fmla="*/ 402905 h 737575"/>
                  <a:gd name="connsiteX10" fmla="*/ 915804 w 915804"/>
                  <a:gd name="connsiteY10" fmla="*/ 400615 h 737575"/>
                  <a:gd name="connsiteX11" fmla="*/ 915804 w 915804"/>
                  <a:gd name="connsiteY11" fmla="*/ 400615 h 737575"/>
                  <a:gd name="connsiteX12" fmla="*/ 915804 w 915804"/>
                  <a:gd name="connsiteY12" fmla="*/ 400615 h 737575"/>
                  <a:gd name="connsiteX0" fmla="*/ 0 w 915804"/>
                  <a:gd name="connsiteY0" fmla="*/ 320405 h 657365"/>
                  <a:gd name="connsiteX1" fmla="*/ 155514 w 915804"/>
                  <a:gd name="connsiteY1" fmla="*/ 320405 h 657365"/>
                  <a:gd name="connsiteX2" fmla="*/ 190073 w 915804"/>
                  <a:gd name="connsiteY2" fmla="*/ 156245 h 657365"/>
                  <a:gd name="connsiteX3" fmla="*/ 267830 w 915804"/>
                  <a:gd name="connsiteY3" fmla="*/ 475925 h 657365"/>
                  <a:gd name="connsiteX4" fmla="*/ 354226 w 915804"/>
                  <a:gd name="connsiteY4" fmla="*/ 18005 h 657365"/>
                  <a:gd name="connsiteX5" fmla="*/ 440623 w 915804"/>
                  <a:gd name="connsiteY5" fmla="*/ 657365 h 657365"/>
                  <a:gd name="connsiteX6" fmla="*/ 518208 w 915804"/>
                  <a:gd name="connsiteY6" fmla="*/ 0 h 657365"/>
                  <a:gd name="connsiteX7" fmla="*/ 613416 w 915804"/>
                  <a:gd name="connsiteY7" fmla="*/ 493205 h 657365"/>
                  <a:gd name="connsiteX8" fmla="*/ 682533 w 915804"/>
                  <a:gd name="connsiteY8" fmla="*/ 164885 h 657365"/>
                  <a:gd name="connsiteX9" fmla="*/ 726617 w 915804"/>
                  <a:gd name="connsiteY9" fmla="*/ 322695 h 657365"/>
                  <a:gd name="connsiteX10" fmla="*/ 915804 w 915804"/>
                  <a:gd name="connsiteY10" fmla="*/ 320405 h 657365"/>
                  <a:gd name="connsiteX11" fmla="*/ 915804 w 915804"/>
                  <a:gd name="connsiteY11" fmla="*/ 320405 h 657365"/>
                  <a:gd name="connsiteX12" fmla="*/ 915804 w 915804"/>
                  <a:gd name="connsiteY12" fmla="*/ 320405 h 65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804" h="657365">
                    <a:moveTo>
                      <a:pt x="0" y="320405"/>
                    </a:moveTo>
                    <a:lnTo>
                      <a:pt x="155514" y="320405"/>
                    </a:lnTo>
                    <a:lnTo>
                      <a:pt x="190073" y="156245"/>
                    </a:lnTo>
                    <a:lnTo>
                      <a:pt x="267830" y="475925"/>
                    </a:lnTo>
                    <a:lnTo>
                      <a:pt x="354226" y="18005"/>
                    </a:lnTo>
                    <a:lnTo>
                      <a:pt x="440623" y="657365"/>
                    </a:lnTo>
                    <a:lnTo>
                      <a:pt x="518208" y="0"/>
                    </a:lnTo>
                    <a:lnTo>
                      <a:pt x="613416" y="493205"/>
                    </a:lnTo>
                    <a:lnTo>
                      <a:pt x="682533" y="164885"/>
                    </a:lnTo>
                    <a:lnTo>
                      <a:pt x="726617" y="322695"/>
                    </a:lnTo>
                    <a:lnTo>
                      <a:pt x="915804" y="320405"/>
                    </a:lnTo>
                    <a:lnTo>
                      <a:pt x="915804" y="320405"/>
                    </a:lnTo>
                    <a:lnTo>
                      <a:pt x="915804" y="320405"/>
                    </a:lnTo>
                  </a:path>
                </a:pathLst>
              </a:custGeom>
              <a:ln w="19050" cmpd="sng">
                <a:solidFill>
                  <a:srgbClr val="730E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pic>
          <p:nvPicPr>
            <p:cNvPr id="115" name="Picture 114" descr="run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77000" y="3886201"/>
              <a:ext cx="1295400" cy="12954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304800" y="5181601"/>
              <a:ext cx="8534400" cy="0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>
              <a:off x="7391400" y="3505201"/>
              <a:ext cx="12192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Container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371600" y="3886200"/>
              <a:ext cx="914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Fence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486400" y="3886200"/>
              <a:ext cx="914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Room</a:t>
              </a:r>
            </a:p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Access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505200" y="3886200"/>
              <a:ext cx="914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Building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Access</a:t>
              </a: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7315200" y="3733800"/>
              <a:ext cx="1394788" cy="762000"/>
              <a:chOff x="1043612" y="2410325"/>
              <a:chExt cx="1394788" cy="762000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1043612" y="2410325"/>
                <a:ext cx="1394788" cy="762000"/>
              </a:xfrm>
              <a:custGeom>
                <a:avLst/>
                <a:gdLst>
                  <a:gd name="connsiteX0" fmla="*/ 314158 w 1122947"/>
                  <a:gd name="connsiteY0" fmla="*/ 20053 h 628316"/>
                  <a:gd name="connsiteX1" fmla="*/ 481263 w 1122947"/>
                  <a:gd name="connsiteY1" fmla="*/ 200527 h 628316"/>
                  <a:gd name="connsiteX2" fmla="*/ 628316 w 1122947"/>
                  <a:gd name="connsiteY2" fmla="*/ 0 h 628316"/>
                  <a:gd name="connsiteX3" fmla="*/ 588210 w 1122947"/>
                  <a:gd name="connsiteY3" fmla="*/ 193842 h 628316"/>
                  <a:gd name="connsiteX4" fmla="*/ 969210 w 1122947"/>
                  <a:gd name="connsiteY4" fmla="*/ 80211 h 628316"/>
                  <a:gd name="connsiteX5" fmla="*/ 748631 w 1122947"/>
                  <a:gd name="connsiteY5" fmla="*/ 220579 h 628316"/>
                  <a:gd name="connsiteX6" fmla="*/ 1036053 w 1122947"/>
                  <a:gd name="connsiteY6" fmla="*/ 280737 h 628316"/>
                  <a:gd name="connsiteX7" fmla="*/ 862263 w 1122947"/>
                  <a:gd name="connsiteY7" fmla="*/ 327527 h 628316"/>
                  <a:gd name="connsiteX8" fmla="*/ 1122947 w 1122947"/>
                  <a:gd name="connsiteY8" fmla="*/ 434474 h 628316"/>
                  <a:gd name="connsiteX9" fmla="*/ 762000 w 1122947"/>
                  <a:gd name="connsiteY9" fmla="*/ 414421 h 628316"/>
                  <a:gd name="connsiteX10" fmla="*/ 828842 w 1122947"/>
                  <a:gd name="connsiteY10" fmla="*/ 541421 h 628316"/>
                  <a:gd name="connsiteX11" fmla="*/ 655053 w 1122947"/>
                  <a:gd name="connsiteY11" fmla="*/ 427790 h 628316"/>
                  <a:gd name="connsiteX12" fmla="*/ 561474 w 1122947"/>
                  <a:gd name="connsiteY12" fmla="*/ 608263 h 628316"/>
                  <a:gd name="connsiteX13" fmla="*/ 554789 w 1122947"/>
                  <a:gd name="connsiteY13" fmla="*/ 461211 h 628316"/>
                  <a:gd name="connsiteX14" fmla="*/ 133684 w 1122947"/>
                  <a:gd name="connsiteY14" fmla="*/ 628316 h 628316"/>
                  <a:gd name="connsiteX15" fmla="*/ 427789 w 1122947"/>
                  <a:gd name="connsiteY15" fmla="*/ 434474 h 628316"/>
                  <a:gd name="connsiteX16" fmla="*/ 66842 w 1122947"/>
                  <a:gd name="connsiteY16" fmla="*/ 421106 h 628316"/>
                  <a:gd name="connsiteX17" fmla="*/ 381000 w 1122947"/>
                  <a:gd name="connsiteY17" fmla="*/ 340895 h 628316"/>
                  <a:gd name="connsiteX18" fmla="*/ 0 w 1122947"/>
                  <a:gd name="connsiteY18" fmla="*/ 180474 h 628316"/>
                  <a:gd name="connsiteX19" fmla="*/ 374316 w 1122947"/>
                  <a:gd name="connsiteY19" fmla="*/ 233948 h 628316"/>
                  <a:gd name="connsiteX20" fmla="*/ 314158 w 1122947"/>
                  <a:gd name="connsiteY20" fmla="*/ 20053 h 628316"/>
                  <a:gd name="connsiteX0" fmla="*/ 314158 w 1122947"/>
                  <a:gd name="connsiteY0" fmla="*/ 20053 h 628316"/>
                  <a:gd name="connsiteX1" fmla="*/ 481263 w 1122947"/>
                  <a:gd name="connsiteY1" fmla="*/ 200527 h 628316"/>
                  <a:gd name="connsiteX2" fmla="*/ 628316 w 1122947"/>
                  <a:gd name="connsiteY2" fmla="*/ 0 h 628316"/>
                  <a:gd name="connsiteX3" fmla="*/ 588210 w 1122947"/>
                  <a:gd name="connsiteY3" fmla="*/ 193842 h 628316"/>
                  <a:gd name="connsiteX4" fmla="*/ 969210 w 1122947"/>
                  <a:gd name="connsiteY4" fmla="*/ 80211 h 628316"/>
                  <a:gd name="connsiteX5" fmla="*/ 748631 w 1122947"/>
                  <a:gd name="connsiteY5" fmla="*/ 220579 h 628316"/>
                  <a:gd name="connsiteX6" fmla="*/ 1036053 w 1122947"/>
                  <a:gd name="connsiteY6" fmla="*/ 280737 h 628316"/>
                  <a:gd name="connsiteX7" fmla="*/ 862263 w 1122947"/>
                  <a:gd name="connsiteY7" fmla="*/ 327527 h 628316"/>
                  <a:gd name="connsiteX8" fmla="*/ 1122947 w 1122947"/>
                  <a:gd name="connsiteY8" fmla="*/ 434474 h 628316"/>
                  <a:gd name="connsiteX9" fmla="*/ 762000 w 1122947"/>
                  <a:gd name="connsiteY9" fmla="*/ 414421 h 628316"/>
                  <a:gd name="connsiteX10" fmla="*/ 828842 w 1122947"/>
                  <a:gd name="connsiteY10" fmla="*/ 541421 h 628316"/>
                  <a:gd name="connsiteX11" fmla="*/ 655053 w 1122947"/>
                  <a:gd name="connsiteY11" fmla="*/ 427790 h 628316"/>
                  <a:gd name="connsiteX12" fmla="*/ 561474 w 1122947"/>
                  <a:gd name="connsiteY12" fmla="*/ 608263 h 628316"/>
                  <a:gd name="connsiteX13" fmla="*/ 554789 w 1122947"/>
                  <a:gd name="connsiteY13" fmla="*/ 461211 h 628316"/>
                  <a:gd name="connsiteX14" fmla="*/ 133684 w 1122947"/>
                  <a:gd name="connsiteY14" fmla="*/ 628316 h 628316"/>
                  <a:gd name="connsiteX15" fmla="*/ 427789 w 1122947"/>
                  <a:gd name="connsiteY15" fmla="*/ 434474 h 628316"/>
                  <a:gd name="connsiteX16" fmla="*/ 66842 w 1122947"/>
                  <a:gd name="connsiteY16" fmla="*/ 421106 h 628316"/>
                  <a:gd name="connsiteX17" fmla="*/ 298349 w 1122947"/>
                  <a:gd name="connsiteY17" fmla="*/ 335012 h 628316"/>
                  <a:gd name="connsiteX18" fmla="*/ 0 w 1122947"/>
                  <a:gd name="connsiteY18" fmla="*/ 180474 h 628316"/>
                  <a:gd name="connsiteX19" fmla="*/ 374316 w 1122947"/>
                  <a:gd name="connsiteY19" fmla="*/ 233948 h 628316"/>
                  <a:gd name="connsiteX20" fmla="*/ 314158 w 1122947"/>
                  <a:gd name="connsiteY20" fmla="*/ 20053 h 628316"/>
                  <a:gd name="connsiteX0" fmla="*/ 314158 w 1122947"/>
                  <a:gd name="connsiteY0" fmla="*/ 20053 h 628316"/>
                  <a:gd name="connsiteX1" fmla="*/ 481263 w 1122947"/>
                  <a:gd name="connsiteY1" fmla="*/ 200527 h 628316"/>
                  <a:gd name="connsiteX2" fmla="*/ 628316 w 1122947"/>
                  <a:gd name="connsiteY2" fmla="*/ 0 h 628316"/>
                  <a:gd name="connsiteX3" fmla="*/ 588210 w 1122947"/>
                  <a:gd name="connsiteY3" fmla="*/ 193842 h 628316"/>
                  <a:gd name="connsiteX4" fmla="*/ 969210 w 1122947"/>
                  <a:gd name="connsiteY4" fmla="*/ 80211 h 628316"/>
                  <a:gd name="connsiteX5" fmla="*/ 748631 w 1122947"/>
                  <a:gd name="connsiteY5" fmla="*/ 220579 h 628316"/>
                  <a:gd name="connsiteX6" fmla="*/ 1036053 w 1122947"/>
                  <a:gd name="connsiteY6" fmla="*/ 280737 h 628316"/>
                  <a:gd name="connsiteX7" fmla="*/ 862263 w 1122947"/>
                  <a:gd name="connsiteY7" fmla="*/ 327527 h 628316"/>
                  <a:gd name="connsiteX8" fmla="*/ 1122947 w 1122947"/>
                  <a:gd name="connsiteY8" fmla="*/ 434474 h 628316"/>
                  <a:gd name="connsiteX9" fmla="*/ 762000 w 1122947"/>
                  <a:gd name="connsiteY9" fmla="*/ 414421 h 628316"/>
                  <a:gd name="connsiteX10" fmla="*/ 828842 w 1122947"/>
                  <a:gd name="connsiteY10" fmla="*/ 541421 h 628316"/>
                  <a:gd name="connsiteX11" fmla="*/ 655053 w 1122947"/>
                  <a:gd name="connsiteY11" fmla="*/ 427790 h 628316"/>
                  <a:gd name="connsiteX12" fmla="*/ 561474 w 1122947"/>
                  <a:gd name="connsiteY12" fmla="*/ 608263 h 628316"/>
                  <a:gd name="connsiteX13" fmla="*/ 554789 w 1122947"/>
                  <a:gd name="connsiteY13" fmla="*/ 461211 h 628316"/>
                  <a:gd name="connsiteX14" fmla="*/ 133684 w 1122947"/>
                  <a:gd name="connsiteY14" fmla="*/ 628316 h 628316"/>
                  <a:gd name="connsiteX15" fmla="*/ 427789 w 1122947"/>
                  <a:gd name="connsiteY15" fmla="*/ 434474 h 628316"/>
                  <a:gd name="connsiteX16" fmla="*/ 66842 w 1122947"/>
                  <a:gd name="connsiteY16" fmla="*/ 421106 h 628316"/>
                  <a:gd name="connsiteX17" fmla="*/ 298349 w 1122947"/>
                  <a:gd name="connsiteY17" fmla="*/ 335012 h 628316"/>
                  <a:gd name="connsiteX18" fmla="*/ 0 w 1122947"/>
                  <a:gd name="connsiteY18" fmla="*/ 180474 h 628316"/>
                  <a:gd name="connsiteX19" fmla="*/ 346766 w 1122947"/>
                  <a:gd name="connsiteY19" fmla="*/ 216299 h 628316"/>
                  <a:gd name="connsiteX20" fmla="*/ 314158 w 1122947"/>
                  <a:gd name="connsiteY20" fmla="*/ 20053 h 628316"/>
                  <a:gd name="connsiteX0" fmla="*/ 340987 w 1149776"/>
                  <a:gd name="connsiteY0" fmla="*/ 20053 h 628316"/>
                  <a:gd name="connsiteX1" fmla="*/ 508092 w 1149776"/>
                  <a:gd name="connsiteY1" fmla="*/ 200527 h 628316"/>
                  <a:gd name="connsiteX2" fmla="*/ 655145 w 1149776"/>
                  <a:gd name="connsiteY2" fmla="*/ 0 h 628316"/>
                  <a:gd name="connsiteX3" fmla="*/ 615039 w 1149776"/>
                  <a:gd name="connsiteY3" fmla="*/ 193842 h 628316"/>
                  <a:gd name="connsiteX4" fmla="*/ 996039 w 1149776"/>
                  <a:gd name="connsiteY4" fmla="*/ 80211 h 628316"/>
                  <a:gd name="connsiteX5" fmla="*/ 775460 w 1149776"/>
                  <a:gd name="connsiteY5" fmla="*/ 220579 h 628316"/>
                  <a:gd name="connsiteX6" fmla="*/ 1062882 w 1149776"/>
                  <a:gd name="connsiteY6" fmla="*/ 280737 h 628316"/>
                  <a:gd name="connsiteX7" fmla="*/ 889092 w 1149776"/>
                  <a:gd name="connsiteY7" fmla="*/ 327527 h 628316"/>
                  <a:gd name="connsiteX8" fmla="*/ 1149776 w 1149776"/>
                  <a:gd name="connsiteY8" fmla="*/ 434474 h 628316"/>
                  <a:gd name="connsiteX9" fmla="*/ 788829 w 1149776"/>
                  <a:gd name="connsiteY9" fmla="*/ 414421 h 628316"/>
                  <a:gd name="connsiteX10" fmla="*/ 855671 w 1149776"/>
                  <a:gd name="connsiteY10" fmla="*/ 541421 h 628316"/>
                  <a:gd name="connsiteX11" fmla="*/ 681882 w 1149776"/>
                  <a:gd name="connsiteY11" fmla="*/ 427790 h 628316"/>
                  <a:gd name="connsiteX12" fmla="*/ 588303 w 1149776"/>
                  <a:gd name="connsiteY12" fmla="*/ 608263 h 628316"/>
                  <a:gd name="connsiteX13" fmla="*/ 581618 w 1149776"/>
                  <a:gd name="connsiteY13" fmla="*/ 461211 h 628316"/>
                  <a:gd name="connsiteX14" fmla="*/ 160513 w 1149776"/>
                  <a:gd name="connsiteY14" fmla="*/ 628316 h 628316"/>
                  <a:gd name="connsiteX15" fmla="*/ 454618 w 1149776"/>
                  <a:gd name="connsiteY15" fmla="*/ 434474 h 628316"/>
                  <a:gd name="connsiteX16" fmla="*/ 0 w 1149776"/>
                  <a:gd name="connsiteY16" fmla="*/ 426989 h 628316"/>
                  <a:gd name="connsiteX17" fmla="*/ 325178 w 1149776"/>
                  <a:gd name="connsiteY17" fmla="*/ 335012 h 628316"/>
                  <a:gd name="connsiteX18" fmla="*/ 26829 w 1149776"/>
                  <a:gd name="connsiteY18" fmla="*/ 180474 h 628316"/>
                  <a:gd name="connsiteX19" fmla="*/ 373595 w 1149776"/>
                  <a:gd name="connsiteY19" fmla="*/ 216299 h 628316"/>
                  <a:gd name="connsiteX20" fmla="*/ 340987 w 1149776"/>
                  <a:gd name="connsiteY20" fmla="*/ 20053 h 62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9776" h="628316">
                    <a:moveTo>
                      <a:pt x="340987" y="20053"/>
                    </a:moveTo>
                    <a:lnTo>
                      <a:pt x="508092" y="200527"/>
                    </a:lnTo>
                    <a:lnTo>
                      <a:pt x="655145" y="0"/>
                    </a:lnTo>
                    <a:lnTo>
                      <a:pt x="615039" y="193842"/>
                    </a:lnTo>
                    <a:lnTo>
                      <a:pt x="996039" y="80211"/>
                    </a:lnTo>
                    <a:lnTo>
                      <a:pt x="775460" y="220579"/>
                    </a:lnTo>
                    <a:lnTo>
                      <a:pt x="1062882" y="280737"/>
                    </a:lnTo>
                    <a:lnTo>
                      <a:pt x="889092" y="327527"/>
                    </a:lnTo>
                    <a:lnTo>
                      <a:pt x="1149776" y="434474"/>
                    </a:lnTo>
                    <a:lnTo>
                      <a:pt x="788829" y="414421"/>
                    </a:lnTo>
                    <a:lnTo>
                      <a:pt x="855671" y="541421"/>
                    </a:lnTo>
                    <a:lnTo>
                      <a:pt x="681882" y="427790"/>
                    </a:lnTo>
                    <a:lnTo>
                      <a:pt x="588303" y="608263"/>
                    </a:lnTo>
                    <a:lnTo>
                      <a:pt x="581618" y="461211"/>
                    </a:lnTo>
                    <a:lnTo>
                      <a:pt x="160513" y="628316"/>
                    </a:lnTo>
                    <a:lnTo>
                      <a:pt x="454618" y="434474"/>
                    </a:lnTo>
                    <a:lnTo>
                      <a:pt x="0" y="426989"/>
                    </a:lnTo>
                    <a:lnTo>
                      <a:pt x="325178" y="335012"/>
                    </a:lnTo>
                    <a:lnTo>
                      <a:pt x="26829" y="180474"/>
                    </a:lnTo>
                    <a:lnTo>
                      <a:pt x="373595" y="216299"/>
                    </a:lnTo>
                    <a:lnTo>
                      <a:pt x="340987" y="20053"/>
                    </a:lnTo>
                    <a:close/>
                  </a:path>
                </a:pathLst>
              </a:custGeom>
              <a:solidFill>
                <a:srgbClr val="730E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1295400" y="2638925"/>
                <a:ext cx="914400" cy="381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65000"/>
                  </a:srgb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t"/>
              <a:lstStyle/>
              <a:p>
                <a:pPr algn="ctr">
                  <a:lnSpc>
                    <a:spcPct val="80000"/>
                  </a:lnSpc>
                </a:pPr>
                <a:r>
                  <a:rPr lang="en-US" sz="900" b="1" dirty="0" smtClean="0">
                    <a:solidFill>
                      <a:schemeClr val="bg1"/>
                    </a:solidFill>
                  </a:rPr>
                  <a:t>SENSITIVE MATERIAL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5181600" y="4495801"/>
              <a:ext cx="457200" cy="457200"/>
              <a:chOff x="-2057401" y="1447800"/>
              <a:chExt cx="914401" cy="9144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-2057401" y="1447800"/>
                <a:ext cx="914401" cy="9144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730E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-2057401" y="1589034"/>
                <a:ext cx="914401" cy="657366"/>
              </a:xfrm>
              <a:custGeom>
                <a:avLst/>
                <a:gdLst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17092 w 915804"/>
                  <a:gd name="connsiteY9" fmla="*/ 40608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26617 w 915804"/>
                  <a:gd name="connsiteY9" fmla="*/ 39973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400615 h 737575"/>
                  <a:gd name="connsiteX1" fmla="*/ 155514 w 915804"/>
                  <a:gd name="connsiteY1" fmla="*/ 400615 h 737575"/>
                  <a:gd name="connsiteX2" fmla="*/ 190073 w 915804"/>
                  <a:gd name="connsiteY2" fmla="*/ 236455 h 737575"/>
                  <a:gd name="connsiteX3" fmla="*/ 267830 w 915804"/>
                  <a:gd name="connsiteY3" fmla="*/ 556135 h 737575"/>
                  <a:gd name="connsiteX4" fmla="*/ 354226 w 915804"/>
                  <a:gd name="connsiteY4" fmla="*/ 98215 h 737575"/>
                  <a:gd name="connsiteX5" fmla="*/ 440623 w 915804"/>
                  <a:gd name="connsiteY5" fmla="*/ 737575 h 737575"/>
                  <a:gd name="connsiteX6" fmla="*/ 531599 w 915804"/>
                  <a:gd name="connsiteY6" fmla="*/ 0 h 737575"/>
                  <a:gd name="connsiteX7" fmla="*/ 613416 w 915804"/>
                  <a:gd name="connsiteY7" fmla="*/ 573415 h 737575"/>
                  <a:gd name="connsiteX8" fmla="*/ 682533 w 915804"/>
                  <a:gd name="connsiteY8" fmla="*/ 245095 h 737575"/>
                  <a:gd name="connsiteX9" fmla="*/ 726617 w 915804"/>
                  <a:gd name="connsiteY9" fmla="*/ 402905 h 737575"/>
                  <a:gd name="connsiteX10" fmla="*/ 915804 w 915804"/>
                  <a:gd name="connsiteY10" fmla="*/ 400615 h 737575"/>
                  <a:gd name="connsiteX11" fmla="*/ 915804 w 915804"/>
                  <a:gd name="connsiteY11" fmla="*/ 400615 h 737575"/>
                  <a:gd name="connsiteX12" fmla="*/ 915804 w 915804"/>
                  <a:gd name="connsiteY12" fmla="*/ 400615 h 737575"/>
                  <a:gd name="connsiteX0" fmla="*/ 0 w 915804"/>
                  <a:gd name="connsiteY0" fmla="*/ 320405 h 657365"/>
                  <a:gd name="connsiteX1" fmla="*/ 155514 w 915804"/>
                  <a:gd name="connsiteY1" fmla="*/ 320405 h 657365"/>
                  <a:gd name="connsiteX2" fmla="*/ 190073 w 915804"/>
                  <a:gd name="connsiteY2" fmla="*/ 156245 h 657365"/>
                  <a:gd name="connsiteX3" fmla="*/ 267830 w 915804"/>
                  <a:gd name="connsiteY3" fmla="*/ 475925 h 657365"/>
                  <a:gd name="connsiteX4" fmla="*/ 354226 w 915804"/>
                  <a:gd name="connsiteY4" fmla="*/ 18005 h 657365"/>
                  <a:gd name="connsiteX5" fmla="*/ 440623 w 915804"/>
                  <a:gd name="connsiteY5" fmla="*/ 657365 h 657365"/>
                  <a:gd name="connsiteX6" fmla="*/ 518208 w 915804"/>
                  <a:gd name="connsiteY6" fmla="*/ 0 h 657365"/>
                  <a:gd name="connsiteX7" fmla="*/ 613416 w 915804"/>
                  <a:gd name="connsiteY7" fmla="*/ 493205 h 657365"/>
                  <a:gd name="connsiteX8" fmla="*/ 682533 w 915804"/>
                  <a:gd name="connsiteY8" fmla="*/ 164885 h 657365"/>
                  <a:gd name="connsiteX9" fmla="*/ 726617 w 915804"/>
                  <a:gd name="connsiteY9" fmla="*/ 322695 h 657365"/>
                  <a:gd name="connsiteX10" fmla="*/ 915804 w 915804"/>
                  <a:gd name="connsiteY10" fmla="*/ 320405 h 657365"/>
                  <a:gd name="connsiteX11" fmla="*/ 915804 w 915804"/>
                  <a:gd name="connsiteY11" fmla="*/ 320405 h 657365"/>
                  <a:gd name="connsiteX12" fmla="*/ 915804 w 915804"/>
                  <a:gd name="connsiteY12" fmla="*/ 320405 h 65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804" h="657365">
                    <a:moveTo>
                      <a:pt x="0" y="320405"/>
                    </a:moveTo>
                    <a:lnTo>
                      <a:pt x="155514" y="320405"/>
                    </a:lnTo>
                    <a:lnTo>
                      <a:pt x="190073" y="156245"/>
                    </a:lnTo>
                    <a:lnTo>
                      <a:pt x="267830" y="475925"/>
                    </a:lnTo>
                    <a:lnTo>
                      <a:pt x="354226" y="18005"/>
                    </a:lnTo>
                    <a:lnTo>
                      <a:pt x="440623" y="657365"/>
                    </a:lnTo>
                    <a:lnTo>
                      <a:pt x="518208" y="0"/>
                    </a:lnTo>
                    <a:lnTo>
                      <a:pt x="613416" y="493205"/>
                    </a:lnTo>
                    <a:lnTo>
                      <a:pt x="682533" y="164885"/>
                    </a:lnTo>
                    <a:lnTo>
                      <a:pt x="726617" y="322695"/>
                    </a:lnTo>
                    <a:lnTo>
                      <a:pt x="915804" y="320405"/>
                    </a:lnTo>
                    <a:lnTo>
                      <a:pt x="915804" y="320405"/>
                    </a:lnTo>
                    <a:lnTo>
                      <a:pt x="915804" y="320405"/>
                    </a:lnTo>
                  </a:path>
                </a:pathLst>
              </a:custGeom>
              <a:ln w="19050" cmpd="sng">
                <a:solidFill>
                  <a:srgbClr val="730E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267200" y="4495801"/>
              <a:ext cx="457200" cy="457200"/>
              <a:chOff x="-2057401" y="1447800"/>
              <a:chExt cx="914401" cy="91440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-2057401" y="1447800"/>
                <a:ext cx="914401" cy="9144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730E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-2057401" y="1589034"/>
                <a:ext cx="914401" cy="657366"/>
              </a:xfrm>
              <a:custGeom>
                <a:avLst/>
                <a:gdLst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17092 w 915804"/>
                  <a:gd name="connsiteY9" fmla="*/ 40608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26617 w 915804"/>
                  <a:gd name="connsiteY9" fmla="*/ 39973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400615 h 737575"/>
                  <a:gd name="connsiteX1" fmla="*/ 155514 w 915804"/>
                  <a:gd name="connsiteY1" fmla="*/ 400615 h 737575"/>
                  <a:gd name="connsiteX2" fmla="*/ 190073 w 915804"/>
                  <a:gd name="connsiteY2" fmla="*/ 236455 h 737575"/>
                  <a:gd name="connsiteX3" fmla="*/ 267830 w 915804"/>
                  <a:gd name="connsiteY3" fmla="*/ 556135 h 737575"/>
                  <a:gd name="connsiteX4" fmla="*/ 354226 w 915804"/>
                  <a:gd name="connsiteY4" fmla="*/ 98215 h 737575"/>
                  <a:gd name="connsiteX5" fmla="*/ 440623 w 915804"/>
                  <a:gd name="connsiteY5" fmla="*/ 737575 h 737575"/>
                  <a:gd name="connsiteX6" fmla="*/ 531599 w 915804"/>
                  <a:gd name="connsiteY6" fmla="*/ 0 h 737575"/>
                  <a:gd name="connsiteX7" fmla="*/ 613416 w 915804"/>
                  <a:gd name="connsiteY7" fmla="*/ 573415 h 737575"/>
                  <a:gd name="connsiteX8" fmla="*/ 682533 w 915804"/>
                  <a:gd name="connsiteY8" fmla="*/ 245095 h 737575"/>
                  <a:gd name="connsiteX9" fmla="*/ 726617 w 915804"/>
                  <a:gd name="connsiteY9" fmla="*/ 402905 h 737575"/>
                  <a:gd name="connsiteX10" fmla="*/ 915804 w 915804"/>
                  <a:gd name="connsiteY10" fmla="*/ 400615 h 737575"/>
                  <a:gd name="connsiteX11" fmla="*/ 915804 w 915804"/>
                  <a:gd name="connsiteY11" fmla="*/ 400615 h 737575"/>
                  <a:gd name="connsiteX12" fmla="*/ 915804 w 915804"/>
                  <a:gd name="connsiteY12" fmla="*/ 400615 h 737575"/>
                  <a:gd name="connsiteX0" fmla="*/ 0 w 915804"/>
                  <a:gd name="connsiteY0" fmla="*/ 320405 h 657365"/>
                  <a:gd name="connsiteX1" fmla="*/ 155514 w 915804"/>
                  <a:gd name="connsiteY1" fmla="*/ 320405 h 657365"/>
                  <a:gd name="connsiteX2" fmla="*/ 190073 w 915804"/>
                  <a:gd name="connsiteY2" fmla="*/ 156245 h 657365"/>
                  <a:gd name="connsiteX3" fmla="*/ 267830 w 915804"/>
                  <a:gd name="connsiteY3" fmla="*/ 475925 h 657365"/>
                  <a:gd name="connsiteX4" fmla="*/ 354226 w 915804"/>
                  <a:gd name="connsiteY4" fmla="*/ 18005 h 657365"/>
                  <a:gd name="connsiteX5" fmla="*/ 440623 w 915804"/>
                  <a:gd name="connsiteY5" fmla="*/ 657365 h 657365"/>
                  <a:gd name="connsiteX6" fmla="*/ 518208 w 915804"/>
                  <a:gd name="connsiteY6" fmla="*/ 0 h 657365"/>
                  <a:gd name="connsiteX7" fmla="*/ 613416 w 915804"/>
                  <a:gd name="connsiteY7" fmla="*/ 493205 h 657365"/>
                  <a:gd name="connsiteX8" fmla="*/ 682533 w 915804"/>
                  <a:gd name="connsiteY8" fmla="*/ 164885 h 657365"/>
                  <a:gd name="connsiteX9" fmla="*/ 726617 w 915804"/>
                  <a:gd name="connsiteY9" fmla="*/ 322695 h 657365"/>
                  <a:gd name="connsiteX10" fmla="*/ 915804 w 915804"/>
                  <a:gd name="connsiteY10" fmla="*/ 320405 h 657365"/>
                  <a:gd name="connsiteX11" fmla="*/ 915804 w 915804"/>
                  <a:gd name="connsiteY11" fmla="*/ 320405 h 657365"/>
                  <a:gd name="connsiteX12" fmla="*/ 915804 w 915804"/>
                  <a:gd name="connsiteY12" fmla="*/ 320405 h 65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804" h="657365">
                    <a:moveTo>
                      <a:pt x="0" y="320405"/>
                    </a:moveTo>
                    <a:lnTo>
                      <a:pt x="155514" y="320405"/>
                    </a:lnTo>
                    <a:lnTo>
                      <a:pt x="190073" y="156245"/>
                    </a:lnTo>
                    <a:lnTo>
                      <a:pt x="267830" y="475925"/>
                    </a:lnTo>
                    <a:lnTo>
                      <a:pt x="354226" y="18005"/>
                    </a:lnTo>
                    <a:lnTo>
                      <a:pt x="440623" y="657365"/>
                    </a:lnTo>
                    <a:lnTo>
                      <a:pt x="518208" y="0"/>
                    </a:lnTo>
                    <a:lnTo>
                      <a:pt x="613416" y="493205"/>
                    </a:lnTo>
                    <a:lnTo>
                      <a:pt x="682533" y="164885"/>
                    </a:lnTo>
                    <a:lnTo>
                      <a:pt x="726617" y="322695"/>
                    </a:lnTo>
                    <a:lnTo>
                      <a:pt x="915804" y="320405"/>
                    </a:lnTo>
                    <a:lnTo>
                      <a:pt x="915804" y="320405"/>
                    </a:lnTo>
                    <a:lnTo>
                      <a:pt x="915804" y="320405"/>
                    </a:lnTo>
                  </a:path>
                </a:pathLst>
              </a:custGeom>
              <a:ln w="19050" cmpd="sng">
                <a:solidFill>
                  <a:srgbClr val="730E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133600" y="4495801"/>
              <a:ext cx="457200" cy="457200"/>
              <a:chOff x="-2057401" y="1447800"/>
              <a:chExt cx="914401" cy="9144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-2057401" y="1447800"/>
                <a:ext cx="914401" cy="9144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bg1"/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730E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-2057401" y="1589034"/>
                <a:ext cx="914401" cy="657366"/>
              </a:xfrm>
              <a:custGeom>
                <a:avLst/>
                <a:gdLst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17092 w 915804"/>
                  <a:gd name="connsiteY9" fmla="*/ 40608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397440 h 734400"/>
                  <a:gd name="connsiteX1" fmla="*/ 155514 w 915804"/>
                  <a:gd name="connsiteY1" fmla="*/ 397440 h 734400"/>
                  <a:gd name="connsiteX2" fmla="*/ 190073 w 915804"/>
                  <a:gd name="connsiteY2" fmla="*/ 233280 h 734400"/>
                  <a:gd name="connsiteX3" fmla="*/ 267830 w 915804"/>
                  <a:gd name="connsiteY3" fmla="*/ 552960 h 734400"/>
                  <a:gd name="connsiteX4" fmla="*/ 354226 w 915804"/>
                  <a:gd name="connsiteY4" fmla="*/ 95040 h 734400"/>
                  <a:gd name="connsiteX5" fmla="*/ 440623 w 915804"/>
                  <a:gd name="connsiteY5" fmla="*/ 734400 h 734400"/>
                  <a:gd name="connsiteX6" fmla="*/ 544299 w 915804"/>
                  <a:gd name="connsiteY6" fmla="*/ 0 h 734400"/>
                  <a:gd name="connsiteX7" fmla="*/ 613416 w 915804"/>
                  <a:gd name="connsiteY7" fmla="*/ 570240 h 734400"/>
                  <a:gd name="connsiteX8" fmla="*/ 682533 w 915804"/>
                  <a:gd name="connsiteY8" fmla="*/ 241920 h 734400"/>
                  <a:gd name="connsiteX9" fmla="*/ 726617 w 915804"/>
                  <a:gd name="connsiteY9" fmla="*/ 399730 h 734400"/>
                  <a:gd name="connsiteX10" fmla="*/ 915804 w 915804"/>
                  <a:gd name="connsiteY10" fmla="*/ 397440 h 734400"/>
                  <a:gd name="connsiteX11" fmla="*/ 915804 w 915804"/>
                  <a:gd name="connsiteY11" fmla="*/ 397440 h 734400"/>
                  <a:gd name="connsiteX12" fmla="*/ 915804 w 915804"/>
                  <a:gd name="connsiteY12" fmla="*/ 397440 h 734400"/>
                  <a:gd name="connsiteX0" fmla="*/ 0 w 915804"/>
                  <a:gd name="connsiteY0" fmla="*/ 400615 h 737575"/>
                  <a:gd name="connsiteX1" fmla="*/ 155514 w 915804"/>
                  <a:gd name="connsiteY1" fmla="*/ 400615 h 737575"/>
                  <a:gd name="connsiteX2" fmla="*/ 190073 w 915804"/>
                  <a:gd name="connsiteY2" fmla="*/ 236455 h 737575"/>
                  <a:gd name="connsiteX3" fmla="*/ 267830 w 915804"/>
                  <a:gd name="connsiteY3" fmla="*/ 556135 h 737575"/>
                  <a:gd name="connsiteX4" fmla="*/ 354226 w 915804"/>
                  <a:gd name="connsiteY4" fmla="*/ 98215 h 737575"/>
                  <a:gd name="connsiteX5" fmla="*/ 440623 w 915804"/>
                  <a:gd name="connsiteY5" fmla="*/ 737575 h 737575"/>
                  <a:gd name="connsiteX6" fmla="*/ 531599 w 915804"/>
                  <a:gd name="connsiteY6" fmla="*/ 0 h 737575"/>
                  <a:gd name="connsiteX7" fmla="*/ 613416 w 915804"/>
                  <a:gd name="connsiteY7" fmla="*/ 573415 h 737575"/>
                  <a:gd name="connsiteX8" fmla="*/ 682533 w 915804"/>
                  <a:gd name="connsiteY8" fmla="*/ 245095 h 737575"/>
                  <a:gd name="connsiteX9" fmla="*/ 726617 w 915804"/>
                  <a:gd name="connsiteY9" fmla="*/ 402905 h 737575"/>
                  <a:gd name="connsiteX10" fmla="*/ 915804 w 915804"/>
                  <a:gd name="connsiteY10" fmla="*/ 400615 h 737575"/>
                  <a:gd name="connsiteX11" fmla="*/ 915804 w 915804"/>
                  <a:gd name="connsiteY11" fmla="*/ 400615 h 737575"/>
                  <a:gd name="connsiteX12" fmla="*/ 915804 w 915804"/>
                  <a:gd name="connsiteY12" fmla="*/ 400615 h 737575"/>
                  <a:gd name="connsiteX0" fmla="*/ 0 w 915804"/>
                  <a:gd name="connsiteY0" fmla="*/ 320405 h 657365"/>
                  <a:gd name="connsiteX1" fmla="*/ 155514 w 915804"/>
                  <a:gd name="connsiteY1" fmla="*/ 320405 h 657365"/>
                  <a:gd name="connsiteX2" fmla="*/ 190073 w 915804"/>
                  <a:gd name="connsiteY2" fmla="*/ 156245 h 657365"/>
                  <a:gd name="connsiteX3" fmla="*/ 267830 w 915804"/>
                  <a:gd name="connsiteY3" fmla="*/ 475925 h 657365"/>
                  <a:gd name="connsiteX4" fmla="*/ 354226 w 915804"/>
                  <a:gd name="connsiteY4" fmla="*/ 18005 h 657365"/>
                  <a:gd name="connsiteX5" fmla="*/ 440623 w 915804"/>
                  <a:gd name="connsiteY5" fmla="*/ 657365 h 657365"/>
                  <a:gd name="connsiteX6" fmla="*/ 518208 w 915804"/>
                  <a:gd name="connsiteY6" fmla="*/ 0 h 657365"/>
                  <a:gd name="connsiteX7" fmla="*/ 613416 w 915804"/>
                  <a:gd name="connsiteY7" fmla="*/ 493205 h 657365"/>
                  <a:gd name="connsiteX8" fmla="*/ 682533 w 915804"/>
                  <a:gd name="connsiteY8" fmla="*/ 164885 h 657365"/>
                  <a:gd name="connsiteX9" fmla="*/ 726617 w 915804"/>
                  <a:gd name="connsiteY9" fmla="*/ 322695 h 657365"/>
                  <a:gd name="connsiteX10" fmla="*/ 915804 w 915804"/>
                  <a:gd name="connsiteY10" fmla="*/ 320405 h 657365"/>
                  <a:gd name="connsiteX11" fmla="*/ 915804 w 915804"/>
                  <a:gd name="connsiteY11" fmla="*/ 320405 h 657365"/>
                  <a:gd name="connsiteX12" fmla="*/ 915804 w 915804"/>
                  <a:gd name="connsiteY12" fmla="*/ 320405 h 657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804" h="657365">
                    <a:moveTo>
                      <a:pt x="0" y="320405"/>
                    </a:moveTo>
                    <a:lnTo>
                      <a:pt x="155514" y="320405"/>
                    </a:lnTo>
                    <a:lnTo>
                      <a:pt x="190073" y="156245"/>
                    </a:lnTo>
                    <a:lnTo>
                      <a:pt x="267830" y="475925"/>
                    </a:lnTo>
                    <a:lnTo>
                      <a:pt x="354226" y="18005"/>
                    </a:lnTo>
                    <a:lnTo>
                      <a:pt x="440623" y="657365"/>
                    </a:lnTo>
                    <a:lnTo>
                      <a:pt x="518208" y="0"/>
                    </a:lnTo>
                    <a:lnTo>
                      <a:pt x="613416" y="493205"/>
                    </a:lnTo>
                    <a:lnTo>
                      <a:pt x="682533" y="164885"/>
                    </a:lnTo>
                    <a:lnTo>
                      <a:pt x="726617" y="322695"/>
                    </a:lnTo>
                    <a:lnTo>
                      <a:pt x="915804" y="320405"/>
                    </a:lnTo>
                    <a:lnTo>
                      <a:pt x="915804" y="320405"/>
                    </a:lnTo>
                    <a:lnTo>
                      <a:pt x="915804" y="320405"/>
                    </a:lnTo>
                  </a:path>
                </a:pathLst>
              </a:custGeom>
              <a:ln w="19050" cmpd="sng">
                <a:solidFill>
                  <a:srgbClr val="730E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338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Based Security</a:t>
            </a:r>
            <a:endParaRPr lang="en-US" sz="4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76200" y="914400"/>
            <a:ext cx="8991600" cy="1219200"/>
            <a:chOff x="76200" y="990600"/>
            <a:chExt cx="8991600" cy="1219200"/>
          </a:xfrm>
        </p:grpSpPr>
        <p:sp>
          <p:nvSpPr>
            <p:cNvPr id="8" name="TextBox 7"/>
            <p:cNvSpPr txBox="1"/>
            <p:nvPr/>
          </p:nvSpPr>
          <p:spPr>
            <a:xfrm>
              <a:off x="1600200" y="990600"/>
              <a:ext cx="5943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20" rIns="0" bIns="45720" rtlCol="0" anchor="t">
              <a:noAutofit/>
            </a:bodyPr>
            <a:lstStyle/>
            <a:p>
              <a:pPr algn="dist"/>
              <a:r>
                <a:rPr lang="en-US" sz="2400" b="1" dirty="0" smtClean="0">
                  <a:solidFill>
                    <a:schemeClr val="accent6"/>
                  </a:solidFill>
                </a:rPr>
                <a:t>TIMELINE REPRESENTATION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52400" y="1524000"/>
              <a:ext cx="2895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30E00"/>
              </a:solidFill>
            </a:ln>
          </p:spPr>
          <p:txBody>
            <a:bodyPr vert="horz" wrap="square" lIns="0" tIns="45720" rIns="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rgbClr val="730E00"/>
                  </a:solidFill>
                </a:rPr>
                <a:t>Integration</a:t>
              </a:r>
              <a:endParaRPr lang="en-US" sz="1600" b="1" dirty="0">
                <a:solidFill>
                  <a:srgbClr val="730E00"/>
                </a:solidFill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124200" y="1524000"/>
              <a:ext cx="2895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30E00"/>
              </a:solidFill>
            </a:ln>
          </p:spPr>
          <p:txBody>
            <a:bodyPr vert="horz" wrap="square" lIns="0" tIns="45720" rIns="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rgbClr val="730E00"/>
                  </a:solidFill>
                </a:rPr>
                <a:t>Timeline</a:t>
              </a:r>
              <a:endParaRPr lang="en-US" sz="1600" b="1" dirty="0">
                <a:solidFill>
                  <a:srgbClr val="730E00"/>
                </a:solidFill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6096000" y="1524000"/>
              <a:ext cx="2895600" cy="533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730E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chemeClr val="bg1"/>
                  </a:solidFill>
                </a:rPr>
                <a:t>Comparing to response time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6200" y="1295400"/>
              <a:ext cx="1295400" cy="0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772400" y="1295400"/>
              <a:ext cx="1295400" cy="0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6200" y="2209800"/>
              <a:ext cx="8991600" cy="0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6200" y="1295400"/>
              <a:ext cx="0" cy="914400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9067800" y="1295400"/>
              <a:ext cx="0" cy="914400"/>
            </a:xfrm>
            <a:prstGeom prst="straightConnector1">
              <a:avLst/>
            </a:prstGeom>
            <a:ln cap="rnd">
              <a:solidFill>
                <a:schemeClr val="accent6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066800" y="2286000"/>
            <a:ext cx="6858000" cy="3657600"/>
            <a:chOff x="1066800" y="2286000"/>
            <a:chExt cx="6858000" cy="36576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828800" y="3124200"/>
              <a:ext cx="533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743200" y="3429000"/>
              <a:ext cx="4419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743200" y="3733800"/>
              <a:ext cx="35052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828800" y="2819400"/>
              <a:ext cx="0" cy="2590800"/>
            </a:xfrm>
            <a:prstGeom prst="straightConnector1">
              <a:avLst/>
            </a:prstGeom>
            <a:ln w="19050" cap="rnd" cmpd="sng">
              <a:solidFill>
                <a:srgbClr val="000000"/>
              </a:solidFill>
              <a:headEnd type="diamond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828800" y="5410200"/>
              <a:ext cx="5334000" cy="0"/>
            </a:xfrm>
            <a:prstGeom prst="straightConnector1">
              <a:avLst/>
            </a:prstGeom>
            <a:ln w="19050" cap="rnd" cmpd="sng">
              <a:solidFill>
                <a:srgbClr val="000000"/>
              </a:solidFill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162800" y="2819400"/>
              <a:ext cx="0" cy="2590800"/>
            </a:xfrm>
            <a:prstGeom prst="straightConnector1">
              <a:avLst/>
            </a:prstGeom>
            <a:ln w="19050" cap="rnd" cmpd="sng">
              <a:solidFill>
                <a:srgbClr val="000000"/>
              </a:solidFill>
              <a:headEnd type="diamond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2" name="Rectangle 9221"/>
            <p:cNvSpPr/>
            <p:nvPr/>
          </p:nvSpPr>
          <p:spPr>
            <a:xfrm>
              <a:off x="2743200" y="3962400"/>
              <a:ext cx="1371600" cy="1447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457200" rtlCol="0" anchor="ctr"/>
            <a:lstStyle/>
            <a:p>
              <a:pPr algn="ctr"/>
              <a:r>
                <a:rPr lang="en-US" sz="1400" dirty="0" smtClean="0"/>
                <a:t>Detection</a:t>
              </a:r>
            </a:p>
            <a:p>
              <a:pPr algn="ctr"/>
              <a:r>
                <a:rPr lang="en-US" sz="1400" dirty="0" smtClean="0"/>
                <a:t>Time</a:t>
              </a:r>
              <a:endParaRPr lang="en-US" sz="1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14800" y="3962400"/>
              <a:ext cx="2133600" cy="1447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457200" rtlCol="0" anchor="ctr"/>
            <a:lstStyle/>
            <a:p>
              <a:pPr algn="ctr"/>
              <a:r>
                <a:rPr lang="en-US" sz="1400" dirty="0" smtClean="0"/>
                <a:t>Response</a:t>
              </a:r>
            </a:p>
            <a:p>
              <a:pPr algn="ctr"/>
              <a:r>
                <a:rPr lang="en-US" sz="1400" dirty="0" smtClean="0"/>
                <a:t>Force Time</a:t>
              </a:r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3124200" y="4495800"/>
              <a:ext cx="1524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Adversary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Detected</a:t>
              </a:r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5257800" y="4495800"/>
              <a:ext cx="1524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Adversary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/>
                <a:t>Interrupted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743200" y="3276600"/>
              <a:ext cx="0" cy="2133600"/>
            </a:xfrm>
            <a:prstGeom prst="straightConnector1">
              <a:avLst/>
            </a:prstGeom>
            <a:ln w="19050" cap="rnd" cmpd="sng">
              <a:solidFill>
                <a:srgbClr val="000000"/>
              </a:solidFill>
              <a:prstDash val="sysDash"/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248400" y="3581400"/>
              <a:ext cx="0" cy="1828800"/>
            </a:xfrm>
            <a:prstGeom prst="straightConnector1">
              <a:avLst/>
            </a:prstGeom>
            <a:ln w="19050" cap="rnd" cmpd="sng">
              <a:solidFill>
                <a:srgbClr val="000000"/>
              </a:solidFill>
              <a:prstDash val="sysDash"/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5" name="Oval 9224"/>
            <p:cNvSpPr/>
            <p:nvPr/>
          </p:nvSpPr>
          <p:spPr>
            <a:xfrm>
              <a:off x="2667000" y="3048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200400" y="3048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733800" y="3048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791200" y="3048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00800" y="2286000"/>
              <a:ext cx="1524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Adversary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Completes Task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66800" y="2286000"/>
              <a:ext cx="15240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Adversary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Begins Task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43200" y="2362200"/>
              <a:ext cx="3124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tx1"/>
                  </a:solidFill>
                </a:rPr>
                <a:t>Sensing Opportunities</a:t>
              </a:r>
            </a:p>
          </p:txBody>
        </p:sp>
        <p:cxnSp>
          <p:nvCxnSpPr>
            <p:cNvPr id="56" name="Straight Arrow Connector 55"/>
            <p:cNvCxnSpPr>
              <a:stCxn id="55" idx="2"/>
              <a:endCxn id="52" idx="1"/>
            </p:cNvCxnSpPr>
            <p:nvPr/>
          </p:nvCxnSpPr>
          <p:spPr>
            <a:xfrm>
              <a:off x="4305300" y="2667000"/>
              <a:ext cx="1508218" cy="4033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2"/>
              <a:endCxn id="51" idx="7"/>
            </p:cNvCxnSpPr>
            <p:nvPr/>
          </p:nvCxnSpPr>
          <p:spPr>
            <a:xfrm flipH="1">
              <a:off x="3863882" y="2667000"/>
              <a:ext cx="441418" cy="4033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2"/>
              <a:endCxn id="50" idx="7"/>
            </p:cNvCxnSpPr>
            <p:nvPr/>
          </p:nvCxnSpPr>
          <p:spPr>
            <a:xfrm flipH="1">
              <a:off x="3330482" y="2667000"/>
              <a:ext cx="974818" cy="4033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5" idx="2"/>
              <a:endCxn id="9225" idx="7"/>
            </p:cNvCxnSpPr>
            <p:nvPr/>
          </p:nvCxnSpPr>
          <p:spPr>
            <a:xfrm flipH="1">
              <a:off x="2797082" y="2667000"/>
              <a:ext cx="1508218" cy="40331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2895600" y="3505200"/>
              <a:ext cx="32004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1"/>
                  </a:solidFill>
                </a:rPr>
                <a:t>PPS Response Time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895600" y="3200400"/>
              <a:ext cx="41148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1"/>
                  </a:solidFill>
                </a:rPr>
                <a:t>Adversary Task Time Remaining After First Sensing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57600" y="2895600"/>
              <a:ext cx="2133600" cy="228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1"/>
                  </a:solidFill>
                </a:rPr>
                <a:t>Adversary Task Time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8400" y="3962400"/>
              <a:ext cx="914400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1"/>
                  </a:solidFill>
                </a:rPr>
                <a:t>Time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1"/>
                  </a:solidFill>
                </a:rPr>
                <a:t>Remaining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1"/>
                  </a:solidFill>
                </a:rPr>
                <a:t>After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b="1" dirty="0" smtClean="0">
                  <a:solidFill>
                    <a:schemeClr val="tx1"/>
                  </a:solidFill>
                </a:rPr>
                <a:t>Interruption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05000" y="38100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tx1"/>
                  </a:solidFill>
                </a:rPr>
                <a:t>First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tx1"/>
                  </a:solidFill>
                </a:rPr>
                <a:t>Sensing</a:t>
              </a:r>
            </a:p>
          </p:txBody>
        </p:sp>
        <p:cxnSp>
          <p:nvCxnSpPr>
            <p:cNvPr id="82" name="Straight Arrow Connector 81"/>
            <p:cNvCxnSpPr>
              <a:stCxn id="81" idx="2"/>
            </p:cNvCxnSpPr>
            <p:nvPr/>
          </p:nvCxnSpPr>
          <p:spPr>
            <a:xfrm>
              <a:off x="2286000" y="4191000"/>
              <a:ext cx="45720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2514600" y="5410200"/>
              <a:ext cx="457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T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886200" y="5410200"/>
              <a:ext cx="457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T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019800" y="5410200"/>
              <a:ext cx="457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T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934200" y="5410200"/>
              <a:ext cx="457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tx1"/>
                  </a:solidFill>
                </a:rPr>
                <a:t>T</a:t>
              </a:r>
              <a:r>
                <a:rPr lang="en-US" sz="1400" b="1" baseline="-25000" dirty="0" smtClean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98" name="Right Arrow 97"/>
            <p:cNvSpPr/>
            <p:nvPr/>
          </p:nvSpPr>
          <p:spPr>
            <a:xfrm>
              <a:off x="1828800" y="5638800"/>
              <a:ext cx="5334000" cy="3048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TIME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63" name="Chevron 62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67" name="Chevron 66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Chevron 67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Chevron 68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Chevron 69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Chevron 70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Chevron 71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Integrated/Effective Security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Security management includes all of the activities and efforts to implement a security regime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Developing policies, programs, and plans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Overseeing security operations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Security training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Security system evaluation and maintenance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Quality assurance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Coordination with site and offsite stakeholders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Integration with Information Management System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17" name="Chevron 16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MANAGEMENT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5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ca4294a64d1_sf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Why is so much attention being given to Nuclear Security</a:t>
            </a:r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410200"/>
            <a:ext cx="8839200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1997, North Hollywood Shootout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Two </a:t>
            </a:r>
            <a:r>
              <a:rPr lang="en-US" dirty="0">
                <a:latin typeface="Times New Roman"/>
                <a:cs typeface="Times New Roman"/>
              </a:rPr>
              <a:t>bank robbers in North Hollywood and the Los Angeles Police Department fired some 2,000 rounds in a shootout. Both robbers were killed, 11 police officers and 7 civilians were injured and numerous vehicles and other property was </a:t>
            </a:r>
            <a:r>
              <a:rPr lang="en-US" dirty="0" smtClean="0">
                <a:latin typeface="Times New Roman"/>
                <a:cs typeface="Times New Roman"/>
              </a:rPr>
              <a:t>damaged.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	</a:t>
            </a:r>
            <a:r>
              <a:rPr lang="en-US" sz="1200" i="1" dirty="0" smtClean="0">
                <a:latin typeface="Times New Roman"/>
                <a:cs typeface="Times New Roman"/>
              </a:rPr>
              <a:t>[Source: Wikipedia]</a:t>
            </a:r>
            <a:endParaRPr lang="en-US" sz="1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6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Security Risk Management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371600" y="990600"/>
            <a:ext cx="6858000" cy="3064660"/>
          </a:xfrm>
        </p:spPr>
        <p:txBody>
          <a:bodyPr/>
          <a:lstStyle/>
          <a:p>
            <a:r>
              <a:rPr lang="en-US" dirty="0"/>
              <a:t>All adverse consequences are not unacceptable</a:t>
            </a:r>
          </a:p>
          <a:p>
            <a:pPr lvl="1"/>
            <a:r>
              <a:rPr lang="en-US" dirty="0"/>
              <a:t>Unacceptable consequences require security resources</a:t>
            </a:r>
          </a:p>
          <a:p>
            <a:r>
              <a:rPr lang="en-US" dirty="0"/>
              <a:t>All unacceptable consequences are not equal</a:t>
            </a:r>
          </a:p>
          <a:p>
            <a:pPr lvl="1"/>
            <a:r>
              <a:rPr lang="en-US" dirty="0"/>
              <a:t>Graded approach</a:t>
            </a:r>
          </a:p>
          <a:p>
            <a:r>
              <a:rPr lang="en-US" dirty="0"/>
              <a:t>Likelihood of unacceptable consequences cannot be reduced to zero</a:t>
            </a:r>
          </a:p>
          <a:p>
            <a:pPr lvl="1"/>
            <a:r>
              <a:rPr lang="en-US" dirty="0"/>
              <a:t>Acceptable risk</a:t>
            </a:r>
          </a:p>
          <a:p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>
            <a:off x="3733800" y="5257800"/>
            <a:ext cx="1676400" cy="762000"/>
          </a:xfrm>
          <a:prstGeom prst="triangle">
            <a:avLst/>
          </a:prstGeom>
          <a:solidFill>
            <a:srgbClr val="000000"/>
          </a:solidFill>
          <a:ln>
            <a:noFill/>
          </a:ln>
          <a:effectLst>
            <a:reflection stA="50000" endPos="5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2400" y="3581400"/>
            <a:ext cx="8839200" cy="1676400"/>
            <a:chOff x="152400" y="3581400"/>
            <a:chExt cx="8839200" cy="1676400"/>
          </a:xfrm>
          <a:effectLst>
            <a:outerShdw blurRad="127000" dist="63500" dir="5400000" sx="90000" sy="90000" algn="t" rotWithShape="0">
              <a:prstClr val="black">
                <a:alpha val="50000"/>
              </a:prstClr>
            </a:outerShdw>
          </a:effectLst>
        </p:grpSpPr>
        <p:cxnSp>
          <p:nvCxnSpPr>
            <p:cNvPr id="29" name="Straight Connector 28"/>
            <p:cNvCxnSpPr/>
            <p:nvPr/>
          </p:nvCxnSpPr>
          <p:spPr>
            <a:xfrm>
              <a:off x="152400" y="5257800"/>
              <a:ext cx="8839200" cy="0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rapezoid 38"/>
            <p:cNvSpPr/>
            <p:nvPr/>
          </p:nvSpPr>
          <p:spPr>
            <a:xfrm>
              <a:off x="304800" y="3962400"/>
              <a:ext cx="2057400" cy="1216152"/>
            </a:xfrm>
            <a:prstGeom prst="trapezoid">
              <a:avLst>
                <a:gd name="adj" fmla="val 27371"/>
              </a:avLst>
            </a:pr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tlCol="0" anchor="ctr"/>
            <a:lstStyle/>
            <a:p>
              <a:pPr algn="ctr"/>
              <a:r>
                <a:rPr lang="en-US" sz="2800" b="1" dirty="0" smtClean="0"/>
                <a:t>RISKS</a:t>
              </a:r>
              <a:endParaRPr lang="en-US" sz="2800" b="1" dirty="0"/>
            </a:p>
          </p:txBody>
        </p:sp>
        <p:sp>
          <p:nvSpPr>
            <p:cNvPr id="40" name="Block Arc 39"/>
            <p:cNvSpPr/>
            <p:nvPr/>
          </p:nvSpPr>
          <p:spPr>
            <a:xfrm>
              <a:off x="914400" y="3581400"/>
              <a:ext cx="838200" cy="838200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rapezoid 40"/>
            <p:cNvSpPr/>
            <p:nvPr/>
          </p:nvSpPr>
          <p:spPr>
            <a:xfrm>
              <a:off x="6781800" y="3962400"/>
              <a:ext cx="2057400" cy="1216152"/>
            </a:xfrm>
            <a:prstGeom prst="trapezoid">
              <a:avLst>
                <a:gd name="adj" fmla="val 27371"/>
              </a:avLst>
            </a:pr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tlCol="0" anchor="ctr"/>
            <a:lstStyle/>
            <a:p>
              <a:pPr algn="ctr"/>
              <a:r>
                <a:rPr lang="en-US" sz="2800" b="1" dirty="0" smtClean="0"/>
                <a:t>COSTS</a:t>
              </a:r>
              <a:endParaRPr lang="en-US" sz="2800" b="1" dirty="0"/>
            </a:p>
          </p:txBody>
        </p:sp>
        <p:sp>
          <p:nvSpPr>
            <p:cNvPr id="42" name="Block Arc 41"/>
            <p:cNvSpPr/>
            <p:nvPr/>
          </p:nvSpPr>
          <p:spPr>
            <a:xfrm>
              <a:off x="7391400" y="3581400"/>
              <a:ext cx="838200" cy="838200"/>
            </a:xfrm>
            <a:prstGeom prst="blockArc">
              <a:avLst/>
            </a:prstGeom>
            <a:solidFill>
              <a:srgbClr val="0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25" name="Chevron 24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MANAGEMENT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6388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Risk = Consequence </a:t>
            </a:r>
            <a:r>
              <a:rPr lang="en-US" sz="2600" b="1" dirty="0" smtClean="0">
                <a:solidFill>
                  <a:schemeClr val="bg1"/>
                </a:solidFill>
              </a:rPr>
              <a:t>Severity </a:t>
            </a:r>
            <a:r>
              <a:rPr lang="en-US" sz="2600" b="1" dirty="0">
                <a:solidFill>
                  <a:schemeClr val="bg1"/>
                </a:solidFill>
              </a:rPr>
              <a:t>* Consequence </a:t>
            </a:r>
            <a:r>
              <a:rPr lang="en-US" sz="2600" b="1" dirty="0" smtClean="0">
                <a:solidFill>
                  <a:schemeClr val="bg1"/>
                </a:solidFill>
              </a:rPr>
              <a:t>Likelihood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Nuclear Security Risk Management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19" name="Chevron 18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MANAGEMENT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2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6388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0" rIns="0" bIns="0" rtlCol="0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Risk = Consequence </a:t>
            </a:r>
            <a:r>
              <a:rPr lang="en-US" sz="2600" b="1" dirty="0" smtClean="0">
                <a:solidFill>
                  <a:schemeClr val="bg1"/>
                </a:solidFill>
              </a:rPr>
              <a:t>Severity *                      * 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Nuclear Security Risk Management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19" name="Chevron 18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MANAGEMENT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37815" y="2514600"/>
            <a:ext cx="197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Likelihood of Attempt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2514600"/>
            <a:ext cx="191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Likelihood of Success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6388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0" rIns="0" bIns="0" rtlCol="0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Risk = Consequence </a:t>
            </a:r>
            <a:r>
              <a:rPr lang="en-US" sz="2600" b="1" dirty="0" smtClean="0">
                <a:solidFill>
                  <a:schemeClr val="bg1"/>
                </a:solidFill>
              </a:rPr>
              <a:t>Severity *                      * 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Nuclear Security Risk Management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19" name="Chevron 18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MANAGEMENT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37815" y="2514600"/>
            <a:ext cx="197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Likelihood of Attempt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2514600"/>
            <a:ext cx="191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Likelihood of Success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395759"/>
            <a:ext cx="2105144" cy="5847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Can’t control attempt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1404" y="1871759"/>
            <a:ext cx="2004140" cy="5847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control success</a:t>
            </a:r>
            <a:endParaRPr lang="en-US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29200" y="3090959"/>
            <a:ext cx="1952744" cy="304800"/>
            <a:chOff x="5181600" y="3733800"/>
            <a:chExt cx="1981200" cy="3048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181600" y="3886200"/>
              <a:ext cx="8382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81600" y="3733800"/>
              <a:ext cx="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24600" y="3886200"/>
              <a:ext cx="8382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162800" y="3733800"/>
              <a:ext cx="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172200" y="3886200"/>
              <a:ext cx="15240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6019800" y="3886200"/>
              <a:ext cx="15240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7286744" y="2252759"/>
            <a:ext cx="1676400" cy="304800"/>
            <a:chOff x="8229600" y="3733800"/>
            <a:chExt cx="1676400" cy="304800"/>
          </a:xfrm>
        </p:grpSpPr>
        <p:cxnSp>
          <p:nvCxnSpPr>
            <p:cNvPr id="38" name="Straight Connector 37"/>
            <p:cNvCxnSpPr/>
            <p:nvPr/>
          </p:nvCxnSpPr>
          <p:spPr>
            <a:xfrm rot="10800000" flipH="1">
              <a:off x="8229600" y="3886200"/>
              <a:ext cx="685800" cy="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229600" y="3733800"/>
              <a:ext cx="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H="1">
              <a:off x="9220200" y="3886200"/>
              <a:ext cx="685800" cy="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9906000" y="3733800"/>
              <a:ext cx="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067800" y="3886200"/>
              <a:ext cx="15240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8915400" y="3886200"/>
              <a:ext cx="15240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87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6388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2880" tIns="0" rIns="0" bIns="0" rtlCol="0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Risk = Consequence </a:t>
            </a:r>
            <a:r>
              <a:rPr lang="en-US" sz="2600" b="1" dirty="0" smtClean="0">
                <a:solidFill>
                  <a:schemeClr val="bg1"/>
                </a:solidFill>
              </a:rPr>
              <a:t>Severity *                      * </a:t>
            </a:r>
            <a:endParaRPr lang="en-US" sz="26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Nuclear Security Risk Management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19" name="Chevron 18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MANAGEMENT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37815" y="2514600"/>
            <a:ext cx="197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Likelihood of Attempt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2514600"/>
            <a:ext cx="191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Likelihood of Success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395759"/>
            <a:ext cx="2105144" cy="5847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Can’t control attempt</a:t>
            </a:r>
            <a:endParaRPr lang="en-US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11404" y="1871759"/>
            <a:ext cx="2004140" cy="5847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control success</a:t>
            </a:r>
            <a:endParaRPr lang="en-US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29200" y="3090959"/>
            <a:ext cx="1952744" cy="304800"/>
            <a:chOff x="5181600" y="3733800"/>
            <a:chExt cx="1981200" cy="3048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181600" y="3886200"/>
              <a:ext cx="8382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81600" y="3733800"/>
              <a:ext cx="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24600" y="3886200"/>
              <a:ext cx="838200" cy="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162800" y="3733800"/>
              <a:ext cx="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172200" y="3886200"/>
              <a:ext cx="15240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6019800" y="3886200"/>
              <a:ext cx="152400" cy="152400"/>
            </a:xfrm>
            <a:prstGeom prst="line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7286744" y="2252759"/>
            <a:ext cx="1676400" cy="304800"/>
            <a:chOff x="8229600" y="3733800"/>
            <a:chExt cx="1676400" cy="304800"/>
          </a:xfrm>
        </p:grpSpPr>
        <p:cxnSp>
          <p:nvCxnSpPr>
            <p:cNvPr id="38" name="Straight Connector 37"/>
            <p:cNvCxnSpPr/>
            <p:nvPr/>
          </p:nvCxnSpPr>
          <p:spPr>
            <a:xfrm rot="10800000" flipH="1">
              <a:off x="8229600" y="3886200"/>
              <a:ext cx="685800" cy="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8229600" y="3733800"/>
              <a:ext cx="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H="1">
              <a:off x="9220200" y="3886200"/>
              <a:ext cx="685800" cy="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9906000" y="3733800"/>
              <a:ext cx="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9067800" y="3886200"/>
              <a:ext cx="15240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8915400" y="3886200"/>
              <a:ext cx="152400" cy="152400"/>
            </a:xfrm>
            <a:prstGeom prst="line">
              <a:avLst/>
            </a:prstGeom>
            <a:ln cap="rnd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Down Arrow 43"/>
          <p:cNvSpPr/>
          <p:nvPr/>
        </p:nvSpPr>
        <p:spPr>
          <a:xfrm>
            <a:off x="7891964" y="3243359"/>
            <a:ext cx="457200" cy="3200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206163" y="3624359"/>
            <a:ext cx="1828802" cy="98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3279DD"/>
                </a:solidFill>
              </a:rPr>
              <a:t>Increasing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3279DD"/>
                </a:solidFill>
              </a:rPr>
              <a:t>security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3279DD"/>
                </a:solidFill>
              </a:rPr>
              <a:t>reduces success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3279DD"/>
                </a:solidFill>
              </a:rPr>
              <a:t>likelihood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5160027"/>
            <a:ext cx="1948364" cy="70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3279DD"/>
                </a:solidFill>
              </a:rPr>
              <a:t>RISK</a:t>
            </a:r>
          </a:p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3279DD"/>
                </a:solidFill>
              </a:rPr>
              <a:t>REDUCTION</a:t>
            </a:r>
            <a:endParaRPr lang="en-US" sz="2200" b="1" dirty="0">
              <a:solidFill>
                <a:srgbClr val="3279D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39564" y="4691159"/>
            <a:ext cx="800076" cy="4688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6600" b="1" dirty="0" smtClean="0">
                <a:solidFill>
                  <a:srgbClr val="3279DD"/>
                </a:solidFill>
              </a:rPr>
              <a:t>=</a:t>
            </a:r>
            <a:endParaRPr lang="en-US" sz="6600" b="1" dirty="0">
              <a:solidFill>
                <a:srgbClr val="3279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0ca4294a64d1_sf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438400" cy="4495800"/>
          </a:xfrm>
          <a:solidFill>
            <a:srgbClr val="FFFFFF">
              <a:alpha val="70000"/>
            </a:srgbClr>
          </a:solidFill>
        </p:spPr>
        <p:txBody>
          <a:bodyPr anchor="ctr">
            <a:normAutofit fontScale="92500"/>
          </a:bodyPr>
          <a:lstStyle/>
          <a:p>
            <a:pPr>
              <a:spcBef>
                <a:spcPts val="1728"/>
              </a:spcBef>
            </a:pPr>
            <a:r>
              <a:rPr lang="en-US" dirty="0" smtClean="0"/>
              <a:t>Nuclear Security has objectives in common with Nuclear Safety and with Nuclear Safeguards</a:t>
            </a:r>
          </a:p>
          <a:p>
            <a:pPr>
              <a:spcBef>
                <a:spcPts val="1728"/>
              </a:spcBef>
            </a:pPr>
            <a:r>
              <a:rPr lang="en-US" dirty="0" smtClean="0"/>
              <a:t>Nuclear Security has evolved over the past 45 years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76600" y="3048000"/>
            <a:ext cx="5391248" cy="2761830"/>
            <a:chOff x="338943" y="1219200"/>
            <a:chExt cx="8366809" cy="4286152"/>
          </a:xfrm>
        </p:grpSpPr>
        <p:grpSp>
          <p:nvGrpSpPr>
            <p:cNvPr id="28" name="Group 27"/>
            <p:cNvGrpSpPr/>
            <p:nvPr/>
          </p:nvGrpSpPr>
          <p:grpSpPr>
            <a:xfrm>
              <a:off x="4419600" y="1219200"/>
              <a:ext cx="4286152" cy="4286152"/>
              <a:chOff x="4419600" y="1219200"/>
              <a:chExt cx="4286152" cy="428615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419600" y="1219200"/>
                <a:ext cx="4267200" cy="4267200"/>
              </a:xfrm>
              <a:prstGeom prst="ellipse">
                <a:avLst/>
              </a:prstGeom>
              <a:ln w="19050" cmpd="sng"/>
              <a:effectLst>
                <a:outerShdw blurRad="127000" dist="1270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93000"/>
                  </a:lnSpc>
                </a:pPr>
                <a:r>
                  <a:rPr lang="en-US" sz="1050" b="1" dirty="0" smtClean="0"/>
                  <a:t>and</a:t>
                </a:r>
              </a:p>
              <a:p>
                <a:pPr algn="ctr">
                  <a:lnSpc>
                    <a:spcPct val="93000"/>
                  </a:lnSpc>
                </a:pPr>
                <a:endParaRPr lang="en-US" sz="1050" b="1" dirty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/>
              </a:p>
              <a:p>
                <a:pPr algn="ctr">
                  <a:lnSpc>
                    <a:spcPct val="93000"/>
                  </a:lnSpc>
                </a:pPr>
                <a:endParaRPr lang="en-US" sz="1050" b="1" dirty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050" b="1" dirty="0"/>
              </a:p>
              <a:p>
                <a:pPr algn="ctr">
                  <a:lnSpc>
                    <a:spcPct val="93000"/>
                  </a:lnSpc>
                </a:pPr>
                <a:endParaRPr lang="en-US" sz="1050" b="1" dirty="0" smtClean="0"/>
              </a:p>
              <a:p>
                <a:pPr algn="ctr">
                  <a:lnSpc>
                    <a:spcPct val="93000"/>
                  </a:lnSpc>
                </a:pPr>
                <a:r>
                  <a:rPr lang="en-US" sz="1050" b="1" dirty="0" smtClean="0"/>
                  <a:t>Approach</a:t>
                </a:r>
                <a:endParaRPr lang="en-US" sz="1050" b="1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 rot="1800000">
                <a:off x="4438552" y="1238152"/>
                <a:ext cx="4267200" cy="42672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 smtClean="0"/>
                  <a:t>Integrated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</p:txBody>
          </p:sp>
          <p:sp>
            <p:nvSpPr>
              <p:cNvPr id="35" name="Oval 34"/>
              <p:cNvSpPr/>
              <p:nvPr/>
            </p:nvSpPr>
            <p:spPr>
              <a:xfrm rot="19665471">
                <a:off x="4419600" y="1219200"/>
                <a:ext cx="4267200" cy="42672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 dirty="0" smtClean="0"/>
                  <a:t>Systematic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100" b="1" dirty="0" smtClean="0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5029200" y="1828800"/>
              <a:ext cx="3048000" cy="3048000"/>
            </a:xfrm>
            <a:prstGeom prst="ellipse">
              <a:avLst/>
            </a:prstGeom>
            <a:ln w="19050" cmpd="sng"/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b="1" dirty="0" smtClean="0"/>
                <a:t>Technology</a:t>
              </a:r>
            </a:p>
            <a:p>
              <a:pPr algn="ctr">
                <a:lnSpc>
                  <a:spcPct val="90000"/>
                </a:lnSpc>
              </a:pPr>
              <a:endParaRPr lang="en-US" sz="1050" b="1" dirty="0"/>
            </a:p>
            <a:p>
              <a:pPr algn="ctr">
                <a:lnSpc>
                  <a:spcPct val="90000"/>
                </a:lnSpc>
              </a:pPr>
              <a:endParaRPr lang="en-US" sz="1050" b="1" dirty="0" smtClean="0"/>
            </a:p>
            <a:p>
              <a:pPr algn="ctr">
                <a:lnSpc>
                  <a:spcPct val="90000"/>
                </a:lnSpc>
              </a:pPr>
              <a:endParaRPr lang="en-US" sz="1050" b="1" dirty="0"/>
            </a:p>
            <a:p>
              <a:pPr algn="ctr">
                <a:lnSpc>
                  <a:spcPct val="90000"/>
                </a:lnSpc>
              </a:pPr>
              <a:endParaRPr lang="en-US" sz="1050" b="1" dirty="0" smtClean="0"/>
            </a:p>
            <a:p>
              <a:pPr algn="ctr">
                <a:lnSpc>
                  <a:spcPct val="90000"/>
                </a:lnSpc>
              </a:pPr>
              <a:endParaRPr lang="en-US" sz="1050" b="1" dirty="0"/>
            </a:p>
            <a:p>
              <a:pPr algn="ctr">
                <a:lnSpc>
                  <a:spcPct val="90000"/>
                </a:lnSpc>
              </a:pPr>
              <a:endParaRPr lang="en-US" sz="1050" b="1" dirty="0" smtClean="0"/>
            </a:p>
            <a:p>
              <a:pPr algn="ctr">
                <a:lnSpc>
                  <a:spcPct val="90000"/>
                </a:lnSpc>
              </a:pPr>
              <a:endParaRPr lang="en-US" sz="1050" b="1" dirty="0"/>
            </a:p>
            <a:p>
              <a:pPr algn="ctr">
                <a:lnSpc>
                  <a:spcPct val="90000"/>
                </a:lnSpc>
              </a:pPr>
              <a:endParaRPr lang="en-US" sz="1050" b="1" dirty="0" smtClean="0"/>
            </a:p>
            <a:p>
              <a:pPr algn="ctr">
                <a:lnSpc>
                  <a:spcPct val="90000"/>
                </a:lnSpc>
              </a:pPr>
              <a:endParaRPr lang="en-US" sz="1050" b="1" dirty="0"/>
            </a:p>
            <a:p>
              <a:pPr algn="ctr">
                <a:lnSpc>
                  <a:spcPct val="90000"/>
                </a:lnSpc>
              </a:pPr>
              <a:endParaRPr lang="en-US" sz="1050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5676900" y="2476500"/>
              <a:ext cx="1752600" cy="1752600"/>
            </a:xfrm>
            <a:prstGeom prst="ellipse">
              <a:avLst/>
            </a:prstGeom>
            <a:ln w="19050" cmpd="sng"/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b="1" dirty="0"/>
                <a:t>Gates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b="1" dirty="0"/>
                <a:t>Guns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b="1" dirty="0"/>
                <a:t>Guards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38943" y="2476499"/>
              <a:ext cx="1752600" cy="1752599"/>
            </a:xfrm>
            <a:prstGeom prst="ellipse">
              <a:avLst/>
            </a:prstGeom>
            <a:ln w="19050" cmpd="sng"/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050" b="1" dirty="0" smtClean="0"/>
                <a:t>Gates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b="1" dirty="0" smtClean="0"/>
                <a:t>Guns</a:t>
              </a:r>
            </a:p>
            <a:p>
              <a:pPr algn="ctr">
                <a:lnSpc>
                  <a:spcPct val="90000"/>
                </a:lnSpc>
              </a:pPr>
              <a:r>
                <a:rPr lang="en-US" sz="1050" b="1" dirty="0" smtClean="0"/>
                <a:t>Guards</a:t>
              </a:r>
              <a:endParaRPr lang="en-US" sz="1050" b="1" dirty="0"/>
            </a:p>
          </p:txBody>
        </p:sp>
        <p:sp>
          <p:nvSpPr>
            <p:cNvPr id="32" name="Chevron 31"/>
            <p:cNvSpPr/>
            <p:nvPr/>
          </p:nvSpPr>
          <p:spPr>
            <a:xfrm>
              <a:off x="2167743" y="2971799"/>
              <a:ext cx="2057400" cy="789431"/>
            </a:xfrm>
            <a:prstGeom prst="chevron">
              <a:avLst>
                <a:gd name="adj" fmla="val 38251"/>
              </a:avLst>
            </a:prstGeom>
            <a:solidFill>
              <a:schemeClr val="accent5"/>
            </a:solidFill>
            <a:ln w="19050" cmpd="sng"/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solidFill>
                    <a:srgbClr val="FFFFFF"/>
                  </a:solidFill>
                </a:rPr>
                <a:t>IMPROVED SECURITY</a:t>
              </a:r>
              <a:endParaRPr lang="en-US" sz="105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36" name="Chevron 35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5"/>
                  </a:solidFill>
                </a:rPr>
                <a:t>SUMMARY</a:t>
              </a:r>
              <a:endParaRPr lang="en-US" sz="800" b="1" dirty="0">
                <a:solidFill>
                  <a:schemeClr val="accent5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Chevron 40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Chevron 43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Chevron 44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40"/>
            <a:ext cx="8229600" cy="420766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4800" dirty="0" smtClean="0"/>
              <a:t>Describe </a:t>
            </a:r>
            <a:r>
              <a:rPr lang="en-US" sz="4800" dirty="0"/>
              <a:t>the historical growth of interest in nuclear security and the corresponding developments in nuclear security as a technical </a:t>
            </a:r>
            <a:r>
              <a:rPr lang="en-US" sz="4800" dirty="0" smtClean="0"/>
              <a:t>discipline.</a:t>
            </a:r>
            <a:endParaRPr lang="en-US" sz="4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51" name="Chevron 50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Chevron 51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Chevron 52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Chevron 53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Chevron 54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Chevron 56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Chevron 57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Chevron 58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OBJECTIVE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0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History: Pre-security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Euphoria </a:t>
            </a:r>
            <a:r>
              <a:rPr lang="en-US" dirty="0" smtClean="0"/>
              <a:t>of </a:t>
            </a:r>
            <a:r>
              <a:rPr lang="en-US" i="1" dirty="0" smtClean="0"/>
              <a:t>Atoms for Peace </a:t>
            </a:r>
            <a:r>
              <a:rPr lang="en-US" dirty="0" smtClean="0"/>
              <a:t>overwhelmed any considerations for security</a:t>
            </a:r>
          </a:p>
          <a:p>
            <a:pPr lvl="1"/>
            <a:r>
              <a:rPr lang="en-US" dirty="0" smtClean="0"/>
              <a:t>Lack of any nuclear security event history</a:t>
            </a:r>
          </a:p>
          <a:p>
            <a:r>
              <a:rPr lang="en-US" dirty="0" smtClean="0"/>
              <a:t>Security concerns seem to have grown slowly, first recognized in the late 1960’s/early 70’s.</a:t>
            </a:r>
          </a:p>
          <a:p>
            <a:pPr lvl="1"/>
            <a:r>
              <a:rPr lang="en-US" dirty="0" smtClean="0"/>
              <a:t>Concerns evolved due to:</a:t>
            </a:r>
          </a:p>
          <a:p>
            <a:pPr lvl="2"/>
            <a:r>
              <a:rPr lang="en-US" dirty="0" smtClean="0"/>
              <a:t>Growing fears of potential nuclear consequences</a:t>
            </a:r>
          </a:p>
          <a:p>
            <a:pPr lvl="2"/>
            <a:r>
              <a:rPr lang="en-US" dirty="0" smtClean="0"/>
              <a:t>Plethora of regional criminal and terrorist groups</a:t>
            </a:r>
          </a:p>
          <a:p>
            <a:pPr lvl="2"/>
            <a:r>
              <a:rPr lang="en-US" dirty="0" smtClean="0"/>
              <a:t>Nuclear Bomb Threat</a:t>
            </a:r>
          </a:p>
          <a:p>
            <a:r>
              <a:rPr lang="en-US" dirty="0" smtClean="0"/>
              <a:t>Security concerns were facilitated by a growing sophistication of media communication</a:t>
            </a:r>
          </a:p>
          <a:p>
            <a:pPr lvl="1"/>
            <a:r>
              <a:rPr lang="en-US" dirty="0" smtClean="0"/>
              <a:t>These issues combined to grow concerns for security of nuclear </a:t>
            </a:r>
            <a:r>
              <a:rPr lang="en-US" dirty="0" smtClean="0"/>
              <a:t>material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00A-BDA8-486F-B4A4-F8BE0A81385E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17" name="Chevron 16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accent5"/>
                  </a:solidFill>
                </a:rPr>
                <a:t>HISTORY</a:t>
              </a:r>
              <a:endParaRPr lang="en-US" sz="800" b="1" dirty="0">
                <a:solidFill>
                  <a:schemeClr val="accent5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64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6" name="Picture 5" descr="1972-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19200"/>
            <a:ext cx="2590800" cy="3993338"/>
          </a:xfrm>
          <a:prstGeom prst="rect">
            <a:avLst/>
          </a:prstGeom>
          <a:ln>
            <a:noFill/>
          </a:ln>
          <a:effectLst>
            <a:outerShdw blurRad="292100" dist="139700" dir="195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hernobyl_Disas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676399"/>
            <a:ext cx="3353578" cy="4330700"/>
          </a:xfrm>
          <a:prstGeom prst="rect">
            <a:avLst/>
          </a:prstGeom>
          <a:ln>
            <a:noFill/>
          </a:ln>
          <a:effectLst>
            <a:outerShdw blurRad="292100" dist="139700" dir="195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4038600" y="5333999"/>
            <a:ext cx="1371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1986 Chernobyl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5181599"/>
            <a:ext cx="30480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1975 First INFCIRC/225</a:t>
            </a:r>
          </a:p>
          <a:p>
            <a:r>
              <a:rPr lang="en-US" sz="1400" b="1" dirty="0"/>
              <a:t>(1972 First Guidance by IAEA </a:t>
            </a:r>
            <a:r>
              <a:rPr lang="en-US" sz="1400" b="1" dirty="0" smtClean="0"/>
              <a:t>DG)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3239868"/>
            <a:ext cx="19812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1972 Munich Olympics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29400" y="1371599"/>
            <a:ext cx="21343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Sources: Wikipedia</a:t>
            </a:r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26" name="Chevron 25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HISTORY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Ap_munich905_t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304800"/>
            <a:ext cx="3276600" cy="2895600"/>
          </a:xfrm>
          <a:prstGeom prst="rect">
            <a:avLst/>
          </a:prstGeom>
          <a:ln>
            <a:noFill/>
          </a:ln>
          <a:effectLst>
            <a:outerShdw blurRad="292100" dist="139700" dir="195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1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457200" y="914400"/>
            <a:ext cx="3276600" cy="23788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9/11 Events</a:t>
            </a:r>
          </a:p>
          <a:p>
            <a:r>
              <a:rPr lang="en-US" sz="1600" dirty="0"/>
              <a:t>WTCs hit with 2 hijacked planes - 2759 killed, 8700 injured</a:t>
            </a:r>
          </a:p>
          <a:p>
            <a:r>
              <a:rPr lang="en-US" sz="1600" dirty="0"/>
              <a:t>Pentagon hit with a hijacked plane - 189 killed, 200 injured</a:t>
            </a:r>
          </a:p>
          <a:p>
            <a:r>
              <a:rPr lang="en-US" sz="1600" dirty="0"/>
              <a:t>Pennsylvania field where a hijacked plane was crashed </a:t>
            </a:r>
            <a:r>
              <a:rPr lang="en-US" sz="1600" dirty="0" smtClean="0"/>
              <a:t>-</a:t>
            </a:r>
            <a:br>
              <a:rPr lang="en-US" sz="1600" dirty="0" smtClean="0"/>
            </a:br>
            <a:r>
              <a:rPr lang="en-US" sz="1600" dirty="0" smtClean="0"/>
              <a:t>45 killed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31" name="Chevron 30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hevron 35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hevron 36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Chevron 37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Chevron 38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HISTORY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 descr="UA_Flight_175_hits_WTC_south_tower_9-11_edit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1841198"/>
            <a:ext cx="3639249" cy="417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Flight93Engi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228600"/>
            <a:ext cx="3276600" cy="220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N-SD-03-11451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429000"/>
            <a:ext cx="4267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819400" y="3200401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rgbClr val="000000"/>
                </a:solidFill>
                <a:latin typeface="Century Gothic"/>
                <a:cs typeface="Century Gothic"/>
              </a:rPr>
              <a:t>Sources: Wikipedia</a:t>
            </a:r>
            <a:endParaRPr lang="en-US" sz="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91400" y="1524000"/>
            <a:ext cx="1371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WTC</a:t>
            </a:r>
            <a:endParaRPr lang="en-US" sz="1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038600" y="2438400"/>
            <a:ext cx="19812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Flight 93</a:t>
            </a:r>
            <a:endParaRPr lang="en-US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" y="5791200"/>
            <a:ext cx="19812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Pentagon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493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16_3715031.JPG"/>
          <p:cNvPicPr>
            <a:picLocks noChangeAspect="1"/>
          </p:cNvPicPr>
          <p:nvPr/>
        </p:nvPicPr>
        <p:blipFill>
          <a:blip r:embed="rId3" cstate="print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7924800" y="4495800"/>
            <a:ext cx="2620249" cy="1839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From “</a:t>
            </a:r>
            <a:r>
              <a:rPr lang="en-US" i="1" dirty="0" smtClean="0"/>
              <a:t>Gates, Guns, Guards</a:t>
            </a:r>
            <a:r>
              <a:rPr lang="en-US" dirty="0" smtClean="0"/>
              <a:t>” to a systematic, integrated approach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6477000" y="2590800"/>
            <a:ext cx="1624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guards</a:t>
            </a:r>
          </a:p>
          <a:p>
            <a:r>
              <a:rPr lang="en-US" dirty="0" smtClean="0"/>
              <a:t>Towers</a:t>
            </a:r>
          </a:p>
          <a:p>
            <a:r>
              <a:rPr lang="en-US" dirty="0" smtClean="0"/>
              <a:t>Locks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1000" y="1219200"/>
            <a:ext cx="8324752" cy="4286152"/>
            <a:chOff x="381000" y="1219200"/>
            <a:chExt cx="8324752" cy="4286152"/>
          </a:xfrm>
        </p:grpSpPr>
        <p:grpSp>
          <p:nvGrpSpPr>
            <p:cNvPr id="46" name="Group 45"/>
            <p:cNvGrpSpPr/>
            <p:nvPr/>
          </p:nvGrpSpPr>
          <p:grpSpPr>
            <a:xfrm>
              <a:off x="4419600" y="1219200"/>
              <a:ext cx="4286152" cy="4286152"/>
              <a:chOff x="4419600" y="1219200"/>
              <a:chExt cx="4286152" cy="428615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419600" y="1219200"/>
                <a:ext cx="4267200" cy="4267200"/>
              </a:xfrm>
              <a:prstGeom prst="ellipse">
                <a:avLst/>
              </a:prstGeom>
              <a:effectLst>
                <a:outerShdw blurRad="127000" dist="1270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93000"/>
                  </a:lnSpc>
                </a:pPr>
                <a:r>
                  <a:rPr lang="en-US" sz="1600" b="1" dirty="0" smtClean="0"/>
                  <a:t>and</a:t>
                </a:r>
              </a:p>
              <a:p>
                <a:pPr algn="ctr">
                  <a:lnSpc>
                    <a:spcPct val="93000"/>
                  </a:lnSpc>
                </a:pPr>
                <a:endParaRPr lang="en-US" sz="1600" b="1" dirty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/>
              </a:p>
              <a:p>
                <a:pPr algn="ctr">
                  <a:lnSpc>
                    <a:spcPct val="93000"/>
                  </a:lnSpc>
                </a:pPr>
                <a:endParaRPr lang="en-US" sz="1600" b="1" dirty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endParaRPr lang="en-US" sz="1600" b="1" dirty="0"/>
              </a:p>
              <a:p>
                <a:pPr algn="ctr">
                  <a:lnSpc>
                    <a:spcPct val="93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3000"/>
                  </a:lnSpc>
                </a:pPr>
                <a:r>
                  <a:rPr lang="en-US" sz="1600" b="1" dirty="0" smtClean="0"/>
                  <a:t>Approach</a:t>
                </a:r>
                <a:endParaRPr lang="en-US" sz="1600" b="1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 rot="1800000">
                <a:off x="4438552" y="1238152"/>
                <a:ext cx="4267200" cy="42672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 dirty="0" smtClean="0"/>
                  <a:t>Integrated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</p:txBody>
          </p:sp>
          <p:sp>
            <p:nvSpPr>
              <p:cNvPr id="44" name="Oval 43"/>
              <p:cNvSpPr/>
              <p:nvPr/>
            </p:nvSpPr>
            <p:spPr>
              <a:xfrm rot="19665471">
                <a:off x="4419600" y="1219200"/>
                <a:ext cx="4267200" cy="4267200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600" b="1" dirty="0" smtClean="0"/>
                  <a:t>Systematic</a:t>
                </a:r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  <a:p>
                <a:pPr algn="ctr">
                  <a:lnSpc>
                    <a:spcPct val="90000"/>
                  </a:lnSpc>
                </a:pPr>
                <a:endParaRPr lang="en-US" sz="1600" b="1" dirty="0" smtClean="0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5029200" y="1828800"/>
              <a:ext cx="3048000" cy="3048000"/>
            </a:xfrm>
            <a:prstGeom prst="ellipse">
              <a:avLst/>
            </a:prstGeom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/>
                <a:t>Technology</a:t>
              </a:r>
            </a:p>
            <a:p>
              <a:pPr algn="ctr">
                <a:lnSpc>
                  <a:spcPct val="90000"/>
                </a:lnSpc>
              </a:pPr>
              <a:endParaRPr lang="en-US" sz="1600" b="1" dirty="0"/>
            </a:p>
            <a:p>
              <a:pPr algn="ctr">
                <a:lnSpc>
                  <a:spcPct val="90000"/>
                </a:lnSpc>
              </a:pPr>
              <a:endParaRPr lang="en-US" sz="1600" b="1" dirty="0" smtClean="0"/>
            </a:p>
            <a:p>
              <a:pPr algn="ctr">
                <a:lnSpc>
                  <a:spcPct val="90000"/>
                </a:lnSpc>
              </a:pPr>
              <a:endParaRPr lang="en-US" sz="1600" b="1" dirty="0"/>
            </a:p>
            <a:p>
              <a:pPr algn="ctr">
                <a:lnSpc>
                  <a:spcPct val="90000"/>
                </a:lnSpc>
              </a:pPr>
              <a:endParaRPr lang="en-US" sz="1600" b="1" dirty="0" smtClean="0"/>
            </a:p>
            <a:p>
              <a:pPr algn="ctr">
                <a:lnSpc>
                  <a:spcPct val="90000"/>
                </a:lnSpc>
              </a:pPr>
              <a:endParaRPr lang="en-US" sz="1600" b="1" dirty="0"/>
            </a:p>
            <a:p>
              <a:pPr algn="ctr">
                <a:lnSpc>
                  <a:spcPct val="90000"/>
                </a:lnSpc>
              </a:pPr>
              <a:endParaRPr lang="en-US" sz="1600" b="1" dirty="0" smtClean="0"/>
            </a:p>
            <a:p>
              <a:pPr algn="ctr">
                <a:lnSpc>
                  <a:spcPct val="90000"/>
                </a:lnSpc>
              </a:pPr>
              <a:endParaRPr lang="en-US" sz="1600" b="1" dirty="0"/>
            </a:p>
            <a:p>
              <a:pPr algn="ctr">
                <a:lnSpc>
                  <a:spcPct val="90000"/>
                </a:lnSpc>
              </a:pPr>
              <a:endParaRPr lang="en-US" sz="1600" b="1" dirty="0" smtClean="0"/>
            </a:p>
            <a:p>
              <a:pPr algn="ctr">
                <a:lnSpc>
                  <a:spcPct val="90000"/>
                </a:lnSpc>
              </a:pPr>
              <a:endParaRPr lang="en-US" sz="1600" b="1" dirty="0"/>
            </a:p>
            <a:p>
              <a:pPr algn="ctr">
                <a:lnSpc>
                  <a:spcPct val="90000"/>
                </a:lnSpc>
              </a:pPr>
              <a:endParaRPr lang="en-US" sz="1600" b="1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5676900" y="2476500"/>
              <a:ext cx="1752600" cy="1752600"/>
            </a:xfrm>
            <a:prstGeom prst="ellipse">
              <a:avLst/>
            </a:prstGeom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/>
                <a:t>Gates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/>
                <a:t>Guns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/>
                <a:t>Guards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81000" y="2476500"/>
              <a:ext cx="1752600" cy="1752600"/>
            </a:xfrm>
            <a:prstGeom prst="ellipse">
              <a:avLst/>
            </a:prstGeom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600" b="1" dirty="0" smtClean="0"/>
                <a:t>Gates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 smtClean="0"/>
                <a:t>Guns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 smtClean="0"/>
                <a:t>Guards</a:t>
              </a:r>
              <a:endParaRPr lang="en-US" sz="1600" b="1" dirty="0"/>
            </a:p>
          </p:txBody>
        </p:sp>
        <p:sp>
          <p:nvSpPr>
            <p:cNvPr id="40" name="Chevron 39"/>
            <p:cNvSpPr/>
            <p:nvPr/>
          </p:nvSpPr>
          <p:spPr>
            <a:xfrm>
              <a:off x="2209800" y="2971800"/>
              <a:ext cx="2057400" cy="789432"/>
            </a:xfrm>
            <a:prstGeom prst="chevron">
              <a:avLst>
                <a:gd name="adj" fmla="val 38251"/>
              </a:avLst>
            </a:prstGeom>
            <a:solidFill>
              <a:schemeClr val="accent5"/>
            </a:solidFill>
            <a:effectLst>
              <a:outerShdw blurRad="127000" dist="127000" dir="5400000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IMPROVED SECURITY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26" name="Chevron 25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hevron 29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HISTORY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7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Security?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C00A-BDA8-486F-B4A4-F8BE0A81385E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14400"/>
            <a:ext cx="9144000" cy="1371600"/>
          </a:xfrm>
          <a:solidFill>
            <a:schemeClr val="tx1"/>
          </a:solidFill>
        </p:spPr>
        <p:txBody>
          <a:bodyPr anchor="ctr">
            <a:noAutofit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International Nuclear Security objective: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“</a:t>
            </a:r>
            <a:r>
              <a:rPr lang="en-US" b="1" i="1" dirty="0" smtClean="0">
                <a:solidFill>
                  <a:srgbClr val="FFFFFF"/>
                </a:solidFill>
              </a:rPr>
              <a:t>prevent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b="1" i="1" dirty="0" smtClean="0">
                <a:solidFill>
                  <a:srgbClr val="FFFFFF"/>
                </a:solidFill>
              </a:rPr>
              <a:t>detect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b="1" i="1" dirty="0" smtClean="0">
                <a:solidFill>
                  <a:srgbClr val="FFFFFF"/>
                </a:solidFill>
              </a:rPr>
              <a:t>respond</a:t>
            </a:r>
            <a:r>
              <a:rPr lang="en-US" dirty="0" smtClean="0">
                <a:solidFill>
                  <a:srgbClr val="FFFFFF"/>
                </a:solidFill>
              </a:rPr>
              <a:t> to … theft, sabotage … and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other malicious acts involving nuclear materials,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FFFF"/>
                </a:solidFill>
              </a:rPr>
              <a:t>radioactive materials, and their associated facilities”</a:t>
            </a:r>
          </a:p>
        </p:txBody>
      </p:sp>
      <p:sp>
        <p:nvSpPr>
          <p:cNvPr id="8" name="AutoShape 8" descr="data:image/jpeg;base64,/9j/4AAQSkZJRgABAQAAAQABAAD/2wCEAAkGBxQSEhUUExQUFhQXFxYVFxgYGB0dHRcWGBwXGhgaHh8YHCggHBolHhoYITEhJSktLi4uFyAzODMsNygtLisBCgoKDg0OGxAQGywkHyQsLCwsLiwsNCwsLCwsLCwsLCwsLCwsLCwsLCwsLCwsLCwsLCwsLDQsLCwsLCwsLCwsLP/AABEIAQ4AuwMBIgACEQEDEQH/xAAcAAEAAgIDAQAAAAAAAAAAAAAABgcEBQIDCAH/xABPEAACAQMBBQUDCQMGCwgDAAABAgMABBEhBQYSMUEHE1FhcSIygRQjQlJigpGhwZKx0TNDcnOD0hVEU1RjorLC4fDxFzQ1dJOjs9MIFiT/xAAZAQEAAwEBAAAAAAAAAAAAAAAAAQIDBAX/xAArEQACAgEEAQIEBwEAAAAAAAAAAQIDEQQSITFBIlETQoHRFDKRobHB8AX/2gAMAwEAAhEDEQA/ALxpSlAKUpQClKUAqsN99/JDI9tZNwBCUlnwCeMc44wcjI5Mxzg6AZ1Ew382w1pYzyp/KYEcf9bIQiH4FgfhVELZKi6tIQASfbbXqToeZ1PxoUnLA2hbGY/OSzysdSZJWcDPkxI+FYSbKVG+a0bTiOAAv7GDxeWazPkYwPeDHqHYYPXkdcfwrktu6e4+Rzw4/wB4a/jmpM8s7bXaNzbjS5ulA+ms7sPijkgfgakOzO0TaEYB7yG4jA/nUCsefJosAfFaikV4GIMnsD6OfdPnxcvTPrXP5NxHjX2SdQMaN5sOvl1FBuaLc3Y7ULa5YRzo1rK2ABIQY2J5BZNNT0DBc9M1O680vwyexIuG/EHx4T1HiD8RW83P3/uLEiOTiuLTkoJ9tF5ZQsdV8EY6/RI5VBpGeey+qVg7G2vDdxCaBw6HqOYI5qwOqsOoOorOoXFKUoBSlKAUpSgFKUoBSlKAUpSgFKUoCv8AtplYWluBrxXcYI8QI53A/aVT8Kqm4MhAHCmrD6R6an6PgKubtW2eZdnuyjLQOlwB9mM/OY8+7L1TE+0IgV9tdDnQ56EdPWpMp9n1LlsktG2OWVww00OnPnnpX2S5Vxwq2rELjkQDz0Oo0zXKwmVkXhZScDOCOfWuVxArsAwBGG5/doUONwvEwjx7OOJvQaKvxP5Ka4dw0esZyv1Cf9knl6HT0rhFbMpYo3XGH9oYHn7w1z1rsF7w6SKU8+an73T44oDqnmWUcHLq+RgoF5+hPIH1Ir7DlB84Mq2NT9EcgrdMAdeXOuL23eYYHDH2g3gg90eYOhIPiayLe4yeBwA+OXRh4jxHl0oDu2ZtKfZ8vf2z4zgOrZKOOgcdR4OPaXzGlXZudvdDtCPKexKoHeRMfaTPIjGjIejjQ+RyBRUo7sqBqmc46rjJ0+zpy6VysZpLdo7iByjr7QbmBnBII+lE30l+IxiheMsHpSlaTc/eBb62WYLwOCUlT6ki6MPMciD1DCt3UGopSlAKUpQClKUApStPvLtz5Ki8K95PK3dwRZxxvgkkn6KKAWZugHUkAgbO5uUjUvIyog1LMQAB5k6Co8+/FqdIBNcnxgiZ1PT+UwI/9atZBsEOwlvG+Uz54suMxxnwijPsoByBxxHqSa3Nc0tR7I0UPcxV3rmPLZ1yB9p4B+QlNfV3zCH/APotLuBfr8Cyp8TAzso8yAKyaVT8RInYjaWF/DdRccMkc0TZGUYMD0IOP3VQm8exvkE8tvjCoRNCce/BxcQ9SmqH+iD1q0rzYSM5miZre4/y0OFLeHGPdlHk4PlitBvdIbgW9vewIZzPGsVzGCEeMsGmXnmJ2RCpRiVOcgnGBvC6MjOVbfBXscKuhBAyCygkcsE4P4YrEZJYyCCx1xjOQc6nnr0z8KsrfDZT3MTLbcKXEGOAEDDxke5qNB4eBXoDmqUud4bmN+CRVDoSCrLgg4I1GR41eE1JFJ0ygyVW13gYZSDk5IGmuv61zupgQFB98hfQc2/IH8aisO98gzmNDk56itjZ74RnSRWQ+I9ofofyNXMnBmey92GkiIABOYzyIHPHgc5OnjWTKVlQHPCccSk81NfbXakMmOCVCT0zg/g2DWc0ZHMEeooQauG5LgE+y3Dj7zcz6AAH412qpCuEXTkgOnTXnyGazKUIyWp2RJCLAd1JxyFi04I4WSYgZQrzHCAqg9QM5Oam1eftjbUazuYrhCR7cccq9JIncKQR1K8XEp6EeZr0DUG8XlClKULClKUApSlAcJpQilmICqCxJ5ADUk+VQjYxa5ke+kBBkHBbqf5u1zlTjo8ukjdccCn3azt9iZpLezziKYSyzY+nFAYvm/JXaRM+IBHWsyubUT+VGkF5FKV8bPTnXIaH2uuSXh5jTxFdZif61dF9dmFQSGkJOAqKMnmeZIAGnM+I8aJNvCBmo4PI1j7TsVniaNsgHBDDmjqQUdfBlYBh5itD/wDs3BKiTW7wBzwpIXVl4ugbh0XPrUnVs1ZxlF8kJpkQtt5TEwhvFMcwPCWUZjcZwsgwchWGDjpnHSsDtB3ES/TvI8JcqPZbpIByV/0bp6Vvd89iC4i4h76cj5eflWJujtfvE7mQ4mi9kg82Ucm8/A/A9a60k4KcPqZwtfxHXZ0+vsecL20eGRo5FKOh4WU8wRXRXpHfDcm32gAXBSYDCyrzx4MOTL66joRVT7a7LL6Enu1WdOhQgNjzVsHPpmrxsTJlU10ZfYRs+ObaimQBu6iklQH644VBx1xxE+oB6VLf/wAidoqj2qxuVuAJGfgYhhGeHh4sdCQ2M+BqqrOwv7SVZI4bqGVc8LCN1IyMHpyIOPjXdbbu317MWdJSznLyzBgPUs3P0GTV3JLllFFvjBIOyzb0bXoi2hJxQujIpkbAWUlSpLZBGgYZJ5sKlEkUN9twWVnJwWixnvGi4Wy6qxZlaRW04ii+GhxXQ/ZVbPCqJK6zgayHVWPXK9B4YPrmpJ2J7mfIri8d3WSRO7gDLnA4lWVxr11j/DzqsLIy6JnS4doluyezm0hkSRjLM8ZDKZXGAw5NwIFQkcxkHB1FS+lKuVFKUoBSlKAUpSgInvHptGzOPet7xM+fFauB/qt+FZlY+/alBa3HSG5Tj/q5g0J/BpEb7tc5ZwOua4tQvUaw6O2lcBIPEVwkuAPP0rAudrMBqa1s8vEc/hSaUtzrrrt01eFuZz2y8GLtKxSeNo3GVYY9D0I8wda6dzNqM6NBKfnoG7t/tLyR/iND6A9a2FRXaKPDtO3kiXi74cEg8VGjk+i8LfcrS+G6JFT5wWARmoHvNsZ1fvYciRNVYdR4eo/Opq0mmPz8a665qJut5N7NOrI4ZHt2t51uAEkwk3h0fzXz+zUhqD75bt4JuIRpzdR0P1h+v41i7E30eMBZwZF+sPfH46N+R866ZUKa31/oYQ1Tql8O76P3LDzXRdWwkGDnI5EVr7beS1cZEyDyc8JH7VYW0N64y8cFqySXEzrEh1MaFvpMRzAGTwjnjmOdczrfTR3RtjjdFnckMjTm3tcNMFDSSv7luj5CkgavI2DwpkaAkkDnONg7HS0hEUZY6lmdjlpJGOXdj1Yn4dBgAVx3e2KlpFwKS7MS8sje9LIccTtj0AA5AAAaCtnXRXWoLCOayxzeWKUpWhmKUpQClKUApSlAY+0LJJ4nikHFHIrIw8VYYNV/LNJZERXmQo9mO5x83Kv0eMjSKXHMNhSfdJzgWRXF1BBBAIPMHrVJ1qawyU8EKVgRkEEHkRyNfa2k+5NmTxRxtAefzEjxD4ohCH4qaim7zMwlfvZJIjK4gMnDxd0h4AxKKueJgzAn6JWudaV574LOzCNtSvqqTyBNfCK7jnFfLeMGTixqq4B8OLBP5AUVS3u8up/h4msmKMKMD/qfGsLprG06KK3nd4OdK4PKBoNT4DnROM/RA9TXI5JHYfZYwwIPI1V23dkFH4kUlGPIDPCfDTpVmyylD7eAMZBFR9jkn1rs0k2s4ODXVxmkQPaVp3MIL/ykhwB9VBqT6nQehrY9lez+92nCze7Gk8o83UImPgJs/hWp3pvO8uGx7qewPh7355/CpruVCLR9nytoJDLE58Dc8Biz6tFGnqwrSUnKWStcFXBJFvUpSoLClKUApSlAKUpQClKUApSlAaDebbLRFLeGMSTzK5UM3CiRrwh5HbBOAXUBQMknpqRrdhbFW3ghiJ4zHGiZxgEqAM4+Fd2+SmCWG+wTHEkkM4H0YpSjd7y1CNGufBWY9K7opeMcXJMZGD7w6HPh++pRVmRoB4CsWdw2mB6kVxkkJ/hXCuadrfCOqulLmQArFurrGQD6nwr5c3HQfE1B9+ttcK/J0PtMMyHwXovqf3etYcyeEdPEVuZ02O8xfaUTgnuQTEB4hxgt6k8J9AKs4yAhXHL9DVGbAXNzD/TB/DX9KtOC7ZVwreqnUfCr21tLK6OTfmXJtNqXURBRsk+X0TUX2pc91E7/AFVJHmeQ/PFbRJlwWIy2eVRTfq8+aVdMu3L7K6/vxV9M5pN+DKxRbS8kQ2famaZIxkmRwvnqdT+GTV1zbFEsRicYjK8OORA6YxyI0IPQgVWvZpCDehiM8COw/pHCD/aNXEueuK6Y9ET7NRZbSuLKVFuZpLm2k4YxM0aBoZiyqgbugMxvxe8QcMupw2k1qA71v8oU2cIL3L8LrwtwiAqwZJpGAPCqsAQuCWK4AOuJ3ApCqGPEwABOMZONTjpnwoQjnSlKEilKUApSlAKUpQClKUBqN7dlNdWkkKFQ7cBHHnhYo6vwPjXgfh4G56MdDyrQWO1GmMkbwtDJC4jkQsrDjKK44WQ6pwupBIB11AxU2qA3b9xtC6V8j5R3VxF4NwxpDIo8SvdqSPBxWdr9JpUszRsqw7m4zoOXjXGa5zoNBWn21teO2Tic5Y+6o5sf0Hia4m88I70kuWde8W2ltY885G0RfE+J+yKq+eZnYuxJZiSSepNdu0b555DJIck/gB0A8hWNXTXDajlss3s3G6UeblPIMfyx+tWADUL3HizK7eCY/aP/AAqZ11QXBxWv1HdcTBsYGMVXu9t6JJ+EHIjHB97Ptfnp8KlO8e1RbQPJ9L3UHi55fx9BVcxg4GTk9Sep6n8ao0orai9eW9zJl2aj56U4+gB+Lf8ACrKWWRuZwPzqtuzf35j1Aj/e1WXG+QDXNKyW5xydka47VJo1cxaylN3CGZTgXcQ1MiLylUdZUH7S5HMLie2twsiLJGwZHUMrA5DKwyCPIioxXVuVP3EstidEANxbeUTHEkY8o3IwOiyqOlaVS8Mzuh8yJjSlK2MBSlKAUpSgFKUoBSlKAVTnbfeH5XaRqxBSKWXQ6guyKp8R7jfgauOqm7a935C8d8isyLH3M2BngRWZ0fA+iCzgnpkHlmofRK7ITFvXdKuO8z5sqkj441+Oa1V1dPKxeRizHqf+dB5Vjo4IyCCPEVyrNRS6Rq5N9sUpXZbQNIwRRlmOAP8AnpUkEv3IgxE7/WbA9FH8SfwqSVgQCO1hVWYKFGMnqeZx461o9p729IF++36D+P4VtlRXJy4c3lGF2jBnMaLG7cCyTMQQQI1A42K5zgae0R44zrWgr7fnviTKS5PU8/h4fCu7d5beOUfLVnmt9B82/CU82CgNIPRgfJqzfLN4pxWDYbp3ssU7OiloI0zdYGe7jZlVXPhwklj9kOematiynGmoKtqCOWvI+hqE7S7Rf8Hzdxs+2szY4jkUqGJmRgOM8QcAPkOntgkFdak1hsyOeL5TseWModXtHbCqx1KqRk27/ZIKnoBnNY2V7nmPaOmEnCK3rh9M39avb4dFS5iBMts3ehRzePGJo/PiQnH2lU9K69mbaDOYpFeKZRlopBh1Hj4On21JHnW4rJNpl2k0Sa0uVljSSNgyOqurDkVYAgjyINd1Q3cq9W3kewc4wWltcn34WPE0a+JjYsOHohSplXYnlZOJrDwKUpUkClKUApSlAKUpQClKUBWfaDu/FDOt0LdO5kQx3BWP3XBDRSsFHLV1L9PZzpygt1bbPbPBPwkdBlvPkRn86srfvftLaT5KnfB+FZJ5Y0DfJ4DnifU6vgaaHAOcHHCal3/2dEm0LpVXiA7sqWYszZijOeNyWJJ1yTRvgJc9nVLBAD7Msj+QjC/mzfpSDaZiz3KhCRgsfabHqRgfAVp9iO/dcTtktlVGNQAcE55nw186yapkvj3Oc0rOeJiWPiTk/nXChNY5vF1xluEZbhGeEeJ8BUEmRSuiG44uQGPM/wAK7xQkw7uyDHiXAf8AJvI/xrHsL6SFxLG0kMing41JU558PEND0PCefhW0rI2ffNA/GqpIpAWWGQApMg14GBBGfqtzU/EGHFM3q1Eq1twnH2ZuG7RXnh7q/hEzKCYriLEc8L40cfRJzjOOEEaEHlVlbvXTSQxs/vNGjn1IBPwyahsvZ1b7QtxdbJk4M6NbzEkI495OLVkYeB4gdMEA5rN3CubiMPb3MTI0Dd3klTjAVuAlSRkBlIPIg+VY2qSw2bx+BJN18P2f9Ev2ls6OdOCQEgEMpBIZHHJ0Yaqw6EVkbv7dljlS0uzxs+RBcAYE3CCxSQDRZgoJ09lgCRg6VwublY0aRjhFUuT9kDJrR7S2rFNAk8Eiv3M9vNkHBCrKnGCOa5jLjBxzqa54eDCyvMc4LNpSldRxilKUApSlAKUpQGv2/tQWtvJOY5JBGvEyxgFuEY4iASBgDLHyB58qh+yt+p9pB12dbEASMnymfIiWMYw4GjSSc/mxywMkZqd3dskqNHIoZHUoynkysMEHyIpa2yRIqRqqIowqqAAoHQAcqArbe7szD28s8ctxNfhSzO7nFzjXumRSFCEaBVwBpnNU9cbSlnmeQuz8aRZkkALcXCAeEBEGNMDTA097nXpPffaBt7C6lX3lhfg6+2w4U0/pEVRe+Wzxb3jwDlFFbRj7kMY/SofRMezRxoAAByFfScV9oRVDQ2u5G7w2jfRwScQhVWmlCnHsLgKpI5FmIGmuM4wda9E7N2VDbxiOGKOOMacKKAPjjn8arrsJ2TiCe7Yazyd2n9VDkfm5f9kVaNXRmyoe0LsoBJuNnIob3nttAreJj6K32OR6YPOqY5Rkoy8DqSrKRghhzBB1B8jXrSotvfuFabR9qVCk2MCaPAfTkDphx5MD5Yo0Ezz7w19rab2bn3eyzmUCW3zgTKCFGeQYamM+pIPQ1p4Zg3I/Cq4Lpm83S3kk2dcd9GC0bYE8Q/nEHIjp3i9D15HQ6WBsvaMVzLdzQsGjkuOJWHUdzANeoOhGD4VU9bfcaGX5aEgdVeZWwj57uR0HFwtgZUlA+HGcFeRBIqlkXKOEXrkoSyy2L0K8EkYOOKN0GfFgR+tUftjYVxaEiRSEIK8anKMD0JHLPg2KuU2O0F96zRs8u6uFPD5P3ipj1XNd8O51xdaXrRxQH3oIWLPIPqvKQvCvLIRc/arBVTb5R216yNSeOc+Cp92u0K+ssKsvfRD+amywx9l/fXy1I8qtndntYsrnCzE2svLEpHAT9mQez+1wnyqH719jkseZLB+9Tn3MhAceSvoG9GwfM1WF1bvG7Ryo0ci+8jqVYeoPTzrXdOHfKLqrS6n8npl/vH2PXisCMjUHrX2vLW7e995YEfJ5iEH80/txn7pOV+6RVv7ndrNvdMsVyvyaY4AJbMTnwDHHCT4N6AmtI2Rkcd+itp5ayvdFjUpStDkFKUoBSlKAr3evs9mvNo292boGGKSNu4ZSAqKVZuFgTksyg4IHrpVfdp3/AIrc/wBj/wDGleg687doj52reeTxj/2o/wCNQ+iY9kerhJGz8McYzJIyxIPF3IVfzNc6l/ZLsb5RtESkfN2q94fAyuCsY+A4m+AqqLvouzYOy1tbaG3T3YkVB54Gp9Scn41n0pVzMUpSgOE0SupVgGVgQQRkEHmCDzFedu1Tdi3sLxFt3KrIhlaLH8kM8I4WzqrENhenAdcYA9GV5+7Utui9vioQLHamSFSR7TvkcZPggKgKOup6gVDJRFI2yAdfjW63LUnaVkFznvwdPAI5b4cPFWnqwexTZXeXc1yR7MCCJfAyS4LfFUUD+0qq7LvoumlKVczFaneHdu2vk4LmJXxnhbkyZ6qw1X4GttSgPOvaN2fHZgSVJu9gkk7oBxiRGKswyQOFxhG19k8tDzqDkZ516S7Wdj/KtmTBRl4sXCeseS2PMoXHxrzeozjGueWK5bo4eUe//wAy5zg4yecfwW12Mb7NxiwuHLAg/JnY5IwMmIk8xgEr6EeAq5q8pbM2Ncu4MSlHjZWDEhTG4wyHXXPI8q9DbA3yglt43mkSKbBWRGbHDIhKvj7PEpIPUEVtVJtcnm66qELPQ1h/sSelKVocQpSsTam04raNpZpEjRQSSzAcugydT5UBGu0ves2Nt8y8YuZHVI1bBIB1d+HIJAUHyyRVDyyM7M7sXd2Luzc2Y8yf4DQYAr5NcmeR7hx85MzSMcajjJIXxwAQPhXEnHOqNl0sB3ABJ0A1NXx2TbCNrYIzriW4JnkzzHFju1PhhAunjmqv7ONz32jOs0ikWUTZJP8APuvJB9kH3j5Y5k49BirJESYpSlSVFKVg7a2vDaQtNO4SNeZ6knkoA1LE6ACgMm7uUiRpJGVEUFmZjgKBzJJ5CvMu9U8dzf3M8JYwPIHTII4vZQM2DqAWDEZGcYrab473z7Sf28x24OY4PTk8hHvP1xyXzOp0FVbLpHGRwoJPIAk+gr0J2abFNps+FGGJJB30viHk9rh+6ML92qU3Q2L8tvYICMpxd7KOndRkFgfJm4U+9XpOkSJMUpSrFRSlKA+MoIwdQdDVQS7nzWNxLHbWsk0LnvIWTgHCDniiZpGULwnlrqpHM5q4KUJTaKr2X2b3JlluJJ1t3lKhkTEoCKoUHLBQsmR9oYJ59NtL2Q7OkPFMs0shxxSNKwLEaZITCjTwAqfUoQKr3aPaSxdhaWyyxqSveyS92rkHBKBUYsuc+0cZxpka1Jd+r1odnXci6MsEpU+DFSAfxNVRBCEVUHJQFHoBgVWUsF4Ryct4+0XaLsUVorZcD+SHG+D9uQY8eSD1qEXLNK/eSs8sn15GLt8CxOB5CtxvNHhlfoRj4j/r+VR2a9UctT+VVTbJaSO+SQKMmpXuFuBLtIrNPxRWQOQOT3Hkv1U8X68h9YZ3Zj2dG84by9HzHOGH/K/bf/R+C/S66c7yVQAABgDQAdBVkirZ1WdqkSLHGqoiAKqqMBVHIAV3UpViopSlAYm1doJbQyTykiONGdiBk8KjJ0HOqe3y2pLtQx8SdxDEWeNCeJ2YjhDSYPCuAT7Iydfe6VbW8th8otLiHrJDLGPVlIH76pnZ8/eRRv8AWRW9MgZHrVJtovBJkSubdo2KsMH9/mPKuqpneWiyrhh6HqPSontS37hwpOS2qYBJbUDAA65I086qnku1gtHsM2XiO4ujzdxAn9CLViPV2IP9WKtKo72e7Ja12dbxSLwycHHIPCSQl2B8wWx8KkVamIpSlAKUpQClKUApSlAR7tDXOy77/wAtOfwRjVXq2QD5Zq3N64eOyul+tBMPxRqp62bMakdUUj4gYrOw1r8mrv7y3nUxycQGdDjGCOorbbmdkq3ccVzNMywSe2sSqONosng4nzgcS4OAMgNjnUb208vcyZmiJ4T7IKjB8iRoQfOvRexbQQ28MSqqhI0QBdQMKBgE8x51MERNmTbwLGiogCooCqo5BQMADyArspSrmYpSlAKUpQCqa3v2b/g+4ctpbTM8sT4OEYktJEcctSWXyJH0auWvjKCMEZFQ1klPBR6sCARqDqD4iurdeRU2xaEtNq0qacuJkPCv9XjiJx1CnpWRe7P+SXM1r9GNg0XnBJlo/wBk8Uf9nWJHG4vLNxKyAXUCjA5cbBDy5hs8BzphzWS4kay5iXzSlK2MRSlKAUpSgFKUoBSlKA6b2HjjdPrKy/iCKobYLZtoP6qMfEKAav8AqiYYTG00R0MU88ePsiRuD4FCp+NUn0aV9mt2rsmLuXAXGRjIJzroefka9CW8QRFVeSqFHoBgVR1zAJEZGzwsMHBwceordbO33vLRfncXcK6tkBZgo5kFRwSEDkpCk496ohImcfYtulYUW1oWRZBLHwOodSWAyrDIOp8K6Jt47RPeurdfWVB+taGRtKVH5N99nLzvrT/1kP7jXQ3aFswf47B8Gz+4UBJ6VFT2j7M/zyL8G/u1wbtL2YP8bT9l/wC7QEtpUR/7TNmf50v7L/3af9pmzP8AOl/Zf+7QET39z/hV89bWDHoJLjP5mtBtKBnjYIcPoyHwkUhkPwYCtp2gbyWE81vcwXKOwBt5FwwPdueJG1GPZcYPk5PSsSsp9m0OVgtndLbYvbOG4AwZEHEv1ZB7Lr8GBHwrb1VPZ7vDBZSXEFxNHDFIwuITI4UcTezMgLHxVW++ansO9li/u3lq3pMh/wB6tE8mTWGbmlYkW1IG92aJvR1P7jWUDnlUkH2lKUApSlAKUpQFP7xdtLRyPFb2pBQlS05KnI0/k11HxIPlVetvpM9xLPKkbd6VZxGODDKoTK5Jzoozk9Odejtr7u2t1/3i3hlPQsgLD0bmPxqK3nZBs18lUliJ+pKxx8JCwqGskp4K0tN57Z+b8B8JBw/n7p+BrtvN4beMZMiseioQzH4D9dKllx2HQfQu5x/TVG/2QtaufsNlHuXkfo0JH5hz+6qbC/xCoViX6oGpIGmgJOB8BXMKKsy47FrxRkT2xHq4/wBw1qLnsxvEz7dscfbfp/ZVcqQulbq83YmizxNFoM6M36oK1VxAUODjx0qAdVKUoBSlKA+EVJd3t5RGvdzk8Kj2HwToPoHGufA/Co3WwttjyOcApyzqT/CjWSU8H3b21flMgYKVRQVQHmc4JJ8OQ08q1uKlVnuDdS+61vyB1d+vpGa29p2R3sn87aj70n/10wRkrwxg9B+FdkDlDlCUPipK/uq0YexC6PvXUC+iu37+Gtjb9hv+UvT92LH73NSMlYW28l5H7l3cr/bP+4tit5Y9p204v8Z7weEiI35gA/nVj2nYlZrrJPcv5ZRR+SZ/Ot3YdlmzIjn5P3h/0kjuP2S3D+VCMkW3L7XJrmeO3mteNnKrxwZ9nJxxMjZwg5k8WgHWrdrF2fs2GBeGGKOJfBECj/VFZVSQKUpQH//Z"/>
          <p:cNvSpPr>
            <a:spLocks noChangeAspect="1" noChangeArrowheads="1"/>
          </p:cNvSpPr>
          <p:nvPr/>
        </p:nvSpPr>
        <p:spPr bwMode="auto">
          <a:xfrm>
            <a:off x="155575" y="-2193925"/>
            <a:ext cx="316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0" y="5257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marL="0" lvl="1" indent="0" algn="ctr">
              <a:spcBef>
                <a:spcPts val="0"/>
              </a:spcBef>
              <a:buFont typeface="Wingdings" pitchFamily="-111" charset="2"/>
              <a:buNone/>
            </a:pPr>
            <a:r>
              <a:rPr lang="en-US" sz="2800" b="1" i="1" dirty="0" smtClean="0">
                <a:solidFill>
                  <a:srgbClr val="730E00"/>
                </a:solidFill>
              </a:rPr>
              <a:t>Nuclear Security provides a vital complement to both Nuclear Safety and Nuclear Safeguards.</a:t>
            </a:r>
          </a:p>
        </p:txBody>
      </p:sp>
      <p:sp>
        <p:nvSpPr>
          <p:cNvPr id="30" name="Snip Diagonal Corner Rectangle 29"/>
          <p:cNvSpPr/>
          <p:nvPr/>
        </p:nvSpPr>
        <p:spPr>
          <a:xfrm>
            <a:off x="3352800" y="2514600"/>
            <a:ext cx="2438400" cy="2514600"/>
          </a:xfrm>
          <a:prstGeom prst="snip2DiagRect">
            <a:avLst>
              <a:gd name="adj1" fmla="val 0"/>
              <a:gd name="adj2" fmla="val 11056"/>
            </a:avLst>
          </a:prstGeom>
          <a:solidFill>
            <a:schemeClr val="accent5"/>
          </a:solidFill>
          <a:ln>
            <a:noFill/>
          </a:ln>
          <a:effectLst>
            <a:outerShdw blurRad="127000" dist="127000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SECURITY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Radiological </a:t>
            </a:r>
            <a:r>
              <a:rPr lang="en-US" sz="1600" b="1" dirty="0" smtClean="0">
                <a:solidFill>
                  <a:schemeClr val="bg1"/>
                </a:solidFill>
              </a:rPr>
              <a:t>release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caused by sabotage,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external attack,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malicious act.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Prevent proliferation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by non-state actors.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23" name="Chevron 22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nip Single Corner Rectangle 8"/>
          <p:cNvSpPr/>
          <p:nvPr/>
        </p:nvSpPr>
        <p:spPr>
          <a:xfrm>
            <a:off x="6324600" y="3505200"/>
            <a:ext cx="2514600" cy="1524000"/>
          </a:xfrm>
          <a:prstGeom prst="snip1Rect">
            <a:avLst/>
          </a:prstGeom>
          <a:solidFill>
            <a:schemeClr val="accent5"/>
          </a:solidFill>
          <a:ln>
            <a:noFill/>
          </a:ln>
          <a:effectLst>
            <a:outerShdw blurRad="127000" dist="127000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bIns="182880" rtlCol="0" anchor="b"/>
          <a:lstStyle/>
          <a:p>
            <a:r>
              <a:rPr lang="en-US" sz="1600" b="1" dirty="0">
                <a:solidFill>
                  <a:schemeClr val="bg1"/>
                </a:solidFill>
              </a:rPr>
              <a:t>SAFEGUARDS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Prevent proliferation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of nuclear weapons.</a:t>
            </a:r>
          </a:p>
        </p:txBody>
      </p:sp>
      <p:sp>
        <p:nvSpPr>
          <p:cNvPr id="41" name="Isosceles Triangle 40"/>
          <p:cNvSpPr/>
          <p:nvPr/>
        </p:nvSpPr>
        <p:spPr>
          <a:xfrm rot="5400000">
            <a:off x="5641848" y="4416552"/>
            <a:ext cx="832104" cy="381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nip Single Corner Rectangle 41"/>
          <p:cNvSpPr/>
          <p:nvPr/>
        </p:nvSpPr>
        <p:spPr>
          <a:xfrm flipH="1">
            <a:off x="304800" y="2514600"/>
            <a:ext cx="2514600" cy="1524000"/>
          </a:xfrm>
          <a:prstGeom prst="snip1Rect">
            <a:avLst/>
          </a:prstGeom>
          <a:solidFill>
            <a:schemeClr val="accent5"/>
          </a:solidFill>
          <a:ln>
            <a:noFill/>
          </a:ln>
          <a:effectLst>
            <a:outerShdw blurRad="127000" dist="127000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SAFETY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Radiological release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due to systems failure,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human error, or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natural disaster.</a:t>
            </a:r>
          </a:p>
        </p:txBody>
      </p:sp>
      <p:sp>
        <p:nvSpPr>
          <p:cNvPr id="43" name="Isosceles Triangle 42"/>
          <p:cNvSpPr/>
          <p:nvPr/>
        </p:nvSpPr>
        <p:spPr>
          <a:xfrm rot="5400000">
            <a:off x="2670048" y="3273552"/>
            <a:ext cx="832104" cy="3810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3" name="Picture 52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9" y="1606309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54" name="Picture 53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936" y="1606309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Nuclear Security? </a:t>
            </a:r>
            <a:endParaRPr lang="en-US" dirty="0"/>
          </a:p>
        </p:txBody>
      </p:sp>
      <p:sp>
        <p:nvSpPr>
          <p:cNvPr id="8" name="AutoShape 8" descr="data:image/jpeg;base64,/9j/4AAQSkZJRgABAQAAAQABAAD/2wCEAAkGBxQSEhUUExQUFhQXFxYVFxgYGB0dHRcWGBwXGhgaHh8YHCggHBolHhoYITEhJSktLi4uFyAzODMsNygtLisBCgoKDg0OGxAQGywkHyQsLCwsLiwsNCwsLCwsLCwsLCwsLCwsLCwsLCwsLCwsLCwsLCwsLDQsLCwsLCwsLCwsLP/AABEIAQ4AuwMBIgACEQEDEQH/xAAcAAEAAgIDAQAAAAAAAAAAAAAABgcEBQIDCAH/xABPEAACAQMBBQUDCQMGCwgDAAABAgMABBEhBQYSMUEHE1FhcSIygRQjQlJigpGhwZKx0TNDcnOD0hVEU1RjorLC4fDxFzQ1dJOjs9MIFiT/xAAZAQEAAwEBAAAAAAAAAAAAAAAAAQIDBAX/xAArEQACAgEEAQIEBwEAAAAAAAAAAQIDEQQSITFBIlETQoHRFDKRobHB8AX/2gAMAwEAAhEDEQA/ALxpSlAKUpQClKUAqsN99/JDI9tZNwBCUlnwCeMc44wcjI5Mxzg6AZ1Ew382w1pYzyp/KYEcf9bIQiH4FgfhVELZKi6tIQASfbbXqToeZ1PxoUnLA2hbGY/OSzysdSZJWcDPkxI+FYSbKVG+a0bTiOAAv7GDxeWazPkYwPeDHqHYYPXkdcfwrktu6e4+Rzw4/wB4a/jmpM8s7bXaNzbjS5ulA+ms7sPijkgfgakOzO0TaEYB7yG4jA/nUCsefJosAfFaikV4GIMnsD6OfdPnxcvTPrXP5NxHjX2SdQMaN5sOvl1FBuaLc3Y7ULa5YRzo1rK2ABIQY2J5BZNNT0DBc9M1O680vwyexIuG/EHx4T1HiD8RW83P3/uLEiOTiuLTkoJ9tF5ZQsdV8EY6/RI5VBpGeey+qVg7G2vDdxCaBw6HqOYI5qwOqsOoOorOoXFKUoBSlKAUpSgFKUoBSlKAUpSgFKUoCv8AtplYWluBrxXcYI8QI53A/aVT8Kqm4MhAHCmrD6R6an6PgKubtW2eZdnuyjLQOlwB9mM/OY8+7L1TE+0IgV9tdDnQ56EdPWpMp9n1LlsktG2OWVww00OnPnnpX2S5Vxwq2rELjkQDz0Oo0zXKwmVkXhZScDOCOfWuVxArsAwBGG5/doUONwvEwjx7OOJvQaKvxP5Ka4dw0esZyv1Cf9knl6HT0rhFbMpYo3XGH9oYHn7w1z1rsF7w6SKU8+an73T44oDqnmWUcHLq+RgoF5+hPIH1Ir7DlB84Mq2NT9EcgrdMAdeXOuL23eYYHDH2g3gg90eYOhIPiayLe4yeBwA+OXRh4jxHl0oDu2ZtKfZ8vf2z4zgOrZKOOgcdR4OPaXzGlXZudvdDtCPKexKoHeRMfaTPIjGjIejjQ+RyBRUo7sqBqmc46rjJ0+zpy6VysZpLdo7iByjr7QbmBnBII+lE30l+IxiheMsHpSlaTc/eBb62WYLwOCUlT6ki6MPMciD1DCt3UGopSlAKUpQClKUApStPvLtz5Ki8K95PK3dwRZxxvgkkn6KKAWZugHUkAgbO5uUjUvIyog1LMQAB5k6Co8+/FqdIBNcnxgiZ1PT+UwI/9atZBsEOwlvG+Uz54suMxxnwijPsoByBxxHqSa3Nc0tR7I0UPcxV3rmPLZ1yB9p4B+QlNfV3zCH/APotLuBfr8Cyp8TAzso8yAKyaVT8RInYjaWF/DdRccMkc0TZGUYMD0IOP3VQm8exvkE8tvjCoRNCce/BxcQ9SmqH+iD1q0rzYSM5miZre4/y0OFLeHGPdlHk4PlitBvdIbgW9vewIZzPGsVzGCEeMsGmXnmJ2RCpRiVOcgnGBvC6MjOVbfBXscKuhBAyCygkcsE4P4YrEZJYyCCx1xjOQc6nnr0z8KsrfDZT3MTLbcKXEGOAEDDxke5qNB4eBXoDmqUud4bmN+CRVDoSCrLgg4I1GR41eE1JFJ0ygyVW13gYZSDk5IGmuv61zupgQFB98hfQc2/IH8aisO98gzmNDk56itjZ74RnSRWQ+I9ofofyNXMnBmey92GkiIABOYzyIHPHgc5OnjWTKVlQHPCccSk81NfbXakMmOCVCT0zg/g2DWc0ZHMEeooQauG5LgE+y3Dj7zcz6AAH412qpCuEXTkgOnTXnyGazKUIyWp2RJCLAd1JxyFi04I4WSYgZQrzHCAqg9QM5Oam1eftjbUazuYrhCR7cccq9JIncKQR1K8XEp6EeZr0DUG8XlClKULClKUApSlAcJpQilmICqCxJ5ADUk+VQjYxa5ke+kBBkHBbqf5u1zlTjo8ukjdccCn3azt9iZpLezziKYSyzY+nFAYvm/JXaRM+IBHWsyubUT+VGkF5FKV8bPTnXIaH2uuSXh5jTxFdZif61dF9dmFQSGkJOAqKMnmeZIAGnM+I8aJNvCBmo4PI1j7TsVniaNsgHBDDmjqQUdfBlYBh5itD/wDs3BKiTW7wBzwpIXVl4ugbh0XPrUnVs1ZxlF8kJpkQtt5TEwhvFMcwPCWUZjcZwsgwchWGDjpnHSsDtB3ES/TvI8JcqPZbpIByV/0bp6Vvd89iC4i4h76cj5eflWJujtfvE7mQ4mi9kg82Ucm8/A/A9a60k4KcPqZwtfxHXZ0+vsecL20eGRo5FKOh4WU8wRXRXpHfDcm32gAXBSYDCyrzx4MOTL66joRVT7a7LL6Enu1WdOhQgNjzVsHPpmrxsTJlU10ZfYRs+ObaimQBu6iklQH644VBx1xxE+oB6VLf/wAidoqj2qxuVuAJGfgYhhGeHh4sdCQ2M+BqqrOwv7SVZI4bqGVc8LCN1IyMHpyIOPjXdbbu317MWdJSznLyzBgPUs3P0GTV3JLllFFvjBIOyzb0bXoi2hJxQujIpkbAWUlSpLZBGgYZJ5sKlEkUN9twWVnJwWixnvGi4Wy6qxZlaRW04ii+GhxXQ/ZVbPCqJK6zgayHVWPXK9B4YPrmpJ2J7mfIri8d3WSRO7gDLnA4lWVxr11j/DzqsLIy6JnS4doluyezm0hkSRjLM8ZDKZXGAw5NwIFQkcxkHB1FS+lKuVFKUoBSlKAUpSgInvHptGzOPet7xM+fFauB/qt+FZlY+/alBa3HSG5Tj/q5g0J/BpEb7tc5ZwOua4tQvUaw6O2lcBIPEVwkuAPP0rAudrMBqa1s8vEc/hSaUtzrrrt01eFuZz2y8GLtKxSeNo3GVYY9D0I8wda6dzNqM6NBKfnoG7t/tLyR/iND6A9a2FRXaKPDtO3kiXi74cEg8VGjk+i8LfcrS+G6JFT5wWARmoHvNsZ1fvYciRNVYdR4eo/Opq0mmPz8a665qJut5N7NOrI4ZHt2t51uAEkwk3h0fzXz+zUhqD75bt4JuIRpzdR0P1h+v41i7E30eMBZwZF+sPfH46N+R866ZUKa31/oYQ1Tql8O76P3LDzXRdWwkGDnI5EVr7beS1cZEyDyc8JH7VYW0N64y8cFqySXEzrEh1MaFvpMRzAGTwjnjmOdczrfTR3RtjjdFnckMjTm3tcNMFDSSv7luj5CkgavI2DwpkaAkkDnONg7HS0hEUZY6lmdjlpJGOXdj1Yn4dBgAVx3e2KlpFwKS7MS8sje9LIccTtj0AA5AAAaCtnXRXWoLCOayxzeWKUpWhmKUpQClKUApSlAY+0LJJ4nikHFHIrIw8VYYNV/LNJZERXmQo9mO5x83Kv0eMjSKXHMNhSfdJzgWRXF1BBBAIPMHrVJ1qawyU8EKVgRkEEHkRyNfa2k+5NmTxRxtAefzEjxD4ohCH4qaim7zMwlfvZJIjK4gMnDxd0h4AxKKueJgzAn6JWudaV574LOzCNtSvqqTyBNfCK7jnFfLeMGTixqq4B8OLBP5AUVS3u8up/h4msmKMKMD/qfGsLprG06KK3nd4OdK4PKBoNT4DnROM/RA9TXI5JHYfZYwwIPI1V23dkFH4kUlGPIDPCfDTpVmyylD7eAMZBFR9jkn1rs0k2s4ODXVxmkQPaVp3MIL/ykhwB9VBqT6nQehrY9lez+92nCze7Gk8o83UImPgJs/hWp3pvO8uGx7qewPh7355/CpruVCLR9nytoJDLE58Dc8Biz6tFGnqwrSUnKWStcFXBJFvUpSoLClKUApSlAKUpQClKUApSlAaDebbLRFLeGMSTzK5UM3CiRrwh5HbBOAXUBQMknpqRrdhbFW3ghiJ4zHGiZxgEqAM4+Fd2+SmCWG+wTHEkkM4H0YpSjd7y1CNGufBWY9K7opeMcXJMZGD7w6HPh++pRVmRoB4CsWdw2mB6kVxkkJ/hXCuadrfCOqulLmQArFurrGQD6nwr5c3HQfE1B9+ttcK/J0PtMMyHwXovqf3etYcyeEdPEVuZ02O8xfaUTgnuQTEB4hxgt6k8J9AKs4yAhXHL9DVGbAXNzD/TB/DX9KtOC7ZVwreqnUfCr21tLK6OTfmXJtNqXURBRsk+X0TUX2pc91E7/AFVJHmeQ/PFbRJlwWIy2eVRTfq8+aVdMu3L7K6/vxV9M5pN+DKxRbS8kQ2famaZIxkmRwvnqdT+GTV1zbFEsRicYjK8OORA6YxyI0IPQgVWvZpCDehiM8COw/pHCD/aNXEueuK6Y9ET7NRZbSuLKVFuZpLm2k4YxM0aBoZiyqgbugMxvxe8QcMupw2k1qA71v8oU2cIL3L8LrwtwiAqwZJpGAPCqsAQuCWK4AOuJ3ApCqGPEwABOMZONTjpnwoQjnSlKEilKUApSlAKUpQClKUBqN7dlNdWkkKFQ7cBHHnhYo6vwPjXgfh4G56MdDyrQWO1GmMkbwtDJC4jkQsrDjKK44WQ6pwupBIB11AxU2qA3b9xtC6V8j5R3VxF4NwxpDIo8SvdqSPBxWdr9JpUszRsqw7m4zoOXjXGa5zoNBWn21teO2Tic5Y+6o5sf0Hia4m88I70kuWde8W2ltY885G0RfE+J+yKq+eZnYuxJZiSSepNdu0b555DJIck/gB0A8hWNXTXDajlss3s3G6UeblPIMfyx+tWADUL3HizK7eCY/aP/AAqZ11QXBxWv1HdcTBsYGMVXu9t6JJ+EHIjHB97Ptfnp8KlO8e1RbQPJ9L3UHi55fx9BVcxg4GTk9Sep6n8ao0orai9eW9zJl2aj56U4+gB+Lf8ACrKWWRuZwPzqtuzf35j1Aj/e1WXG+QDXNKyW5xydka47VJo1cxaylN3CGZTgXcQ1MiLylUdZUH7S5HMLie2twsiLJGwZHUMrA5DKwyCPIioxXVuVP3EstidEANxbeUTHEkY8o3IwOiyqOlaVS8Mzuh8yJjSlK2MBSlKAUpSgFKUoBSlKAVTnbfeH5XaRqxBSKWXQ6guyKp8R7jfgauOqm7a935C8d8isyLH3M2BngRWZ0fA+iCzgnpkHlmofRK7ITFvXdKuO8z5sqkj441+Oa1V1dPKxeRizHqf+dB5Vjo4IyCCPEVyrNRS6Rq5N9sUpXZbQNIwRRlmOAP8AnpUkEv3IgxE7/WbA9FH8SfwqSVgQCO1hVWYKFGMnqeZx461o9p729IF++36D+P4VtlRXJy4c3lGF2jBnMaLG7cCyTMQQQI1A42K5zgae0R44zrWgr7fnviTKS5PU8/h4fCu7d5beOUfLVnmt9B82/CU82CgNIPRgfJqzfLN4pxWDYbp3ssU7OiloI0zdYGe7jZlVXPhwklj9kOematiynGmoKtqCOWvI+hqE7S7Rf8Hzdxs+2szY4jkUqGJmRgOM8QcAPkOntgkFdak1hsyOeL5TseWModXtHbCqx1KqRk27/ZIKnoBnNY2V7nmPaOmEnCK3rh9M39avb4dFS5iBMts3ehRzePGJo/PiQnH2lU9K69mbaDOYpFeKZRlopBh1Hj4On21JHnW4rJNpl2k0Sa0uVljSSNgyOqurDkVYAgjyINd1Q3cq9W3kewc4wWltcn34WPE0a+JjYsOHohSplXYnlZOJrDwKUpUkClKUApSlAKUpQClKUBWfaDu/FDOt0LdO5kQx3BWP3XBDRSsFHLV1L9PZzpygt1bbPbPBPwkdBlvPkRn86srfvftLaT5KnfB+FZJ5Y0DfJ4DnifU6vgaaHAOcHHCal3/2dEm0LpVXiA7sqWYszZijOeNyWJJ1yTRvgJc9nVLBAD7Msj+QjC/mzfpSDaZiz3KhCRgsfabHqRgfAVp9iO/dcTtktlVGNQAcE55nw186yapkvj3Oc0rOeJiWPiTk/nXChNY5vF1xluEZbhGeEeJ8BUEmRSuiG44uQGPM/wAK7xQkw7uyDHiXAf8AJvI/xrHsL6SFxLG0kMing41JU558PEND0PCefhW0rI2ffNA/GqpIpAWWGQApMg14GBBGfqtzU/EGHFM3q1Eq1twnH2ZuG7RXnh7q/hEzKCYriLEc8L40cfRJzjOOEEaEHlVlbvXTSQxs/vNGjn1IBPwyahsvZ1b7QtxdbJk4M6NbzEkI495OLVkYeB4gdMEA5rN3CubiMPb3MTI0Dd3klTjAVuAlSRkBlIPIg+VY2qSw2bx+BJN18P2f9Ev2ls6OdOCQEgEMpBIZHHJ0Yaqw6EVkbv7dljlS0uzxs+RBcAYE3CCxSQDRZgoJ09lgCRg6VwublY0aRjhFUuT9kDJrR7S2rFNAk8Eiv3M9vNkHBCrKnGCOa5jLjBxzqa54eDCyvMc4LNpSldRxilKUApSlAKUpQGv2/tQWtvJOY5JBGvEyxgFuEY4iASBgDLHyB58qh+yt+p9pB12dbEASMnymfIiWMYw4GjSSc/mxywMkZqd3dskqNHIoZHUoynkysMEHyIpa2yRIqRqqIowqqAAoHQAcqArbe7szD28s8ctxNfhSzO7nFzjXumRSFCEaBVwBpnNU9cbSlnmeQuz8aRZkkALcXCAeEBEGNMDTA097nXpPffaBt7C6lX3lhfg6+2w4U0/pEVRe+Wzxb3jwDlFFbRj7kMY/SofRMezRxoAAByFfScV9oRVDQ2u5G7w2jfRwScQhVWmlCnHsLgKpI5FmIGmuM4wda9E7N2VDbxiOGKOOMacKKAPjjn8arrsJ2TiCe7Yazyd2n9VDkfm5f9kVaNXRmyoe0LsoBJuNnIob3nttAreJj6K32OR6YPOqY5Rkoy8DqSrKRghhzBB1B8jXrSotvfuFabR9qVCk2MCaPAfTkDphx5MD5Yo0Ezz7w19rab2bn3eyzmUCW3zgTKCFGeQYamM+pIPQ1p4Zg3I/Cq4Lpm83S3kk2dcd9GC0bYE8Q/nEHIjp3i9D15HQ6WBsvaMVzLdzQsGjkuOJWHUdzANeoOhGD4VU9bfcaGX5aEgdVeZWwj57uR0HFwtgZUlA+HGcFeRBIqlkXKOEXrkoSyy2L0K8EkYOOKN0GfFgR+tUftjYVxaEiRSEIK8anKMD0JHLPg2KuU2O0F96zRs8u6uFPD5P3ipj1XNd8O51xdaXrRxQH3oIWLPIPqvKQvCvLIRc/arBVTb5R216yNSeOc+Cp92u0K+ssKsvfRD+amywx9l/fXy1I8qtndntYsrnCzE2svLEpHAT9mQez+1wnyqH719jkseZLB+9Tn3MhAceSvoG9GwfM1WF1bvG7Ryo0ci+8jqVYeoPTzrXdOHfKLqrS6n8npl/vH2PXisCMjUHrX2vLW7e995YEfJ5iEH80/txn7pOV+6RVv7ndrNvdMsVyvyaY4AJbMTnwDHHCT4N6AmtI2Rkcd+itp5ayvdFjUpStDkFKUoBSlKAr3evs9mvNo292boGGKSNu4ZSAqKVZuFgTksyg4IHrpVfdp3/AIrc/wBj/wDGleg687doj52reeTxj/2o/wCNQ+iY9kerhJGz8McYzJIyxIPF3IVfzNc6l/ZLsb5RtESkfN2q94fAyuCsY+A4m+AqqLvouzYOy1tbaG3T3YkVB54Gp9Scn41n0pVzMUpSgOE0SupVgGVgQQRkEHmCDzFedu1Tdi3sLxFt3KrIhlaLH8kM8I4WzqrENhenAdcYA9GV5+7Utui9vioQLHamSFSR7TvkcZPggKgKOup6gVDJRFI2yAdfjW63LUnaVkFznvwdPAI5b4cPFWnqwexTZXeXc1yR7MCCJfAyS4LfFUUD+0qq7LvoumlKVczFaneHdu2vk4LmJXxnhbkyZ6qw1X4GttSgPOvaN2fHZgSVJu9gkk7oBxiRGKswyQOFxhG19k8tDzqDkZ516S7Wdj/KtmTBRl4sXCeseS2PMoXHxrzeozjGueWK5bo4eUe//wAy5zg4yecfwW12Mb7NxiwuHLAg/JnY5IwMmIk8xgEr6EeAq5q8pbM2Ncu4MSlHjZWDEhTG4wyHXXPI8q9DbA3yglt43mkSKbBWRGbHDIhKvj7PEpIPUEVtVJtcnm66qELPQ1h/sSelKVocQpSsTam04raNpZpEjRQSSzAcugydT5UBGu0ves2Nt8y8YuZHVI1bBIB1d+HIJAUHyyRVDyyM7M7sXd2Luzc2Y8yf4DQYAr5NcmeR7hx85MzSMcajjJIXxwAQPhXEnHOqNl0sB3ABJ0A1NXx2TbCNrYIzriW4JnkzzHFju1PhhAunjmqv7ONz32jOs0ikWUTZJP8APuvJB9kH3j5Y5k49BirJESYpSlSVFKVg7a2vDaQtNO4SNeZ6knkoA1LE6ACgMm7uUiRpJGVEUFmZjgKBzJJ5CvMu9U8dzf3M8JYwPIHTII4vZQM2DqAWDEZGcYrab473z7Sf28x24OY4PTk8hHvP1xyXzOp0FVbLpHGRwoJPIAk+gr0J2abFNps+FGGJJB30viHk9rh+6ML92qU3Q2L8tvYICMpxd7KOndRkFgfJm4U+9XpOkSJMUpSrFRSlKA+MoIwdQdDVQS7nzWNxLHbWsk0LnvIWTgHCDniiZpGULwnlrqpHM5q4KUJTaKr2X2b3JlluJJ1t3lKhkTEoCKoUHLBQsmR9oYJ59NtL2Q7OkPFMs0shxxSNKwLEaZITCjTwAqfUoQKr3aPaSxdhaWyyxqSveyS92rkHBKBUYsuc+0cZxpka1Jd+r1odnXci6MsEpU+DFSAfxNVRBCEVUHJQFHoBgVWUsF4Ryct4+0XaLsUVorZcD+SHG+D9uQY8eSD1qEXLNK/eSs8sn15GLt8CxOB5CtxvNHhlfoRj4j/r+VR2a9UctT+VVTbJaSO+SQKMmpXuFuBLtIrNPxRWQOQOT3Hkv1U8X68h9YZ3Zj2dG84by9HzHOGH/K/bf/R+C/S66c7yVQAABgDQAdBVkirZ1WdqkSLHGqoiAKqqMBVHIAV3UpViopSlAYm1doJbQyTykiONGdiBk8KjJ0HOqe3y2pLtQx8SdxDEWeNCeJ2YjhDSYPCuAT7Iydfe6VbW8th8otLiHrJDLGPVlIH76pnZ8/eRRv8AWRW9MgZHrVJtovBJkSubdo2KsMH9/mPKuqpneWiyrhh6HqPSontS37hwpOS2qYBJbUDAA65I086qnku1gtHsM2XiO4ujzdxAn9CLViPV2IP9WKtKo72e7Ja12dbxSLwycHHIPCSQl2B8wWx8KkVamIpSlAKUpQClKUApSlAR7tDXOy77/wAtOfwRjVXq2QD5Zq3N64eOyul+tBMPxRqp62bMakdUUj4gYrOw1r8mrv7y3nUxycQGdDjGCOorbbmdkq3ccVzNMywSe2sSqONosng4nzgcS4OAMgNjnUb208vcyZmiJ4T7IKjB8iRoQfOvRexbQQ28MSqqhI0QBdQMKBgE8x51MERNmTbwLGiogCooCqo5BQMADyArspSrmYpSlAKUpQCqa3v2b/g+4ctpbTM8sT4OEYktJEcctSWXyJH0auWvjKCMEZFQ1klPBR6sCARqDqD4iurdeRU2xaEtNq0qacuJkPCv9XjiJx1CnpWRe7P+SXM1r9GNg0XnBJlo/wBk8Uf9nWJHG4vLNxKyAXUCjA5cbBDy5hs8BzphzWS4kay5iXzSlK2MRSlKAUpSgFKUoBSlKA6b2HjjdPrKy/iCKobYLZtoP6qMfEKAav8AqiYYTG00R0MU88ePsiRuD4FCp+NUn0aV9mt2rsmLuXAXGRjIJzroefka9CW8QRFVeSqFHoBgVR1zAJEZGzwsMHBwceordbO33vLRfncXcK6tkBZgo5kFRwSEDkpCk496ohImcfYtulYUW1oWRZBLHwOodSWAyrDIOp8K6Jt47RPeurdfWVB+taGRtKVH5N99nLzvrT/1kP7jXQ3aFswf47B8Gz+4UBJ6VFT2j7M/zyL8G/u1wbtL2YP8bT9l/wC7QEtpUR/7TNmf50v7L/3af9pmzP8AOl/Zf+7QET39z/hV89bWDHoJLjP5mtBtKBnjYIcPoyHwkUhkPwYCtp2gbyWE81vcwXKOwBt5FwwPdueJG1GPZcYPk5PSsSsp9m0OVgtndLbYvbOG4AwZEHEv1ZB7Lr8GBHwrb1VPZ7vDBZSXEFxNHDFIwuITI4UcTezMgLHxVW++ansO9li/u3lq3pMh/wB6tE8mTWGbmlYkW1IG92aJvR1P7jWUDnlUkH2lKUApSlAKUpQFP7xdtLRyPFb2pBQlS05KnI0/k11HxIPlVetvpM9xLPKkbd6VZxGODDKoTK5Jzoozk9Odejtr7u2t1/3i3hlPQsgLD0bmPxqK3nZBs18lUliJ+pKxx8JCwqGskp4K0tN57Z+b8B8JBw/n7p+BrtvN4beMZMiseioQzH4D9dKllx2HQfQu5x/TVG/2QtaufsNlHuXkfo0JH5hz+6qbC/xCoViX6oGpIGmgJOB8BXMKKsy47FrxRkT2xHq4/wBw1qLnsxvEz7dscfbfp/ZVcqQulbq83YmizxNFoM6M36oK1VxAUODjx0qAdVKUoBSlKA+EVJd3t5RGvdzk8Kj2HwToPoHGufA/Co3WwttjyOcApyzqT/CjWSU8H3b21flMgYKVRQVQHmc4JJ8OQ08q1uKlVnuDdS+61vyB1d+vpGa29p2R3sn87aj70n/10wRkrwxg9B+FdkDlDlCUPipK/uq0YexC6PvXUC+iu37+Gtjb9hv+UvT92LH73NSMlYW28l5H7l3cr/bP+4tit5Y9p204v8Z7weEiI35gA/nVj2nYlZrrJPcv5ZRR+SZ/Ot3YdlmzIjn5P3h/0kjuP2S3D+VCMkW3L7XJrmeO3mteNnKrxwZ9nJxxMjZwg5k8WgHWrdrF2fs2GBeGGKOJfBECj/VFZVSQKUpQH//Z"/>
          <p:cNvSpPr>
            <a:spLocks noChangeAspect="1" noChangeArrowheads="1"/>
          </p:cNvSpPr>
          <p:nvPr/>
        </p:nvSpPr>
        <p:spPr bwMode="auto">
          <a:xfrm>
            <a:off x="155575" y="-2193925"/>
            <a:ext cx="3162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5" name="Picture 6144" descr="king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1" y="1121751"/>
            <a:ext cx="1094204" cy="2914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alpha val="20000"/>
              </a:schemeClr>
            </a:glow>
            <a:outerShdw blurRad="25400" dist="25400" dir="54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4" name="Picture 6143" descr="queen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32" y="1688242"/>
            <a:ext cx="1060313" cy="2314290"/>
          </a:xfrm>
          <a:prstGeom prst="rect">
            <a:avLst/>
          </a:prstGeom>
          <a:effectLst>
            <a:glow rad="127000">
              <a:schemeClr val="accent3">
                <a:alpha val="20000"/>
              </a:schemeClr>
            </a:glow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37" name="Picture 36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333" y="2658741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pic>
        <p:nvPicPr>
          <p:cNvPr id="45" name="Picture 44" descr="pa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069" y="1786678"/>
            <a:ext cx="798866" cy="1379859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  <p:grpSp>
        <p:nvGrpSpPr>
          <p:cNvPr id="30" name="Group 29"/>
          <p:cNvGrpSpPr/>
          <p:nvPr/>
        </p:nvGrpSpPr>
        <p:grpSpPr>
          <a:xfrm>
            <a:off x="0" y="6248400"/>
            <a:ext cx="9144000" cy="533400"/>
            <a:chOff x="-914400" y="3886200"/>
            <a:chExt cx="10058400" cy="484632"/>
          </a:xfrm>
          <a:effectLst>
            <a:outerShdw blurRad="63500" dist="25400" dir="5400000" algn="ctr" rotWithShape="0">
              <a:prstClr val="black">
                <a:alpha val="50000"/>
              </a:prstClr>
            </a:outerShdw>
          </a:effectLst>
        </p:grpSpPr>
        <p:sp>
          <p:nvSpPr>
            <p:cNvPr id="31" name="Chevron 30"/>
            <p:cNvSpPr/>
            <p:nvPr/>
          </p:nvSpPr>
          <p:spPr>
            <a:xfrm>
              <a:off x="8001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SUMMARY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Chevron 31"/>
            <p:cNvSpPr/>
            <p:nvPr/>
          </p:nvSpPr>
          <p:spPr>
            <a:xfrm>
              <a:off x="7010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RISK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hevron 32"/>
            <p:cNvSpPr/>
            <p:nvPr/>
          </p:nvSpPr>
          <p:spPr>
            <a:xfrm>
              <a:off x="60198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INTEGRATED/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MANAGEMENT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Chevron 33"/>
            <p:cNvSpPr/>
            <p:nvPr/>
          </p:nvSpPr>
          <p:spPr>
            <a:xfrm>
              <a:off x="5029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PERFORMANCE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Chevron 34"/>
            <p:cNvSpPr/>
            <p:nvPr/>
          </p:nvSpPr>
          <p:spPr>
            <a:xfrm>
              <a:off x="40386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THREAT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BASED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CRITERIA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Chevron 39"/>
            <p:cNvSpPr/>
            <p:nvPr/>
          </p:nvSpPr>
          <p:spPr>
            <a:xfrm>
              <a:off x="30480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BALANCED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Chevron 41"/>
            <p:cNvSpPr/>
            <p:nvPr/>
          </p:nvSpPr>
          <p:spPr>
            <a:xfrm>
              <a:off x="2057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FEATURES OF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EFFECTIVE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SECURITY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SYSTEM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hevron 42"/>
            <p:cNvSpPr/>
            <p:nvPr/>
          </p:nvSpPr>
          <p:spPr>
            <a:xfrm>
              <a:off x="1066800" y="3886200"/>
              <a:ext cx="1143000" cy="484632"/>
            </a:xfrm>
            <a:prstGeom prst="chevron">
              <a:avLst>
                <a:gd name="adj" fmla="val 29036"/>
              </a:avLst>
            </a:prstGeom>
            <a:solidFill>
              <a:srgbClr val="BBD2F4"/>
            </a:solidFill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WHAT IS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NUCLEAR</a:t>
              </a:r>
            </a:p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rgbClr val="103160"/>
                  </a:solidFill>
                </a:rPr>
                <a:t>SECURITY</a:t>
              </a:r>
              <a:endParaRPr lang="en-US" sz="800" b="1" dirty="0">
                <a:solidFill>
                  <a:srgbClr val="103160"/>
                </a:solidFill>
              </a:endParaRPr>
            </a:p>
          </p:txBody>
        </p:sp>
        <p:sp>
          <p:nvSpPr>
            <p:cNvPr id="46" name="Chevron 45"/>
            <p:cNvSpPr/>
            <p:nvPr/>
          </p:nvSpPr>
          <p:spPr>
            <a:xfrm>
              <a:off x="762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HISTORY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-914400" y="3886200"/>
              <a:ext cx="1143000" cy="484632"/>
            </a:xfrm>
            <a:prstGeom prst="chevron">
              <a:avLst>
                <a:gd name="adj" fmla="val 29036"/>
              </a:avLst>
            </a:prstGeom>
            <a:ln w="12700" cmpd="sng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b="1" dirty="0" smtClean="0">
                  <a:solidFill>
                    <a:schemeClr val="bg1"/>
                  </a:solidFill>
                </a:rPr>
                <a:t>OBJECTIVE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 descr="bishop.png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003" y="228600"/>
            <a:ext cx="889313" cy="1905000"/>
          </a:xfrm>
          <a:prstGeom prst="rect">
            <a:avLst/>
          </a:prstGeom>
          <a:effectLst>
            <a:outerShdw blurRad="25400" dist="25400" dir="5400000" algn="tl" rotWithShape="0">
              <a:srgbClr val="000000">
                <a:alpha val="70000"/>
              </a:srgbClr>
            </a:outerShdw>
            <a:reflection stA="50000" endPos="3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42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3054</TotalTime>
  <Words>3227</Words>
  <Application>Microsoft Office PowerPoint</Application>
  <PresentationFormat>On-screen Show (4:3)</PresentationFormat>
  <Paragraphs>1207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Sandia_CorpPresentation_Template1</vt:lpstr>
      <vt:lpstr>Risk Based Approach for Security Management</vt:lpstr>
      <vt:lpstr>Why is so much attention being given to Nuclear Security?</vt:lpstr>
      <vt:lpstr>Objective</vt:lpstr>
      <vt:lpstr>History: Pre-security</vt:lpstr>
      <vt:lpstr>History</vt:lpstr>
      <vt:lpstr>History</vt:lpstr>
      <vt:lpstr>History</vt:lpstr>
      <vt:lpstr>What is Nuclear Security? </vt:lpstr>
      <vt:lpstr>What is Nuclear Security? </vt:lpstr>
      <vt:lpstr>What is Nuclear Security? </vt:lpstr>
      <vt:lpstr>What is Nuclear Security? </vt:lpstr>
      <vt:lpstr>What is Nuclear Security? </vt:lpstr>
      <vt:lpstr>Features of Effective Security System</vt:lpstr>
      <vt:lpstr>Balanced Security</vt:lpstr>
      <vt:lpstr>Threat Based Criteria</vt:lpstr>
      <vt:lpstr>Performance Based Security</vt:lpstr>
      <vt:lpstr>Performance Based Security</vt:lpstr>
      <vt:lpstr>Performance Based Security</vt:lpstr>
      <vt:lpstr>Integrated/Effective Security Management</vt:lpstr>
      <vt:lpstr>Nuclear Security Risk Management</vt:lpstr>
      <vt:lpstr>Nuclear Security Risk Management</vt:lpstr>
      <vt:lpstr>Nuclear Security Risk Management</vt:lpstr>
      <vt:lpstr>Nuclear Security Risk Management</vt:lpstr>
      <vt:lpstr>Nuclear Security Risk Management</vt:lpstr>
      <vt:lpstr>Summary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Ek, David R</cp:lastModifiedBy>
  <cp:revision>243</cp:revision>
  <dcterms:created xsi:type="dcterms:W3CDTF">2011-10-03T16:15:05Z</dcterms:created>
  <dcterms:modified xsi:type="dcterms:W3CDTF">2015-11-04T19:05:51Z</dcterms:modified>
</cp:coreProperties>
</file>