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7" r:id="rId3"/>
    <p:sldId id="264" r:id="rId4"/>
    <p:sldId id="260" r:id="rId5"/>
    <p:sldId id="258" r:id="rId6"/>
    <p:sldId id="262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6CD"/>
    <a:srgbClr val="9D8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3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1C721-026C-4E3B-97B0-DA2BA281A992}" type="doc">
      <dgm:prSet loTypeId="urn:microsoft.com/office/officeart/2005/8/layout/venn1" loCatId="relationship" qsTypeId="urn:microsoft.com/office/officeart/2005/8/quickstyle/3d1" qsCatId="3D" csTypeId="urn:microsoft.com/office/officeart/2005/8/colors/colorful5" csCatId="colorful" phldr="1"/>
      <dgm:spPr/>
    </dgm:pt>
    <dgm:pt modelId="{FA2CCBC1-291B-4656-BA07-C27D444EF0D9}">
      <dgm:prSet phldrT="[Text]"/>
      <dgm:spPr/>
      <dgm:t>
        <a:bodyPr/>
        <a:lstStyle/>
        <a:p>
          <a:r>
            <a:rPr lang="en-US" b="1" dirty="0" smtClean="0"/>
            <a:t>Mission</a:t>
          </a:r>
          <a:endParaRPr lang="en-US" b="1" dirty="0"/>
        </a:p>
      </dgm:t>
    </dgm:pt>
    <dgm:pt modelId="{73A156E3-BEA0-478A-8C38-A94428E658D7}" type="parTrans" cxnId="{311E562F-1007-4102-BCEE-9108FF41C2F9}">
      <dgm:prSet/>
      <dgm:spPr/>
      <dgm:t>
        <a:bodyPr/>
        <a:lstStyle/>
        <a:p>
          <a:endParaRPr lang="en-US"/>
        </a:p>
      </dgm:t>
    </dgm:pt>
    <dgm:pt modelId="{BD76CDE8-781B-4AA8-B916-B053685CBEE9}" type="sibTrans" cxnId="{311E562F-1007-4102-BCEE-9108FF41C2F9}">
      <dgm:prSet/>
      <dgm:spPr/>
      <dgm:t>
        <a:bodyPr/>
        <a:lstStyle/>
        <a:p>
          <a:endParaRPr lang="en-US"/>
        </a:p>
      </dgm:t>
    </dgm:pt>
    <dgm:pt modelId="{10868B9E-0823-4A2B-B631-5E61FC1FC460}">
      <dgm:prSet phldrT="[Text]"/>
      <dgm:spPr/>
      <dgm:t>
        <a:bodyPr/>
        <a:lstStyle/>
        <a:p>
          <a:r>
            <a:rPr lang="en-US" b="1" dirty="0" smtClean="0"/>
            <a:t>Operations, Engineering, &amp; Maintenance</a:t>
          </a:r>
          <a:endParaRPr lang="en-US" b="1" dirty="0"/>
        </a:p>
      </dgm:t>
    </dgm:pt>
    <dgm:pt modelId="{B80CB970-81D9-4679-B45B-B0FBA5AEE008}" type="parTrans" cxnId="{1E4EEB62-ECE8-47AE-A49C-2133FFA320FE}">
      <dgm:prSet/>
      <dgm:spPr/>
      <dgm:t>
        <a:bodyPr/>
        <a:lstStyle/>
        <a:p>
          <a:endParaRPr lang="en-US"/>
        </a:p>
      </dgm:t>
    </dgm:pt>
    <dgm:pt modelId="{D7531D47-EC4E-4EBF-B8B9-2FB2B28AD93F}" type="sibTrans" cxnId="{1E4EEB62-ECE8-47AE-A49C-2133FFA320FE}">
      <dgm:prSet/>
      <dgm:spPr/>
      <dgm:t>
        <a:bodyPr/>
        <a:lstStyle/>
        <a:p>
          <a:endParaRPr lang="en-US"/>
        </a:p>
      </dgm:t>
    </dgm:pt>
    <dgm:pt modelId="{7D6F8CF5-9B47-4AB9-A5DB-B5C55C1D630B}">
      <dgm:prSet phldrT="[Text]"/>
      <dgm:spPr/>
      <dgm:t>
        <a:bodyPr/>
        <a:lstStyle/>
        <a:p>
          <a:r>
            <a:rPr lang="en-US" b="1" dirty="0" smtClean="0"/>
            <a:t>Integrated Nuclear Security</a:t>
          </a:r>
          <a:endParaRPr lang="en-US" b="1" dirty="0"/>
        </a:p>
      </dgm:t>
    </dgm:pt>
    <dgm:pt modelId="{D38C85C9-498D-4565-AD16-BC3A8E0C8D49}" type="parTrans" cxnId="{8359150C-C362-42F5-AF8A-B43E1C407A0D}">
      <dgm:prSet/>
      <dgm:spPr/>
      <dgm:t>
        <a:bodyPr/>
        <a:lstStyle/>
        <a:p>
          <a:endParaRPr lang="en-US"/>
        </a:p>
      </dgm:t>
    </dgm:pt>
    <dgm:pt modelId="{66C00633-FA8A-4F7E-AD58-ABA4B586601D}" type="sibTrans" cxnId="{8359150C-C362-42F5-AF8A-B43E1C407A0D}">
      <dgm:prSet/>
      <dgm:spPr/>
      <dgm:t>
        <a:bodyPr/>
        <a:lstStyle/>
        <a:p>
          <a:endParaRPr lang="en-US"/>
        </a:p>
      </dgm:t>
    </dgm:pt>
    <dgm:pt modelId="{BA55C14B-6AAD-48F1-BAA0-C3114B2BBFBA}">
      <dgm:prSet phldrT="[Text]"/>
      <dgm:spPr/>
      <dgm:t>
        <a:bodyPr/>
        <a:lstStyle/>
        <a:p>
          <a:r>
            <a:rPr lang="en-US" b="1" dirty="0" smtClean="0"/>
            <a:t>Operations</a:t>
          </a:r>
          <a:endParaRPr lang="en-US" b="1" dirty="0"/>
        </a:p>
      </dgm:t>
    </dgm:pt>
    <dgm:pt modelId="{F43C98A8-25B8-4FDB-9D56-BD01DDF5F167}" type="parTrans" cxnId="{3899CB6D-FD37-4112-8E49-438ECDA08D4B}">
      <dgm:prSet/>
      <dgm:spPr/>
      <dgm:t>
        <a:bodyPr/>
        <a:lstStyle/>
        <a:p>
          <a:endParaRPr lang="en-US"/>
        </a:p>
      </dgm:t>
    </dgm:pt>
    <dgm:pt modelId="{889152B4-03C7-49C1-BA60-01C426285D49}" type="sibTrans" cxnId="{3899CB6D-FD37-4112-8E49-438ECDA08D4B}">
      <dgm:prSet/>
      <dgm:spPr/>
      <dgm:t>
        <a:bodyPr/>
        <a:lstStyle/>
        <a:p>
          <a:endParaRPr lang="en-US"/>
        </a:p>
      </dgm:t>
    </dgm:pt>
    <dgm:pt modelId="{928E560F-CEAE-4803-BF53-741523B3D751}" type="pres">
      <dgm:prSet presAssocID="{50E1C721-026C-4E3B-97B0-DA2BA281A992}" presName="compositeShape" presStyleCnt="0">
        <dgm:presLayoutVars>
          <dgm:chMax val="7"/>
          <dgm:dir/>
          <dgm:resizeHandles val="exact"/>
        </dgm:presLayoutVars>
      </dgm:prSet>
      <dgm:spPr/>
    </dgm:pt>
    <dgm:pt modelId="{864A1EDA-7274-452F-9B99-08E0811C510C}" type="pres">
      <dgm:prSet presAssocID="{FA2CCBC1-291B-4656-BA07-C27D444EF0D9}" presName="circ1" presStyleLbl="vennNode1" presStyleIdx="0" presStyleCnt="4"/>
      <dgm:spPr/>
      <dgm:t>
        <a:bodyPr/>
        <a:lstStyle/>
        <a:p>
          <a:endParaRPr lang="en-US"/>
        </a:p>
      </dgm:t>
    </dgm:pt>
    <dgm:pt modelId="{82AF3564-A345-4D2C-9D70-4F5EF4A27E57}" type="pres">
      <dgm:prSet presAssocID="{FA2CCBC1-291B-4656-BA07-C27D444EF0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C3E51-ADB6-410A-B8D8-C902230F93E7}" type="pres">
      <dgm:prSet presAssocID="{BA55C14B-6AAD-48F1-BAA0-C3114B2BBFBA}" presName="circ2" presStyleLbl="vennNode1" presStyleIdx="1" presStyleCnt="4"/>
      <dgm:spPr/>
      <dgm:t>
        <a:bodyPr/>
        <a:lstStyle/>
        <a:p>
          <a:endParaRPr lang="en-US"/>
        </a:p>
      </dgm:t>
    </dgm:pt>
    <dgm:pt modelId="{7C1CCD61-5B54-4787-AE48-0AD77F0536D3}" type="pres">
      <dgm:prSet presAssocID="{BA55C14B-6AAD-48F1-BAA0-C3114B2BBF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5FFC3-CF6C-48EC-826F-9E1EB08D5614}" type="pres">
      <dgm:prSet presAssocID="{10868B9E-0823-4A2B-B631-5E61FC1FC460}" presName="circ3" presStyleLbl="vennNode1" presStyleIdx="2" presStyleCnt="4"/>
      <dgm:spPr/>
      <dgm:t>
        <a:bodyPr/>
        <a:lstStyle/>
        <a:p>
          <a:endParaRPr lang="en-US"/>
        </a:p>
      </dgm:t>
    </dgm:pt>
    <dgm:pt modelId="{B985946C-3B3D-455D-9F9A-613720939147}" type="pres">
      <dgm:prSet presAssocID="{10868B9E-0823-4A2B-B631-5E61FC1FC46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E677B-B4F9-4DC5-9993-23D23C083C4D}" type="pres">
      <dgm:prSet presAssocID="{7D6F8CF5-9B47-4AB9-A5DB-B5C55C1D630B}" presName="circ4" presStyleLbl="vennNode1" presStyleIdx="3" presStyleCnt="4"/>
      <dgm:spPr/>
      <dgm:t>
        <a:bodyPr/>
        <a:lstStyle/>
        <a:p>
          <a:endParaRPr lang="en-US"/>
        </a:p>
      </dgm:t>
    </dgm:pt>
    <dgm:pt modelId="{79E26430-631D-4207-8AC2-58F31064A17D}" type="pres">
      <dgm:prSet presAssocID="{7D6F8CF5-9B47-4AB9-A5DB-B5C55C1D630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4EEB62-ECE8-47AE-A49C-2133FFA320FE}" srcId="{50E1C721-026C-4E3B-97B0-DA2BA281A992}" destId="{10868B9E-0823-4A2B-B631-5E61FC1FC460}" srcOrd="2" destOrd="0" parTransId="{B80CB970-81D9-4679-B45B-B0FBA5AEE008}" sibTransId="{D7531D47-EC4E-4EBF-B8B9-2FB2B28AD93F}"/>
    <dgm:cxn modelId="{6A1F3510-E1FA-470E-8FCF-246D49F7A38D}" type="presOf" srcId="{10868B9E-0823-4A2B-B631-5E61FC1FC460}" destId="{B985946C-3B3D-455D-9F9A-613720939147}" srcOrd="1" destOrd="0" presId="urn:microsoft.com/office/officeart/2005/8/layout/venn1"/>
    <dgm:cxn modelId="{EB7C5203-9A4A-4ED6-BD03-4E8316A03287}" type="presOf" srcId="{BA55C14B-6AAD-48F1-BAA0-C3114B2BBFBA}" destId="{66DC3E51-ADB6-410A-B8D8-C902230F93E7}" srcOrd="0" destOrd="0" presId="urn:microsoft.com/office/officeart/2005/8/layout/venn1"/>
    <dgm:cxn modelId="{F212C445-BA6E-465E-87E2-3793B14DBFEA}" type="presOf" srcId="{10868B9E-0823-4A2B-B631-5E61FC1FC460}" destId="{F925FFC3-CF6C-48EC-826F-9E1EB08D5614}" srcOrd="0" destOrd="0" presId="urn:microsoft.com/office/officeart/2005/8/layout/venn1"/>
    <dgm:cxn modelId="{8359150C-C362-42F5-AF8A-B43E1C407A0D}" srcId="{50E1C721-026C-4E3B-97B0-DA2BA281A992}" destId="{7D6F8CF5-9B47-4AB9-A5DB-B5C55C1D630B}" srcOrd="3" destOrd="0" parTransId="{D38C85C9-498D-4565-AD16-BC3A8E0C8D49}" sibTransId="{66C00633-FA8A-4F7E-AD58-ABA4B586601D}"/>
    <dgm:cxn modelId="{3A76B9A1-53E2-4E51-A21C-67630186A6CE}" type="presOf" srcId="{BA55C14B-6AAD-48F1-BAA0-C3114B2BBFBA}" destId="{7C1CCD61-5B54-4787-AE48-0AD77F0536D3}" srcOrd="1" destOrd="0" presId="urn:microsoft.com/office/officeart/2005/8/layout/venn1"/>
    <dgm:cxn modelId="{D56E6ED7-C53F-4C18-8A21-4E39F5D38777}" type="presOf" srcId="{FA2CCBC1-291B-4656-BA07-C27D444EF0D9}" destId="{82AF3564-A345-4D2C-9D70-4F5EF4A27E57}" srcOrd="1" destOrd="0" presId="urn:microsoft.com/office/officeart/2005/8/layout/venn1"/>
    <dgm:cxn modelId="{1F2DB036-35CE-4990-AA50-EA439EFB1C00}" type="presOf" srcId="{50E1C721-026C-4E3B-97B0-DA2BA281A992}" destId="{928E560F-CEAE-4803-BF53-741523B3D751}" srcOrd="0" destOrd="0" presId="urn:microsoft.com/office/officeart/2005/8/layout/venn1"/>
    <dgm:cxn modelId="{FDDF4B63-F966-46FA-9CDD-C43D7C4EECB1}" type="presOf" srcId="{FA2CCBC1-291B-4656-BA07-C27D444EF0D9}" destId="{864A1EDA-7274-452F-9B99-08E0811C510C}" srcOrd="0" destOrd="0" presId="urn:microsoft.com/office/officeart/2005/8/layout/venn1"/>
    <dgm:cxn modelId="{FF5CDF50-98ED-40B1-8DC6-A785D2C9A0DB}" type="presOf" srcId="{7D6F8CF5-9B47-4AB9-A5DB-B5C55C1D630B}" destId="{79E26430-631D-4207-8AC2-58F31064A17D}" srcOrd="1" destOrd="0" presId="urn:microsoft.com/office/officeart/2005/8/layout/venn1"/>
    <dgm:cxn modelId="{6782E209-E2A2-40F5-8E7C-39CAD36F0737}" type="presOf" srcId="{7D6F8CF5-9B47-4AB9-A5DB-B5C55C1D630B}" destId="{AF3E677B-B4F9-4DC5-9993-23D23C083C4D}" srcOrd="0" destOrd="0" presId="urn:microsoft.com/office/officeart/2005/8/layout/venn1"/>
    <dgm:cxn modelId="{311E562F-1007-4102-BCEE-9108FF41C2F9}" srcId="{50E1C721-026C-4E3B-97B0-DA2BA281A992}" destId="{FA2CCBC1-291B-4656-BA07-C27D444EF0D9}" srcOrd="0" destOrd="0" parTransId="{73A156E3-BEA0-478A-8C38-A94428E658D7}" sibTransId="{BD76CDE8-781B-4AA8-B916-B053685CBEE9}"/>
    <dgm:cxn modelId="{3899CB6D-FD37-4112-8E49-438ECDA08D4B}" srcId="{50E1C721-026C-4E3B-97B0-DA2BA281A992}" destId="{BA55C14B-6AAD-48F1-BAA0-C3114B2BBFBA}" srcOrd="1" destOrd="0" parTransId="{F43C98A8-25B8-4FDB-9D56-BD01DDF5F167}" sibTransId="{889152B4-03C7-49C1-BA60-01C426285D49}"/>
    <dgm:cxn modelId="{59121AA9-E05C-4934-8E20-0FA53236CE52}" type="presParOf" srcId="{928E560F-CEAE-4803-BF53-741523B3D751}" destId="{864A1EDA-7274-452F-9B99-08E0811C510C}" srcOrd="0" destOrd="0" presId="urn:microsoft.com/office/officeart/2005/8/layout/venn1"/>
    <dgm:cxn modelId="{2CFF9628-5175-41EC-B743-2A8AA6B8073E}" type="presParOf" srcId="{928E560F-CEAE-4803-BF53-741523B3D751}" destId="{82AF3564-A345-4D2C-9D70-4F5EF4A27E57}" srcOrd="1" destOrd="0" presId="urn:microsoft.com/office/officeart/2005/8/layout/venn1"/>
    <dgm:cxn modelId="{C00A289C-60D6-43E0-B6E6-5852C541F563}" type="presParOf" srcId="{928E560F-CEAE-4803-BF53-741523B3D751}" destId="{66DC3E51-ADB6-410A-B8D8-C902230F93E7}" srcOrd="2" destOrd="0" presId="urn:microsoft.com/office/officeart/2005/8/layout/venn1"/>
    <dgm:cxn modelId="{2C6FA189-FD1B-46F2-B13E-80EC6F238F47}" type="presParOf" srcId="{928E560F-CEAE-4803-BF53-741523B3D751}" destId="{7C1CCD61-5B54-4787-AE48-0AD77F0536D3}" srcOrd="3" destOrd="0" presId="urn:microsoft.com/office/officeart/2005/8/layout/venn1"/>
    <dgm:cxn modelId="{DBFCBDC6-863A-473C-891F-8E4683A59783}" type="presParOf" srcId="{928E560F-CEAE-4803-BF53-741523B3D751}" destId="{F925FFC3-CF6C-48EC-826F-9E1EB08D5614}" srcOrd="4" destOrd="0" presId="urn:microsoft.com/office/officeart/2005/8/layout/venn1"/>
    <dgm:cxn modelId="{D45DA52E-4EDB-4B1E-8A46-8346EECBB83F}" type="presParOf" srcId="{928E560F-CEAE-4803-BF53-741523B3D751}" destId="{B985946C-3B3D-455D-9F9A-613720939147}" srcOrd="5" destOrd="0" presId="urn:microsoft.com/office/officeart/2005/8/layout/venn1"/>
    <dgm:cxn modelId="{7921BE88-B3A7-4541-9AFA-2AF707BBC6CE}" type="presParOf" srcId="{928E560F-CEAE-4803-BF53-741523B3D751}" destId="{AF3E677B-B4F9-4DC5-9993-23D23C083C4D}" srcOrd="6" destOrd="0" presId="urn:microsoft.com/office/officeart/2005/8/layout/venn1"/>
    <dgm:cxn modelId="{229EE0AF-2186-4A44-BFF0-1B8572F0F33D}" type="presParOf" srcId="{928E560F-CEAE-4803-BF53-741523B3D751}" destId="{79E26430-631D-4207-8AC2-58F31064A17D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A1EDA-7274-452F-9B99-08E0811C510C}">
      <dsp:nvSpPr>
        <dsp:cNvPr id="0" name=""/>
        <dsp:cNvSpPr/>
      </dsp:nvSpPr>
      <dsp:spPr>
        <a:xfrm>
          <a:off x="2086505" y="44467"/>
          <a:ext cx="2312317" cy="231231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Mission</a:t>
          </a:r>
          <a:endParaRPr lang="en-US" sz="1300" b="1" kern="1200" dirty="0"/>
        </a:p>
      </dsp:txBody>
      <dsp:txXfrm>
        <a:off x="2353311" y="355741"/>
        <a:ext cx="1778706" cy="733716"/>
      </dsp:txXfrm>
    </dsp:sp>
    <dsp:sp modelId="{66DC3E51-ADB6-410A-B8D8-C902230F93E7}">
      <dsp:nvSpPr>
        <dsp:cNvPr id="0" name=""/>
        <dsp:cNvSpPr/>
      </dsp:nvSpPr>
      <dsp:spPr>
        <a:xfrm>
          <a:off x="3109261" y="1067223"/>
          <a:ext cx="2312317" cy="2312317"/>
        </a:xfrm>
        <a:prstGeom prst="ellipse">
          <a:avLst/>
        </a:prstGeom>
        <a:solidFill>
          <a:schemeClr val="accent5">
            <a:alpha val="50000"/>
            <a:hueOff val="-4158963"/>
            <a:satOff val="9522"/>
            <a:lumOff val="19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Operations</a:t>
          </a:r>
          <a:endParaRPr lang="en-US" sz="1300" b="1" kern="1200" dirty="0"/>
        </a:p>
      </dsp:txBody>
      <dsp:txXfrm>
        <a:off x="4354355" y="1334029"/>
        <a:ext cx="889353" cy="1778706"/>
      </dsp:txXfrm>
    </dsp:sp>
    <dsp:sp modelId="{F925FFC3-CF6C-48EC-826F-9E1EB08D5614}">
      <dsp:nvSpPr>
        <dsp:cNvPr id="0" name=""/>
        <dsp:cNvSpPr/>
      </dsp:nvSpPr>
      <dsp:spPr>
        <a:xfrm>
          <a:off x="2086505" y="2089979"/>
          <a:ext cx="2312317" cy="2312317"/>
        </a:xfrm>
        <a:prstGeom prst="ellipse">
          <a:avLst/>
        </a:prstGeom>
        <a:solidFill>
          <a:schemeClr val="accent5">
            <a:alpha val="50000"/>
            <a:hueOff val="-8317927"/>
            <a:satOff val="19044"/>
            <a:lumOff val="39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Operations, Engineering, &amp; Maintenance</a:t>
          </a:r>
          <a:endParaRPr lang="en-US" sz="1300" b="1" kern="1200" dirty="0"/>
        </a:p>
      </dsp:txBody>
      <dsp:txXfrm>
        <a:off x="2353311" y="3357307"/>
        <a:ext cx="1778706" cy="733716"/>
      </dsp:txXfrm>
    </dsp:sp>
    <dsp:sp modelId="{AF3E677B-B4F9-4DC5-9993-23D23C083C4D}">
      <dsp:nvSpPr>
        <dsp:cNvPr id="0" name=""/>
        <dsp:cNvSpPr/>
      </dsp:nvSpPr>
      <dsp:spPr>
        <a:xfrm>
          <a:off x="1063749" y="1067223"/>
          <a:ext cx="2312317" cy="2312317"/>
        </a:xfrm>
        <a:prstGeom prst="ellipse">
          <a:avLst/>
        </a:prstGeom>
        <a:solidFill>
          <a:schemeClr val="accent5">
            <a:alpha val="50000"/>
            <a:hueOff val="-12476889"/>
            <a:satOff val="28566"/>
            <a:lumOff val="58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Integrated Nuclear Security</a:t>
          </a:r>
          <a:endParaRPr lang="en-US" sz="1300" b="1" kern="1200" dirty="0"/>
        </a:p>
      </dsp:txBody>
      <dsp:txXfrm>
        <a:off x="1241619" y="1334029"/>
        <a:ext cx="889353" cy="1778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E8FA7-2F4C-5D49-9BA4-AF921E49AE74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37E74-6FDC-BA4C-B798-CEB3174D9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49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6B0FB-EA67-3A40-825F-8F252A860502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C66A3-1D14-8C46-8C0C-97773EFB7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33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6" descr="SNL_Stacked_Whit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008063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SNL_Mott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7138" y="1185863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3" descr="NNSAlogo_Black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2590800"/>
            <a:ext cx="376889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2590800"/>
            <a:ext cx="2286000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2590800"/>
            <a:ext cx="2917136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4260258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5173652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536" y="4197659"/>
            <a:ext cx="931864" cy="28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E3A661A9-AB95-644B-88B2-9DDC7A23F4F4}" type="datetime1">
              <a:rPr lang="en-US" smtClean="0"/>
              <a:pPr/>
              <a:t>10/31/2015</a:t>
            </a:fld>
            <a:endParaRPr lang="en-US" dirty="0"/>
          </a:p>
        </p:txBody>
      </p:sp>
      <p:pic>
        <p:nvPicPr>
          <p:cNvPr id="32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  <a:endParaRPr lang="en-US" sz="600" kern="1200" dirty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1639C-5EF8-8C48-833F-078F90087180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5C3D4-B14E-194D-A22F-ABBD9D7BE7F7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FF6A9-F7ED-464D-9ECE-18CDAAFFF013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65AE2-28C7-4947-8319-D60EEB07BE79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E4600-0381-4CF3-88F2-7ED7D2E3F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82EBC-51D7-AB40-8702-393A26BF0924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A187D-6C3F-6D41-880E-F6B6C4095670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7F8E1-8F00-1645-9B46-B2F7ACC8F53A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38B7F0-25BC-B045-8049-7CADA7B3A1D1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-1" y="4040484"/>
            <a:ext cx="2484223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2484223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806432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" y="989095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4502" y="1250965"/>
            <a:ext cx="5971187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502" y="2588978"/>
            <a:ext cx="5641337" cy="593737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99" y="4339006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98048" y="5157318"/>
            <a:ext cx="970718" cy="145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3" descr="NNSAlogo_Black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763683" y="5932869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14502" y="26517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5B35050C-AFC0-D74A-963F-148736DC45A4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2484303"/>
            <a:ext cx="2484222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1472391" y="989095"/>
            <a:ext cx="1011831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693778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3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4039700" y="5921220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8522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  <a:endParaRPr lang="en-US" sz="600" kern="1200" dirty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593850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676633"/>
            <a:ext cx="3768892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676633"/>
            <a:ext cx="2286000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676633"/>
            <a:ext cx="2917136" cy="1615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517300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430694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27138" y="711359"/>
            <a:ext cx="539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1B799630-9E30-DE4D-BE8D-4E9CA304B925}" type="datetime1">
              <a:rPr lang="en-US" smtClean="0"/>
              <a:pPr/>
              <a:t>10/31/2015</a:t>
            </a:fld>
            <a:endParaRPr lang="en-US"/>
          </a:p>
        </p:txBody>
      </p:sp>
      <p:pic>
        <p:nvPicPr>
          <p:cNvPr id="20" name="Picture 12" descr="NNSAlogo_Black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  <a:endParaRPr lang="en-US" sz="600" kern="1200" dirty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456267"/>
            <a:ext cx="3768892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456267"/>
            <a:ext cx="2286000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456267"/>
            <a:ext cx="2917136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504244A8-8889-154D-9568-D8C635C53E9B}" type="datetime1">
              <a:rPr lang="en-US" smtClean="0"/>
              <a:pPr/>
              <a:t>10/31/2015</a:t>
            </a:fld>
            <a:endParaRPr lang="en-US"/>
          </a:p>
        </p:txBody>
      </p:sp>
      <p:pic>
        <p:nvPicPr>
          <p:cNvPr id="33" name="Picture 8" descr="SNL_color_stack.pn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35"/>
          <p:cNvSpPr/>
          <p:nvPr userDrawn="1"/>
        </p:nvSpPr>
        <p:spPr>
          <a:xfrm>
            <a:off x="0" y="3369731"/>
            <a:ext cx="9144000" cy="397933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7" name="Picture 12" descr="NNSAlogo_Black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  <a:endParaRPr lang="en-US" sz="600" kern="1200" dirty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0"/>
            <a:ext cx="9144000" cy="6612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3369731"/>
            <a:ext cx="9144000" cy="3089807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30A6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" name="Picture 12" descr="NNSAlogo_Bl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80066" y="6115572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NNSAlogo_Bl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6119813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0" y="1456267"/>
            <a:ext cx="3768892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2060" y="1456267"/>
            <a:ext cx="2286000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26864" y="1456267"/>
            <a:ext cx="2917136" cy="18356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646" y="3678173"/>
            <a:ext cx="7772400" cy="898198"/>
          </a:xfr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4352" y="4591567"/>
            <a:ext cx="5641337" cy="593737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533559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SNL_Motto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1227748" y="601288"/>
            <a:ext cx="539310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199" y="5797079"/>
            <a:ext cx="1751489" cy="32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/>
                <a:cs typeface="Calibri"/>
              </a:defRPr>
            </a:lvl1pPr>
          </a:lstStyle>
          <a:p>
            <a:fld id="{9522E0D4-989F-3A4B-AA2E-486ADFE0E698}" type="datetime1">
              <a:rPr lang="en-US" smtClean="0"/>
              <a:pPr/>
              <a:t>10/31/2015</a:t>
            </a:fld>
            <a:endParaRPr lang="en-US"/>
          </a:p>
        </p:txBody>
      </p:sp>
      <p:pic>
        <p:nvPicPr>
          <p:cNvPr id="33" name="Picture 8" descr="SNL_color_stack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934201" y="408000"/>
            <a:ext cx="1524000" cy="66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3124200" y="6172200"/>
            <a:ext cx="55626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6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SAND NO. 2011-XXXXP</a:t>
            </a:r>
            <a:endParaRPr lang="en-US" sz="600" kern="1200" dirty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1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4571999" y="0"/>
            <a:ext cx="4572001" cy="2817515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1999" y="5964768"/>
            <a:ext cx="4572001" cy="893232"/>
          </a:xfrm>
          <a:prstGeom prst="rect">
            <a:avLst/>
          </a:prstGeom>
          <a:solidFill>
            <a:srgbClr val="102E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1" y="2908379"/>
            <a:ext cx="1359657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1" name="Picture 6" descr="SNL_Stacked_Whi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93248" y="1488545"/>
            <a:ext cx="152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 userDrawn="1"/>
        </p:nvSpPr>
        <p:spPr>
          <a:xfrm>
            <a:off x="4572000" y="4403587"/>
            <a:ext cx="4572000" cy="14679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Photos placed in horizontal position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with even amount of white space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between photos and header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6044391" y="2908379"/>
            <a:ext cx="3099609" cy="13958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112655" y="-1"/>
            <a:ext cx="337567" cy="6857999"/>
          </a:xfrm>
          <a:prstGeom prst="rect">
            <a:avLst/>
          </a:prstGeom>
          <a:solidFill>
            <a:srgbClr val="9D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00353" y="6375406"/>
            <a:ext cx="3761580" cy="579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950" baseline="30000" dirty="0">
                <a:latin typeface="Arial" pitchFamily="-112" charset="0"/>
              </a:rPr>
              <a:t>Sandia National Laboratories is a multi-program laboratory managed and operated by Sandia Corporation, a wholly owned subsidiary of Lockheed Martin Corporation, for the U.S. Department of Energy’s National Nuclear Security Administration under contract DE-AC04-94AL85000. </a:t>
            </a:r>
            <a:r>
              <a:rPr lang="en-US" sz="950" baseline="30000" dirty="0" smtClean="0">
                <a:latin typeface="Arial" pitchFamily="-112" charset="0"/>
              </a:rPr>
              <a:t/>
            </a:r>
            <a:br>
              <a:rPr lang="en-US" sz="950" baseline="30000" dirty="0" smtClean="0">
                <a:latin typeface="Arial" pitchFamily="-112" charset="0"/>
              </a:rPr>
            </a:br>
            <a:r>
              <a:rPr lang="en-US" sz="950" baseline="30000" dirty="0" smtClean="0">
                <a:latin typeface="Arial" pitchFamily="-112" charset="0"/>
              </a:rPr>
              <a:t>SAND No. 2011–XXXXP.</a:t>
            </a:r>
          </a:p>
          <a:p>
            <a:pPr algn="l">
              <a:defRPr/>
            </a:pPr>
            <a:endParaRPr lang="en-US" sz="950" baseline="30000" dirty="0">
              <a:latin typeface="Arial" pitchFamily="-11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418" y="1250965"/>
            <a:ext cx="3789515" cy="1233338"/>
          </a:xfrm>
        </p:spPr>
        <p:txBody>
          <a:bodyPr/>
          <a:lstStyle>
            <a:lvl1pPr algn="l">
              <a:lnSpc>
                <a:spcPts val="3800"/>
              </a:lnSpc>
              <a:defRPr>
                <a:solidFill>
                  <a:srgbClr val="9D8C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418" y="2588978"/>
            <a:ext cx="3586315" cy="1085555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7" name="Picture 13" descr="NNSAlogo_Black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1957" y="6051407"/>
            <a:ext cx="10239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418" y="265178"/>
            <a:ext cx="1029382" cy="28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/>
                <a:cs typeface="Calibri"/>
              </a:defRPr>
            </a:lvl1pPr>
          </a:lstStyle>
          <a:p>
            <a:fld id="{7D098A99-26EF-B34F-91F8-30EA53688AF7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 rot="10800000">
            <a:off x="1" y="-1"/>
            <a:ext cx="77764" cy="685799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3" name="Picture 12" descr="NNSAlogo_Black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077974" y="6039758"/>
            <a:ext cx="850737" cy="27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SNL_motto_2 line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995332" y="1586652"/>
            <a:ext cx="1935484" cy="394494"/>
          </a:xfrm>
          <a:prstGeom prst="rect">
            <a:avLst/>
          </a:prstGeom>
        </p:spPr>
      </p:pic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13597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300" y="6166934"/>
            <a:ext cx="2133600" cy="476250"/>
          </a:xfrm>
          <a:ln/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C9CA6C2B-6061-6F46-BF6B-C0454CDDAB3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E15B5-4D50-754D-8585-236811896E05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F66A0-55BE-484A-9667-5C4C7A46FB26}" type="datetime1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E8C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516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8" descr="SNL_color_stack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228600"/>
            <a:ext cx="9366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8740"/>
            <a:ext cx="8229600" cy="484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274" y="6166934"/>
            <a:ext cx="1490926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/>
                <a:cs typeface="Calibri"/>
              </a:defRPr>
            </a:lvl1pPr>
          </a:lstStyle>
          <a:p>
            <a:fld id="{30B37176-1C50-7042-8162-64D2C2671FE5}" type="datetime1">
              <a:rPr lang="en-US" smtClean="0"/>
              <a:pPr/>
              <a:t>10/31/2015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405" y="6519332"/>
            <a:ext cx="2895600" cy="2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153150"/>
            <a:ext cx="609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/>
                <a:cs typeface="Calibri"/>
              </a:defRPr>
            </a:lvl1pPr>
          </a:lstStyle>
          <a:p>
            <a:fld id="{A5E55A7B-7854-E145-92D9-B491DF4BAE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97" r:id="rId2"/>
    <p:sldLayoutId id="2147483798" r:id="rId3"/>
    <p:sldLayoutId id="2147483796" r:id="rId4"/>
    <p:sldLayoutId id="2147483799" r:id="rId5"/>
    <p:sldLayoutId id="2147483800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02E54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02E54"/>
        </a:buClr>
        <a:buFont typeface="Wingdings" pitchFamily="-111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-111" charset="2"/>
        <a:buChar char="§"/>
        <a:defRPr sz="20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8C78"/>
        </a:buClr>
        <a:buFont typeface="Wingdings" pitchFamily="-111" charset="2"/>
        <a:buChar char="§"/>
        <a:defRPr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12" charset="-128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0202" y="1219200"/>
            <a:ext cx="5971187" cy="421004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Leveraging Safety Programs to Improve</a:t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and Support Security Programs</a:t>
            </a:r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1100" b="1" dirty="0" smtClean="0">
                <a:solidFill>
                  <a:schemeClr val="tx1"/>
                </a:solidFill>
              </a:rPr>
              <a:t/>
            </a:r>
            <a:br>
              <a:rPr lang="en-US" sz="11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J. Leach, M. Snell, R. Pratt, and S. Sandoval</a:t>
            </a:r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OCTOBER 2015</a:t>
            </a:r>
            <a:br>
              <a:rPr lang="en-US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en-US" sz="1400" b="1" dirty="0"/>
              <a:t>SAND2015-9023 R</a:t>
            </a:r>
            <a:br>
              <a:rPr lang="en-US" sz="1400" b="1" dirty="0"/>
            </a:br>
            <a:endParaRPr lang="en-US" sz="2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758"/>
          <a:stretch/>
        </p:blipFill>
        <p:spPr>
          <a:xfrm>
            <a:off x="0" y="2484303"/>
            <a:ext cx="2476500" cy="1478097"/>
          </a:xfrm>
          <a:prstGeom prst="rect">
            <a:avLst/>
          </a:prstGeom>
        </p:spPr>
      </p:pic>
      <p:sp>
        <p:nvSpPr>
          <p:cNvPr id="5" name="AutoShape 2" descr="Image result for nuclear safet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1"/>
          <a:stretch/>
        </p:blipFill>
        <p:spPr bwMode="auto">
          <a:xfrm>
            <a:off x="1" y="887548"/>
            <a:ext cx="1352549" cy="14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5" descr="Image result for nuclear securit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23"/>
          <a:stretch/>
        </p:blipFill>
        <p:spPr bwMode="auto">
          <a:xfrm>
            <a:off x="1457202" y="887548"/>
            <a:ext cx="101929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0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distinct difference between safety and security</a:t>
            </a:r>
          </a:p>
          <a:p>
            <a:r>
              <a:rPr lang="en-US" dirty="0"/>
              <a:t>An integrated </a:t>
            </a:r>
            <a:r>
              <a:rPr lang="en-US" dirty="0" smtClean="0"/>
              <a:t>management </a:t>
            </a:r>
            <a:r>
              <a:rPr lang="en-US" dirty="0"/>
              <a:t>system takes a holistic approach for facility operations from initial planning, execution, evaluation, and corrective actions. 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step in the cyclical process can easily incorporate safety, security, and safeguard activities.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Thank you!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</a:t>
            </a:r>
            <a:r>
              <a:rPr lang="en-US" dirty="0"/>
              <a:t>programmes </a:t>
            </a:r>
            <a:r>
              <a:rPr lang="en-US" dirty="0" smtClean="0"/>
              <a:t>have several </a:t>
            </a:r>
            <a:r>
              <a:rPr lang="en-US" dirty="0"/>
              <a:t>inherent advantages </a:t>
            </a:r>
            <a:r>
              <a:rPr lang="en-US" dirty="0" smtClean="0"/>
              <a:t>over </a:t>
            </a:r>
            <a:r>
              <a:rPr lang="en-US" dirty="0"/>
              <a:t>security </a:t>
            </a:r>
            <a:r>
              <a:rPr lang="en-US" dirty="0" smtClean="0"/>
              <a:t>programmes:</a:t>
            </a:r>
            <a:endParaRPr lang="en-US" dirty="0"/>
          </a:p>
          <a:p>
            <a:pPr lvl="1"/>
            <a:r>
              <a:rPr lang="en-US" dirty="0"/>
              <a:t>Safety, as a field, is comparatively more mature and has very detailed processes;</a:t>
            </a:r>
          </a:p>
          <a:p>
            <a:pPr lvl="1"/>
            <a:r>
              <a:rPr lang="en-US" dirty="0"/>
              <a:t>Safety processes and techniques can be shared nationally and internationally without security concerns; and</a:t>
            </a:r>
          </a:p>
          <a:p>
            <a:pPr lvl="1"/>
            <a:r>
              <a:rPr lang="en-US" dirty="0"/>
              <a:t>Nuclear facilities tend to have more extensive and comprehensive safety programmes than security programme.</a:t>
            </a:r>
          </a:p>
          <a:p>
            <a:r>
              <a:rPr lang="en-US" dirty="0"/>
              <a:t>S</a:t>
            </a:r>
            <a:r>
              <a:rPr lang="en-US" dirty="0" smtClean="0"/>
              <a:t>afety </a:t>
            </a:r>
            <a:r>
              <a:rPr lang="en-US" dirty="0"/>
              <a:t>may already support capabilities that security organizations could leverage so as to be more effective within </a:t>
            </a:r>
            <a:r>
              <a:rPr lang="en-US" dirty="0" smtClean="0"/>
              <a:t>resource constraints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Holistic Approach to Safety &amp; Security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programmes exist that, if implemented, result in a </a:t>
            </a:r>
            <a:r>
              <a:rPr lang="en-US" dirty="0"/>
              <a:t>more holistic approach to safety and security:</a:t>
            </a:r>
          </a:p>
          <a:p>
            <a:pPr lvl="1"/>
            <a:r>
              <a:rPr lang="en-US" dirty="0"/>
              <a:t>Integrated management systems;</a:t>
            </a:r>
          </a:p>
          <a:p>
            <a:pPr lvl="1"/>
            <a:r>
              <a:rPr lang="en-US" dirty="0"/>
              <a:t>Formality of operations and maintenance of an organizational culture; and</a:t>
            </a:r>
          </a:p>
          <a:p>
            <a:pPr lvl="1"/>
            <a:r>
              <a:rPr lang="en-US" dirty="0"/>
              <a:t>Exercise </a:t>
            </a:r>
            <a:r>
              <a:rPr lang="en-US" dirty="0" smtClean="0"/>
              <a:t>programmes</a:t>
            </a:r>
            <a:endParaRPr lang="en-US" dirty="0"/>
          </a:p>
          <a:p>
            <a:r>
              <a:rPr lang="en-US" dirty="0"/>
              <a:t>There are some aspects of security programmes that do not have direct parallels with </a:t>
            </a:r>
            <a:r>
              <a:rPr lang="en-US" dirty="0" smtClean="0"/>
              <a:t>safety.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Five Principles of an Integrated </a:t>
            </a:r>
            <a:r>
              <a:rPr lang="en-US" sz="3600" b="1" dirty="0" smtClean="0"/>
              <a:t>Management System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965"/>
            <a:ext cx="8229600" cy="4847424"/>
          </a:xfrm>
        </p:spPr>
        <p:txBody>
          <a:bodyPr/>
          <a:lstStyle/>
          <a:p>
            <a:r>
              <a:rPr lang="en-US" sz="2000" b="1" dirty="0" smtClean="0"/>
              <a:t>Plan </a:t>
            </a:r>
            <a:r>
              <a:rPr lang="en-US" sz="2000" b="1" dirty="0"/>
              <a:t>the work </a:t>
            </a:r>
            <a:r>
              <a:rPr lang="en-US" sz="2000" dirty="0"/>
              <a:t>– Ensure safety missions are uniformly translated into objectives, expectations established, tasks are defined and prioritized, and resources equally allocated.</a:t>
            </a:r>
          </a:p>
          <a:p>
            <a:r>
              <a:rPr lang="en-US" sz="2000" b="1" dirty="0"/>
              <a:t>Analyze the risks</a:t>
            </a:r>
            <a:r>
              <a:rPr lang="en-US" sz="2000" dirty="0"/>
              <a:t> – Identify, categorize, and communicate risks to life and asset(s).</a:t>
            </a:r>
          </a:p>
          <a:p>
            <a:r>
              <a:rPr lang="en-US" sz="2000" b="1" dirty="0"/>
              <a:t>Develop controls</a:t>
            </a:r>
            <a:r>
              <a:rPr lang="en-US" sz="2000" dirty="0"/>
              <a:t> – Establish administrative and engineering controls and allocate resources to address safety considerations.  </a:t>
            </a:r>
          </a:p>
          <a:p>
            <a:r>
              <a:rPr lang="en-US" sz="2000" b="1" dirty="0"/>
              <a:t>Perform the work</a:t>
            </a:r>
            <a:r>
              <a:rPr lang="en-US" sz="2000" dirty="0"/>
              <a:t> –Worker competence shall be commensurate with responsibilities and personnel shall possess the experience, knowledge, skills, and abilities necessary to carry out their responsibilities.</a:t>
            </a:r>
          </a:p>
          <a:p>
            <a:r>
              <a:rPr lang="en-US" sz="2000" b="1" dirty="0"/>
              <a:t>Feedback and improvement </a:t>
            </a:r>
            <a:r>
              <a:rPr lang="en-US" sz="2000" dirty="0"/>
              <a:t>– Feedback information on the adequacy of controls, identify opportunities for improving the planning or execution of work.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6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78300" y="1445824"/>
            <a:ext cx="6292516" cy="4340994"/>
            <a:chOff x="1143000" y="556260"/>
            <a:chExt cx="6292516" cy="4340994"/>
          </a:xfrm>
        </p:grpSpPr>
        <p:grpSp>
          <p:nvGrpSpPr>
            <p:cNvPr id="6" name="Group 5"/>
            <p:cNvGrpSpPr/>
            <p:nvPr/>
          </p:nvGrpSpPr>
          <p:grpSpPr>
            <a:xfrm>
              <a:off x="1143000" y="556260"/>
              <a:ext cx="6292516" cy="4340994"/>
              <a:chOff x="1143000" y="556260"/>
              <a:chExt cx="6292516" cy="434099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143000" y="556260"/>
                <a:ext cx="6292516" cy="4340994"/>
                <a:chOff x="1143000" y="556260"/>
                <a:chExt cx="6292516" cy="4340994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143000" y="609600"/>
                  <a:ext cx="6292516" cy="4287654"/>
                  <a:chOff x="1143000" y="609600"/>
                  <a:chExt cx="6292516" cy="4287654"/>
                </a:xfrm>
              </p:grpSpPr>
              <p:sp>
                <p:nvSpPr>
                  <p:cNvPr id="23" name="Rounded Rectangle 22"/>
                  <p:cNvSpPr/>
                  <p:nvPr/>
                </p:nvSpPr>
                <p:spPr>
                  <a:xfrm>
                    <a:off x="2458490" y="609600"/>
                    <a:ext cx="3713710" cy="1447800"/>
                  </a:xfrm>
                  <a:prstGeom prst="roundRect">
                    <a:avLst/>
                  </a:prstGeom>
                  <a:ln/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1143000" y="2120766"/>
                    <a:ext cx="1714500" cy="1145950"/>
                  </a:xfrm>
                  <a:prstGeom prst="roundRect">
                    <a:avLst/>
                  </a:prstGeom>
                  <a:ln/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ounded Rectangle 24"/>
                  <p:cNvSpPr/>
                  <p:nvPr/>
                </p:nvSpPr>
                <p:spPr>
                  <a:xfrm>
                    <a:off x="2458489" y="3601854"/>
                    <a:ext cx="3713711" cy="1295400"/>
                  </a:xfrm>
                  <a:prstGeom prst="roundRect">
                    <a:avLst/>
                  </a:prstGeom>
                  <a:ln/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ounded Rectangle 25"/>
                  <p:cNvSpPr/>
                  <p:nvPr/>
                </p:nvSpPr>
                <p:spPr>
                  <a:xfrm>
                    <a:off x="5721016" y="2133599"/>
                    <a:ext cx="1714500" cy="1133117"/>
                  </a:xfrm>
                  <a:prstGeom prst="roundRect">
                    <a:avLst/>
                  </a:prstGeom>
                  <a:ln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7" name="Elbow Connector 26"/>
                  <p:cNvCxnSpPr>
                    <a:stCxn id="23" idx="3"/>
                    <a:endCxn id="26" idx="0"/>
                  </p:cNvCxnSpPr>
                  <p:nvPr/>
                </p:nvCxnSpPr>
                <p:spPr>
                  <a:xfrm>
                    <a:off x="6172200" y="1333500"/>
                    <a:ext cx="406066" cy="800099"/>
                  </a:xfrm>
                  <a:prstGeom prst="bentConnector2">
                    <a:avLst/>
                  </a:prstGeom>
                  <a:ln w="28575">
                    <a:solidFill>
                      <a:schemeClr val="bg1">
                        <a:lumMod val="75000"/>
                      </a:schemeClr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Elbow Connector 27"/>
                  <p:cNvCxnSpPr>
                    <a:endCxn id="25" idx="3"/>
                  </p:cNvCxnSpPr>
                  <p:nvPr/>
                </p:nvCxnSpPr>
                <p:spPr>
                  <a:xfrm rot="5400000">
                    <a:off x="5898989" y="3570267"/>
                    <a:ext cx="952499" cy="406075"/>
                  </a:xfrm>
                  <a:prstGeom prst="bentConnector2">
                    <a:avLst/>
                  </a:prstGeom>
                  <a:ln w="28575">
                    <a:solidFill>
                      <a:schemeClr val="bg1">
                        <a:lumMod val="75000"/>
                      </a:schemeClr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Elbow Connector 28"/>
                  <p:cNvCxnSpPr>
                    <a:stCxn id="25" idx="1"/>
                  </p:cNvCxnSpPr>
                  <p:nvPr/>
                </p:nvCxnSpPr>
                <p:spPr>
                  <a:xfrm rot="10800000">
                    <a:off x="2000255" y="3297054"/>
                    <a:ext cx="458235" cy="952500"/>
                  </a:xfrm>
                  <a:prstGeom prst="bentConnector2">
                    <a:avLst/>
                  </a:prstGeom>
                  <a:ln w="28575">
                    <a:solidFill>
                      <a:schemeClr val="bg1">
                        <a:lumMod val="75000"/>
                      </a:schemeClr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Elbow Connector 29"/>
                  <p:cNvCxnSpPr>
                    <a:stCxn id="23" idx="1"/>
                    <a:endCxn id="24" idx="0"/>
                  </p:cNvCxnSpPr>
                  <p:nvPr/>
                </p:nvCxnSpPr>
                <p:spPr>
                  <a:xfrm rot="10800000" flipV="1">
                    <a:off x="2000250" y="1333500"/>
                    <a:ext cx="458240" cy="787266"/>
                  </a:xfrm>
                  <a:prstGeom prst="bentConnector2">
                    <a:avLst/>
                  </a:prstGeom>
                  <a:ln w="28575">
                    <a:solidFill>
                      <a:schemeClr val="bg1">
                        <a:lumMod val="75000"/>
                      </a:schemeClr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2743199" y="556260"/>
                  <a:ext cx="314661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PLAN</a:t>
                  </a:r>
                  <a:endParaRPr lang="en-US" sz="1600" b="1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096000" y="2133600"/>
                  <a:ext cx="9143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DO</a:t>
                  </a:r>
                  <a:endParaRPr lang="en-US" sz="1600" b="1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743199" y="3568632"/>
                  <a:ext cx="314661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CHECK</a:t>
                  </a:r>
                  <a:endParaRPr lang="en-US" sz="1600" b="1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1524000" y="2133600"/>
                  <a:ext cx="9144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ACT</a:t>
                  </a:r>
                  <a:endParaRPr lang="en-US" sz="1600" b="1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590800" y="821033"/>
                  <a:ext cx="1219200" cy="3847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50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Collect &amp; Analyze</a:t>
                  </a:r>
                </a:p>
                <a:p>
                  <a:pPr algn="ctr"/>
                  <a:r>
                    <a:rPr lang="en-US" sz="950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Requirements</a:t>
                  </a:r>
                  <a:endParaRPr lang="en-US" sz="95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724401" y="817187"/>
                  <a:ext cx="1295400" cy="3847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50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Evaluate Risks &amp; Implement Controls</a:t>
                  </a:r>
                  <a:endParaRPr lang="en-US" sz="95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963924" y="2379294"/>
                  <a:ext cx="1191352" cy="8874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spcAft>
                      <a:spcPts val="400"/>
                    </a:spcAft>
                  </a:pPr>
                  <a:r>
                    <a:rPr lang="en-US" sz="1100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Authorize Work</a:t>
                  </a:r>
                </a:p>
                <a:p>
                  <a:pPr algn="ctr">
                    <a:spcAft>
                      <a:spcPts val="400"/>
                    </a:spcAft>
                  </a:pPr>
                  <a:r>
                    <a:rPr lang="en-US" sz="1200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sym typeface="Symbol"/>
                    </a:rPr>
                    <a:t></a:t>
                  </a:r>
                </a:p>
                <a:p>
                  <a:pPr algn="ctr"/>
                  <a:r>
                    <a:rPr lang="en-US" sz="1100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Perform Work</a:t>
                  </a:r>
                </a:p>
                <a:p>
                  <a:pPr algn="ctr"/>
                  <a:r>
                    <a:rPr lang="en-US" sz="1100" b="1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Safely / Securely </a:t>
                  </a:r>
                  <a:endParaRPr lang="en-US" sz="11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2590800" y="3898910"/>
                <a:ext cx="97013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Management</a:t>
                </a:r>
              </a:p>
              <a:p>
                <a:pPr algn="ctr"/>
                <a:r>
                  <a:rPr lang="en-US" sz="11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Review</a:t>
                </a:r>
                <a:endParaRPr lang="en-US" sz="110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057261" y="3907186"/>
                <a:ext cx="93968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Measure</a:t>
                </a:r>
              </a:p>
              <a:p>
                <a:pPr algn="ctr"/>
                <a:r>
                  <a:rPr lang="en-US" sz="11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Performance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78300" y="2451235"/>
                <a:ext cx="143821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Process/System</a:t>
                </a:r>
              </a:p>
              <a:p>
                <a:pPr algn="ctr"/>
                <a:r>
                  <a:rPr lang="en-US" sz="11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Improvement</a:t>
                </a:r>
              </a:p>
              <a:p>
                <a:pPr algn="ctr"/>
                <a:endParaRPr lang="en-US" sz="70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algn="ctr"/>
                <a:r>
                  <a:rPr lang="en-US" sz="11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System Sustainability</a:t>
                </a:r>
                <a:endParaRPr lang="en-US" sz="110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14600" y="1518865"/>
                <a:ext cx="1447800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5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Design Basis Threat</a:t>
                </a:r>
              </a:p>
              <a:p>
                <a:pPr algn="ctr"/>
                <a:r>
                  <a:rPr lang="en-US" sz="95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Insider/Outsider</a:t>
                </a:r>
                <a:endParaRPr lang="en-US" sz="95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600" y="1518865"/>
                <a:ext cx="1752600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5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Security Strategy</a:t>
                </a:r>
              </a:p>
              <a:p>
                <a:pPr algn="ctr"/>
                <a:r>
                  <a:rPr lang="en-US" sz="95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Denial, Containment,</a:t>
                </a:r>
              </a:p>
              <a:p>
                <a:pPr algn="ctr"/>
                <a:r>
                  <a:rPr lang="en-US" sz="95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Recapture, Recovery</a:t>
                </a:r>
                <a:endParaRPr lang="en-US" sz="95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90799" y="1127760"/>
                <a:ext cx="344103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5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Roles &amp; Responsibilities</a:t>
                </a:r>
              </a:p>
              <a:p>
                <a:pPr algn="ctr"/>
                <a:endParaRPr lang="en-US" sz="60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algn="ctr"/>
                <a:r>
                  <a:rPr lang="en-US" sz="95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Staff Competencies</a:t>
                </a:r>
                <a:endParaRPr lang="en-US" sz="95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458490" y="4394210"/>
              <a:ext cx="371371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Performance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Testing</a:t>
              </a:r>
              <a:endPara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1675"/>
          </a:xfrm>
        </p:spPr>
        <p:txBody>
          <a:bodyPr/>
          <a:lstStyle/>
          <a:p>
            <a:r>
              <a:rPr lang="en-US" sz="3600" b="1" dirty="0" smtClean="0"/>
              <a:t>Integrated </a:t>
            </a:r>
            <a:r>
              <a:rPr lang="en-US" sz="3600" b="1" dirty="0" smtClean="0"/>
              <a:t>Management </a:t>
            </a:r>
            <a:r>
              <a:rPr lang="en-US" sz="3600" b="1" dirty="0" smtClean="0"/>
              <a:t>System – Continual Improvement Cycle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544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1032"/>
          <p:cNvGrpSpPr/>
          <p:nvPr/>
        </p:nvGrpSpPr>
        <p:grpSpPr>
          <a:xfrm>
            <a:off x="581025" y="790575"/>
            <a:ext cx="7877175" cy="5753100"/>
            <a:chOff x="414735" y="828675"/>
            <a:chExt cx="7404291" cy="5257889"/>
          </a:xfrm>
        </p:grpSpPr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:p14="http://schemas.microsoft.com/office/powerpoint/2010/main" val="1418917513"/>
                </p:ext>
              </p:extLst>
            </p:nvPr>
          </p:nvGraphicFramePr>
          <p:xfrm>
            <a:off x="1524000" y="1397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030" name="Picture 6" descr="C:\Users\jleach\AppData\Local\Microsoft\Windows\Temporary Internet Files\Content.IE5\SKCQGZYZ\Schematicky_atom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275" y="3006892"/>
              <a:ext cx="717816" cy="6302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3714564" y="828675"/>
              <a:ext cx="1949573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Materials Management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Applied Nuclear Technologies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External Nuclear Technologies</a:t>
              </a:r>
              <a:endPara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67750" y="3114674"/>
              <a:ext cx="115127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Requirements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Integrated Work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Assurance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Business</a:t>
              </a:r>
              <a:endPara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10693" y="5486400"/>
              <a:ext cx="957314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Operations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Engineering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Maintenance</a:t>
              </a:r>
              <a:endPara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4735" y="3114673"/>
              <a:ext cx="20297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Training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Information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Nuclear Safety</a:t>
              </a:r>
            </a:p>
            <a:p>
              <a:pPr algn="ctr"/>
              <a:r>
                <a:rPr lang="en-US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Environment,  Health &amp; Safety</a:t>
              </a:r>
              <a:endPara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7625"/>
            <a:ext cx="8229600" cy="991675"/>
          </a:xfrm>
        </p:spPr>
        <p:txBody>
          <a:bodyPr/>
          <a:lstStyle/>
          <a:p>
            <a:pPr>
              <a:tabLst>
                <a:tab pos="628650" algn="l"/>
              </a:tabLst>
            </a:pPr>
            <a:r>
              <a:rPr lang="en-US" sz="3600" b="1" dirty="0" smtClean="0"/>
              <a:t>IMS at SNL Annular Research Reactor Facility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628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Use of Formality of Operations to Develop Organizational Culture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key principles of a formality of operations result in desired organizational culture</a:t>
            </a:r>
          </a:p>
          <a:p>
            <a:pPr lvl="1"/>
            <a:r>
              <a:rPr lang="en-US" dirty="0" smtClean="0"/>
              <a:t>Conduct of operations</a:t>
            </a:r>
          </a:p>
          <a:p>
            <a:pPr lvl="1"/>
            <a:r>
              <a:rPr lang="en-US" dirty="0" smtClean="0"/>
              <a:t>Maintenance and surveillance</a:t>
            </a:r>
          </a:p>
          <a:p>
            <a:pPr lvl="1"/>
            <a:r>
              <a:rPr lang="en-US" dirty="0" smtClean="0"/>
              <a:t>Training and qualifications, and</a:t>
            </a:r>
          </a:p>
          <a:p>
            <a:pPr lvl="1"/>
            <a:r>
              <a:rPr lang="en-US" dirty="0" smtClean="0"/>
              <a:t>Configuration Management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Measuring the Effectiveness of an IMS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exercises are perhaps one of the simplest measures to exam the effectiveness of an IMS.</a:t>
            </a:r>
          </a:p>
          <a:p>
            <a:r>
              <a:rPr lang="en-US" dirty="0" smtClean="0"/>
              <a:t>Training exercises:</a:t>
            </a:r>
          </a:p>
          <a:p>
            <a:pPr lvl="1"/>
            <a:r>
              <a:rPr lang="en-US" dirty="0" smtClean="0"/>
              <a:t>Identify underlying cause of issues</a:t>
            </a:r>
          </a:p>
          <a:p>
            <a:pPr lvl="1"/>
            <a:r>
              <a:rPr lang="en-US" dirty="0" smtClean="0"/>
              <a:t>Aide in the development of corrective actions</a:t>
            </a:r>
          </a:p>
          <a:p>
            <a:r>
              <a:rPr lang="en-US" dirty="0" smtClean="0"/>
              <a:t>Areas of examination must have an objective and should be prioritized by facility management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9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Unique Security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</a:t>
            </a:r>
            <a:r>
              <a:rPr lang="en-US" dirty="0" err="1"/>
              <a:t>programmes</a:t>
            </a:r>
            <a:r>
              <a:rPr lang="en-US" dirty="0"/>
              <a:t> include several aspects that do not have direct parallels with safety:</a:t>
            </a:r>
          </a:p>
          <a:p>
            <a:pPr lvl="1"/>
            <a:r>
              <a:rPr lang="en-US" dirty="0"/>
              <a:t>Unique PPS functions that need to be performed: detection (including access control and intrusion detection), delay, and response;</a:t>
            </a:r>
          </a:p>
          <a:p>
            <a:pPr lvl="1"/>
            <a:r>
              <a:rPr lang="en-US" dirty="0"/>
              <a:t>Compliance requirements and, where applicable, performance-based security requirements (to include performance testing) as addressed in security plans;</a:t>
            </a:r>
          </a:p>
          <a:p>
            <a:pPr lvl="1"/>
            <a:r>
              <a:rPr lang="en-US" dirty="0"/>
              <a:t>Use of policy threat statements about security threats, as opposed to more readily observable safety hazards; and</a:t>
            </a:r>
          </a:p>
          <a:p>
            <a:pPr lvl="1"/>
            <a:r>
              <a:rPr lang="en-US" dirty="0"/>
              <a:t>Confidentiality requirements for information about the threat as well as physical security measures (in terms of personnel, procedures and equipment) that constitute a PPS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5A7B-7854-E145-92D9-B491DF4BAE2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4185"/>
      </p:ext>
    </p:extLst>
  </p:cSld>
  <p:clrMapOvr>
    <a:masterClrMapping/>
  </p:clrMapOvr>
</p:sld>
</file>

<file path=ppt/theme/theme1.xml><?xml version="1.0" encoding="utf-8"?>
<a:theme xmlns:a="http://schemas.openxmlformats.org/drawingml/2006/main" name="Sandia_CorpPresentation_Template1">
  <a:themeElements>
    <a:clrScheme name="Sandia Brand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103160"/>
      </a:accent5>
      <a:accent6>
        <a:srgbClr val="730E00"/>
      </a:accent6>
      <a:hlink>
        <a:srgbClr val="37A6D2"/>
      </a:hlink>
      <a:folHlink>
        <a:srgbClr val="B71A2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Sandia_CorpPresentation_Template1.thmx</Template>
  <TotalTime>7469</TotalTime>
  <Words>616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Sandia_CorpPresentation_Template1</vt:lpstr>
      <vt:lpstr>Leveraging Safety Programs to Improve and Support Security Programs   J. Leach, M. Snell, R. Pratt, and S. Sandoval    OCTOBER 2015  SAND2015-9023 R </vt:lpstr>
      <vt:lpstr>Overview</vt:lpstr>
      <vt:lpstr>Holistic Approach to Safety &amp; Security </vt:lpstr>
      <vt:lpstr>Five Principles of an Integrated Management System</vt:lpstr>
      <vt:lpstr>Integrated Management System – Continual Improvement Cycle</vt:lpstr>
      <vt:lpstr>IMS at SNL Annular Research Reactor Facility</vt:lpstr>
      <vt:lpstr>Use of Formality of Operations to Develop Organizational Culture</vt:lpstr>
      <vt:lpstr>Measuring the Effectiveness of an IMS</vt:lpstr>
      <vt:lpstr>Unique Security Considerations</vt:lpstr>
      <vt:lpstr>Conclusion</vt:lpstr>
    </vt:vector>
  </TitlesOfParts>
  <Company>Sandia National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Vittitow, Michael P</dc:creator>
  <cp:lastModifiedBy>Leach, Janice</cp:lastModifiedBy>
  <cp:revision>44</cp:revision>
  <dcterms:created xsi:type="dcterms:W3CDTF">2011-10-03T16:15:05Z</dcterms:created>
  <dcterms:modified xsi:type="dcterms:W3CDTF">2015-11-01T04:44:48Z</dcterms:modified>
</cp:coreProperties>
</file>