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26"/>
  </p:notesMasterIdLst>
  <p:sldIdLst>
    <p:sldId id="256" r:id="rId2"/>
    <p:sldId id="351" r:id="rId3"/>
    <p:sldId id="354" r:id="rId4"/>
    <p:sldId id="355" r:id="rId5"/>
    <p:sldId id="257" r:id="rId6"/>
    <p:sldId id="329" r:id="rId7"/>
    <p:sldId id="330" r:id="rId8"/>
    <p:sldId id="331" r:id="rId9"/>
    <p:sldId id="335" r:id="rId10"/>
    <p:sldId id="336" r:id="rId11"/>
    <p:sldId id="333" r:id="rId12"/>
    <p:sldId id="353" r:id="rId13"/>
    <p:sldId id="33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>
      <p:cViewPr>
        <p:scale>
          <a:sx n="75" d="100"/>
          <a:sy n="75" d="100"/>
        </p:scale>
        <p:origin x="-1445" y="-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86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11906-406F-4734-877F-0FA8CF46B079}" type="datetimeFigureOut">
              <a:rPr lang="en-ZA" smtClean="0"/>
              <a:t>2015/11/13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F801D-8448-46D5-8A97-C3F6A6F3B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80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3CC21-4EBC-4A7E-9049-AB41E339A593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81713-9687-42C9-BA62-7807B70DE176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801D-8448-46D5-8A97-C3F6A6F3B00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074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-SERV\companies\Necsa\Jobs\K-11322 Necsa Annual Report PowerPoint template\Concepts\Necsa PowerPoint AR 2013 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3312368" cy="187220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F68B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3312368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A9C4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58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IN-SERV\companies\Necsa\Jobs\K-11322 Necsa Annual Report PowerPoint template\Concepts\Necsa PowerPoint AR 2013 templ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840760" cy="70609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56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97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IN-SERV\companies\Necsa\Jobs\K-11322 Necsa Annual Report PowerPoint template\Concepts\Necsa PowerPoint AR 2013 templat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12768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4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32" y="1268760"/>
            <a:ext cx="3707904" cy="1656184"/>
          </a:xfrm>
        </p:spPr>
        <p:txBody>
          <a:bodyPr>
            <a:normAutofit/>
          </a:bodyPr>
          <a:lstStyle/>
          <a:p>
            <a:r>
              <a:rPr lang="en-ZA" sz="2400" dirty="0" smtClean="0"/>
              <a:t>Integrated Management System, Configuration and Document Control for Research Reactors</a:t>
            </a:r>
            <a:endParaRPr lang="en-Z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4680520" cy="864096"/>
          </a:xfrm>
        </p:spPr>
        <p:txBody>
          <a:bodyPr>
            <a:normAutofit/>
          </a:bodyPr>
          <a:lstStyle/>
          <a:p>
            <a:r>
              <a:rPr lang="en-ZA" sz="14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ZA" sz="14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ZA" sz="1400" dirty="0" smtClean="0">
                <a:solidFill>
                  <a:schemeClr val="accent1">
                    <a:lumMod val="50000"/>
                  </a:schemeClr>
                </a:solidFill>
              </a:rPr>
              <a:t> International </a:t>
            </a: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Conference on Research Reactors:</a:t>
            </a:r>
          </a:p>
          <a:p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Safe Management and Effective </a:t>
            </a:r>
            <a:r>
              <a:rPr lang="en-ZA" sz="1400" dirty="0" smtClean="0">
                <a:solidFill>
                  <a:schemeClr val="accent1">
                    <a:lumMod val="50000"/>
                  </a:schemeClr>
                </a:solidFill>
              </a:rPr>
              <a:t>Utilization</a:t>
            </a:r>
          </a:p>
          <a:p>
            <a:r>
              <a:rPr lang="en-ZA" sz="1400" dirty="0" smtClean="0">
                <a:solidFill>
                  <a:schemeClr val="accent1">
                    <a:lumMod val="50000"/>
                  </a:schemeClr>
                </a:solidFill>
              </a:rPr>
              <a:t>16 to 20 November 2015, IAEA, Vienna</a:t>
            </a:r>
            <a:endParaRPr lang="en-Z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728" y="3356992"/>
            <a:ext cx="3672408" cy="97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>
                <a:solidFill>
                  <a:srgbClr val="A9C4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b="1" dirty="0" smtClean="0">
                <a:solidFill>
                  <a:schemeClr val="tx2"/>
                </a:solidFill>
              </a:rPr>
              <a:t>Benji Steynberg</a:t>
            </a:r>
          </a:p>
          <a:p>
            <a:r>
              <a:rPr lang="en-ZA" sz="1800" b="1" dirty="0" smtClean="0">
                <a:solidFill>
                  <a:schemeClr val="tx2"/>
                </a:solidFill>
              </a:rPr>
              <a:t>Koos du Bruyn</a:t>
            </a:r>
          </a:p>
          <a:p>
            <a:r>
              <a:rPr lang="en-ZA" sz="1800" b="1" dirty="0" smtClean="0">
                <a:solidFill>
                  <a:schemeClr val="tx2"/>
                </a:solidFill>
              </a:rPr>
              <a:t>SAFARI-1, Necsa</a:t>
            </a:r>
            <a:endParaRPr lang="en-ZA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Benefits of an IMS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ZA" sz="2000" dirty="0" smtClean="0"/>
              <a:t>Reducing </a:t>
            </a:r>
            <a:r>
              <a:rPr lang="en-ZA" sz="2000" dirty="0"/>
              <a:t>unnecessary duplication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Reducing </a:t>
            </a:r>
            <a:r>
              <a:rPr lang="en-ZA" sz="2000" dirty="0"/>
              <a:t>paperwork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Reducing </a:t>
            </a:r>
            <a:r>
              <a:rPr lang="en-ZA" sz="2000" dirty="0"/>
              <a:t>administrative costs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Providing </a:t>
            </a:r>
            <a:r>
              <a:rPr lang="en-ZA" sz="2000" dirty="0"/>
              <a:t>a user friendly interface to the management systems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Identify </a:t>
            </a:r>
            <a:r>
              <a:rPr lang="en-ZA" sz="2000" dirty="0"/>
              <a:t>risks and reduce risks to increase utilisation and profitability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Identify </a:t>
            </a:r>
            <a:r>
              <a:rPr lang="en-ZA" sz="2000" dirty="0"/>
              <a:t>conflicting objectives and assist in balancing these conflicts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Identify </a:t>
            </a:r>
            <a:r>
              <a:rPr lang="en-ZA" sz="2000" dirty="0"/>
              <a:t>conflicting responsibilities and relationships and assist in eliminating these conflicts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Clearly </a:t>
            </a:r>
            <a:r>
              <a:rPr lang="en-ZA" sz="2000" dirty="0"/>
              <a:t>stated responsibilities and authorities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Turn </a:t>
            </a:r>
            <a:r>
              <a:rPr lang="en-ZA" sz="2000" dirty="0"/>
              <a:t>the focus onto business goals and objectives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Gain </a:t>
            </a:r>
            <a:r>
              <a:rPr lang="en-ZA" sz="2000" dirty="0"/>
              <a:t>a structured balance of authority/power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Create </a:t>
            </a:r>
            <a:r>
              <a:rPr lang="en-ZA" sz="2000" dirty="0"/>
              <a:t>a formalisation of informal systems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Harmonise </a:t>
            </a:r>
            <a:r>
              <a:rPr lang="en-ZA" sz="2000" dirty="0"/>
              <a:t>and optimise practices and thus creating consistency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Improve </a:t>
            </a:r>
            <a:r>
              <a:rPr lang="en-ZA" sz="2000" dirty="0"/>
              <a:t>internal and external communication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Facilitate </a:t>
            </a:r>
            <a:r>
              <a:rPr lang="en-ZA" sz="2000" dirty="0"/>
              <a:t>training and development of staff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Enabling </a:t>
            </a:r>
            <a:r>
              <a:rPr lang="en-ZA" sz="2000" dirty="0"/>
              <a:t>environment for a health safety culture</a:t>
            </a:r>
          </a:p>
          <a:p>
            <a:pPr>
              <a:spcBef>
                <a:spcPts val="0"/>
              </a:spcBef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1330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PDCA Cycle – Continual Improvement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1410"/>
            <a:ext cx="7056784" cy="52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2428875" y="2500313"/>
            <a:ext cx="3729038" cy="18573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9999FF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571750" y="3571875"/>
            <a:ext cx="3357563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9126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smtClean="0">
                <a:solidFill>
                  <a:srgbClr val="000066"/>
                </a:solidFill>
                <a:latin typeface="Arial Black"/>
              </a:rPr>
              <a:t>INTEGRATED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smtClean="0">
                <a:solidFill>
                  <a:srgbClr val="000066"/>
                </a:solidFill>
                <a:latin typeface="Arial Black"/>
              </a:rPr>
              <a:t>MANAGEMENT 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smtClean="0">
                <a:solidFill>
                  <a:srgbClr val="000066"/>
                </a:solidFill>
                <a:latin typeface="Arial Black"/>
              </a:rPr>
              <a:t>(QHSE)</a:t>
            </a: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0" y="1428750"/>
            <a:ext cx="3214688" cy="1228725"/>
          </a:xfrm>
          <a:prstGeom prst="ellipse">
            <a:avLst/>
          </a:prstGeom>
          <a:gradFill rotWithShape="0">
            <a:gsLst>
              <a:gs pos="0">
                <a:srgbClr val="66FFCC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9999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 rot="-2551348">
            <a:off x="2784475" y="2397125"/>
            <a:ext cx="482600" cy="395288"/>
          </a:xfrm>
          <a:prstGeom prst="downArrow">
            <a:avLst>
              <a:gd name="adj1" fmla="val 39250"/>
              <a:gd name="adj2" fmla="val 24796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5357813" y="4143375"/>
            <a:ext cx="3286125" cy="17145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7C80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214313" y="4429125"/>
            <a:ext cx="3800475" cy="15001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0" y="3000375"/>
            <a:ext cx="2392363" cy="12858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CC66FF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6429375" y="2714625"/>
            <a:ext cx="2571750" cy="140017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FFCC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990099"/>
              </a:solidFill>
            </a:endParaRPr>
          </a:p>
        </p:txBody>
      </p:sp>
      <p:sp>
        <p:nvSpPr>
          <p:cNvPr id="8202" name="WordArt 11"/>
          <p:cNvSpPr>
            <a:spLocks noChangeArrowheads="1" noChangeShapeType="1" noTextEdit="1"/>
          </p:cNvSpPr>
          <p:nvPr/>
        </p:nvSpPr>
        <p:spPr bwMode="auto">
          <a:xfrm>
            <a:off x="0" y="2500313"/>
            <a:ext cx="3071813" cy="403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548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kern="10" dirty="0" smtClean="0">
                <a:solidFill>
                  <a:srgbClr val="003366"/>
                </a:solidFill>
                <a:latin typeface="Arial Black"/>
              </a:rPr>
              <a:t>QUALITY MANAGEMENT 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kern="10" dirty="0" smtClean="0">
                <a:solidFill>
                  <a:srgbClr val="003366"/>
                </a:solidFill>
                <a:latin typeface="Arial Black"/>
              </a:rPr>
              <a:t>ISO 9001: 2008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kern="10" dirty="0" err="1" smtClean="0">
                <a:solidFill>
                  <a:srgbClr val="003366"/>
                </a:solidFill>
                <a:latin typeface="Arial Black"/>
              </a:rPr>
              <a:t>Necsa</a:t>
            </a:r>
            <a:r>
              <a:rPr lang="en-US" i="1" kern="10" dirty="0" smtClean="0">
                <a:solidFill>
                  <a:srgbClr val="003366"/>
                </a:solidFill>
                <a:latin typeface="Arial Black"/>
              </a:rPr>
              <a:t>/guidelines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kern="10" dirty="0" smtClean="0">
                <a:solidFill>
                  <a:srgbClr val="003366"/>
                </a:solidFill>
                <a:latin typeface="Arial Black"/>
              </a:rPr>
              <a:t>IAEA SS/</a:t>
            </a:r>
            <a:r>
              <a:rPr lang="en-US" i="1" kern="10" dirty="0" err="1" smtClean="0">
                <a:solidFill>
                  <a:srgbClr val="003366"/>
                </a:solidFill>
                <a:latin typeface="Arial Black"/>
              </a:rPr>
              <a:t>Techdocs</a:t>
            </a:r>
            <a:endParaRPr lang="en-US" i="1" kern="10" dirty="0" smtClean="0">
              <a:solidFill>
                <a:srgbClr val="003366"/>
              </a:solidFill>
              <a:latin typeface="Arial Black"/>
            </a:endParaRPr>
          </a:p>
        </p:txBody>
      </p:sp>
      <p:sp>
        <p:nvSpPr>
          <p:cNvPr id="8203" name="Oval 12"/>
          <p:cNvSpPr>
            <a:spLocks noChangeArrowheads="1"/>
          </p:cNvSpPr>
          <p:nvPr/>
        </p:nvSpPr>
        <p:spPr bwMode="auto">
          <a:xfrm>
            <a:off x="5384006" y="1077119"/>
            <a:ext cx="3798887" cy="142875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9999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endParaRPr lang="en-US" sz="5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204" name="AutoShape 13"/>
          <p:cNvSpPr>
            <a:spLocks noChangeArrowheads="1"/>
          </p:cNvSpPr>
          <p:nvPr/>
        </p:nvSpPr>
        <p:spPr bwMode="auto">
          <a:xfrm rot="2111060">
            <a:off x="5233988" y="2259013"/>
            <a:ext cx="560387" cy="493712"/>
          </a:xfrm>
          <a:prstGeom prst="downArrow">
            <a:avLst>
              <a:gd name="adj1" fmla="val 39250"/>
              <a:gd name="adj2" fmla="val 24741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7" name="WordArt 14"/>
          <p:cNvSpPr>
            <a:spLocks noChangeArrowheads="1" noChangeShapeType="1" noTextEdit="1"/>
          </p:cNvSpPr>
          <p:nvPr/>
        </p:nvSpPr>
        <p:spPr bwMode="auto">
          <a:xfrm>
            <a:off x="5500694" y="2285992"/>
            <a:ext cx="3643306" cy="30877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591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kern="10" dirty="0">
                <a:ln w="635">
                  <a:noFill/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</a:rPr>
              <a:t>RADIOLOGICAL SAFETY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kern="10" dirty="0">
                <a:ln w="635">
                  <a:noFill/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</a:rPr>
              <a:t>National legislation: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kern="10" dirty="0">
                <a:ln w="63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Nuclear energy Act 46 of 1999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kern="10" dirty="0">
                <a:ln w="63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Regulatory </a:t>
            </a:r>
            <a:r>
              <a:rPr lang="en-GB" b="1" dirty="0">
                <a:solidFill>
                  <a:srgbClr val="000000"/>
                </a:solidFill>
              </a:rPr>
              <a:t>Act (47/1999)</a:t>
            </a:r>
            <a:endParaRPr lang="en-US" i="1" kern="10" dirty="0">
              <a:ln w="635">
                <a:noFill/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kern="10" dirty="0">
              <a:ln w="635">
                <a:noFill/>
                <a:round/>
                <a:headEnd/>
                <a:tailEnd/>
              </a:ln>
              <a:solidFill>
                <a:srgbClr val="993300"/>
              </a:solidFill>
              <a:latin typeface="Arial Black"/>
            </a:endParaRPr>
          </a:p>
        </p:txBody>
      </p:sp>
      <p:sp>
        <p:nvSpPr>
          <p:cNvPr id="8206" name="AutoShape 15"/>
          <p:cNvSpPr>
            <a:spLocks noChangeArrowheads="1"/>
          </p:cNvSpPr>
          <p:nvPr/>
        </p:nvSpPr>
        <p:spPr bwMode="auto">
          <a:xfrm rot="5386641">
            <a:off x="6027738" y="3189287"/>
            <a:ext cx="376238" cy="430213"/>
          </a:xfrm>
          <a:prstGeom prst="downArrow">
            <a:avLst>
              <a:gd name="adj1" fmla="val 39250"/>
              <a:gd name="adj2" fmla="val 45807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9" name="WordArt 16"/>
          <p:cNvSpPr>
            <a:spLocks noChangeArrowheads="1" noChangeShapeType="1" noTextEdit="1"/>
          </p:cNvSpPr>
          <p:nvPr/>
        </p:nvSpPr>
        <p:spPr bwMode="auto">
          <a:xfrm>
            <a:off x="214282" y="4000507"/>
            <a:ext cx="1970088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213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kern="10" dirty="0">
                <a:ln w="635">
                  <a:noFill/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CONVENTIONAL SAFETY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kern="10" dirty="0">
                <a:ln w="635">
                  <a:noFill/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ISO 18001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OHSA; Act 85 of 1993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Haz.Sub</a:t>
            </a:r>
            <a:r>
              <a:rPr lang="en-GB" b="1" dirty="0">
                <a:solidFill>
                  <a:srgbClr val="000000"/>
                </a:solidFill>
              </a:rPr>
              <a:t>. act No.: 15 of 1973</a:t>
            </a:r>
            <a:endParaRPr lang="en-US" i="1" kern="10" dirty="0">
              <a:ln w="635">
                <a:noFill/>
                <a:round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kern="10" dirty="0">
              <a:ln w="635">
                <a:noFill/>
                <a:round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</p:txBody>
      </p:sp>
      <p:sp>
        <p:nvSpPr>
          <p:cNvPr id="8208" name="AutoShape 17"/>
          <p:cNvSpPr>
            <a:spLocks noChangeArrowheads="1"/>
          </p:cNvSpPr>
          <p:nvPr/>
        </p:nvSpPr>
        <p:spPr bwMode="auto">
          <a:xfrm rot="8145353">
            <a:off x="5427663" y="4097338"/>
            <a:ext cx="431800" cy="377825"/>
          </a:xfrm>
          <a:prstGeom prst="downArrow">
            <a:avLst>
              <a:gd name="adj1" fmla="val 39250"/>
              <a:gd name="adj2" fmla="val 24750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41" name="WordArt 18"/>
          <p:cNvSpPr>
            <a:spLocks noChangeArrowheads="1" noChangeShapeType="1" noTextEdit="1"/>
          </p:cNvSpPr>
          <p:nvPr/>
        </p:nvSpPr>
        <p:spPr bwMode="auto">
          <a:xfrm>
            <a:off x="5500694" y="5929330"/>
            <a:ext cx="3032152" cy="5000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625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i="1" kern="10" dirty="0">
                <a:ln w="63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ENVIRONMENTAL 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i="1" kern="10" dirty="0">
                <a:ln w="63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ISO 14001: 2004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NEMA Act 107 of 1998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err="1">
                <a:solidFill>
                  <a:srgbClr val="000000"/>
                </a:solidFill>
              </a:rPr>
              <a:t>Env</a:t>
            </a:r>
            <a:r>
              <a:rPr lang="en-GB" b="1" dirty="0">
                <a:solidFill>
                  <a:srgbClr val="000000"/>
                </a:solidFill>
              </a:rPr>
              <a:t>. Con. Act, 1989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APPA Act 45 of 1965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kern="10" dirty="0">
              <a:ln w="635">
                <a:noFill/>
                <a:round/>
                <a:headEnd/>
                <a:tailEnd/>
              </a:ln>
              <a:solidFill>
                <a:srgbClr val="800000"/>
              </a:solidFill>
              <a:latin typeface="Arial Black"/>
            </a:endParaRPr>
          </a:p>
        </p:txBody>
      </p:sp>
      <p:sp>
        <p:nvSpPr>
          <p:cNvPr id="8210" name="AutoShape 19"/>
          <p:cNvSpPr>
            <a:spLocks noChangeArrowheads="1"/>
          </p:cNvSpPr>
          <p:nvPr/>
        </p:nvSpPr>
        <p:spPr bwMode="auto">
          <a:xfrm rot="-8509504">
            <a:off x="3454400" y="4279900"/>
            <a:ext cx="365125" cy="441325"/>
          </a:xfrm>
          <a:prstGeom prst="downArrow">
            <a:avLst>
              <a:gd name="adj1" fmla="val 39250"/>
              <a:gd name="adj2" fmla="val 24773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1" name="WordArt 21"/>
          <p:cNvSpPr>
            <a:spLocks noChangeArrowheads="1" noChangeShapeType="1" noTextEdit="1"/>
          </p:cNvSpPr>
          <p:nvPr/>
        </p:nvSpPr>
        <p:spPr bwMode="auto">
          <a:xfrm>
            <a:off x="6489079" y="3414712"/>
            <a:ext cx="2412901" cy="625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5177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kern="10" dirty="0" smtClean="0">
                <a:solidFill>
                  <a:srgbClr val="008000"/>
                </a:solidFill>
                <a:latin typeface="Arial Black"/>
              </a:rPr>
              <a:t>SECURITY 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kern="10" dirty="0" smtClean="0">
                <a:solidFill>
                  <a:srgbClr val="008000"/>
                </a:solidFill>
                <a:latin typeface="Arial Black"/>
              </a:rPr>
              <a:t>INFCIRC/225/Rev 4/5</a:t>
            </a:r>
          </a:p>
        </p:txBody>
      </p:sp>
      <p:sp>
        <p:nvSpPr>
          <p:cNvPr id="8212" name="AutoShape 22"/>
          <p:cNvSpPr>
            <a:spLocks noChangeArrowheads="1"/>
          </p:cNvSpPr>
          <p:nvPr/>
        </p:nvSpPr>
        <p:spPr bwMode="auto">
          <a:xfrm rot="-5413359">
            <a:off x="2270919" y="3442494"/>
            <a:ext cx="381000" cy="493712"/>
          </a:xfrm>
          <a:prstGeom prst="downArrow">
            <a:avLst>
              <a:gd name="adj1" fmla="val 39250"/>
              <a:gd name="adj2" fmla="val 45684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3306763" y="3924300"/>
            <a:ext cx="3524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51" tIns="30975" rIns="61951" bIns="30975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500" smtClean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3517900" y="4000500"/>
            <a:ext cx="3524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51" tIns="30975" rIns="61951" bIns="30975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500" smtClean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844550" y="5715000"/>
            <a:ext cx="35083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51" tIns="30975" rIns="61951" bIns="30975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500" smtClean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1125538" y="5791200"/>
            <a:ext cx="3524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51" tIns="30975" rIns="61951" bIns="30975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500" smtClean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8217" name="WordArt 20"/>
          <p:cNvSpPr>
            <a:spLocks noChangeArrowheads="1" noChangeShapeType="1" noTextEdit="1"/>
          </p:cNvSpPr>
          <p:nvPr/>
        </p:nvSpPr>
        <p:spPr bwMode="auto">
          <a:xfrm>
            <a:off x="467543" y="5429250"/>
            <a:ext cx="3390081" cy="50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964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0" dirty="0" smtClean="0">
                <a:solidFill>
                  <a:srgbClr val="003366"/>
                </a:solidFill>
                <a:latin typeface="Arial Black"/>
              </a:rPr>
              <a:t>NUCLEAR SAFETY 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0" dirty="0" smtClean="0">
                <a:solidFill>
                  <a:srgbClr val="003366"/>
                </a:solidFill>
                <a:latin typeface="Arial Black"/>
              </a:rPr>
              <a:t>THE DESIGN AND OPERATION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0" dirty="0" smtClean="0">
                <a:solidFill>
                  <a:srgbClr val="003366"/>
                </a:solidFill>
                <a:latin typeface="Arial Black"/>
              </a:rPr>
              <a:t>PARAMETERS OF THE REACTOR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0" dirty="0" smtClean="0">
                <a:solidFill>
                  <a:srgbClr val="003366"/>
                </a:solidFill>
                <a:latin typeface="Arial Black"/>
              </a:rPr>
              <a:t>(IAEA SAFETY SERIES 35-G1)</a:t>
            </a:r>
          </a:p>
        </p:txBody>
      </p:sp>
      <p:sp>
        <p:nvSpPr>
          <p:cNvPr id="8219" name="Date Placeholder 26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78CF41-63BC-4945-86ED-9F3D87F8A504}" type="datetime1">
              <a:rPr lang="en-GB" smtClean="0">
                <a:solidFill>
                  <a:srgbClr val="000000"/>
                </a:solidFill>
              </a:rPr>
              <a:pPr eaLnBrk="1" hangingPunct="1"/>
              <a:t>13/11/2015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1520" y="274638"/>
            <a:ext cx="6840760" cy="70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of an IMS Model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3636962" y="5589240"/>
            <a:ext cx="2520951" cy="72008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round/>
            <a:headEnd/>
            <a:tailEnd/>
          </a:ln>
        </p:spPr>
        <p:txBody>
          <a:bodyPr wrap="none" lIns="61951" tIns="30975" rIns="61951" bIns="30975" anchor="ctr"/>
          <a:lstStyle/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Black" pitchFamily="34" charset="0"/>
              </a:rPr>
              <a:t>Organizational</a:t>
            </a:r>
          </a:p>
          <a:p>
            <a:pPr algn="ctr" defTabSz="61912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Black" pitchFamily="34" charset="0"/>
              </a:rPr>
              <a:t>Resources and services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 rot="10800000">
            <a:off x="4572000" y="4357688"/>
            <a:ext cx="431800" cy="1271642"/>
          </a:xfrm>
          <a:prstGeom prst="downArrow">
            <a:avLst>
              <a:gd name="adj1" fmla="val 39250"/>
              <a:gd name="adj2" fmla="val 24750"/>
            </a:avLst>
          </a:prstGeom>
          <a:solidFill>
            <a:srgbClr val="FFCC00"/>
          </a:solidFill>
          <a:ln w="63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Safety Culture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dirty="0"/>
              <a:t>The IMS enables a healthy safety culture by:</a:t>
            </a:r>
          </a:p>
          <a:p>
            <a:r>
              <a:rPr lang="en-ZA" dirty="0" smtClean="0"/>
              <a:t>The </a:t>
            </a:r>
            <a:r>
              <a:rPr lang="en-ZA" dirty="0"/>
              <a:t>high priority given to safety is shown in documentation, communications and decision making, illustrating leadership’s clear commitment to safety.</a:t>
            </a:r>
          </a:p>
          <a:p>
            <a:r>
              <a:rPr lang="en-ZA" dirty="0" smtClean="0"/>
              <a:t>Safety </a:t>
            </a:r>
            <a:r>
              <a:rPr lang="en-ZA" dirty="0"/>
              <a:t>is a primary consideration in the allocation of resources (“If we can’t do it safely, we won’t do it at all”).</a:t>
            </a:r>
          </a:p>
          <a:p>
            <a:r>
              <a:rPr lang="en-ZA" dirty="0" smtClean="0"/>
              <a:t>The </a:t>
            </a:r>
            <a:r>
              <a:rPr lang="en-ZA" dirty="0"/>
              <a:t>strategic importance of safety is reflected in all the business planning processes and outcomes.</a:t>
            </a:r>
          </a:p>
          <a:p>
            <a:r>
              <a:rPr lang="en-ZA" dirty="0" smtClean="0"/>
              <a:t>Individuals </a:t>
            </a:r>
            <a:r>
              <a:rPr lang="en-ZA" dirty="0"/>
              <a:t>are convinced that the safe operation of the research reactor is the top priority and nothing is more important.</a:t>
            </a:r>
          </a:p>
          <a:p>
            <a:r>
              <a:rPr lang="en-ZA" dirty="0" smtClean="0"/>
              <a:t>A </a:t>
            </a:r>
            <a:r>
              <a:rPr lang="en-ZA" dirty="0"/>
              <a:t>proactive and long term approach to safety issues is shown in decision making so as to ensure sustainability of the organisation and of the research reactor.</a:t>
            </a:r>
          </a:p>
          <a:p>
            <a:r>
              <a:rPr lang="en-ZA" dirty="0" smtClean="0"/>
              <a:t>Safety </a:t>
            </a:r>
            <a:r>
              <a:rPr lang="en-ZA" dirty="0"/>
              <a:t>conscious behaviour is not only socially accepted and supported (both formally and informally), but it is actively encouraged as the desired behaviour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07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Configuration Management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What is CM?</a:t>
            </a:r>
          </a:p>
          <a:p>
            <a:pPr lvl="1"/>
            <a:r>
              <a:rPr lang="en-ZA" dirty="0" smtClean="0"/>
              <a:t>Technical discipline</a:t>
            </a:r>
          </a:p>
          <a:p>
            <a:pPr lvl="1"/>
            <a:r>
              <a:rPr lang="en-ZA" dirty="0" smtClean="0"/>
              <a:t>Supporting discipline</a:t>
            </a:r>
          </a:p>
          <a:p>
            <a:pPr lvl="1"/>
            <a:r>
              <a:rPr lang="en-ZA" dirty="0" smtClean="0"/>
              <a:t>Controlling discipline</a:t>
            </a:r>
          </a:p>
          <a:p>
            <a:pPr lvl="1"/>
            <a:r>
              <a:rPr lang="en-ZA" dirty="0" smtClean="0"/>
              <a:t>Integrating discipline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79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Objectives of CM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Preserving </a:t>
            </a:r>
            <a:r>
              <a:rPr lang="en-ZA" dirty="0"/>
              <a:t>the CM equilibrium </a:t>
            </a:r>
          </a:p>
          <a:p>
            <a:r>
              <a:rPr lang="en-ZA" dirty="0" smtClean="0"/>
              <a:t>Building </a:t>
            </a:r>
            <a:r>
              <a:rPr lang="en-ZA" dirty="0"/>
              <a:t>up a sufficient technical description </a:t>
            </a:r>
            <a:endParaRPr lang="en-ZA" dirty="0" smtClean="0"/>
          </a:p>
          <a:p>
            <a:r>
              <a:rPr lang="en-ZA" dirty="0" smtClean="0"/>
              <a:t>Initiating </a:t>
            </a:r>
            <a:r>
              <a:rPr lang="en-ZA" dirty="0"/>
              <a:t>and supporting design reconstitution </a:t>
            </a:r>
            <a:endParaRPr lang="en-ZA" dirty="0" smtClean="0"/>
          </a:p>
          <a:p>
            <a:r>
              <a:rPr lang="en-ZA" dirty="0" smtClean="0"/>
              <a:t>Supporting safety</a:t>
            </a:r>
          </a:p>
          <a:p>
            <a:r>
              <a:rPr lang="en-ZA" dirty="0" smtClean="0"/>
              <a:t>Consistency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33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CM Equilibrium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984776" cy="52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Purpose of CM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9194"/>
            <a:ext cx="6480720" cy="500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 of a CM Structure</a:t>
            </a:r>
            <a:endParaRPr lang="en-ZA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50029"/>
              </p:ext>
            </p:extLst>
          </p:nvPr>
        </p:nvGraphicFramePr>
        <p:xfrm>
          <a:off x="953612" y="1412776"/>
          <a:ext cx="6642724" cy="468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15082058" imgH="10620985" progId="Visio.Drawing.11">
                  <p:embed/>
                </p:oleObj>
              </mc:Choice>
              <mc:Fallback>
                <p:oleObj r:id="rId3" imgW="15082058" imgH="1062098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612" y="1412776"/>
                        <a:ext cx="6642724" cy="4689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2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Document Control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What is Document Control?</a:t>
            </a:r>
          </a:p>
          <a:p>
            <a:pPr lvl="1"/>
            <a:r>
              <a:rPr lang="en-ZA" dirty="0" smtClean="0"/>
              <a:t>Basis </a:t>
            </a:r>
            <a:r>
              <a:rPr lang="en-ZA" dirty="0"/>
              <a:t>for any </a:t>
            </a:r>
            <a:r>
              <a:rPr lang="en-ZA" dirty="0" smtClean="0"/>
              <a:t>IMS to define </a:t>
            </a:r>
            <a:r>
              <a:rPr lang="en-ZA" dirty="0"/>
              <a:t>the hierarchy structure for document </a:t>
            </a:r>
            <a:r>
              <a:rPr lang="en-ZA" dirty="0" smtClean="0"/>
              <a:t>groups</a:t>
            </a:r>
          </a:p>
          <a:p>
            <a:pPr lvl="1"/>
            <a:r>
              <a:rPr lang="en-ZA" dirty="0" smtClean="0"/>
              <a:t>Management </a:t>
            </a:r>
            <a:r>
              <a:rPr lang="en-ZA" dirty="0"/>
              <a:t>of documents through the document life cycle to a high degree of reliability for security, version control, review cycle, visibility, availability and, most importantly, for a controlled reliable audit trail. </a:t>
            </a:r>
            <a:endParaRPr lang="en-ZA" dirty="0" smtClean="0"/>
          </a:p>
          <a:p>
            <a:pPr lvl="1"/>
            <a:r>
              <a:rPr lang="en-ZA" dirty="0"/>
              <a:t>T</a:t>
            </a:r>
            <a:r>
              <a:rPr lang="en-ZA" dirty="0" smtClean="0"/>
              <a:t>echnological </a:t>
            </a:r>
            <a:r>
              <a:rPr lang="en-ZA" dirty="0"/>
              <a:t>approach to governing document quality and mitigating risk stemming from human error in document </a:t>
            </a:r>
            <a:r>
              <a:rPr lang="en-ZA" dirty="0" smtClean="0"/>
              <a:t>preparation. </a:t>
            </a:r>
          </a:p>
          <a:p>
            <a:pPr lvl="1"/>
            <a:r>
              <a:rPr lang="en-ZA" dirty="0" smtClean="0"/>
              <a:t>Best </a:t>
            </a:r>
            <a:r>
              <a:rPr lang="en-ZA" dirty="0"/>
              <a:t>achieved through process automation and electronic documentation control systems are commonly used by many organisations that produce complex, rule-based documents on a repetitive basis</a:t>
            </a:r>
          </a:p>
        </p:txBody>
      </p:sp>
    </p:spTree>
    <p:extLst>
      <p:ext uri="{BB962C8B-B14F-4D97-AF65-F5344CB8AC3E}">
        <p14:creationId xmlns:p14="http://schemas.microsoft.com/office/powerpoint/2010/main" val="28342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32848" cy="792088"/>
          </a:xfrm>
        </p:spPr>
        <p:txBody>
          <a:bodyPr/>
          <a:lstStyle/>
          <a:p>
            <a:r>
              <a:rPr lang="en-US" sz="3000" dirty="0" smtClean="0">
                <a:latin typeface="Arial Narrow" pitchFamily="34" charset="0"/>
              </a:rPr>
              <a:t>The Geographical Location of SAFARI-1, Necsa</a:t>
            </a:r>
            <a:endParaRPr lang="en-US" sz="3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4288" y="6265118"/>
            <a:ext cx="1810072" cy="404242"/>
          </a:xfrm>
          <a:prstGeom prst="rect">
            <a:avLst/>
          </a:prstGeom>
        </p:spPr>
        <p:txBody>
          <a:bodyPr/>
          <a:lstStyle/>
          <a:p>
            <a:pPr algn="r"/>
            <a:fld id="{D03F30E4-CB77-4C02-B254-358FC221FA15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196752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1963" indent="-461963">
              <a:lnSpc>
                <a:spcPts val="2000"/>
              </a:lnSpc>
              <a:buNone/>
            </a:pPr>
            <a:endParaRPr lang="en-US" sz="2000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7696" y="1196752"/>
            <a:ext cx="6535738" cy="4371975"/>
          </a:xfrm>
        </p:spPr>
      </p:pic>
      <p:pic>
        <p:nvPicPr>
          <p:cNvPr id="9" name="Picture 9" descr="Buildin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924" y="2520950"/>
            <a:ext cx="1595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547664" y="2000250"/>
            <a:ext cx="1436688" cy="520700"/>
          </a:xfrm>
          <a:prstGeom prst="upArrowCallout">
            <a:avLst>
              <a:gd name="adj1" fmla="val 22942"/>
              <a:gd name="adj2" fmla="val 31986"/>
              <a:gd name="adj3" fmla="val 27907"/>
              <a:gd name="adj4" fmla="val 48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err="1"/>
              <a:t>Pelindaba</a:t>
            </a:r>
            <a:endParaRPr lang="en-US" sz="13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22240" y="1743075"/>
            <a:ext cx="893763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/>
              <a:t>Pretoria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32040" y="4367494"/>
            <a:ext cx="1357313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/>
              <a:t>JHB. Int. Airport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65425" y="4729956"/>
            <a:ext cx="1517650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/>
              <a:t>Johannesburg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97" y="2000250"/>
            <a:ext cx="3160081" cy="185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Purpose of Document Control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To ensure:</a:t>
            </a:r>
            <a:endParaRPr lang="en-ZA" dirty="0"/>
          </a:p>
          <a:p>
            <a:pPr lvl="1"/>
            <a:r>
              <a:rPr lang="en-ZA" dirty="0" smtClean="0"/>
              <a:t>Documents </a:t>
            </a:r>
            <a:r>
              <a:rPr lang="en-ZA" dirty="0"/>
              <a:t>fulfil a useful purpose and resources are not wasted on the distribution of unimportant or useless information</a:t>
            </a:r>
          </a:p>
          <a:p>
            <a:pPr lvl="1"/>
            <a:r>
              <a:rPr lang="en-ZA" dirty="0" smtClean="0"/>
              <a:t>Only </a:t>
            </a:r>
            <a:r>
              <a:rPr lang="en-ZA" dirty="0"/>
              <a:t>valid information is published and information is kept up to date</a:t>
            </a:r>
          </a:p>
          <a:p>
            <a:pPr lvl="1"/>
            <a:r>
              <a:rPr lang="en-ZA" dirty="0" smtClean="0"/>
              <a:t>Information </a:t>
            </a:r>
            <a:r>
              <a:rPr lang="en-ZA" dirty="0"/>
              <a:t>is provided in a form that can be used by the audience</a:t>
            </a:r>
          </a:p>
          <a:p>
            <a:pPr lvl="1"/>
            <a:r>
              <a:rPr lang="en-ZA" dirty="0" smtClean="0"/>
              <a:t>Classified</a:t>
            </a:r>
            <a:r>
              <a:rPr lang="en-ZA" dirty="0"/>
              <a:t>, confidential, or proprietary information is restricted to the people who have a real need to access it</a:t>
            </a:r>
          </a:p>
          <a:p>
            <a:pPr lvl="1"/>
            <a:r>
              <a:rPr lang="en-ZA" dirty="0" smtClean="0"/>
              <a:t>Information </a:t>
            </a:r>
            <a:r>
              <a:rPr lang="en-ZA" dirty="0"/>
              <a:t>is retained that could help solve a problem, improve opportunities, avoid costly errors, or deflect potential litigation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5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Document Control Procedures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document control process put in place to support the policy should include procedures that define the development of </a:t>
            </a:r>
            <a:r>
              <a:rPr lang="en-ZA" dirty="0" smtClean="0"/>
              <a:t>documents</a:t>
            </a:r>
          </a:p>
          <a:p>
            <a:r>
              <a:rPr lang="en-ZA" dirty="0" smtClean="0"/>
              <a:t>While </a:t>
            </a:r>
            <a:r>
              <a:rPr lang="en-ZA" dirty="0"/>
              <a:t>these procedures should not be cumbersome, they should be explicit and detailed enough to provide clear direction as to how documents should be </a:t>
            </a:r>
            <a:r>
              <a:rPr lang="en-ZA" dirty="0" smtClean="0"/>
              <a:t>prepared, reviewed, changed, controlled, distributed, stored and archived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4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Practical </a:t>
            </a:r>
            <a:r>
              <a:rPr lang="en-ZA" dirty="0"/>
              <a:t>Approach to Document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Requires </a:t>
            </a:r>
            <a:r>
              <a:rPr lang="en-ZA" dirty="0"/>
              <a:t>an underlying philosophy and </a:t>
            </a:r>
            <a:r>
              <a:rPr lang="en-ZA" dirty="0" smtClean="0"/>
              <a:t>strategy </a:t>
            </a:r>
          </a:p>
          <a:p>
            <a:r>
              <a:rPr lang="en-ZA" dirty="0" smtClean="0"/>
              <a:t>Tailored </a:t>
            </a:r>
            <a:r>
              <a:rPr lang="en-ZA" dirty="0"/>
              <a:t>to the needs of the </a:t>
            </a:r>
            <a:r>
              <a:rPr lang="en-ZA" dirty="0" smtClean="0"/>
              <a:t>organisation</a:t>
            </a:r>
          </a:p>
          <a:p>
            <a:r>
              <a:rPr lang="en-ZA" dirty="0" smtClean="0"/>
              <a:t>Should </a:t>
            </a:r>
            <a:r>
              <a:rPr lang="en-ZA" dirty="0"/>
              <a:t>be </a:t>
            </a:r>
            <a:r>
              <a:rPr lang="en-ZA" dirty="0" smtClean="0"/>
              <a:t>practical</a:t>
            </a:r>
          </a:p>
          <a:p>
            <a:r>
              <a:rPr lang="en-ZA" dirty="0" smtClean="0"/>
              <a:t>Should be </a:t>
            </a:r>
            <a:r>
              <a:rPr lang="en-ZA" dirty="0"/>
              <a:t>explicitly </a:t>
            </a:r>
            <a:r>
              <a:rPr lang="en-ZA" dirty="0" smtClean="0"/>
              <a:t>documented</a:t>
            </a:r>
          </a:p>
          <a:p>
            <a:r>
              <a:rPr lang="en-ZA" dirty="0" smtClean="0"/>
              <a:t>Have </a:t>
            </a:r>
            <a:r>
              <a:rPr lang="en-ZA" dirty="0"/>
              <a:t>document management </a:t>
            </a:r>
            <a:r>
              <a:rPr lang="en-ZA" dirty="0" smtClean="0"/>
              <a:t>policy</a:t>
            </a:r>
          </a:p>
          <a:p>
            <a:r>
              <a:rPr lang="en-ZA" dirty="0" smtClean="0"/>
              <a:t>Implement document </a:t>
            </a:r>
            <a:r>
              <a:rPr lang="en-ZA" dirty="0"/>
              <a:t>management </a:t>
            </a:r>
            <a:r>
              <a:rPr lang="en-ZA" dirty="0" smtClean="0"/>
              <a:t>process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48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There are multiple benefits in having an IMS with CM and documentation control integrated into this system. </a:t>
            </a:r>
            <a:endParaRPr lang="en-ZA" dirty="0" smtClean="0"/>
          </a:p>
          <a:p>
            <a:r>
              <a:rPr lang="en-ZA" dirty="0" smtClean="0"/>
              <a:t>Configuration </a:t>
            </a:r>
            <a:r>
              <a:rPr lang="en-ZA" dirty="0"/>
              <a:t>management and document control within an integrated management system are essential requirements for the safe operation, utilisation and modification as well as up-to-date information of any research reactor.</a:t>
            </a:r>
          </a:p>
        </p:txBody>
      </p:sp>
    </p:spTree>
    <p:extLst>
      <p:ext uri="{BB962C8B-B14F-4D97-AF65-F5344CB8AC3E}">
        <p14:creationId xmlns:p14="http://schemas.microsoft.com/office/powerpoint/2010/main" val="23672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elindaba wes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2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8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SAFARI-1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5375" cy="47450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 MW Tank-in-Pool MTR reactor of ORR design – light water moderated &amp; cooled, Be reflected.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Operational since March 1965 (~</a:t>
            </a:r>
            <a:r>
              <a:rPr lang="en-ZA" b="1" dirty="0">
                <a:latin typeface="Arial"/>
                <a:ea typeface="Times New Roman"/>
              </a:rPr>
              <a:t>3 697 211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MWh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SAFARI-1 was on 18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March 2015, 50 years in operation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Primary activities: Isotope production, Si doping, </a:t>
            </a:r>
            <a:r>
              <a:rPr lang="en-US" dirty="0"/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eutron activation analysis</a:t>
            </a:r>
            <a:r>
              <a:rPr lang="en-US" dirty="0" smtClean="0"/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beam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port research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Converted to LEU fuel (U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in June 2009</a:t>
            </a:r>
          </a:p>
        </p:txBody>
      </p:sp>
    </p:spTree>
    <p:extLst>
      <p:ext uri="{BB962C8B-B14F-4D97-AF65-F5344CB8AC3E}">
        <p14:creationId xmlns:p14="http://schemas.microsoft.com/office/powerpoint/2010/main" val="31116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715375" cy="47450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800" smtClean="0">
              <a:solidFill>
                <a:srgbClr val="003399"/>
              </a:solidFill>
            </a:endParaRPr>
          </a:p>
        </p:txBody>
      </p:sp>
      <p:pic>
        <p:nvPicPr>
          <p:cNvPr id="6147" name="Picture 2" descr="E:\Overseas\USA\June 2009\INL\Supplementary\Reactor Ve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87153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0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ZA" sz="2400" dirty="0" smtClean="0"/>
              <a:t>Introduction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ZA" sz="2400" dirty="0" smtClean="0"/>
              <a:t>Integrated Management System (IMS)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Main Elements of an IMS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Graded Approach to the IMS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Benefits of an IMS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Safety Culture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PDCA Cycle – Framework for Continual Improvement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Example of an IMS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ZA" sz="2400" dirty="0" smtClean="0"/>
              <a:t>Configuration Management (CM)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What is CM?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The Objectives of CM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Example of a CM Structure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ZA" sz="2400" dirty="0" smtClean="0"/>
              <a:t>Document Control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What is Document Control?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The Purpose of Document Control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Document Control Procedures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ZA" sz="2000" dirty="0" smtClean="0"/>
              <a:t>A Practical Approach to Document Control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ZA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31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092280" cy="706090"/>
          </a:xfrm>
        </p:spPr>
        <p:txBody>
          <a:bodyPr>
            <a:normAutofit/>
          </a:bodyPr>
          <a:lstStyle/>
          <a:p>
            <a:r>
              <a:rPr lang="en-ZA" dirty="0" smtClean="0"/>
              <a:t>Integrated Management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ZA" sz="2400" dirty="0" smtClean="0"/>
              <a:t>Goals </a:t>
            </a:r>
            <a:r>
              <a:rPr lang="en-ZA" sz="2400" dirty="0"/>
              <a:t>and objectives should </a:t>
            </a:r>
            <a:r>
              <a:rPr lang="en-ZA" sz="2400" dirty="0" smtClean="0"/>
              <a:t>include:</a:t>
            </a:r>
            <a:endParaRPr lang="en-ZA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economic</a:t>
            </a:r>
            <a:r>
              <a:rPr lang="en-ZA" sz="2000" dirty="0"/>
              <a:t>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environmental</a:t>
            </a:r>
            <a:r>
              <a:rPr lang="en-ZA" sz="2000" dirty="0"/>
              <a:t>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health</a:t>
            </a:r>
            <a:r>
              <a:rPr lang="en-ZA" sz="2000" dirty="0"/>
              <a:t>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operational</a:t>
            </a:r>
            <a:r>
              <a:rPr lang="en-ZA" sz="2000" dirty="0"/>
              <a:t>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quality</a:t>
            </a:r>
            <a:r>
              <a:rPr lang="en-ZA" sz="2000" dirty="0"/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supplier </a:t>
            </a:r>
            <a:r>
              <a:rPr lang="en-ZA" sz="2000" dirty="0"/>
              <a:t>management,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information </a:t>
            </a:r>
            <a:r>
              <a:rPr lang="en-ZA" sz="2000" dirty="0"/>
              <a:t>management,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equipment </a:t>
            </a:r>
            <a:r>
              <a:rPr lang="en-ZA" sz="2000" dirty="0"/>
              <a:t>management,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safeguards</a:t>
            </a:r>
            <a:r>
              <a:rPr lang="en-ZA" sz="2000" dirty="0"/>
              <a:t>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safety</a:t>
            </a:r>
            <a:r>
              <a:rPr lang="en-ZA" sz="2000" dirty="0"/>
              <a:t>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security</a:t>
            </a:r>
            <a:r>
              <a:rPr lang="en-ZA" sz="2000" dirty="0"/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resources</a:t>
            </a:r>
            <a:r>
              <a:rPr lang="en-ZA" sz="2000" dirty="0"/>
              <a:t>, and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000" dirty="0" smtClean="0"/>
              <a:t>social considerations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5737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Main Elements of an IMS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Policy </a:t>
            </a:r>
            <a:endParaRPr lang="en-ZA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Planning </a:t>
            </a:r>
            <a:endParaRPr lang="en-ZA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Management </a:t>
            </a:r>
            <a:r>
              <a:rPr lang="en-ZA" dirty="0"/>
              <a:t>responsibility and authority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Implementation </a:t>
            </a:r>
            <a:r>
              <a:rPr lang="en-ZA" dirty="0"/>
              <a:t>and operation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Compliance </a:t>
            </a:r>
            <a:r>
              <a:rPr lang="en-ZA" dirty="0"/>
              <a:t>management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Resource </a:t>
            </a:r>
            <a:r>
              <a:rPr lang="en-ZA" dirty="0"/>
              <a:t>management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Process </a:t>
            </a:r>
            <a:r>
              <a:rPr lang="en-ZA" dirty="0"/>
              <a:t>implementation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Change </a:t>
            </a:r>
            <a:r>
              <a:rPr lang="en-ZA" dirty="0"/>
              <a:t>control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Performance </a:t>
            </a:r>
            <a:r>
              <a:rPr lang="en-ZA" dirty="0"/>
              <a:t>assessment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Continuous </a:t>
            </a:r>
            <a:r>
              <a:rPr lang="en-ZA" dirty="0"/>
              <a:t>improvement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Documented </a:t>
            </a:r>
            <a:r>
              <a:rPr lang="en-ZA" dirty="0"/>
              <a:t>information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Management </a:t>
            </a:r>
            <a:r>
              <a:rPr lang="en-ZA" dirty="0"/>
              <a:t>review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 smtClean="0"/>
              <a:t>Transition </a:t>
            </a:r>
            <a:r>
              <a:rPr lang="en-ZA" dirty="0"/>
              <a:t>to an IMS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9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Graded Approach to the IMS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Consider the following during </a:t>
            </a:r>
            <a:r>
              <a:rPr lang="en-ZA" dirty="0"/>
              <a:t>the graded approach:</a:t>
            </a:r>
          </a:p>
          <a:p>
            <a:r>
              <a:rPr lang="en-ZA" dirty="0" smtClean="0"/>
              <a:t>Extent of integration</a:t>
            </a:r>
            <a:endParaRPr lang="en-ZA" dirty="0"/>
          </a:p>
          <a:p>
            <a:r>
              <a:rPr lang="en-ZA" dirty="0"/>
              <a:t>P</a:t>
            </a:r>
            <a:r>
              <a:rPr lang="en-ZA" dirty="0" smtClean="0"/>
              <a:t>olitical </a:t>
            </a:r>
            <a:r>
              <a:rPr lang="en-ZA" dirty="0"/>
              <a:t>and cultural </a:t>
            </a:r>
            <a:r>
              <a:rPr lang="en-ZA" dirty="0" smtClean="0"/>
              <a:t>situation</a:t>
            </a:r>
            <a:endParaRPr lang="en-ZA" dirty="0"/>
          </a:p>
          <a:p>
            <a:r>
              <a:rPr lang="en-ZA" dirty="0" smtClean="0"/>
              <a:t>Levels </a:t>
            </a:r>
            <a:r>
              <a:rPr lang="en-ZA" dirty="0"/>
              <a:t>of competence necessary</a:t>
            </a:r>
          </a:p>
          <a:p>
            <a:r>
              <a:rPr lang="en-ZA" dirty="0" smtClean="0"/>
              <a:t>Legal </a:t>
            </a:r>
            <a:r>
              <a:rPr lang="en-ZA" dirty="0"/>
              <a:t>and other regulatory requirements</a:t>
            </a:r>
          </a:p>
          <a:p>
            <a:r>
              <a:rPr lang="en-ZA" dirty="0" smtClean="0"/>
              <a:t>Organisational </a:t>
            </a:r>
            <a:r>
              <a:rPr lang="en-ZA" dirty="0"/>
              <a:t>identified risks and opportunities </a:t>
            </a:r>
          </a:p>
          <a:p>
            <a:r>
              <a:rPr lang="en-ZA" dirty="0" smtClean="0"/>
              <a:t>Clear </a:t>
            </a:r>
            <a:r>
              <a:rPr lang="en-ZA" dirty="0"/>
              <a:t>objectives for the </a:t>
            </a:r>
            <a:r>
              <a:rPr lang="en-ZA" dirty="0" smtClean="0"/>
              <a:t>integration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97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System Flowchart of a Generic IMS</a:t>
            </a:r>
            <a:endParaRPr lang="en-Z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3" y="1484784"/>
            <a:ext cx="786763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3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csa PowerPoint Template 2014">
  <a:themeElements>
    <a:clrScheme name="Necsa">
      <a:dk1>
        <a:sysClr val="windowText" lastClr="000000"/>
      </a:dk1>
      <a:lt1>
        <a:sysClr val="window" lastClr="FFFFFF"/>
      </a:lt1>
      <a:dk2>
        <a:srgbClr val="F68B22"/>
      </a:dk2>
      <a:lt2>
        <a:srgbClr val="A9C42F"/>
      </a:lt2>
      <a:accent1>
        <a:srgbClr val="F68B22"/>
      </a:accent1>
      <a:accent2>
        <a:srgbClr val="A9C42F"/>
      </a:accent2>
      <a:accent3>
        <a:srgbClr val="21409A"/>
      </a:accent3>
      <a:accent4>
        <a:srgbClr val="00ABBD"/>
      </a:accent4>
      <a:accent5>
        <a:srgbClr val="EF3E33"/>
      </a:accent5>
      <a:accent6>
        <a:srgbClr val="3F2073"/>
      </a:accent6>
      <a:hlink>
        <a:srgbClr val="84D2E1"/>
      </a:hlink>
      <a:folHlink>
        <a:srgbClr val="C7D7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Necsa PowerPoint Template 2014.potx</Template>
  <TotalTime>1716</TotalTime>
  <Words>1027</Words>
  <Application>Microsoft Office PowerPoint</Application>
  <PresentationFormat>On-screen Show (4:3)</PresentationFormat>
  <Paragraphs>179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Necsa PowerPoint Template 2014</vt:lpstr>
      <vt:lpstr>Visio.Drawing.11</vt:lpstr>
      <vt:lpstr>Integrated Management System, Configuration and Document Control for Research Reactors</vt:lpstr>
      <vt:lpstr>The Geographical Location of SAFARI-1, Necsa</vt:lpstr>
      <vt:lpstr>SAFARI-1 Overview</vt:lpstr>
      <vt:lpstr>PowerPoint Presentation</vt:lpstr>
      <vt:lpstr>Contents</vt:lpstr>
      <vt:lpstr>Integrated Management System</vt:lpstr>
      <vt:lpstr>Main Elements of an IMS</vt:lpstr>
      <vt:lpstr>Graded Approach to the IMS</vt:lpstr>
      <vt:lpstr>System Flowchart of a Generic IMS</vt:lpstr>
      <vt:lpstr>Benefits of an IMS</vt:lpstr>
      <vt:lpstr>PDCA Cycle – Continual Improvement</vt:lpstr>
      <vt:lpstr>PowerPoint Presentation</vt:lpstr>
      <vt:lpstr>Safety Culture</vt:lpstr>
      <vt:lpstr>Configuration Management</vt:lpstr>
      <vt:lpstr>The Objectives of CM</vt:lpstr>
      <vt:lpstr>The CM Equilibrium</vt:lpstr>
      <vt:lpstr>The Purpose of CM</vt:lpstr>
      <vt:lpstr>Example of a CM Structure</vt:lpstr>
      <vt:lpstr>Document Control</vt:lpstr>
      <vt:lpstr>The Purpose of Document Control</vt:lpstr>
      <vt:lpstr>Document Control Procedures</vt:lpstr>
      <vt:lpstr>Practical Approach to Document Control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SAFARI-1 Quarterly Report</dc:title>
  <dc:creator>Benji Steynberg</dc:creator>
  <cp:lastModifiedBy>Koos du Bruyn</cp:lastModifiedBy>
  <cp:revision>253</cp:revision>
  <dcterms:created xsi:type="dcterms:W3CDTF">2014-05-17T09:27:46Z</dcterms:created>
  <dcterms:modified xsi:type="dcterms:W3CDTF">2015-11-13T11:38:29Z</dcterms:modified>
</cp:coreProperties>
</file>