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5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OKR, Amgad Mohamed Amin" initials="SAMA" lastIdx="10" clrIdx="0"/>
  <p:cmAuthor id="1" name="mostafa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FAD2-74D5-4A04-B41D-E4DD02003D0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156-A75B-4CA0-853F-917D7569EA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59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FAD2-74D5-4A04-B41D-E4DD02003D0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156-A75B-4CA0-853F-917D7569EA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2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FAD2-74D5-4A04-B41D-E4DD02003D0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156-A75B-4CA0-853F-917D7569EA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03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9080-E9D9-4289-BD8F-BB8BFDF8D1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F375-1C6B-46AA-925B-C53443B4B18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580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9080-E9D9-4289-BD8F-BB8BFDF8D1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F375-1C6B-46AA-925B-C53443B4B18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430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9080-E9D9-4289-BD8F-BB8BFDF8D1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F375-1C6B-46AA-925B-C53443B4B18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31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9080-E9D9-4289-BD8F-BB8BFDF8D1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F375-1C6B-46AA-925B-C53443B4B18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630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9080-E9D9-4289-BD8F-BB8BFDF8D1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F375-1C6B-46AA-925B-C53443B4B18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224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9080-E9D9-4289-BD8F-BB8BFDF8D1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F375-1C6B-46AA-925B-C53443B4B18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9900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9080-E9D9-4289-BD8F-BB8BFDF8D1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F375-1C6B-46AA-925B-C53443B4B18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8589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9080-E9D9-4289-BD8F-BB8BFDF8D1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F375-1C6B-46AA-925B-C53443B4B18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34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FAD2-74D5-4A04-B41D-E4DD02003D0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156-A75B-4CA0-853F-917D7569EA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28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9080-E9D9-4289-BD8F-BB8BFDF8D1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F375-1C6B-46AA-925B-C53443B4B18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620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9080-E9D9-4289-BD8F-BB8BFDF8D1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F375-1C6B-46AA-925B-C53443B4B18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3652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9080-E9D9-4289-BD8F-BB8BFDF8D1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F375-1C6B-46AA-925B-C53443B4B18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23830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9080-E9D9-4289-BD8F-BB8BFDF8D1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F375-1C6B-46AA-925B-C53443B4B18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5660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9080-E9D9-4289-BD8F-BB8BFDF8D1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F375-1C6B-46AA-925B-C53443B4B18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18216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9080-E9D9-4289-BD8F-BB8BFDF8D1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F375-1C6B-46AA-925B-C53443B4B18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0758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9080-E9D9-4289-BD8F-BB8BFDF8D1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F375-1C6B-46AA-925B-C53443B4B18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7951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9080-E9D9-4289-BD8F-BB8BFDF8D1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F375-1C6B-46AA-925B-C53443B4B18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97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FAD2-74D5-4A04-B41D-E4DD02003D0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156-A75B-4CA0-853F-917D7569EA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0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FAD2-74D5-4A04-B41D-E4DD02003D0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156-A75B-4CA0-853F-917D7569EA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4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FAD2-74D5-4A04-B41D-E4DD02003D0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156-A75B-4CA0-853F-917D7569EA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6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FAD2-74D5-4A04-B41D-E4DD02003D0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156-A75B-4CA0-853F-917D7569EA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9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FAD2-74D5-4A04-B41D-E4DD02003D0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156-A75B-4CA0-853F-917D7569EA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5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FAD2-74D5-4A04-B41D-E4DD02003D0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156-A75B-4CA0-853F-917D7569EA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2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FAD2-74D5-4A04-B41D-E4DD02003D0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156-A75B-4CA0-853F-917D7569EA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84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1FAD2-74D5-4A04-B41D-E4DD02003D0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01156-A75B-4CA0-853F-917D7569EA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29080-E9D9-4289-BD8F-BB8BFDF8D1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71F375-1C6B-46AA-925B-C53443B4B18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58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249" y="402336"/>
            <a:ext cx="10021824" cy="869823"/>
          </a:xfrm>
        </p:spPr>
        <p:txBody>
          <a:bodyPr/>
          <a:lstStyle/>
          <a:p>
            <a:pPr algn="ctr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for Research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Reactors: </a:t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Safe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and Effective utilization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16-20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Vienna, Austria,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9158" y="3741188"/>
            <a:ext cx="8598245" cy="2062204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K.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Shaat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Former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 of ETRR-2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PSC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RAF1005, Prof. Nuclear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Eng.</a:t>
            </a:r>
            <a:b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Consultant for EAEA for Nuclear Affairs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4560" y="2459352"/>
            <a:ext cx="949120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 of Ageing and Modifications for Research Reactors</a:t>
            </a:r>
            <a:endParaRPr lang="en-US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98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08" y="152400"/>
            <a:ext cx="10088432" cy="13208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6.2.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Ageing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Management Program for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ETRR-2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938" y="1841412"/>
            <a:ext cx="10062552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program includes the following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Maintenance group:</a:t>
            </a:r>
          </a:p>
          <a:p>
            <a:pPr marL="0" lv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0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Organization,    </a:t>
            </a:r>
            <a:r>
              <a:rPr lang="en-US" sz="20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ii)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</a:p>
          <a:p>
            <a:pPr marL="0" lvl="0" indent="0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Start-up of the maintenance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</a:p>
          <a:p>
            <a:pPr marL="0" lv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ageing management covers all the reactor systems including safety systems and safety-related systems.</a:t>
            </a:r>
          </a:p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416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794" y="325534"/>
            <a:ext cx="10696494" cy="5896983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Periodic Testing:</a:t>
            </a:r>
          </a:p>
          <a:p>
            <a:pPr marL="400050" lvl="0" indent="-400050">
              <a:buFont typeface="+mj-lt"/>
              <a:buAutoNum type="romanLcPeriod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Maintain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improve the availability of equipments </a:t>
            </a:r>
          </a:p>
          <a:p>
            <a:pPr marL="400050" lvl="0" indent="-400050">
              <a:buFont typeface="+mj-lt"/>
              <a:buAutoNum type="romanLcPeriod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Ensure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compliance with OLCs</a:t>
            </a:r>
          </a:p>
          <a:p>
            <a:pPr marL="400050" lvl="0" indent="-400050">
              <a:buFont typeface="+mj-lt"/>
              <a:buAutoNum type="romanLcPeriod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Detect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correct abnormal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</a:p>
          <a:p>
            <a:pPr marL="0" lvl="0" indent="0">
              <a:buNone/>
            </a:pPr>
            <a:endParaRPr lang="en-US" sz="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Inspection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00050" lvl="0" indent="-400050">
              <a:buFont typeface="+mj-lt"/>
              <a:buAutoNum type="romanLcPeriod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 the physical status of equipment, component important to reactor safety 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0" indent="-400050">
              <a:buFont typeface="+mj-lt"/>
              <a:buAutoNum type="romanLcPeriod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On-line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Off-line monitoring</a:t>
            </a:r>
          </a:p>
          <a:p>
            <a:pPr marL="400050" lvl="0" indent="-400050">
              <a:buFont typeface="+mj-lt"/>
              <a:buAutoNum type="romanLcPeriod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Sampling</a:t>
            </a:r>
          </a:p>
          <a:p>
            <a:pPr marL="400050" lvl="0" indent="-400050">
              <a:buFont typeface="+mj-lt"/>
              <a:buAutoNum type="romanLcPeriod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 of response time for safety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</a:p>
          <a:p>
            <a:pPr marL="0" lvl="0" indent="0">
              <a:buNone/>
            </a:pPr>
            <a:endParaRPr lang="en-US" sz="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Preventive Maintenance Activities:</a:t>
            </a:r>
          </a:p>
          <a:p>
            <a:pPr marL="400050" lvl="0" indent="-400050">
              <a:buFont typeface="+mj-lt"/>
              <a:buAutoNum type="romanLcPeriod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Walk- through inspection;</a:t>
            </a:r>
          </a:p>
          <a:p>
            <a:pPr marL="400050" lvl="0" indent="-400050">
              <a:buFont typeface="+mj-lt"/>
              <a:buAutoNum type="romanLcPeriod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 of operational parameters;</a:t>
            </a:r>
          </a:p>
          <a:p>
            <a:pPr marL="400050" lvl="0" indent="-400050">
              <a:buFont typeface="+mj-lt"/>
              <a:buAutoNum type="romanLcPeriod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Calibration/alignment/checks/lubrication</a:t>
            </a:r>
          </a:p>
          <a:p>
            <a:pPr marL="400050" lvl="0" indent="-400050">
              <a:buFont typeface="+mj-lt"/>
              <a:buAutoNum type="romanLcPeriod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Chemistry control</a:t>
            </a:r>
          </a:p>
          <a:p>
            <a:pPr marL="400050" lvl="0" indent="-400050">
              <a:buFont typeface="+mj-lt"/>
              <a:buAutoNum type="romanLcPeriod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Surface treatment and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paining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036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239" y="307223"/>
            <a:ext cx="10183171" cy="6628415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Predictive Maintenance Program: </a:t>
            </a:r>
          </a:p>
          <a:p>
            <a:pPr marL="400050" lvl="0" indent="-400050">
              <a:buFont typeface="+mj-lt"/>
              <a:buAutoNum type="romanL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surveillance program</a:t>
            </a:r>
          </a:p>
          <a:p>
            <a:pPr marL="400050" lvl="0" indent="-400050">
              <a:buFont typeface="+mj-lt"/>
              <a:buAutoNum type="romanL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Includes detection, analysis and correction</a:t>
            </a:r>
          </a:p>
          <a:p>
            <a:pPr marL="400050" lvl="0" indent="-400050">
              <a:buFont typeface="+mj-lt"/>
              <a:buAutoNum type="romanL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eliminate catastrophic equipment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failures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Maintenance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Procedure:</a:t>
            </a:r>
          </a:p>
          <a:p>
            <a:pPr marL="400050" lvl="0" indent="-400050">
              <a:buFont typeface="+mj-lt"/>
              <a:buAutoNum type="romanLcPeriod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0" indent="-400050">
              <a:buFont typeface="+mj-lt"/>
              <a:buAutoNum type="romanL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</a:p>
          <a:p>
            <a:pPr marL="400050" lvl="0" indent="-400050">
              <a:buFont typeface="+mj-lt"/>
              <a:buAutoNum type="romanL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Prerequisites</a:t>
            </a:r>
          </a:p>
          <a:p>
            <a:pPr marL="400050" lvl="0" indent="-400050">
              <a:buFont typeface="+mj-lt"/>
              <a:buAutoNum type="romanL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precautions</a:t>
            </a:r>
          </a:p>
          <a:p>
            <a:pPr marL="400050" lvl="0" indent="-400050">
              <a:buFont typeface="+mj-lt"/>
              <a:buAutoNum type="romanL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tools and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0" indent="-400050">
              <a:buFont typeface="+mj-lt"/>
              <a:buAutoNum type="romanL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pPr marL="400050" lvl="0" indent="-400050">
              <a:buFont typeface="+mj-lt"/>
              <a:buAutoNum type="romanL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 (step by step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instructions)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0" indent="-400050">
              <a:buFont typeface="+mj-lt"/>
              <a:buAutoNum type="romanL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to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880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350" y="250166"/>
            <a:ext cx="10892590" cy="5702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Corrective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Maintenance:</a:t>
            </a:r>
          </a:p>
          <a:p>
            <a:pPr marL="457200" lvl="0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0" indent="-400050">
              <a:lnSpc>
                <a:spcPct val="150000"/>
              </a:lnSpc>
              <a:buClr>
                <a:schemeClr val="accent1"/>
              </a:buClr>
              <a:buFont typeface="+mj-lt"/>
              <a:buAutoNum type="romanL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Repair/replacement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0" indent="-400050">
              <a:lnSpc>
                <a:spcPct val="150000"/>
              </a:lnSpc>
              <a:buClr>
                <a:schemeClr val="accent1"/>
              </a:buClr>
              <a:buFont typeface="+mj-lt"/>
              <a:buAutoNum type="romanL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adequate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(spare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parts,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0" indent="-400050">
              <a:lnSpc>
                <a:spcPct val="150000"/>
              </a:lnSpc>
              <a:buClr>
                <a:schemeClr val="accent1"/>
              </a:buClr>
              <a:buFont typeface="+mj-lt"/>
              <a:buAutoNum type="romanL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occurring on regular schedule</a:t>
            </a:r>
          </a:p>
          <a:p>
            <a:pPr marL="400050" lvl="0" indent="-400050">
              <a:lnSpc>
                <a:spcPct val="150000"/>
              </a:lnSpc>
              <a:buClr>
                <a:schemeClr val="accent1"/>
              </a:buClr>
              <a:buFont typeface="+mj-lt"/>
              <a:buAutoNum type="romanL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Preventive maintenance will reduce the need for corrective maintenance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sz="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Reports and Record Keeping: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0" indent="-400050">
              <a:spcAft>
                <a:spcPts val="1000"/>
              </a:spcAft>
              <a:buClr>
                <a:schemeClr val="accent1"/>
              </a:buClr>
              <a:buFont typeface="+mj-lt"/>
              <a:buAutoNum type="romanLcPeriod"/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Weekly performance report</a:t>
            </a:r>
          </a:p>
          <a:p>
            <a:pPr marL="400050" lvl="0" indent="-400050">
              <a:spcAft>
                <a:spcPts val="1000"/>
              </a:spcAft>
              <a:buClr>
                <a:schemeClr val="accent1"/>
              </a:buClr>
              <a:buFont typeface="+mj-lt"/>
              <a:buAutoNum type="romanLcPeriod"/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Monthly performance report</a:t>
            </a:r>
          </a:p>
          <a:p>
            <a:pPr marL="400050" lvl="0" indent="-400050">
              <a:spcAft>
                <a:spcPts val="1000"/>
              </a:spcAft>
              <a:buClr>
                <a:schemeClr val="accent1"/>
              </a:buClr>
              <a:buFont typeface="+mj-lt"/>
              <a:buAutoNum type="romanLcPeriod"/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Equipment historical data records</a:t>
            </a:r>
          </a:p>
          <a:p>
            <a:pPr marL="400050" lvl="0" indent="-400050">
              <a:spcAft>
                <a:spcPts val="1000"/>
              </a:spcAft>
              <a:buClr>
                <a:schemeClr val="accent1"/>
              </a:buClr>
              <a:buFont typeface="+mj-lt"/>
              <a:buAutoNum type="romanLcPeriod"/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Schedule preventive maintenance</a:t>
            </a:r>
          </a:p>
          <a:p>
            <a:pPr marL="400050" lvl="0" indent="-400050">
              <a:spcAft>
                <a:spcPts val="1000"/>
              </a:spcAft>
              <a:buClr>
                <a:schemeClr val="accent1"/>
              </a:buClr>
              <a:buFont typeface="+mj-lt"/>
              <a:buAutoNum type="romanLcPeriod"/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Inventory&amp; spare parts control</a:t>
            </a:r>
          </a:p>
          <a:p>
            <a:pPr marL="400050" lvl="0" indent="-400050">
              <a:spcAft>
                <a:spcPts val="1000"/>
              </a:spcAft>
              <a:buClr>
                <a:schemeClr val="accent1"/>
              </a:buClr>
              <a:buFont typeface="+mj-lt"/>
              <a:buAutoNum type="romanLcPeriod"/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Training program</a:t>
            </a:r>
          </a:p>
        </p:txBody>
      </p:sp>
    </p:spTree>
    <p:extLst>
      <p:ext uri="{BB962C8B-B14F-4D97-AF65-F5344CB8AC3E}">
        <p14:creationId xmlns:p14="http://schemas.microsoft.com/office/powerpoint/2010/main" val="2510455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2436" y="165644"/>
            <a:ext cx="9460303" cy="5821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Clr>
                <a:schemeClr val="accent1"/>
              </a:buClr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Surveillance and Review Program: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0" indent="-400050">
              <a:lnSpc>
                <a:spcPct val="150000"/>
              </a:lnSpc>
              <a:spcAft>
                <a:spcPts val="1000"/>
              </a:spcAft>
              <a:buClr>
                <a:schemeClr val="accent1"/>
              </a:buClr>
              <a:buFont typeface="+mj-lt"/>
              <a:buAutoNum type="romanL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insure that the maintenance program meets its purpose;</a:t>
            </a:r>
          </a:p>
          <a:p>
            <a:pPr marL="400050" lvl="0" indent="-400050">
              <a:lnSpc>
                <a:spcPct val="150000"/>
              </a:lnSpc>
              <a:spcAft>
                <a:spcPts val="1000"/>
              </a:spcAft>
              <a:buClr>
                <a:schemeClr val="accent1"/>
              </a:buClr>
              <a:buFont typeface="+mj-lt"/>
              <a:buAutoNum type="romanL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check the control of radiation doses;</a:t>
            </a:r>
          </a:p>
          <a:p>
            <a:pPr marL="400050" lvl="0" indent="-400050">
              <a:lnSpc>
                <a:spcPct val="150000"/>
              </a:lnSpc>
              <a:spcAft>
                <a:spcPts val="1000"/>
              </a:spcAft>
              <a:buClr>
                <a:schemeClr val="accent1"/>
              </a:buClr>
              <a:buFont typeface="+mj-lt"/>
              <a:buAutoNum type="romanL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check the quality insurance requirements;</a:t>
            </a:r>
          </a:p>
          <a:p>
            <a:pPr marL="400050" lvl="0" indent="-400050">
              <a:lnSpc>
                <a:spcPct val="150000"/>
              </a:lnSpc>
              <a:spcAft>
                <a:spcPts val="1000"/>
              </a:spcAft>
              <a:buClr>
                <a:schemeClr val="accent1"/>
              </a:buClr>
              <a:buFont typeface="+mj-lt"/>
              <a:buAutoNum type="romanL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check the adequacy of procedures &amp; instructions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00050" lvl="0" indent="-400050">
              <a:lnSpc>
                <a:spcPct val="115000"/>
              </a:lnSpc>
              <a:spcAft>
                <a:spcPts val="1000"/>
              </a:spcAft>
              <a:buClr>
                <a:schemeClr val="accent1"/>
              </a:buClr>
              <a:buFont typeface="+mj-lt"/>
              <a:buAutoNum type="romanLcPeriod"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Reactor Safety Committee:</a:t>
            </a:r>
            <a:endParaRPr lang="en-US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0" indent="-400050">
              <a:lnSpc>
                <a:spcPct val="150000"/>
              </a:lnSpc>
              <a:spcAft>
                <a:spcPts val="1000"/>
              </a:spcAft>
              <a:buClr>
                <a:schemeClr val="accent1"/>
              </a:buClr>
              <a:buFont typeface="+mj-lt"/>
              <a:buAutoNum type="romanLcPeriod"/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Review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assess the maintenance and management program and its impact on the reactor safety. </a:t>
            </a:r>
          </a:p>
          <a:p>
            <a:pPr marL="400050" lvl="0" indent="-400050">
              <a:lnSpc>
                <a:spcPct val="115000"/>
              </a:lnSpc>
              <a:spcAft>
                <a:spcPts val="1000"/>
              </a:spcAft>
              <a:buClr>
                <a:schemeClr val="accent1"/>
              </a:buClr>
              <a:buFont typeface="+mj-lt"/>
              <a:buAutoNum type="romanLcPeriod"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806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66561" y="231023"/>
            <a:ext cx="5245347" cy="6132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lvl="1" algn="r" rtl="1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Concluding Remarks</a:t>
            </a:r>
          </a:p>
        </p:txBody>
      </p:sp>
      <p:sp>
        <p:nvSpPr>
          <p:cNvPr id="4" name="Rectangle 3"/>
          <p:cNvSpPr/>
          <p:nvPr/>
        </p:nvSpPr>
        <p:spPr>
          <a:xfrm>
            <a:off x="175342" y="1068554"/>
            <a:ext cx="11651474" cy="5280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285750"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Ageing management of SSCs should be implemented proactively throughout the lifetime of a RR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project;</a:t>
            </a:r>
          </a:p>
          <a:p>
            <a:pPr marL="742950" indent="-285750"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Ageing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 program is accomplished by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857250" indent="-400050">
              <a:spcAft>
                <a:spcPts val="1000"/>
              </a:spcAft>
              <a:buClr>
                <a:schemeClr val="accent1"/>
              </a:buClr>
              <a:buFont typeface="+mj-lt"/>
              <a:buAutoNum type="romanLcPeriod"/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Integrating and coordinating existing programs, including maintenance, periodic testing and inspection and periodic safety review;</a:t>
            </a:r>
          </a:p>
          <a:p>
            <a:pPr marL="857250" indent="-400050">
              <a:spcAft>
                <a:spcPts val="1000"/>
              </a:spcAft>
              <a:buClr>
                <a:schemeClr val="accent1"/>
              </a:buClr>
              <a:buFont typeface="+mj-lt"/>
              <a:buAutoNum type="romanLcPeriod"/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Applying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good operational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practices;</a:t>
            </a:r>
          </a:p>
          <a:p>
            <a:pPr marL="857250" indent="-400050">
              <a:spcAft>
                <a:spcPts val="1000"/>
              </a:spcAft>
              <a:buClr>
                <a:schemeClr val="accent1"/>
              </a:buClr>
              <a:buFont typeface="+mj-lt"/>
              <a:buAutoNum type="romanLcPeriod"/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Incorporating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lessons learned from operating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experience;</a:t>
            </a:r>
          </a:p>
          <a:p>
            <a:pPr marL="857250" indent="-400050">
              <a:spcAft>
                <a:spcPts val="1000"/>
              </a:spcAft>
              <a:buClr>
                <a:schemeClr val="accent1"/>
              </a:buClr>
              <a:buFont typeface="+mj-lt"/>
              <a:buAutoNum type="romanLcPeriod"/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Guidance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  IAEA Safety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Standards</a:t>
            </a:r>
          </a:p>
          <a:p>
            <a:pPr marL="457200">
              <a:spcAft>
                <a:spcPts val="1000"/>
              </a:spcAft>
              <a:buClr>
                <a:schemeClr val="accent1"/>
              </a:buClr>
            </a:pPr>
            <a:endParaRPr lang="en-US" sz="105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Modifications of major safety significance should be subjected to  review and assessment by safety authorities, and to procedures for ; design, fabrication, construction, commissioning and safety analysis as applied to the reactor itself;</a:t>
            </a:r>
            <a:b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Refurbishment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modernization should be limited to replacement of SSCs; but based on safety improvements to comply with the up-to-date safety requirements and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criteria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8705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982" y="3152919"/>
            <a:ext cx="8596668" cy="1531925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9667" y="2617561"/>
            <a:ext cx="9316528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Maintenance is Life Extension </a:t>
            </a:r>
            <a:endParaRPr lang="en-US" sz="5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2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7211" y="121920"/>
            <a:ext cx="9267813" cy="999744"/>
          </a:xfrm>
        </p:spPr>
        <p:txBody>
          <a:bodyPr/>
          <a:lstStyle/>
          <a:p>
            <a:pPr algn="l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7211" y="1662796"/>
            <a:ext cx="9781927" cy="1096899"/>
          </a:xfrm>
        </p:spPr>
        <p:txBody>
          <a:bodyPr>
            <a:noAutofit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Considerations in planning ageing management program,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Elements of ageing management program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obsolescence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study ( Egypt ), based on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IAEA,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SSG-10.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6.1</a:t>
            </a:r>
            <a:r>
              <a:rPr lang="en-US" sz="2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Modifications for ETRR-1 Reactor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l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6.2.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Ageing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Program for ETRR-2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Reactor</a:t>
            </a:r>
          </a:p>
          <a:p>
            <a:pPr lvl="0" algn="l"/>
            <a:r>
              <a:rPr lang="en-US" sz="20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Concluding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remarks</a:t>
            </a:r>
          </a:p>
        </p:txBody>
      </p:sp>
    </p:spTree>
    <p:extLst>
      <p:ext uri="{BB962C8B-B14F-4D97-AF65-F5344CB8AC3E}">
        <p14:creationId xmlns:p14="http://schemas.microsoft.com/office/powerpoint/2010/main" val="16733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443" y="264544"/>
            <a:ext cx="8596668" cy="80467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Objectives 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673" y="1219275"/>
            <a:ext cx="9405450" cy="3880773"/>
          </a:xfrm>
        </p:spPr>
        <p:txBody>
          <a:bodyPr>
            <a:noAutofit/>
          </a:bodyPr>
          <a:lstStyle/>
          <a:p>
            <a:pPr lvl="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the long term safety and reliable operation of SSCs of research reactors,</a:t>
            </a:r>
          </a:p>
          <a:p>
            <a:pPr lvl="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ageing management program for SSCs of the research reactor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,which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meet the requirements for safety as derived from: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SAR,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OLCs,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Regulatory Body,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manufactures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 and minimize the expected ageing degradation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782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904" y="247291"/>
            <a:ext cx="8596668" cy="633984"/>
          </a:xfrm>
        </p:spPr>
        <p:txBody>
          <a:bodyPr>
            <a:no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Introduction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139" y="1225829"/>
            <a:ext cx="11515918" cy="5407883"/>
          </a:xfrm>
        </p:spPr>
        <p:txBody>
          <a:bodyPr>
            <a:noAutofit/>
          </a:bodyPr>
          <a:lstStyle/>
          <a:p>
            <a:pPr lvl="0" algn="just"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Nuclear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installations, experience two kinds of aging effects:</a:t>
            </a:r>
          </a:p>
          <a:p>
            <a:pPr marL="514350" lvl="0" indent="-514350" algn="just">
              <a:buSzPct val="100000"/>
              <a:buFont typeface="+mj-lt"/>
              <a:buAutoNum type="romanLcPeriod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 ageing,( deterioration in physical characteristic)</a:t>
            </a:r>
          </a:p>
          <a:p>
            <a:pPr marL="514350" lvl="0" indent="-514350" algn="just">
              <a:buSzPct val="100000"/>
              <a:buFont typeface="+mj-lt"/>
              <a:buAutoNum type="romanLcPeriod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Obsolescence , ( becoming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out-of-date)</a:t>
            </a:r>
          </a:p>
          <a:p>
            <a:pPr marL="514350" lvl="0" indent="-514350" algn="just">
              <a:buSzPct val="100000"/>
              <a:buFont typeface="+mj-lt"/>
              <a:buAutoNum type="romanLcPeriod"/>
            </a:pPr>
            <a:endParaRPr lang="en-US" sz="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the last decade, reactor technology have been developed on worldwide. So, it was necessary to upgrade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SzPct val="100000"/>
              <a:buFont typeface="Arial" panose="020B0604020202020204" pitchFamily="34" charset="0"/>
              <a:buChar char="•"/>
            </a:pPr>
            <a:endParaRPr lang="en-US" sz="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modernize the aged SSCs in RRs to achieve the safe operation and reliable utilization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ar-EG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ct val="100000"/>
              <a:buFont typeface="Arial" panose="020B0604020202020204" pitchFamily="34" charset="0"/>
              <a:buChar char="•"/>
            </a:pPr>
            <a:endParaRPr lang="en-US" sz="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sections discuss the ageing management program for RRs in general and specifically for Egyptian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RRs - as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case study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977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53" y="372086"/>
            <a:ext cx="9149418" cy="1320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Considerations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Planning Ageing Management Program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902" y="1892365"/>
            <a:ext cx="9996762" cy="388077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specifications, not violated specially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modifications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refurbishment,</a:t>
            </a:r>
          </a:p>
          <a:p>
            <a:pPr algn="just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Fabrication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construction, according to design and service conditions,</a:t>
            </a:r>
          </a:p>
          <a:p>
            <a:pPr algn="just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optimum operation in accordance with OLCs ,</a:t>
            </a:r>
          </a:p>
          <a:p>
            <a:pPr algn="just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Regulatory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requirements, and feedback from operating experience  ( specific &amp; generic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563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23" y="309683"/>
            <a:ext cx="11740530" cy="742942"/>
          </a:xfrm>
        </p:spPr>
        <p:txBody>
          <a:bodyPr>
            <a:noAutofit/>
          </a:bodyPr>
          <a:lstStyle/>
          <a:p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Elements of Ageing Management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Program 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(as mentioned in IAEA, SSG- 10)</a:t>
            </a:r>
            <a:endParaRPr lang="en-US" sz="3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178" y="1424334"/>
            <a:ext cx="8596668" cy="388077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Screening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SSCs;</a:t>
            </a:r>
          </a:p>
          <a:p>
            <a:pPr algn="just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Minimization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expected ageing degradation;</a:t>
            </a:r>
          </a:p>
          <a:p>
            <a:pPr algn="just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Detection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monitoring and trending of ageing degradation;</a:t>
            </a:r>
          </a:p>
          <a:p>
            <a:pPr algn="just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Mitigation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ageing degradation;</a:t>
            </a:r>
          </a:p>
          <a:p>
            <a:pPr algn="just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improvement of the ageing management program;</a:t>
            </a:r>
          </a:p>
          <a:p>
            <a:pPr algn="just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keeping.</a:t>
            </a:r>
          </a:p>
        </p:txBody>
      </p:sp>
    </p:spTree>
    <p:extLst>
      <p:ext uri="{BB962C8B-B14F-4D97-AF65-F5344CB8AC3E}">
        <p14:creationId xmlns:p14="http://schemas.microsoft.com/office/powerpoint/2010/main" val="2848242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0" y="253041"/>
            <a:ext cx="10029705" cy="938784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 Management of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Obsolescence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(as mentioned in IAEA, SSG- 10)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234023"/>
              </p:ext>
            </p:extLst>
          </p:nvPr>
        </p:nvGraphicFramePr>
        <p:xfrm>
          <a:off x="274752" y="1384664"/>
          <a:ext cx="10094200" cy="4295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345"/>
                <a:gridCol w="6207855"/>
              </a:tblGrid>
              <a:tr h="641932">
                <a:tc>
                  <a:txBody>
                    <a:bodyPr/>
                    <a:lstStyle/>
                    <a:p>
                      <a:pPr algn="just"/>
                      <a:r>
                        <a:rPr lang="en-US" sz="28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Condition</a:t>
                      </a:r>
                      <a:endParaRPr lang="en-US" sz="28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Action </a:t>
                      </a:r>
                      <a:endParaRPr lang="en-US" sz="28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23970">
                <a:tc>
                  <a:txBody>
                    <a:bodyPr/>
                    <a:lstStyle/>
                    <a:p>
                      <a:pPr algn="just"/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Change in technology</a:t>
                      </a:r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just" rtl="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Ensure systematic identification Of useful service life and anticipated obsolescence</a:t>
                      </a:r>
                    </a:p>
                    <a:p>
                      <a:pPr marL="285750" lvl="0" indent="-285750" algn="just" rtl="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prepare modification projects;</a:t>
                      </a:r>
                    </a:p>
                    <a:p>
                      <a:pPr marL="285750" lvl="0" indent="-285750" algn="just" rtl="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provide spare parts for the planned Service lifetime.</a:t>
                      </a:r>
                    </a:p>
                  </a:txBody>
                  <a:tcPr/>
                </a:tc>
              </a:tr>
              <a:tr h="1452793">
                <a:tc>
                  <a:txBody>
                    <a:bodyPr/>
                    <a:lstStyle/>
                    <a:p>
                      <a:pPr algn="just"/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Change in safety requirements,</a:t>
                      </a:r>
                      <a:r>
                        <a:rPr lang="en-US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Regulations and advances in knowledge.</a:t>
                      </a:r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 rtl="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Ensure compliance with Current safety standards</a:t>
                      </a:r>
                      <a:r>
                        <a:rPr lang="en-US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Regulations;</a:t>
                      </a:r>
                    </a:p>
                    <a:p>
                      <a:pPr marL="285750" indent="-285750" algn="just" rtl="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Consider modifications of SSCs important to safety as required.</a:t>
                      </a:r>
                    </a:p>
                  </a:txBody>
                  <a:tcPr/>
                </a:tc>
              </a:tr>
              <a:tr h="777076">
                <a:tc>
                  <a:txBody>
                    <a:bodyPr/>
                    <a:lstStyle/>
                    <a:p>
                      <a:pPr algn="just"/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Documentation becoming Out of date</a:t>
                      </a:r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 rtl="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Ensure establishment of an effective/ integrated</a:t>
                      </a:r>
                      <a:r>
                        <a:rPr lang="en-US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Management system</a:t>
                      </a:r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952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407" y="238664"/>
            <a:ext cx="8596668" cy="13208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011" y="1246945"/>
            <a:ext cx="11329880" cy="479124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Egypt operates two research reactors, ETRR-1 and  ETRR-2. </a:t>
            </a:r>
          </a:p>
          <a:p>
            <a:pPr algn="just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ETRR-1 is a WWR-C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Russian type, which was commissioned in 1960, its power is 2 MW, uses EK-10 fuel with 10%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enrichment,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 light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as coolant, moderator and reflector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en-US" sz="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ETRR-2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an open pool type,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22MW power, uses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plate type fuel elements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19.75%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enrichment, cooled and moderated by light water and with beryllium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reflectors. The reactor was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commissioned in 1997 with utilization purpose for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R&amp;D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radioisotope production, Mo-99 production, iodine production, NAA,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silicon doping.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816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77" y="316302"/>
            <a:ext cx="8596668" cy="805132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6.1.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Modification of ETRR-1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673" y="1121434"/>
            <a:ext cx="10588764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development in nuclear technology, and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enhancing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and safety of the reactor, the following items were installed 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modernized:</a:t>
            </a:r>
          </a:p>
          <a:p>
            <a:pPr marL="0" indent="0">
              <a:buNone/>
            </a:pPr>
            <a:endParaRPr lang="en-US" sz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I&amp;C  System: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rods drive mechanisms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Instrumentation (nuclear  and process parameters)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Signaling and safety logic systems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Fission chamber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assembly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 console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acquisition system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Horizontal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beam ports control circuits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Automatic water level compensation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 system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876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940</Words>
  <Application>Microsoft Office PowerPoint</Application>
  <PresentationFormat>Widescreen</PresentationFormat>
  <Paragraphs>149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Trebuchet MS</vt:lpstr>
      <vt:lpstr>Wingdings</vt:lpstr>
      <vt:lpstr>Wingdings 3</vt:lpstr>
      <vt:lpstr>Office Theme</vt:lpstr>
      <vt:lpstr>Facet</vt:lpstr>
      <vt:lpstr>International Conference for Research Reactors:  Safe Management and Effective utilization,  16-20 November 2015 Vienna, Austria,</vt:lpstr>
      <vt:lpstr>Outline</vt:lpstr>
      <vt:lpstr>1. Objectives  </vt:lpstr>
      <vt:lpstr>2. Introduction</vt:lpstr>
      <vt:lpstr>3. Considerations in Planning Ageing Management Program</vt:lpstr>
      <vt:lpstr>4. Elements of Ageing Management Program  (as mentioned in IAEA, SSG- 10)</vt:lpstr>
      <vt:lpstr>5. Management of Obsolescence (as mentioned in IAEA, SSG- 10)</vt:lpstr>
      <vt:lpstr>6. Case Study</vt:lpstr>
      <vt:lpstr>6.1. Modification of ETRR-1 </vt:lpstr>
      <vt:lpstr>6.2. Ageing Management Program for ETRR-2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Conference for Research Reactors:  Safe Management and Effective utilization,  16-20 November 2015 Vienna, Austria,</dc:title>
  <dc:creator>R</dc:creator>
  <cp:lastModifiedBy>R</cp:lastModifiedBy>
  <cp:revision>28</cp:revision>
  <dcterms:created xsi:type="dcterms:W3CDTF">2015-09-15T08:42:33Z</dcterms:created>
  <dcterms:modified xsi:type="dcterms:W3CDTF">2015-10-05T08:35:00Z</dcterms:modified>
</cp:coreProperties>
</file>