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60" r:id="rId4"/>
    <p:sldId id="320" r:id="rId5"/>
    <p:sldId id="321" r:id="rId6"/>
    <p:sldId id="325" r:id="rId7"/>
    <p:sldId id="327" r:id="rId8"/>
    <p:sldId id="337" r:id="rId9"/>
    <p:sldId id="336" r:id="rId10"/>
    <p:sldId id="330" r:id="rId11"/>
    <p:sldId id="331" r:id="rId12"/>
    <p:sldId id="332" r:id="rId13"/>
    <p:sldId id="294" r:id="rId14"/>
    <p:sldId id="300" r:id="rId15"/>
    <p:sldId id="305" r:id="rId16"/>
    <p:sldId id="317" r:id="rId17"/>
    <p:sldId id="333" r:id="rId18"/>
    <p:sldId id="328" r:id="rId19"/>
    <p:sldId id="329" r:id="rId20"/>
    <p:sldId id="319" r:id="rId21"/>
    <p:sldId id="315" r:id="rId22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880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0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84663" autoAdjust="0"/>
  </p:normalViewPr>
  <p:slideViewPr>
    <p:cSldViewPr showGuides="1">
      <p:cViewPr varScale="1">
        <p:scale>
          <a:sx n="94" d="100"/>
          <a:sy n="94" d="100"/>
        </p:scale>
        <p:origin x="-2040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3954" y="96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349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F9E82-F048-49C3-A05A-39C05465C57F}" type="datetimeFigureOut">
              <a:rPr lang="ko-KR" altLang="en-US" smtClean="0"/>
              <a:t>2015-11-12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864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349" y="9440864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85681-8C7E-4A03-98AB-DFB5D3E6FE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59537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91CE6-1B94-4D23-900C-5E99034CC9BD}" type="datetimeFigureOut">
              <a:rPr lang="ko-KR" altLang="en-US" smtClean="0"/>
              <a:t>2015-11-12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6E6D6-69BD-4E24-A6BF-B923C157825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59615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6E6D6-69BD-4E24-A6BF-B923C1578252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1345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endParaRPr lang="ko-KR" altLang="en-US" b="1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6E6D6-69BD-4E24-A6BF-B923C1578252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1808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endParaRPr lang="ko-KR" altLang="en-US" b="1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6E6D6-69BD-4E24-A6BF-B923C1578252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1808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 smtClean="0">
              <a:solidFill>
                <a:prstClr val="black"/>
              </a:solidFill>
              <a:latin typeface="맑은 고딕" panose="020B0503020000020004" pitchFamily="50" charset="-127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6E6D6-69BD-4E24-A6BF-B923C1578252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9329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 smtClean="0">
              <a:solidFill>
                <a:prstClr val="black"/>
              </a:solidFill>
              <a:latin typeface="맑은 고딕" panose="020B0503020000020004" pitchFamily="50" charset="-127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6E6D6-69BD-4E24-A6BF-B923C1578252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9329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lnSpc>
                <a:spcPct val="150000"/>
              </a:lnSpc>
              <a:defRPr/>
            </a:pPr>
            <a:endParaRPr lang="en-US" altLang="ko-KR" sz="1200" dirty="0" smtClean="0">
              <a:solidFill>
                <a:prstClr val="black"/>
              </a:solidFill>
              <a:latin typeface="맑은 고딕" panose="020B0503020000020004" pitchFamily="50" charset="-127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6E6D6-69BD-4E24-A6BF-B923C1578252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1255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lnSpc>
                <a:spcPct val="150000"/>
              </a:lnSpc>
              <a:defRPr/>
            </a:pPr>
            <a:endParaRPr lang="en-US" altLang="ko-KR" sz="1200" dirty="0" smtClean="0">
              <a:solidFill>
                <a:prstClr val="black"/>
              </a:solidFill>
              <a:latin typeface="맑은 고딕" panose="020B0503020000020004" pitchFamily="50" charset="-127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6E6D6-69BD-4E24-A6BF-B923C1578252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6154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endParaRPr lang="ko-KR" altLang="en-US" b="1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6E6D6-69BD-4E24-A6BF-B923C1578252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1808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endParaRPr lang="ko-KR" altLang="en-US" b="1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6E6D6-69BD-4E24-A6BF-B923C1578252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1808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endParaRPr lang="ko-KR" altLang="en-US" b="1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6E6D6-69BD-4E24-A6BF-B923C1578252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1808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endParaRPr lang="ko-KR" altLang="en-US" b="1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6E6D6-69BD-4E24-A6BF-B923C1578252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180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6E6D6-69BD-4E24-A6BF-B923C1578252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72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 smtClean="0">
              <a:solidFill>
                <a:prstClr val="black"/>
              </a:solidFill>
              <a:latin typeface="맑은 고딕" panose="020B0503020000020004" pitchFamily="50" charset="-127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6E6D6-69BD-4E24-A6BF-B923C1578252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0802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6E6D6-69BD-4E24-A6BF-B923C1578252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1420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6E6D6-69BD-4E24-A6BF-B923C1578252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108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lnSpc>
                <a:spcPct val="150000"/>
              </a:lnSpc>
              <a:defRPr/>
            </a:pPr>
            <a:endParaRPr lang="en-US" altLang="ko-KR" sz="1200" dirty="0" smtClean="0">
              <a:solidFill>
                <a:prstClr val="black"/>
              </a:solidFill>
              <a:latin typeface="맑은 고딕" panose="020B0503020000020004" pitchFamily="50" charset="-127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6E6D6-69BD-4E24-A6BF-B923C1578252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7173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lnSpc>
                <a:spcPct val="150000"/>
              </a:lnSpc>
              <a:defRPr/>
            </a:pPr>
            <a:endParaRPr lang="en-US" altLang="ko-KR" sz="1200" dirty="0" smtClean="0">
              <a:solidFill>
                <a:prstClr val="black"/>
              </a:solidFill>
              <a:latin typeface="맑은 고딕" panose="020B0503020000020004" pitchFamily="50" charset="-127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6E6D6-69BD-4E24-A6BF-B923C1578252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9360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lnSpc>
                <a:spcPct val="150000"/>
              </a:lnSpc>
              <a:defRPr/>
            </a:pPr>
            <a:endParaRPr lang="en-US" altLang="ko-KR" sz="1200" dirty="0" smtClean="0">
              <a:solidFill>
                <a:prstClr val="black"/>
              </a:solidFill>
              <a:latin typeface="맑은 고딕" panose="020B0503020000020004" pitchFamily="50" charset="-127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6E6D6-69BD-4E24-A6BF-B923C1578252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9360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lnSpc>
                <a:spcPct val="150000"/>
              </a:lnSpc>
              <a:defRPr/>
            </a:pPr>
            <a:endParaRPr lang="en-US" altLang="ko-KR" sz="1200" dirty="0" smtClean="0">
              <a:solidFill>
                <a:prstClr val="black"/>
              </a:solidFill>
              <a:latin typeface="맑은 고딕" panose="020B0503020000020004" pitchFamily="50" charset="-127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6E6D6-69BD-4E24-A6BF-B923C1578252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9360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endParaRPr lang="ko-KR" altLang="en-US" b="1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6E6D6-69BD-4E24-A6BF-B923C1578252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1808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endParaRPr lang="ko-KR" altLang="en-US" b="1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6E6D6-69BD-4E24-A6BF-B923C1578252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180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7567-8C5E-43BB-9536-AA24A33A77B8}" type="slidenum">
              <a:rPr lang="ko-KR" altLang="en-US" smtClean="0"/>
              <a:t>‹#›</a:t>
            </a:fld>
            <a:endParaRPr lang="ko-KR" alt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pic>
        <p:nvPicPr>
          <p:cNvPr id="10" name="Picture 2" descr="C:\Users\user\Desktop\ppt작성\3253215263_d23cb2cb92_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"/>
          <a:stretch>
            <a:fillRect/>
          </a:stretch>
        </p:blipFill>
        <p:spPr bwMode="auto">
          <a:xfrm>
            <a:off x="0" y="504825"/>
            <a:ext cx="914400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ysClr val="windowText" lastClr="000000">
              <a:lumMod val="95000"/>
              <a:lumOff val="5000"/>
              <a:alpha val="72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44450"/>
            <a:ext cx="21812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-2379" y="6597352"/>
            <a:ext cx="685947" cy="26728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2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16</a:t>
            </a:r>
            <a:endParaRPr lang="ko-KR" altLang="en-US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7567-8C5E-43BB-9536-AA24A33A77B8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7567-8C5E-43BB-9536-AA24A33A77B8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1" y="-6628"/>
            <a:ext cx="9144000" cy="6892012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7567-8C5E-43BB-9536-AA24A33A77B8}" type="slidenum">
              <a:rPr lang="ko-KR" altLang="en-US" smtClean="0"/>
              <a:t>‹#›</a:t>
            </a:fld>
            <a:endParaRPr lang="ko-KR" altLang="en-US" dirty="0"/>
          </a:p>
        </p:txBody>
      </p:sp>
      <p:pic>
        <p:nvPicPr>
          <p:cNvPr id="5" name="Picture 2" descr="C:\Users\user\Desktop\ppt작성\pageimage_01_03.jpg"/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6"/>
          <a:stretch>
            <a:fillRect/>
          </a:stretch>
        </p:blipFill>
        <p:spPr bwMode="auto">
          <a:xfrm>
            <a:off x="0" y="5484813"/>
            <a:ext cx="914400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 userDrawn="1"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" dirty="0"/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" dirty="0"/>
              <a:t>  </a:t>
            </a:r>
            <a:r>
              <a:rPr lang="ko-KR" altLang="en-US" sz="1050" dirty="0"/>
              <a:t> </a:t>
            </a:r>
            <a:endParaRPr lang="en-US" altLang="ko-KR" sz="1050" dirty="0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44450"/>
            <a:ext cx="21812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-2379" y="6597352"/>
            <a:ext cx="685947" cy="26728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b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200" b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16</a:t>
            </a:r>
            <a:endParaRPr lang="ko-KR" altLang="en-US" sz="1200" b="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1" y="-6628"/>
            <a:ext cx="9144000" cy="6892012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7567-8C5E-43BB-9536-AA24A33A77B8}" type="slidenum">
              <a:rPr lang="ko-KR" altLang="en-US" smtClean="0"/>
              <a:t>‹#›</a:t>
            </a:fld>
            <a:endParaRPr lang="ko-KR" altLang="en-US" dirty="0"/>
          </a:p>
        </p:txBody>
      </p:sp>
      <p:pic>
        <p:nvPicPr>
          <p:cNvPr id="6" name="Picture 2" descr="C:\Documents and Settings\Administrator\바탕 화면\집단창의성\이미지\cropped_business_team_work_jp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6628"/>
            <a:ext cx="9151938" cy="689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442" y="6462184"/>
            <a:ext cx="16335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-2379" y="6597352"/>
            <a:ext cx="685947" cy="26728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2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16</a:t>
            </a:r>
            <a:endParaRPr lang="ko-KR" altLang="en-US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1" y="-6628"/>
            <a:ext cx="9144000" cy="6892012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442" y="6462184"/>
            <a:ext cx="16335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-2379" y="6597352"/>
            <a:ext cx="685947" cy="26728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2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16</a:t>
            </a:r>
            <a:endParaRPr lang="ko-KR" altLang="en-US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6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10868"/>
            <a:ext cx="4257426" cy="257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 userDrawn="1"/>
        </p:nvSpPr>
        <p:spPr>
          <a:xfrm>
            <a:off x="2728913" y="0"/>
            <a:ext cx="6440487" cy="6885384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grpSp>
        <p:nvGrpSpPr>
          <p:cNvPr id="5" name="그룹 12"/>
          <p:cNvGrpSpPr>
            <a:grpSpLocks/>
          </p:cNvGrpSpPr>
          <p:nvPr userDrawn="1"/>
        </p:nvGrpSpPr>
        <p:grpSpPr bwMode="auto">
          <a:xfrm>
            <a:off x="8053388" y="188913"/>
            <a:ext cx="1439862" cy="1439862"/>
            <a:chOff x="7956376" y="188641"/>
            <a:chExt cx="1440160" cy="144016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 rot="10800000">
              <a:off x="7956376" y="764704"/>
              <a:ext cx="1440160" cy="45719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marL="0" marR="0" lvl="0" indent="0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 rot="5400000">
              <a:off x="8221548" y="885861"/>
              <a:ext cx="1440160" cy="45719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marL="0" marR="0" lvl="0" indent="0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8" name="그룹 13"/>
          <p:cNvGrpSpPr>
            <a:grpSpLocks/>
          </p:cNvGrpSpPr>
          <p:nvPr userDrawn="1"/>
        </p:nvGrpSpPr>
        <p:grpSpPr bwMode="auto">
          <a:xfrm rot="10800000">
            <a:off x="2293145" y="5805562"/>
            <a:ext cx="1439863" cy="1439862"/>
            <a:chOff x="7956376" y="188641"/>
            <a:chExt cx="1440160" cy="1440160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 rot="10800000">
              <a:off x="7956376" y="764704"/>
              <a:ext cx="1440160" cy="45719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marL="0" marR="0" lvl="0" indent="0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 rot="5400000">
              <a:off x="8221548" y="885861"/>
              <a:ext cx="1440160" cy="45719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marL="0" marR="0" lvl="0" indent="0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rgbClr val="EEECE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55" y="6444583"/>
            <a:ext cx="1633657" cy="47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-2379" y="6597352"/>
            <a:ext cx="685947" cy="26728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2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16</a:t>
            </a:r>
            <a:endParaRPr lang="ko-KR" altLang="en-US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6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 userDrawn="1"/>
        </p:nvSpPr>
        <p:spPr>
          <a:xfrm>
            <a:off x="2728913" y="0"/>
            <a:ext cx="6440487" cy="68580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grpSp>
        <p:nvGrpSpPr>
          <p:cNvPr id="13" name="그룹 12"/>
          <p:cNvGrpSpPr>
            <a:grpSpLocks/>
          </p:cNvGrpSpPr>
          <p:nvPr userDrawn="1"/>
        </p:nvGrpSpPr>
        <p:grpSpPr bwMode="auto">
          <a:xfrm>
            <a:off x="8053388" y="188913"/>
            <a:ext cx="1439862" cy="1439862"/>
            <a:chOff x="7956376" y="188641"/>
            <a:chExt cx="1440160" cy="1440160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 rot="10800000">
              <a:off x="7956376" y="764704"/>
              <a:ext cx="1440160" cy="45719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marL="0" marR="0" lvl="0" indent="0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 rot="5400000">
              <a:off x="8221548" y="885861"/>
              <a:ext cx="1440160" cy="45719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marL="0" marR="0" lvl="0" indent="0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6" name="그룹 13"/>
          <p:cNvGrpSpPr>
            <a:grpSpLocks/>
          </p:cNvGrpSpPr>
          <p:nvPr userDrawn="1"/>
        </p:nvGrpSpPr>
        <p:grpSpPr bwMode="auto">
          <a:xfrm rot="10800000">
            <a:off x="2339975" y="5589588"/>
            <a:ext cx="1439863" cy="1439862"/>
            <a:chOff x="7956376" y="188641"/>
            <a:chExt cx="1440160" cy="1440160"/>
          </a:xfrm>
        </p:grpSpPr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 rot="10800000">
              <a:off x="7956376" y="764704"/>
              <a:ext cx="1440160" cy="45719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marL="0" marR="0" lvl="0" indent="0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 rot="5400000">
              <a:off x="8221548" y="885861"/>
              <a:ext cx="1440160" cy="45719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marL="0" marR="0" lvl="0" indent="0" defTabSz="91440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rgbClr val="EEECE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55" y="6444583"/>
            <a:ext cx="1633657" cy="47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-2379" y="6597352"/>
            <a:ext cx="685947" cy="26728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b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200" b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16</a:t>
            </a:r>
            <a:endParaRPr lang="ko-KR" altLang="en-US" sz="1200" b="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21267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7567-8C5E-43BB-9536-AA24A33A77B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" y="8995"/>
            <a:ext cx="817883" cy="611694"/>
          </a:xfrm>
          <a:prstGeom prst="rect">
            <a:avLst/>
          </a:prstGeom>
        </p:spPr>
      </p:pic>
      <p:cxnSp>
        <p:nvCxnSpPr>
          <p:cNvPr id="9" name="Straight Connector 7"/>
          <p:cNvCxnSpPr/>
          <p:nvPr userDrawn="1"/>
        </p:nvCxnSpPr>
        <p:spPr>
          <a:xfrm>
            <a:off x="445940" y="1374636"/>
            <a:ext cx="823051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7567-8C5E-43BB-9536-AA24A33A77B8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7567-8C5E-43BB-9536-AA24A33A77B8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5417567-8C5E-43BB-9536-AA24A33A77B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9" r:id="rId2"/>
    <p:sldLayoutId id="2147483678" r:id="rId3"/>
    <p:sldLayoutId id="2147483677" r:id="rId4"/>
    <p:sldLayoutId id="2147483673" r:id="rId5"/>
    <p:sldLayoutId id="2147483680" r:id="rId6"/>
    <p:sldLayoutId id="2147483674" r:id="rId7"/>
    <p:sldLayoutId id="2147483676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em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gif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gif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gif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gif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dirty="0" smtClean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Methodology on </a:t>
            </a:r>
          </a:p>
          <a:p>
            <a:pPr marL="26670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dirty="0" smtClean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Cyber Security for Digital I&amp;C System in Research Reactors</a:t>
            </a: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0309" y="55892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ko-KR" b="1" dirty="0" smtClean="0">
                <a:solidFill>
                  <a:prstClr val="white">
                    <a:lumMod val="75000"/>
                  </a:prstClr>
                </a:solidFill>
                <a:latin typeface="맑은 고딕"/>
                <a:ea typeface="맑은 고딕" panose="020B0503020000020004" pitchFamily="50" charset="-127"/>
              </a:rPr>
              <a:t>Date</a:t>
            </a:r>
            <a:r>
              <a:rPr lang="ko-KR" altLang="en-US" b="1" dirty="0">
                <a:solidFill>
                  <a:prstClr val="white">
                    <a:lumMod val="75000"/>
                  </a:prstClr>
                </a:solidFill>
                <a:latin typeface="맑은 고딕"/>
                <a:ea typeface="맑은 고딕" panose="020B0503020000020004" pitchFamily="50" charset="-127"/>
              </a:rPr>
              <a:t/>
            </a:r>
            <a:br>
              <a:rPr lang="ko-KR" altLang="en-US" b="1" dirty="0">
                <a:solidFill>
                  <a:prstClr val="white">
                    <a:lumMod val="75000"/>
                  </a:prstClr>
                </a:solidFill>
                <a:latin typeface="맑은 고딕"/>
                <a:ea typeface="맑은 고딕" panose="020B0503020000020004" pitchFamily="50" charset="-127"/>
              </a:rPr>
            </a:br>
            <a:r>
              <a:rPr lang="en-US" altLang="ko-KR" sz="1400" dirty="0" smtClean="0">
                <a:solidFill>
                  <a:prstClr val="white">
                    <a:lumMod val="75000"/>
                  </a:prstClr>
                </a:solidFill>
                <a:latin typeface="맑은 고딕"/>
                <a:ea typeface="맑은 고딕" panose="020B0503020000020004" pitchFamily="50" charset="-127"/>
              </a:rPr>
              <a:t>2015.</a:t>
            </a:r>
            <a:r>
              <a:rPr lang="ko-KR" altLang="en-US" sz="1400" dirty="0" smtClean="0">
                <a:solidFill>
                  <a:prstClr val="white">
                    <a:lumMod val="75000"/>
                  </a:prstClr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solidFill>
                  <a:prstClr val="white">
                    <a:lumMod val="75000"/>
                  </a:prstClr>
                </a:solidFill>
                <a:latin typeface="맑은 고딕"/>
                <a:ea typeface="맑은 고딕" panose="020B0503020000020004" pitchFamily="50" charset="-127"/>
              </a:rPr>
              <a:t>11.</a:t>
            </a:r>
            <a:r>
              <a:rPr lang="ko-KR" altLang="en-US" sz="1400" dirty="0" smtClean="0">
                <a:solidFill>
                  <a:prstClr val="white">
                    <a:lumMod val="75000"/>
                  </a:prstClr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solidFill>
                  <a:prstClr val="white">
                    <a:lumMod val="75000"/>
                  </a:prstClr>
                </a:solidFill>
                <a:latin typeface="맑은 고딕"/>
                <a:ea typeface="맑은 고딕" panose="020B0503020000020004" pitchFamily="50" charset="-127"/>
              </a:rPr>
              <a:t>16</a:t>
            </a:r>
            <a:r>
              <a:rPr lang="ko-KR" altLang="en-US" sz="1400" dirty="0" smtClean="0">
                <a:solidFill>
                  <a:prstClr val="white">
                    <a:lumMod val="75000"/>
                  </a:prstClr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1400" dirty="0">
                <a:solidFill>
                  <a:prstClr val="white">
                    <a:lumMod val="75000"/>
                  </a:prstClr>
                </a:solidFill>
                <a:latin typeface="맑은 고딕"/>
                <a:ea typeface="맑은 고딕" panose="020B0503020000020004" pitchFamily="50" charset="-127"/>
              </a:rPr>
              <a:t>～ </a:t>
            </a:r>
            <a:r>
              <a:rPr lang="en-US" altLang="ko-KR" sz="1400" dirty="0" smtClean="0">
                <a:solidFill>
                  <a:prstClr val="white">
                    <a:lumMod val="75000"/>
                  </a:prstClr>
                </a:solidFill>
                <a:latin typeface="맑은 고딕"/>
                <a:ea typeface="맑은 고딕" panose="020B0503020000020004" pitchFamily="50" charset="-127"/>
              </a:rPr>
              <a:t>2015.</a:t>
            </a:r>
            <a:r>
              <a:rPr lang="ko-KR" altLang="en-US" sz="1400" dirty="0" smtClean="0">
                <a:solidFill>
                  <a:prstClr val="white">
                    <a:lumMod val="75000"/>
                  </a:prstClr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solidFill>
                  <a:prstClr val="white">
                    <a:lumMod val="75000"/>
                  </a:prstClr>
                </a:solidFill>
                <a:latin typeface="맑은 고딕"/>
                <a:ea typeface="맑은 고딕" panose="020B0503020000020004" pitchFamily="50" charset="-127"/>
              </a:rPr>
              <a:t>11.</a:t>
            </a:r>
            <a:r>
              <a:rPr lang="ko-KR" altLang="en-US" sz="1400" dirty="0" smtClean="0">
                <a:solidFill>
                  <a:prstClr val="white">
                    <a:lumMod val="75000"/>
                  </a:prstClr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solidFill>
                  <a:prstClr val="white">
                    <a:lumMod val="75000"/>
                  </a:prstClr>
                </a:solidFill>
                <a:latin typeface="맑은 고딕"/>
                <a:ea typeface="맑은 고딕" panose="020B0503020000020004" pitchFamily="50" charset="-127"/>
              </a:rPr>
              <a:t>20</a:t>
            </a:r>
            <a:endParaRPr lang="en-US" altLang="ko-KR" sz="1400" dirty="0">
              <a:solidFill>
                <a:prstClr val="white">
                  <a:lumMod val="75000"/>
                </a:prstClr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9" name="부제목 4"/>
          <p:cNvSpPr>
            <a:spLocks noGrp="1"/>
          </p:cNvSpPr>
          <p:nvPr/>
        </p:nvSpPr>
        <p:spPr bwMode="auto">
          <a:xfrm>
            <a:off x="4672618" y="5392670"/>
            <a:ext cx="440068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0" algn="r" fontAlgn="base">
              <a:spcAft>
                <a:spcPct val="0"/>
              </a:spcAft>
              <a:buNone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Jinsoo Shin</a:t>
            </a:r>
            <a:r>
              <a:rPr kumimoji="0" lang="en-US" altLang="ko-KR" sz="1600" b="1" i="0" u="none" strike="noStrike" kern="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600" b="1" kern="0" dirty="0" err="1">
                <a:solidFill>
                  <a:prstClr val="white"/>
                </a:solidFill>
              </a:rPr>
              <a:t>Gyunyoung</a:t>
            </a:r>
            <a:r>
              <a:rPr lang="en-US" altLang="ko-KR" sz="1600" b="1" kern="0" dirty="0">
                <a:solidFill>
                  <a:prstClr val="white"/>
                </a:solidFill>
              </a:rPr>
              <a:t> </a:t>
            </a:r>
            <a:r>
              <a:rPr lang="en-US" altLang="ko-KR" sz="1600" b="1" kern="0" dirty="0" smtClean="0">
                <a:solidFill>
                  <a:prstClr val="white"/>
                </a:solidFill>
              </a:rPr>
              <a:t>Heo</a:t>
            </a:r>
            <a:r>
              <a:rPr lang="en-US" altLang="ko-KR" sz="1600" b="1" kern="0" baseline="30000" dirty="0" smtClean="0">
                <a:solidFill>
                  <a:prstClr val="white"/>
                </a:solidFill>
              </a:rPr>
              <a:t>1</a:t>
            </a:r>
            <a:r>
              <a:rPr lang="en-US" altLang="ko-KR" sz="1600" b="1" kern="0" dirty="0" smtClean="0">
                <a:solidFill>
                  <a:prstClr val="white"/>
                </a:solidFill>
              </a:rPr>
              <a:t>*, </a:t>
            </a:r>
          </a:p>
          <a:p>
            <a:pPr lvl="0" algn="r" fontAlgn="base">
              <a:spcAft>
                <a:spcPct val="0"/>
              </a:spcAft>
              <a:buNone/>
              <a:defRPr/>
            </a:pPr>
            <a:r>
              <a:rPr lang="en-US" altLang="ko-KR" sz="1600" b="1" kern="0" dirty="0" err="1" smtClean="0">
                <a:solidFill>
                  <a:prstClr val="white"/>
                </a:solidFill>
              </a:rPr>
              <a:t>Hanseong</a:t>
            </a:r>
            <a:r>
              <a:rPr lang="en-US" altLang="ko-KR" sz="1600" b="1" kern="0" dirty="0" smtClean="0">
                <a:solidFill>
                  <a:prstClr val="white"/>
                </a:solidFill>
              </a:rPr>
              <a:t> Son</a:t>
            </a:r>
            <a:r>
              <a:rPr lang="en-US" altLang="ko-KR" sz="1600" b="1" kern="0" baseline="30000" dirty="0" smtClean="0">
                <a:solidFill>
                  <a:prstClr val="white"/>
                </a:solidFill>
              </a:rPr>
              <a:t>2</a:t>
            </a:r>
            <a:endParaRPr kumimoji="0" lang="ko-KR" alt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r" fontAlgn="base">
              <a:spcAft>
                <a:spcPct val="0"/>
              </a:spcAft>
              <a:buNone/>
              <a:defRPr/>
            </a:pP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1: Kyung </a:t>
            </a:r>
            <a:r>
              <a:rPr kumimoji="0" lang="en-US" altLang="ko-K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Hee</a:t>
            </a: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University / </a:t>
            </a:r>
            <a:r>
              <a:rPr lang="en-US" altLang="ko-KR" sz="1200" kern="0" dirty="0" smtClean="0">
                <a:solidFill>
                  <a:prstClr val="white"/>
                </a:solidFill>
              </a:rPr>
              <a:t>2</a:t>
            </a: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en-US" altLang="ko-K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Joongbu</a:t>
            </a: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University </a:t>
            </a:r>
            <a:endParaRPr kumimoji="0" lang="ko-KR" alt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r" defTabSz="91440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+82-31-201-3835</a:t>
            </a:r>
          </a:p>
          <a:p>
            <a:pPr marL="0" marR="0" lvl="0" indent="0" algn="r" defTabSz="91440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* gheo@khu.ac.kr</a:t>
            </a:r>
            <a:endParaRPr kumimoji="0" lang="ko-KR" alt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436096" y="620688"/>
            <a:ext cx="370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맑은 고딕"/>
                <a:ea typeface="맑은 고딕" panose="020B0503020000020004" pitchFamily="50" charset="-127"/>
                <a:cs typeface="Times New Roman" pitchFamily="18" charset="0"/>
              </a:rPr>
              <a:t>ICRR 2015</a:t>
            </a:r>
          </a:p>
          <a:p>
            <a:pPr algn="r">
              <a:defRPr/>
            </a:pPr>
            <a:r>
              <a:rPr lang="en-US" altLang="ko-KR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맑은 고딕"/>
                <a:ea typeface="맑은 고딕" panose="020B0503020000020004" pitchFamily="50" charset="-127"/>
                <a:cs typeface="Times New Roman" pitchFamily="18" charset="0"/>
              </a:rPr>
              <a:t>Vienna, Austria</a:t>
            </a:r>
            <a:endParaRPr lang="en-US" altLang="ko-KR" b="1" dirty="0">
              <a:solidFill>
                <a:srgbClr val="1F497D">
                  <a:lumMod val="60000"/>
                  <a:lumOff val="40000"/>
                </a:srgbClr>
              </a:solidFill>
              <a:latin typeface="맑은 고딕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-2379" y="6597352"/>
            <a:ext cx="325907" cy="26728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22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직선 연결선 20"/>
          <p:cNvCxnSpPr/>
          <p:nvPr/>
        </p:nvCxnSpPr>
        <p:spPr>
          <a:xfrm>
            <a:off x="4949190" y="142875"/>
            <a:ext cx="398907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788024" y="190500"/>
            <a:ext cx="423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Methodology on Cyber Security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Digital I&amp;C System in Research Reactors</a:t>
            </a:r>
            <a:endParaRPr lang="ko-KR" altLang="en-US" sz="1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411172" y="1484784"/>
            <a:ext cx="7761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1600" b="1" dirty="0" smtClean="0">
                <a:solidFill>
                  <a:prstClr val="black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   Event Tree Analysis to identify Design Basis Accident (DBA) for cyber security </a:t>
            </a:r>
            <a:endParaRPr lang="ko-KR" altLang="en-US" sz="1600" b="1" dirty="0">
              <a:solidFill>
                <a:prstClr val="black"/>
              </a:solidFill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grpSp>
        <p:nvGrpSpPr>
          <p:cNvPr id="105" name="그룹 104"/>
          <p:cNvGrpSpPr/>
          <p:nvPr/>
        </p:nvGrpSpPr>
        <p:grpSpPr>
          <a:xfrm>
            <a:off x="256145" y="1592224"/>
            <a:ext cx="374903" cy="154419"/>
            <a:chOff x="1691680" y="2060848"/>
            <a:chExt cx="288032" cy="154419"/>
          </a:xfrm>
        </p:grpSpPr>
        <p:sp>
          <p:nvSpPr>
            <p:cNvPr id="106" name="갈매기형 수장 51"/>
            <p:cNvSpPr/>
            <p:nvPr/>
          </p:nvSpPr>
          <p:spPr>
            <a:xfrm>
              <a:off x="1839331" y="2060848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갈매기형 수장 52"/>
            <p:cNvSpPr/>
            <p:nvPr/>
          </p:nvSpPr>
          <p:spPr>
            <a:xfrm>
              <a:off x="1691680" y="2060848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Slide Number Placeholder 5"/>
          <p:cNvSpPr txBox="1">
            <a:spLocks/>
          </p:cNvSpPr>
          <p:nvPr/>
        </p:nvSpPr>
        <p:spPr>
          <a:xfrm>
            <a:off x="-2379" y="6597352"/>
            <a:ext cx="413551" cy="26728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endParaRPr lang="ko-KR" altLang="en-US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89" y="1915959"/>
            <a:ext cx="7587276" cy="4781047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-180976" y="227013"/>
            <a:ext cx="3244717" cy="338554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>
            <a:spAutoFit/>
          </a:bodyPr>
          <a:lstStyle/>
          <a:p>
            <a:pPr marL="2651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Methodology on Cyber</a:t>
            </a:r>
            <a:r>
              <a:rPr kumimoji="0" lang="en-US" altLang="ko-KR" sz="1600" b="1" i="0" u="none" strike="noStrike" kern="0" cap="none" spc="0" normalizeH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Security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50824" y="912813"/>
            <a:ext cx="3601096" cy="500062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noProof="0" dirty="0" smtClean="0">
                <a:solidFill>
                  <a:prstClr val="white">
                    <a:lumMod val="85000"/>
                  </a:prstClr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Event Tree Analysis for Research Reactors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99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직선 연결선 20"/>
          <p:cNvCxnSpPr/>
          <p:nvPr/>
        </p:nvCxnSpPr>
        <p:spPr>
          <a:xfrm>
            <a:off x="4949190" y="142875"/>
            <a:ext cx="398907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788024" y="190500"/>
            <a:ext cx="423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Methodology on Cyber Security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Digital I&amp;C System in Research Reactors</a:t>
            </a:r>
            <a:endParaRPr lang="ko-KR" altLang="en-US" sz="1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5" name="그룹 104"/>
          <p:cNvGrpSpPr/>
          <p:nvPr/>
        </p:nvGrpSpPr>
        <p:grpSpPr>
          <a:xfrm>
            <a:off x="256145" y="1592224"/>
            <a:ext cx="374903" cy="154419"/>
            <a:chOff x="1691680" y="2060848"/>
            <a:chExt cx="288032" cy="154419"/>
          </a:xfrm>
        </p:grpSpPr>
        <p:sp>
          <p:nvSpPr>
            <p:cNvPr id="106" name="갈매기형 수장 51"/>
            <p:cNvSpPr/>
            <p:nvPr/>
          </p:nvSpPr>
          <p:spPr>
            <a:xfrm>
              <a:off x="1839331" y="2060848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갈매기형 수장 52"/>
            <p:cNvSpPr/>
            <p:nvPr/>
          </p:nvSpPr>
          <p:spPr>
            <a:xfrm>
              <a:off x="1691680" y="2060848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Slide Number Placeholder 5"/>
          <p:cNvSpPr txBox="1">
            <a:spLocks/>
          </p:cNvSpPr>
          <p:nvPr/>
        </p:nvSpPr>
        <p:spPr>
          <a:xfrm>
            <a:off x="-2379" y="6597352"/>
            <a:ext cx="413551" cy="26728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endParaRPr lang="ko-KR" altLang="en-US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62" y="1915959"/>
            <a:ext cx="7598450" cy="4781047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-180976" y="227013"/>
            <a:ext cx="3244717" cy="338554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>
            <a:spAutoFit/>
          </a:bodyPr>
          <a:lstStyle/>
          <a:p>
            <a:pPr marL="2651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Methodology on Cyber</a:t>
            </a:r>
            <a:r>
              <a:rPr kumimoji="0" lang="en-US" altLang="ko-KR" sz="1600" b="1" i="0" u="none" strike="noStrike" kern="0" cap="none" spc="0" normalizeH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Security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50824" y="912813"/>
            <a:ext cx="3601096" cy="500062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noProof="0" dirty="0" smtClean="0">
                <a:solidFill>
                  <a:prstClr val="white">
                    <a:lumMod val="85000"/>
                  </a:prstClr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Event Tree Analysis for Research Reactors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11172" y="1484784"/>
            <a:ext cx="7761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1600" b="1" dirty="0" smtClean="0">
                <a:solidFill>
                  <a:prstClr val="black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   Event Tree Analysis to identify Design Basis Accident (DBA) for cyber security </a:t>
            </a:r>
            <a:endParaRPr lang="ko-KR" altLang="en-US" sz="1600" b="1" dirty="0">
              <a:solidFill>
                <a:prstClr val="black"/>
              </a:solidFill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64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411172" y="1772816"/>
            <a:ext cx="8527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1600" b="1" dirty="0" smtClean="0">
                <a:solidFill>
                  <a:prstClr val="black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   Probabilistic Safety Assessment (PSA)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256145" y="1880256"/>
            <a:ext cx="374903" cy="154419"/>
            <a:chOff x="1691680" y="2060848"/>
            <a:chExt cx="288032" cy="154419"/>
          </a:xfrm>
        </p:grpSpPr>
        <p:sp>
          <p:nvSpPr>
            <p:cNvPr id="19" name="갈매기형 수장 51"/>
            <p:cNvSpPr/>
            <p:nvPr/>
          </p:nvSpPr>
          <p:spPr>
            <a:xfrm>
              <a:off x="1839331" y="2060848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갈매기형 수장 52"/>
            <p:cNvSpPr/>
            <p:nvPr/>
          </p:nvSpPr>
          <p:spPr>
            <a:xfrm>
              <a:off x="1691680" y="2060848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1" name="직선 연결선 20"/>
          <p:cNvCxnSpPr/>
          <p:nvPr/>
        </p:nvCxnSpPr>
        <p:spPr>
          <a:xfrm>
            <a:off x="4949190" y="142875"/>
            <a:ext cx="398907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788024" y="190500"/>
            <a:ext cx="423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Methodology on Cyber Security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Digital I&amp;C System in Research Reactors</a:t>
            </a:r>
            <a:endParaRPr lang="ko-KR" altLang="en-US" sz="1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874" y="2564904"/>
            <a:ext cx="3234699" cy="1788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8" y="2578206"/>
            <a:ext cx="3597344" cy="181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539688" y="449999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Event Tree</a:t>
            </a:r>
            <a:endParaRPr lang="ko-KR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76056" y="449999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Fault Tree</a:t>
            </a:r>
            <a:endParaRPr lang="ko-KR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180976" y="227013"/>
            <a:ext cx="3244717" cy="338554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>
            <a:spAutoFit/>
          </a:bodyPr>
          <a:lstStyle/>
          <a:p>
            <a:pPr marL="2651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Methodology on Cyber</a:t>
            </a:r>
            <a:r>
              <a:rPr kumimoji="0" lang="en-US" altLang="ko-KR" sz="1600" b="1" i="0" u="none" strike="noStrike" kern="0" cap="none" spc="0" normalizeH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Security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27" name="Slide Number Placeholder 5"/>
          <p:cNvSpPr txBox="1">
            <a:spLocks/>
          </p:cNvSpPr>
          <p:nvPr/>
        </p:nvSpPr>
        <p:spPr>
          <a:xfrm>
            <a:off x="-2379" y="6597352"/>
            <a:ext cx="413551" cy="26728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endParaRPr lang="ko-KR" altLang="en-US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250824" y="912813"/>
            <a:ext cx="3529088" cy="500062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noProof="0" dirty="0" smtClean="0">
                <a:solidFill>
                  <a:prstClr val="white">
                    <a:lumMod val="85000"/>
                  </a:prstClr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Existing Safety Assessment Methodologies</a:t>
            </a:r>
          </a:p>
        </p:txBody>
      </p:sp>
    </p:spTree>
    <p:extLst>
      <p:ext uri="{BB962C8B-B14F-4D97-AF65-F5344CB8AC3E}">
        <p14:creationId xmlns:p14="http://schemas.microsoft.com/office/powerpoint/2010/main" val="372553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411172" y="1772816"/>
            <a:ext cx="8527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1600" b="1" dirty="0" smtClean="0">
                <a:solidFill>
                  <a:prstClr val="black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   Probabilistic Safety Assessment (PSA)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50824" y="912813"/>
            <a:ext cx="3529088" cy="500062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noProof="0" dirty="0" smtClean="0">
                <a:solidFill>
                  <a:prstClr val="white">
                    <a:lumMod val="85000"/>
                  </a:prstClr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Existing Safety Assessment Methodologies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256145" y="1880256"/>
            <a:ext cx="374903" cy="154419"/>
            <a:chOff x="1691680" y="2060848"/>
            <a:chExt cx="288032" cy="154419"/>
          </a:xfrm>
        </p:grpSpPr>
        <p:sp>
          <p:nvSpPr>
            <p:cNvPr id="19" name="갈매기형 수장 51"/>
            <p:cNvSpPr/>
            <p:nvPr/>
          </p:nvSpPr>
          <p:spPr>
            <a:xfrm>
              <a:off x="1839331" y="2060848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갈매기형 수장 52"/>
            <p:cNvSpPr/>
            <p:nvPr/>
          </p:nvSpPr>
          <p:spPr>
            <a:xfrm>
              <a:off x="1691680" y="2060848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1" name="직선 연결선 20"/>
          <p:cNvCxnSpPr/>
          <p:nvPr/>
        </p:nvCxnSpPr>
        <p:spPr>
          <a:xfrm>
            <a:off x="4949190" y="142875"/>
            <a:ext cx="398907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788024" y="190500"/>
            <a:ext cx="423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Methodology on Cyber Security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Digital I&amp;C System in Research Reactors</a:t>
            </a:r>
            <a:endParaRPr lang="ko-KR" altLang="en-US" sz="1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874" y="2564904"/>
            <a:ext cx="3234699" cy="1788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8" y="2578206"/>
            <a:ext cx="3597344" cy="181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539688" y="449999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Event Tree</a:t>
            </a:r>
            <a:endParaRPr lang="ko-KR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76056" y="449999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Fault Tree</a:t>
            </a:r>
            <a:endParaRPr lang="ko-KR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180976" y="227013"/>
            <a:ext cx="3244717" cy="338554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>
            <a:spAutoFit/>
          </a:bodyPr>
          <a:lstStyle/>
          <a:p>
            <a:pPr marL="2651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Methodology on Cyber</a:t>
            </a:r>
            <a:r>
              <a:rPr kumimoji="0" lang="en-US" altLang="ko-KR" sz="1600" b="1" i="0" u="none" strike="noStrike" kern="0" cap="none" spc="0" normalizeH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Security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045234" y="2431162"/>
            <a:ext cx="3456384" cy="20791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Slide Number Placeholder 5"/>
          <p:cNvSpPr txBox="1">
            <a:spLocks/>
          </p:cNvSpPr>
          <p:nvPr/>
        </p:nvSpPr>
        <p:spPr>
          <a:xfrm>
            <a:off x="-2379" y="6597352"/>
            <a:ext cx="413551" cy="26728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endParaRPr lang="ko-KR" altLang="en-US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232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-180976" y="227013"/>
            <a:ext cx="3244717" cy="338554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>
            <a:spAutoFit/>
          </a:bodyPr>
          <a:lstStyle/>
          <a:p>
            <a:pPr marL="2651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Methodology on Cyber</a:t>
            </a:r>
            <a:r>
              <a:rPr kumimoji="0" lang="en-US" altLang="ko-KR" sz="1600" b="1" i="0" u="none" strike="noStrike" kern="0" cap="none" spc="0" normalizeH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Security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4949190" y="142875"/>
            <a:ext cx="398907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788024" y="190500"/>
            <a:ext cx="423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Methodology on Cyber Security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Digital I&amp;C System in Research Reactors</a:t>
            </a:r>
            <a:endParaRPr lang="ko-KR" altLang="en-US" sz="1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11172" y="1772816"/>
            <a:ext cx="5528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   Flowchart of BBN Model for Research Reactors</a:t>
            </a:r>
            <a:endParaRPr lang="ko-KR" altLang="en-US" b="1" dirty="0">
              <a:solidFill>
                <a:prstClr val="black"/>
              </a:solidFill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256145" y="1880256"/>
            <a:ext cx="374903" cy="154419"/>
            <a:chOff x="1691680" y="2060848"/>
            <a:chExt cx="288032" cy="154419"/>
          </a:xfrm>
        </p:grpSpPr>
        <p:sp>
          <p:nvSpPr>
            <p:cNvPr id="32" name="갈매기형 수장 51"/>
            <p:cNvSpPr/>
            <p:nvPr/>
          </p:nvSpPr>
          <p:spPr>
            <a:xfrm>
              <a:off x="1839331" y="2060848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갈매기형 수장 52"/>
            <p:cNvSpPr/>
            <p:nvPr/>
          </p:nvSpPr>
          <p:spPr>
            <a:xfrm>
              <a:off x="1691680" y="2060848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1495144" y="2637000"/>
            <a:ext cx="1276656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Check list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355682" y="2637000"/>
            <a:ext cx="1276656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Mitigation Measure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080316" y="2637000"/>
            <a:ext cx="1444012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Vulnerability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632338" y="3861136"/>
            <a:ext cx="1444012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Vulnerability risk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632338" y="4992240"/>
            <a:ext cx="1444012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Architecture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632338" y="6093296"/>
            <a:ext cx="1444012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Final Risk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직선 화살표 연결선 3"/>
          <p:cNvCxnSpPr>
            <a:stCxn id="2" idx="3"/>
            <a:endCxn id="12" idx="1"/>
          </p:cNvCxnSpPr>
          <p:nvPr/>
        </p:nvCxnSpPr>
        <p:spPr>
          <a:xfrm>
            <a:off x="2771800" y="2961036"/>
            <a:ext cx="583882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>
            <a:endCxn id="14" idx="0"/>
          </p:cNvCxnSpPr>
          <p:nvPr/>
        </p:nvCxnSpPr>
        <p:spPr>
          <a:xfrm>
            <a:off x="4632338" y="2961036"/>
            <a:ext cx="722006" cy="9001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stCxn id="13" idx="1"/>
            <a:endCxn id="14" idx="0"/>
          </p:cNvCxnSpPr>
          <p:nvPr/>
        </p:nvCxnSpPr>
        <p:spPr>
          <a:xfrm flipH="1">
            <a:off x="5354344" y="2961036"/>
            <a:ext cx="725972" cy="9001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14" idx="2"/>
            <a:endCxn id="18" idx="0"/>
          </p:cNvCxnSpPr>
          <p:nvPr/>
        </p:nvCxnSpPr>
        <p:spPr>
          <a:xfrm>
            <a:off x="5354344" y="4509208"/>
            <a:ext cx="0" cy="48303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stCxn id="18" idx="2"/>
            <a:endCxn id="19" idx="0"/>
          </p:cNvCxnSpPr>
          <p:nvPr/>
        </p:nvCxnSpPr>
        <p:spPr>
          <a:xfrm>
            <a:off x="5354344" y="5640312"/>
            <a:ext cx="0" cy="45298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91088" y="3424442"/>
            <a:ext cx="228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Qualitative Analysis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95736" y="6232666"/>
            <a:ext cx="230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Quantitative Analysis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250824" y="912813"/>
            <a:ext cx="3241056" cy="500062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noProof="0" dirty="0" smtClean="0">
                <a:solidFill>
                  <a:prstClr val="white">
                    <a:lumMod val="85000"/>
                  </a:prstClr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BBN Cyber Security Evaluation Model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28" name="Rectangle 1"/>
          <p:cNvSpPr/>
          <p:nvPr/>
        </p:nvSpPr>
        <p:spPr>
          <a:xfrm>
            <a:off x="539687" y="4509208"/>
            <a:ext cx="40926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0000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   Reasons for using BBN </a:t>
            </a:r>
          </a:p>
          <a:p>
            <a:pPr marL="0" lvl="1"/>
            <a:r>
              <a:rPr lang="en-US" altLang="ko-KR" sz="1400" b="1" dirty="0" smtClean="0">
                <a:solidFill>
                  <a:srgbClr val="000000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→ </a:t>
            </a:r>
            <a:r>
              <a:rPr lang="en-US" altLang="ko-KR" sz="1400" b="1" dirty="0" smtClean="0">
                <a:solidFill>
                  <a:srgbClr val="FF0000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Modeling complex dependencies with ease</a:t>
            </a:r>
          </a:p>
          <a:p>
            <a:pPr marL="0" lvl="1"/>
            <a:r>
              <a:rPr lang="en-US" altLang="ko-KR" sz="1400" b="1" dirty="0">
                <a:solidFill>
                  <a:srgbClr val="000000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→ </a:t>
            </a:r>
            <a:r>
              <a:rPr lang="en-US" altLang="ko-KR" sz="1400" b="1" dirty="0" smtClean="0">
                <a:solidFill>
                  <a:srgbClr val="FF0000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Use of prior &amp; posterior information</a:t>
            </a:r>
          </a:p>
          <a:p>
            <a:pPr marL="0" lvl="1"/>
            <a:r>
              <a:rPr lang="en-US" altLang="ko-KR" sz="1400" b="1" dirty="0">
                <a:solidFill>
                  <a:srgbClr val="000000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→ </a:t>
            </a:r>
            <a:r>
              <a:rPr lang="en-US" altLang="ko-KR" sz="1400" b="1" dirty="0">
                <a:solidFill>
                  <a:srgbClr val="FF0000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Use of </a:t>
            </a:r>
            <a:r>
              <a:rPr lang="en-US" altLang="ko-KR" sz="1400" b="1" dirty="0" smtClean="0">
                <a:solidFill>
                  <a:srgbClr val="FF0000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both quantitative </a:t>
            </a:r>
          </a:p>
          <a:p>
            <a:pPr marL="0" lvl="1"/>
            <a:r>
              <a:rPr lang="en-US" altLang="ko-KR" sz="1400" b="1" dirty="0" smtClean="0">
                <a:solidFill>
                  <a:srgbClr val="FF0000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                    &amp; qualitative information</a:t>
            </a:r>
            <a:endParaRPr lang="en-US" altLang="ko-KR" sz="1400" b="1" dirty="0">
              <a:solidFill>
                <a:srgbClr val="FF0000"/>
              </a:solidFill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35" name="Slide Number Placeholder 5"/>
          <p:cNvSpPr txBox="1">
            <a:spLocks/>
          </p:cNvSpPr>
          <p:nvPr/>
        </p:nvSpPr>
        <p:spPr>
          <a:xfrm>
            <a:off x="-2379" y="6597352"/>
            <a:ext cx="413551" cy="26728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endParaRPr lang="ko-KR" altLang="en-US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9389" y="2212041"/>
            <a:ext cx="2308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7030A0"/>
                </a:solidFill>
                <a:cs typeface="Times New Roman" pitchFamily="18" charset="0"/>
              </a:rPr>
              <a:t>Activity-quality</a:t>
            </a:r>
            <a:endParaRPr lang="ko-KR" altLang="en-US" sz="1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00204" y="2226438"/>
            <a:ext cx="2308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7030A0"/>
                </a:solidFill>
                <a:cs typeface="Times New Roman" pitchFamily="18" charset="0"/>
              </a:rPr>
              <a:t>Architecture</a:t>
            </a:r>
            <a:endParaRPr lang="ko-KR" altLang="en-US" sz="1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14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직선 연결선 20"/>
          <p:cNvCxnSpPr/>
          <p:nvPr/>
        </p:nvCxnSpPr>
        <p:spPr>
          <a:xfrm>
            <a:off x="4949190" y="142875"/>
            <a:ext cx="398907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788024" y="190500"/>
            <a:ext cx="423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Methodology on Cyber Security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Digital I&amp;C System in Research Reactors</a:t>
            </a:r>
            <a:endParaRPr lang="ko-KR" altLang="en-US" sz="1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11172" y="1556792"/>
            <a:ext cx="5096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   Qualitative and Quantitative Analysis</a:t>
            </a:r>
            <a:endParaRPr lang="ko-KR" altLang="en-US" b="1" dirty="0">
              <a:solidFill>
                <a:prstClr val="black"/>
              </a:solidFill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256145" y="1664232"/>
            <a:ext cx="374903" cy="154419"/>
            <a:chOff x="1691680" y="2060848"/>
            <a:chExt cx="288032" cy="154419"/>
          </a:xfrm>
        </p:grpSpPr>
        <p:sp>
          <p:nvSpPr>
            <p:cNvPr id="32" name="갈매기형 수장 51"/>
            <p:cNvSpPr/>
            <p:nvPr/>
          </p:nvSpPr>
          <p:spPr>
            <a:xfrm>
              <a:off x="1839331" y="2060848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갈매기형 수장 52"/>
            <p:cNvSpPr/>
            <p:nvPr/>
          </p:nvSpPr>
          <p:spPr>
            <a:xfrm>
              <a:off x="1691680" y="2060848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1495144" y="2204864"/>
            <a:ext cx="1276656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Check list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444208" y="2204864"/>
            <a:ext cx="1276656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Mitigation Measure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직선 화살표 연결선 3"/>
          <p:cNvCxnSpPr>
            <a:stCxn id="2" idx="3"/>
            <a:endCxn id="12" idx="1"/>
          </p:cNvCxnSpPr>
          <p:nvPr/>
        </p:nvCxnSpPr>
        <p:spPr>
          <a:xfrm>
            <a:off x="2771800" y="2528900"/>
            <a:ext cx="3672408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91088" y="2910753"/>
            <a:ext cx="228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Qualitative Analysis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20032" y="2910753"/>
            <a:ext cx="232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Quantitative Analysis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직선 화살표 연결선 23"/>
          <p:cNvCxnSpPr>
            <a:stCxn id="28" idx="0"/>
          </p:cNvCxnSpPr>
          <p:nvPr/>
        </p:nvCxnSpPr>
        <p:spPr>
          <a:xfrm flipH="1" flipV="1">
            <a:off x="4572001" y="2576020"/>
            <a:ext cx="11738" cy="112823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7006" y="3704252"/>
            <a:ext cx="84734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Evaluating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the quantitative analysis of mitigation measure through the evaluation of the check list</a:t>
            </a: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Need to convert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from qualitative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analysis to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quantitative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analysis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Words of estimative probability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Assignment of node probability table value according to connection strength between node and node (using 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KAERI/TR-2668/2004 </a:t>
            </a: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ko-KR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250824" y="912813"/>
            <a:ext cx="3241056" cy="500062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noProof="0" dirty="0" smtClean="0">
                <a:solidFill>
                  <a:prstClr val="white">
                    <a:lumMod val="85000"/>
                  </a:prstClr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BBN Cyber Security Evaluation Model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-180976" y="227013"/>
            <a:ext cx="3244717" cy="338554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>
            <a:spAutoFit/>
          </a:bodyPr>
          <a:lstStyle/>
          <a:p>
            <a:pPr marL="2651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Methodology on Cyber</a:t>
            </a:r>
            <a:r>
              <a:rPr kumimoji="0" lang="en-US" altLang="ko-KR" sz="1600" b="1" i="0" u="none" strike="noStrike" kern="0" cap="none" spc="0" normalizeH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Security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26" name="Slide Number Placeholder 5"/>
          <p:cNvSpPr txBox="1">
            <a:spLocks/>
          </p:cNvSpPr>
          <p:nvPr/>
        </p:nvSpPr>
        <p:spPr>
          <a:xfrm>
            <a:off x="-2379" y="6597352"/>
            <a:ext cx="413551" cy="26728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endParaRPr lang="ko-KR" altLang="en-US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09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직선 연결선 20"/>
          <p:cNvCxnSpPr/>
          <p:nvPr/>
        </p:nvCxnSpPr>
        <p:spPr>
          <a:xfrm>
            <a:off x="4949190" y="142875"/>
            <a:ext cx="398907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788024" y="190500"/>
            <a:ext cx="423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Methodology on Cyber Security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Digital I&amp;C System in Research Reactors</a:t>
            </a:r>
            <a:endParaRPr lang="ko-KR" altLang="en-US" sz="1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866470" y="3967584"/>
            <a:ext cx="3981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200" b="1" dirty="0" smtClean="0">
                <a:solidFill>
                  <a:prstClr val="black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Activity-quality model</a:t>
            </a:r>
            <a:endParaRPr lang="en-US" altLang="ko-KR" sz="1200" b="1" dirty="0">
              <a:solidFill>
                <a:prstClr val="black"/>
              </a:solidFill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411172" y="1556702"/>
            <a:ext cx="4160829" cy="338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1600" b="1" dirty="0" smtClean="0">
                <a:solidFill>
                  <a:prstClr val="black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   Cyber </a:t>
            </a:r>
            <a:r>
              <a:rPr lang="en-US" altLang="ko-KR" sz="1600" b="1" dirty="0">
                <a:solidFill>
                  <a:prstClr val="black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Security Evaluation Index (CSEI)</a:t>
            </a:r>
            <a:endParaRPr lang="ko-KR" altLang="en-US" sz="1600" b="1" dirty="0">
              <a:solidFill>
                <a:prstClr val="black"/>
              </a:solidFill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3060527" y="2790366"/>
                <a:ext cx="2722797" cy="78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𝐶𝑆𝐸𝐼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nary>
                    </m:oMath>
                  </m:oMathPara>
                </a14:m>
                <a:endParaRPr lang="ko-KR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527" y="2790366"/>
                <a:ext cx="2722797" cy="7826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직사각형 98"/>
          <p:cNvSpPr/>
          <p:nvPr/>
        </p:nvSpPr>
        <p:spPr>
          <a:xfrm>
            <a:off x="6063035" y="2623845"/>
            <a:ext cx="283014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defRPr/>
            </a:pPr>
            <a:r>
              <a:rPr lang="en-US" altLang="ko-KR" sz="1200" b="1" dirty="0" smtClean="0">
                <a:solidFill>
                  <a:prstClr val="black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Where,</a:t>
            </a:r>
            <a:endParaRPr lang="ko-KR" altLang="en-US" sz="1100" b="1" dirty="0">
              <a:solidFill>
                <a:prstClr val="black"/>
              </a:solidFill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defRPr/>
            </a:pPr>
            <a:r>
              <a:rPr lang="en-US" altLang="ko-KR" sz="1100" dirty="0" smtClean="0">
                <a:solidFill>
                  <a:prstClr val="black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- </a:t>
            </a:r>
            <a:r>
              <a:rPr lang="en-US" altLang="ko-KR" sz="1100" dirty="0" smtClean="0">
                <a:solidFill>
                  <a:prstClr val="black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s is a numeric value of each node</a:t>
            </a:r>
          </a:p>
          <a:p>
            <a:pPr marL="177800" indent="-177800" fontAlgn="base">
              <a:lnSpc>
                <a:spcPct val="150000"/>
              </a:lnSpc>
              <a:defRPr/>
            </a:pPr>
            <a:r>
              <a:rPr lang="en-US" altLang="ko-KR" sz="1100" dirty="0" smtClean="0">
                <a:solidFill>
                  <a:prstClr val="black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- </a:t>
            </a:r>
            <a:r>
              <a:rPr lang="en-US" altLang="ko-KR" sz="1100" dirty="0" smtClean="0">
                <a:solidFill>
                  <a:prstClr val="black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E is a percentage ratio of evaluation for each node</a:t>
            </a:r>
          </a:p>
        </p:txBody>
      </p:sp>
      <p:sp>
        <p:nvSpPr>
          <p:cNvPr id="100" name="직사각형 3"/>
          <p:cNvSpPr>
            <a:spLocks noChangeArrowheads="1"/>
          </p:cNvSpPr>
          <p:nvPr/>
        </p:nvSpPr>
        <p:spPr bwMode="auto">
          <a:xfrm>
            <a:off x="590560" y="1879355"/>
            <a:ext cx="8553439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171450" indent="-171450" fontAlgn="base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ko-KR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How compliant with regulatory guides (From 10 to 90)</a:t>
            </a:r>
          </a:p>
          <a:p>
            <a:pPr marL="171450" indent="-171450" fontAlgn="base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ko-KR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Goodness of </a:t>
            </a:r>
            <a:r>
              <a:rPr lang="en-US" altLang="ko-KR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cyber-attack </a:t>
            </a:r>
            <a:r>
              <a:rPr lang="en-US" altLang="ko-KR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occurrences </a:t>
            </a:r>
            <a:r>
              <a:rPr lang="en-US" altLang="ko-KR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 the completeness of mitigation </a:t>
            </a:r>
            <a:r>
              <a:rPr lang="en-US" altLang="ko-KR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measures</a:t>
            </a:r>
            <a:endParaRPr lang="en-US" altLang="ko-KR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1" name="표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091367"/>
              </p:ext>
            </p:extLst>
          </p:nvPr>
        </p:nvGraphicFramePr>
        <p:xfrm>
          <a:off x="898895" y="4311411"/>
          <a:ext cx="381712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275"/>
                <a:gridCol w="2060846"/>
              </a:tblGrid>
              <a:tr h="2592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Numeric value</a:t>
                      </a:r>
                      <a:r>
                        <a:rPr lang="en-US" altLang="ko-KR" sz="1200" baseline="0" dirty="0" smtClean="0"/>
                        <a:t> of </a:t>
                      </a:r>
                      <a:r>
                        <a:rPr lang="en-US" altLang="ko-KR" sz="1200" dirty="0" smtClean="0"/>
                        <a:t>Stage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Mean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(</a:t>
                      </a:r>
                      <a:r>
                        <a:rPr lang="en-US" altLang="ko-KR" sz="1200" baseline="0" dirty="0" smtClean="0"/>
                        <a:t>Compliance)</a:t>
                      </a:r>
                      <a:endParaRPr lang="ko-KR" altLang="en-US" sz="1200" dirty="0"/>
                    </a:p>
                  </a:txBody>
                  <a:tcPr anchor="ctr"/>
                </a:tc>
              </a:tr>
              <a:tr h="2592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</a:t>
                      </a:r>
                      <a:endParaRPr lang="ko-KR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Very Well</a:t>
                      </a:r>
                      <a:endParaRPr lang="ko-KR" altLang="en-US" sz="1200"/>
                    </a:p>
                  </a:txBody>
                  <a:tcPr/>
                </a:tc>
              </a:tr>
              <a:tr h="2592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Well</a:t>
                      </a:r>
                      <a:endParaRPr lang="ko-KR" altLang="en-US" sz="1200"/>
                    </a:p>
                  </a:txBody>
                  <a:tcPr/>
                </a:tc>
              </a:tr>
              <a:tr h="2592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So </a:t>
                      </a:r>
                      <a:r>
                        <a:rPr lang="en-US" altLang="ko-KR" sz="1200" dirty="0" err="1" smtClean="0"/>
                        <a:t>so</a:t>
                      </a:r>
                      <a:endParaRPr lang="ko-KR" altLang="en-US" sz="1200"/>
                    </a:p>
                  </a:txBody>
                  <a:tcPr/>
                </a:tc>
              </a:tr>
              <a:tr h="2592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Bad</a:t>
                      </a:r>
                      <a:endParaRPr lang="ko-KR" altLang="en-US" sz="1200"/>
                    </a:p>
                  </a:txBody>
                  <a:tcPr/>
                </a:tc>
              </a:tr>
              <a:tr h="2592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Very Bad</a:t>
                      </a:r>
                      <a:endParaRPr lang="ko-KR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" name="직사각형 101"/>
          <p:cNvSpPr/>
          <p:nvPr/>
        </p:nvSpPr>
        <p:spPr>
          <a:xfrm>
            <a:off x="5063934" y="3967584"/>
            <a:ext cx="3981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200" b="1" dirty="0" smtClean="0">
                <a:solidFill>
                  <a:prstClr val="black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Architecture model</a:t>
            </a:r>
            <a:endParaRPr lang="en-US" altLang="ko-KR" sz="1200" dirty="0">
              <a:solidFill>
                <a:prstClr val="black"/>
              </a:solidFill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graphicFrame>
        <p:nvGraphicFramePr>
          <p:cNvPr id="103" name="표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771194"/>
              </p:ext>
            </p:extLst>
          </p:nvPr>
        </p:nvGraphicFramePr>
        <p:xfrm>
          <a:off x="5075361" y="4311411"/>
          <a:ext cx="374511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887"/>
                <a:gridCol w="2016224"/>
              </a:tblGrid>
              <a:tr h="2592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Numeric value</a:t>
                      </a:r>
                      <a:r>
                        <a:rPr lang="en-US" altLang="ko-KR" sz="1200" baseline="0" dirty="0" smtClean="0"/>
                        <a:t> of </a:t>
                      </a:r>
                      <a:r>
                        <a:rPr lang="en-US" altLang="ko-KR" sz="1200" dirty="0" smtClean="0"/>
                        <a:t>Stage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Mean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(Attack Occurrence)</a:t>
                      </a:r>
                      <a:endParaRPr lang="ko-KR" altLang="en-US" sz="1200"/>
                    </a:p>
                  </a:txBody>
                  <a:tcPr anchor="ctr"/>
                </a:tc>
              </a:tr>
              <a:tr h="2592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</a:t>
                      </a:r>
                      <a:endParaRPr lang="ko-KR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Very Low</a:t>
                      </a:r>
                      <a:endParaRPr lang="ko-KR" altLang="en-US" sz="1200" smtClean="0"/>
                    </a:p>
                  </a:txBody>
                  <a:tcPr/>
                </a:tc>
              </a:tr>
              <a:tr h="2592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</a:t>
                      </a:r>
                      <a:endParaRPr lang="ko-KR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Low</a:t>
                      </a:r>
                      <a:endParaRPr lang="ko-KR" altLang="en-US" sz="1200" smtClean="0"/>
                    </a:p>
                  </a:txBody>
                  <a:tcPr/>
                </a:tc>
              </a:tr>
              <a:tr h="2592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</a:t>
                      </a:r>
                      <a:endParaRPr lang="ko-KR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Medium</a:t>
                      </a:r>
                      <a:endParaRPr lang="ko-KR" altLang="en-US" sz="1200" smtClean="0"/>
                    </a:p>
                  </a:txBody>
                  <a:tcPr/>
                </a:tc>
              </a:tr>
              <a:tr h="2592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</a:t>
                      </a:r>
                      <a:endParaRPr lang="ko-KR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High</a:t>
                      </a:r>
                      <a:endParaRPr lang="ko-KR" altLang="en-US" sz="1200"/>
                    </a:p>
                  </a:txBody>
                  <a:tcPr/>
                </a:tc>
              </a:tr>
              <a:tr h="2592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</a:t>
                      </a:r>
                      <a:endParaRPr lang="ko-KR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Very High</a:t>
                      </a:r>
                      <a:endParaRPr lang="ko-KR" altLang="en-US" sz="120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4" name="그림 10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04" y="2742360"/>
            <a:ext cx="1781219" cy="1099293"/>
          </a:xfrm>
          <a:prstGeom prst="rect">
            <a:avLst/>
          </a:prstGeom>
        </p:spPr>
      </p:pic>
      <p:grpSp>
        <p:nvGrpSpPr>
          <p:cNvPr id="105" name="그룹 104"/>
          <p:cNvGrpSpPr/>
          <p:nvPr/>
        </p:nvGrpSpPr>
        <p:grpSpPr>
          <a:xfrm>
            <a:off x="256145" y="1664142"/>
            <a:ext cx="374903" cy="154419"/>
            <a:chOff x="1691680" y="2060848"/>
            <a:chExt cx="288032" cy="154419"/>
          </a:xfrm>
        </p:grpSpPr>
        <p:sp>
          <p:nvSpPr>
            <p:cNvPr id="106" name="갈매기형 수장 51"/>
            <p:cNvSpPr/>
            <p:nvPr/>
          </p:nvSpPr>
          <p:spPr>
            <a:xfrm>
              <a:off x="1839331" y="2060848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갈매기형 수장 52"/>
            <p:cNvSpPr/>
            <p:nvPr/>
          </p:nvSpPr>
          <p:spPr>
            <a:xfrm>
              <a:off x="1691680" y="2060848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Slide Number Placeholder 5"/>
          <p:cNvSpPr txBox="1">
            <a:spLocks/>
          </p:cNvSpPr>
          <p:nvPr/>
        </p:nvSpPr>
        <p:spPr>
          <a:xfrm>
            <a:off x="-2379" y="6597352"/>
            <a:ext cx="413551" cy="26728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endParaRPr lang="ko-KR" altLang="en-US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50824" y="912813"/>
            <a:ext cx="3241056" cy="500062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noProof="0" dirty="0" smtClean="0">
                <a:solidFill>
                  <a:prstClr val="white">
                    <a:lumMod val="85000"/>
                  </a:prstClr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BBN Cyber Security Evaluation Model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-180976" y="227013"/>
            <a:ext cx="3244717" cy="338554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>
            <a:spAutoFit/>
          </a:bodyPr>
          <a:lstStyle/>
          <a:p>
            <a:pPr marL="2651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Methodology on Cyber</a:t>
            </a:r>
            <a:r>
              <a:rPr kumimoji="0" lang="en-US" altLang="ko-KR" sz="1600" b="1" i="0" u="none" strike="noStrike" kern="0" cap="none" spc="0" normalizeH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Security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5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직선 연결선 20"/>
          <p:cNvCxnSpPr/>
          <p:nvPr/>
        </p:nvCxnSpPr>
        <p:spPr>
          <a:xfrm>
            <a:off x="4949190" y="142875"/>
            <a:ext cx="398907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788024" y="190500"/>
            <a:ext cx="423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Methodology on Cyber Security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Digital I&amp;C System in Research Reactors</a:t>
            </a:r>
            <a:endParaRPr lang="ko-KR" altLang="en-US" sz="1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411172" y="1556702"/>
            <a:ext cx="7689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1600" b="1" dirty="0" smtClean="0">
                <a:solidFill>
                  <a:prstClr val="black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    BBN Model for Reactor Protection System in Research Reactors</a:t>
            </a:r>
            <a:endParaRPr lang="ko-KR" altLang="en-US" sz="1600" b="1" dirty="0">
              <a:solidFill>
                <a:prstClr val="black"/>
              </a:solidFill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grpSp>
        <p:nvGrpSpPr>
          <p:cNvPr id="105" name="그룹 104"/>
          <p:cNvGrpSpPr/>
          <p:nvPr/>
        </p:nvGrpSpPr>
        <p:grpSpPr>
          <a:xfrm>
            <a:off x="256145" y="1664142"/>
            <a:ext cx="374903" cy="154419"/>
            <a:chOff x="1691680" y="2060848"/>
            <a:chExt cx="288032" cy="154419"/>
          </a:xfrm>
        </p:grpSpPr>
        <p:sp>
          <p:nvSpPr>
            <p:cNvPr id="106" name="갈매기형 수장 51"/>
            <p:cNvSpPr/>
            <p:nvPr/>
          </p:nvSpPr>
          <p:spPr>
            <a:xfrm>
              <a:off x="1839331" y="2060848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갈매기형 수장 52"/>
            <p:cNvSpPr/>
            <p:nvPr/>
          </p:nvSpPr>
          <p:spPr>
            <a:xfrm>
              <a:off x="1691680" y="2060848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Slide Number Placeholder 5"/>
          <p:cNvSpPr txBox="1">
            <a:spLocks/>
          </p:cNvSpPr>
          <p:nvPr/>
        </p:nvSpPr>
        <p:spPr>
          <a:xfrm>
            <a:off x="-2379" y="6597352"/>
            <a:ext cx="413551" cy="26728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13</a:t>
            </a:r>
            <a:endParaRPr lang="ko-KR" altLang="en-US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250824" y="912813"/>
            <a:ext cx="3241056" cy="500062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noProof="0" dirty="0" smtClean="0">
                <a:solidFill>
                  <a:prstClr val="white">
                    <a:lumMod val="85000"/>
                  </a:prstClr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BBN Cyber Security Evaluation Model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-180976" y="227013"/>
            <a:ext cx="3244717" cy="338554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>
            <a:spAutoFit/>
          </a:bodyPr>
          <a:lstStyle/>
          <a:p>
            <a:pPr marL="2651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Methodology on Cyber</a:t>
            </a:r>
            <a:r>
              <a:rPr kumimoji="0" lang="en-US" altLang="ko-KR" sz="1600" b="1" i="0" u="none" strike="noStrike" kern="0" cap="none" spc="0" normalizeH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Security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04" y="1988842"/>
            <a:ext cx="3433792" cy="460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4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직선 연결선 20"/>
          <p:cNvCxnSpPr/>
          <p:nvPr/>
        </p:nvCxnSpPr>
        <p:spPr>
          <a:xfrm>
            <a:off x="4949190" y="142875"/>
            <a:ext cx="398907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788024" y="190500"/>
            <a:ext cx="423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Methodology on Cyber Security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Digital I&amp;C System in Research Reactors</a:t>
            </a:r>
            <a:endParaRPr lang="ko-KR" altLang="en-US" sz="1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411172" y="1556702"/>
            <a:ext cx="7689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1600" b="1" dirty="0" smtClean="0">
                <a:solidFill>
                  <a:prstClr val="black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    BBN Model for Reactor Protection System in Research Reactors</a:t>
            </a:r>
            <a:endParaRPr lang="ko-KR" altLang="en-US" sz="1600" b="1" dirty="0">
              <a:solidFill>
                <a:prstClr val="black"/>
              </a:solidFill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grpSp>
        <p:nvGrpSpPr>
          <p:cNvPr id="105" name="그룹 104"/>
          <p:cNvGrpSpPr/>
          <p:nvPr/>
        </p:nvGrpSpPr>
        <p:grpSpPr>
          <a:xfrm>
            <a:off x="256145" y="1664142"/>
            <a:ext cx="374903" cy="154419"/>
            <a:chOff x="1691680" y="2060848"/>
            <a:chExt cx="288032" cy="154419"/>
          </a:xfrm>
        </p:grpSpPr>
        <p:sp>
          <p:nvSpPr>
            <p:cNvPr id="106" name="갈매기형 수장 51"/>
            <p:cNvSpPr/>
            <p:nvPr/>
          </p:nvSpPr>
          <p:spPr>
            <a:xfrm>
              <a:off x="1839331" y="2060848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갈매기형 수장 52"/>
            <p:cNvSpPr/>
            <p:nvPr/>
          </p:nvSpPr>
          <p:spPr>
            <a:xfrm>
              <a:off x="1691680" y="2060848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Slide Number Placeholder 5"/>
          <p:cNvSpPr txBox="1">
            <a:spLocks/>
          </p:cNvSpPr>
          <p:nvPr/>
        </p:nvSpPr>
        <p:spPr>
          <a:xfrm>
            <a:off x="-2379" y="6597352"/>
            <a:ext cx="413551" cy="26728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13</a:t>
            </a:r>
            <a:endParaRPr lang="ko-KR" altLang="en-US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" name="그림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30" y="2107137"/>
            <a:ext cx="5666740" cy="4465320"/>
          </a:xfrm>
          <a:prstGeom prst="rect">
            <a:avLst/>
          </a:prstGeom>
        </p:spPr>
      </p:pic>
      <p:sp>
        <p:nvSpPr>
          <p:cNvPr id="23" name="모서리가 둥근 직사각형 22"/>
          <p:cNvSpPr/>
          <p:nvPr/>
        </p:nvSpPr>
        <p:spPr>
          <a:xfrm>
            <a:off x="250824" y="912813"/>
            <a:ext cx="3241056" cy="500062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noProof="0" dirty="0" smtClean="0">
                <a:solidFill>
                  <a:prstClr val="white">
                    <a:lumMod val="85000"/>
                  </a:prstClr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BBN Cyber Security Evaluation Model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-180976" y="227013"/>
            <a:ext cx="3244717" cy="338554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>
            <a:spAutoFit/>
          </a:bodyPr>
          <a:lstStyle/>
          <a:p>
            <a:pPr marL="2651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Methodology on Cyber</a:t>
            </a:r>
            <a:r>
              <a:rPr kumimoji="0" lang="en-US" altLang="ko-KR" sz="1600" b="1" i="0" u="none" strike="noStrike" kern="0" cap="none" spc="0" normalizeH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Security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3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직선 연결선 20"/>
          <p:cNvCxnSpPr/>
          <p:nvPr/>
        </p:nvCxnSpPr>
        <p:spPr>
          <a:xfrm>
            <a:off x="4949190" y="142875"/>
            <a:ext cx="398907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788024" y="190500"/>
            <a:ext cx="423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Methodology on Cyber Security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Digital I&amp;C System in Research Reactors</a:t>
            </a:r>
            <a:endParaRPr lang="ko-KR" altLang="en-US" sz="1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-2379" y="6597352"/>
            <a:ext cx="413551" cy="26728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14</a:t>
            </a:r>
            <a:endParaRPr lang="ko-KR" altLang="en-US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077905"/>
              </p:ext>
            </p:extLst>
          </p:nvPr>
        </p:nvGraphicFramePr>
        <p:xfrm>
          <a:off x="457980" y="2564904"/>
          <a:ext cx="8310235" cy="2009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r:id="rId4" imgW="9126171" imgH="2189430" progId="VisioViewer.Viewer.1">
                  <p:embed/>
                </p:oleObj>
              </mc:Choice>
              <mc:Fallback>
                <p:oleObj r:id="rId4" imgW="9126171" imgH="2189430" progId="VisioViewer.Viewer.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80" y="2564904"/>
                        <a:ext cx="8310235" cy="20092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모서리가 둥근 직사각형 13"/>
          <p:cNvSpPr/>
          <p:nvPr/>
        </p:nvSpPr>
        <p:spPr>
          <a:xfrm>
            <a:off x="250824" y="912813"/>
            <a:ext cx="3241056" cy="500062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noProof="0" dirty="0" smtClean="0">
                <a:solidFill>
                  <a:prstClr val="white">
                    <a:lumMod val="85000"/>
                  </a:prstClr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BBN Cyber Security Evaluation Model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-180976" y="227013"/>
            <a:ext cx="3244717" cy="338554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>
            <a:spAutoFit/>
          </a:bodyPr>
          <a:lstStyle/>
          <a:p>
            <a:pPr marL="2651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Methodology on Cyber</a:t>
            </a:r>
            <a:r>
              <a:rPr kumimoji="0" lang="en-US" altLang="ko-KR" sz="1600" b="1" i="0" u="none" strike="noStrike" kern="0" cap="none" spc="0" normalizeH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Security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11172" y="1556702"/>
            <a:ext cx="7689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1600" b="1" dirty="0" smtClean="0">
                <a:solidFill>
                  <a:prstClr val="black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   Analysis Process with the BBN Model</a:t>
            </a:r>
            <a:endParaRPr lang="ko-KR" altLang="en-US" sz="1600" b="1" dirty="0">
              <a:solidFill>
                <a:prstClr val="black"/>
              </a:solidFill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256145" y="1664142"/>
            <a:ext cx="374903" cy="154419"/>
            <a:chOff x="1691680" y="2060848"/>
            <a:chExt cx="288032" cy="154419"/>
          </a:xfrm>
        </p:grpSpPr>
        <p:sp>
          <p:nvSpPr>
            <p:cNvPr id="18" name="갈매기형 수장 51"/>
            <p:cNvSpPr/>
            <p:nvPr/>
          </p:nvSpPr>
          <p:spPr>
            <a:xfrm>
              <a:off x="1839331" y="2060848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갈매기형 수장 52"/>
            <p:cNvSpPr/>
            <p:nvPr/>
          </p:nvSpPr>
          <p:spPr>
            <a:xfrm>
              <a:off x="1691680" y="2060848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31048" y="4284784"/>
            <a:ext cx="318313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Buildup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17254" y="4300142"/>
            <a:ext cx="318313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Applications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73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o-KR" altLang="en-US" sz="105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ko-KR" sz="105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ko-KR" sz="4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Layout</a:t>
            </a:r>
            <a:endParaRPr lang="en-US" altLang="ko-KR" sz="48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0" y="44450"/>
            <a:ext cx="76683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" rIns="3600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0" algn="just">
              <a:spcBef>
                <a:spcPts val="0"/>
              </a:spcBef>
              <a:buNone/>
              <a:defRPr/>
            </a:pPr>
            <a:r>
              <a:rPr lang="en-US" altLang="ko-KR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Methodology on Cyber Security for Digital I&amp;C System in Research Reactors</a:t>
            </a:r>
            <a:endParaRPr lang="en-US" altLang="ko-KR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488238" y="852488"/>
            <a:ext cx="165576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2015.11.18</a:t>
            </a:r>
            <a:endParaRPr lang="en-US" altLang="ko-KR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부제목 2"/>
          <p:cNvSpPr>
            <a:spLocks noGrp="1"/>
          </p:cNvSpPr>
          <p:nvPr/>
        </p:nvSpPr>
        <p:spPr bwMode="auto">
          <a:xfrm>
            <a:off x="143446" y="1484784"/>
            <a:ext cx="8857108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 Introduction</a:t>
            </a:r>
            <a:endParaRPr lang="en-US" altLang="ko-K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 Methodology on Cyber Security</a:t>
            </a:r>
          </a:p>
          <a:p>
            <a:pPr lvl="1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 Event Tree Analysis</a:t>
            </a:r>
          </a:p>
          <a:p>
            <a:pPr lvl="1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 Cyber Security Evaluation Model using Bayesian Belief Network</a:t>
            </a:r>
            <a:endParaRPr lang="ko-KR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 Conclusions</a:t>
            </a:r>
            <a:endParaRPr lang="en-US" altLang="ko-K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-2379" y="6597352"/>
            <a:ext cx="325907" cy="26728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200" b="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6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411172" y="1772816"/>
            <a:ext cx="8527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1600" b="1" dirty="0" smtClean="0">
                <a:solidFill>
                  <a:prstClr val="black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   Cyber Security Evaluation with ET and BBN model</a:t>
            </a:r>
            <a:endParaRPr lang="ko-KR" altLang="en-US" sz="1600" b="1" dirty="0">
              <a:solidFill>
                <a:prstClr val="black"/>
              </a:solidFill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256145" y="1880256"/>
            <a:ext cx="374903" cy="154419"/>
            <a:chOff x="1691680" y="2060848"/>
            <a:chExt cx="288032" cy="154419"/>
          </a:xfrm>
        </p:grpSpPr>
        <p:sp>
          <p:nvSpPr>
            <p:cNvPr id="19" name="갈매기형 수장 51"/>
            <p:cNvSpPr/>
            <p:nvPr/>
          </p:nvSpPr>
          <p:spPr>
            <a:xfrm>
              <a:off x="1839331" y="2060848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갈매기형 수장 52"/>
            <p:cNvSpPr/>
            <p:nvPr/>
          </p:nvSpPr>
          <p:spPr>
            <a:xfrm>
              <a:off x="1691680" y="2060848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1" name="직선 연결선 20"/>
          <p:cNvCxnSpPr/>
          <p:nvPr/>
        </p:nvCxnSpPr>
        <p:spPr>
          <a:xfrm>
            <a:off x="4949190" y="142875"/>
            <a:ext cx="398907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788024" y="190500"/>
            <a:ext cx="423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Methodology on Cyber Security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Digital I&amp;C System in Research Reactors</a:t>
            </a:r>
            <a:endParaRPr lang="ko-KR" altLang="en-US" sz="1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그림 2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22" y="2313105"/>
            <a:ext cx="7813092" cy="3750060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-180976" y="227013"/>
            <a:ext cx="3244717" cy="338554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>
            <a:spAutoFit/>
          </a:bodyPr>
          <a:lstStyle/>
          <a:p>
            <a:pPr marL="2651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Methodology on Cyber</a:t>
            </a:r>
            <a:r>
              <a:rPr kumimoji="0" lang="en-US" altLang="ko-KR" sz="1600" b="1" i="0" u="none" strike="noStrike" kern="0" cap="none" spc="0" normalizeH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Security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250824" y="912813"/>
            <a:ext cx="4537200" cy="500062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noProof="0" dirty="0" smtClean="0">
                <a:solidFill>
                  <a:prstClr val="white">
                    <a:lumMod val="85000"/>
                  </a:prstClr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Methodology on Cyber Security for Research Reactors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30" name="Slide Number Placeholder 5"/>
          <p:cNvSpPr txBox="1">
            <a:spLocks/>
          </p:cNvSpPr>
          <p:nvPr/>
        </p:nvSpPr>
        <p:spPr>
          <a:xfrm>
            <a:off x="-2379" y="6597352"/>
            <a:ext cx="413551" cy="26728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r>
            <a:endParaRPr lang="ko-KR" altLang="en-US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115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직선 연결선 41"/>
          <p:cNvCxnSpPr/>
          <p:nvPr/>
        </p:nvCxnSpPr>
        <p:spPr>
          <a:xfrm>
            <a:off x="4949190" y="142875"/>
            <a:ext cx="3989070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</a:ln>
          <a:effectLst/>
        </p:spPr>
      </p:cxn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4788024" y="190500"/>
            <a:ext cx="423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Methodology on Cyber Security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Digital I&amp;C System in Research Reactors</a:t>
            </a:r>
            <a:endParaRPr lang="ko-KR" altLang="en-US" sz="14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-180976" y="227013"/>
            <a:ext cx="1656632" cy="338554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>
            <a:spAutoFit/>
          </a:bodyPr>
          <a:lstStyle/>
          <a:p>
            <a:pPr marL="2651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Conclusions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35424" y="1"/>
            <a:ext cx="6589104" cy="64533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50000"/>
              </a:lnSpc>
              <a:defRPr/>
            </a:pPr>
            <a:endParaRPr lang="en-US" altLang="ko-KR" sz="2000" b="1" dirty="0" smtClean="0">
              <a:solidFill>
                <a:srgbClr val="F79646">
                  <a:lumMod val="75000"/>
                </a:srgbClr>
              </a:solidFill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20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2000" b="1" dirty="0" smtClean="0">
              <a:solidFill>
                <a:srgbClr val="F79646">
                  <a:lumMod val="75000"/>
                </a:srgbClr>
              </a:solidFill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2000" b="1" dirty="0" smtClean="0">
              <a:solidFill>
                <a:srgbClr val="F79646">
                  <a:lumMod val="75000"/>
                </a:srgbClr>
              </a:solidFill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  <a:p>
            <a:pPr marL="534988" indent="-534988">
              <a:lnSpc>
                <a:spcPct val="150000"/>
              </a:lnSpc>
              <a:defRPr/>
            </a:pPr>
            <a:r>
              <a:rPr lang="ko-KR" altLang="en-US" sz="20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▶▶ </a:t>
            </a:r>
            <a:r>
              <a:rPr lang="en-US" altLang="ko-KR" sz="2000" b="1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Cyber Security Risk Evaluation for Research Reactors</a:t>
            </a:r>
            <a:endParaRPr lang="en-US" altLang="ko-KR" sz="20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  <a:p>
            <a:pPr marL="801688" indent="-265113">
              <a:lnSpc>
                <a:spcPct val="150000"/>
              </a:lnSpc>
              <a:defRPr/>
            </a:pPr>
            <a:r>
              <a:rPr lang="en-US" altLang="ko-KR" b="1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ko-KR" b="1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It is difficult to quantify and standardize all potential situations</a:t>
            </a:r>
          </a:p>
          <a:p>
            <a:pPr marL="801688" indent="-265113">
              <a:lnSpc>
                <a:spcPct val="150000"/>
              </a:lnSpc>
              <a:defRPr/>
            </a:pPr>
            <a:r>
              <a:rPr lang="en-US" altLang="ko-KR" b="1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  <a:sym typeface="Wingdings" pitchFamily="2" charset="2"/>
              </a:rPr>
              <a:t> We proposed the methodology with ET and BBN models</a:t>
            </a:r>
          </a:p>
          <a:p>
            <a:pPr marL="801688" indent="-265113">
              <a:lnSpc>
                <a:spcPct val="150000"/>
              </a:lnSpc>
              <a:defRPr/>
            </a:pPr>
            <a:r>
              <a:rPr lang="en-US" altLang="ko-KR" b="1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  <a:sym typeface="Wingdings" pitchFamily="2" charset="2"/>
              </a:rPr>
              <a:t> ET </a:t>
            </a:r>
            <a:r>
              <a:rPr lang="en-US" altLang="ko-KR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  <a:sym typeface="Wingdings" pitchFamily="2" charset="2"/>
              </a:rPr>
              <a:t>model can </a:t>
            </a:r>
            <a:r>
              <a:rPr lang="en-US" altLang="ko-KR" b="1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  <a:sym typeface="Wingdings" pitchFamily="2" charset="2"/>
              </a:rPr>
              <a:t>help to identify the issues (point of interests) </a:t>
            </a:r>
            <a:r>
              <a:rPr lang="en-US" altLang="ko-KR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  <a:sym typeface="Wingdings" pitchFamily="2" charset="2"/>
              </a:rPr>
              <a:t>for cyber security</a:t>
            </a:r>
          </a:p>
          <a:p>
            <a:pPr marL="801688" indent="-265113">
              <a:lnSpc>
                <a:spcPct val="150000"/>
              </a:lnSpc>
              <a:defRPr/>
            </a:pPr>
            <a:r>
              <a:rPr lang="en-US" altLang="ko-KR" b="1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ko-KR" b="1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BBN model can facilitate to develop activity-quality as well as </a:t>
            </a:r>
            <a:r>
              <a:rPr lang="en-GB" altLang="ko-KR" b="1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architecture of RPS from the viewpoint of cyber security</a:t>
            </a:r>
            <a:endParaRPr lang="ko-KR" altLang="en-US" b="1" dirty="0" smtClean="0">
              <a:solidFill>
                <a:srgbClr val="F79646">
                  <a:lumMod val="75000"/>
                </a:srgbClr>
              </a:solidFill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-2379" y="6597352"/>
            <a:ext cx="413551" cy="26728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16</a:t>
            </a:r>
            <a:endParaRPr lang="ko-KR" altLang="en-US" sz="1200" b="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직사각형 2"/>
          <p:cNvSpPr>
            <a:spLocks noChangeArrowheads="1"/>
          </p:cNvSpPr>
          <p:nvPr/>
        </p:nvSpPr>
        <p:spPr bwMode="auto">
          <a:xfrm>
            <a:off x="-107949" y="1324125"/>
            <a:ext cx="28433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193675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285750" marR="0" lvl="0" indent="-193675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36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3347864" y="3153579"/>
            <a:ext cx="5544616" cy="3914720"/>
          </a:xfrm>
          <a:prstGeom prst="roundRect">
            <a:avLst/>
          </a:prstGeom>
          <a:solidFill>
            <a:sysClr val="window" lastClr="FFFFFF">
              <a:alpha val="89000"/>
            </a:sysClr>
          </a:solidFill>
          <a:ln w="25400" cap="flat" cmpd="sng" algn="ctr">
            <a:noFill/>
            <a:prstDash val="solid"/>
          </a:ln>
          <a:effectLst>
            <a:softEdge rad="317500"/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4949190" y="142875"/>
            <a:ext cx="398907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8" name="모서리가 둥근 직사각형 17"/>
          <p:cNvSpPr/>
          <p:nvPr/>
        </p:nvSpPr>
        <p:spPr>
          <a:xfrm>
            <a:off x="827584" y="1920565"/>
            <a:ext cx="5811874" cy="803634"/>
          </a:xfrm>
          <a:prstGeom prst="roundRect">
            <a:avLst/>
          </a:prstGeom>
          <a:solidFill>
            <a:sysClr val="window" lastClr="FFFFFF">
              <a:alpha val="89000"/>
            </a:sysClr>
          </a:solidFill>
          <a:ln w="25400" cap="flat" cmpd="sng" algn="ctr">
            <a:noFill/>
            <a:prstDash val="solid"/>
          </a:ln>
          <a:effectLst>
            <a:softEdge rad="317500"/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4788024" y="190500"/>
            <a:ext cx="423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Methodology on Cyber Security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Digital I&amp;C System in Research Reactors</a:t>
            </a:r>
            <a:endParaRPr lang="ko-KR" altLang="en-US" sz="1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779912" y="3683923"/>
            <a:ext cx="4536504" cy="3133707"/>
          </a:xfrm>
          <a:prstGeom prst="roundRect">
            <a:avLst/>
          </a:prstGeom>
          <a:solidFill>
            <a:sysClr val="window" lastClr="FFFFFF">
              <a:alpha val="89000"/>
            </a:sysClr>
          </a:solidFill>
          <a:ln w="25400" cap="flat" cmpd="sng" algn="ctr">
            <a:noFill/>
            <a:prstDash val="solid"/>
          </a:ln>
          <a:effectLst>
            <a:softEdge rad="317500"/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042988" y="1669896"/>
            <a:ext cx="74104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2514600" algn="l"/>
              </a:tabLst>
              <a:defRPr/>
            </a:pPr>
            <a:r>
              <a:rPr lang="ko-KR" altLang="en-US" sz="28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</a:t>
            </a:r>
            <a:r>
              <a:rPr lang="en-US" altLang="ko-KR" sz="2800" b="1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Research </a:t>
            </a:r>
            <a:r>
              <a:rPr lang="en-US" altLang="ko-KR" sz="2000" b="1" dirty="0" smtClean="0">
                <a:solidFill>
                  <a:prstClr val="black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Goal</a:t>
            </a:r>
            <a:endParaRPr lang="en-US" altLang="ko-KR" sz="2000" b="1" dirty="0">
              <a:solidFill>
                <a:prstClr val="black"/>
              </a:solidFill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03350" y="2193771"/>
            <a:ext cx="7504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  <a:defRPr/>
            </a:pPr>
            <a:r>
              <a:rPr lang="en-US" altLang="ko-KR" b="1" dirty="0" smtClean="0">
                <a:solidFill>
                  <a:srgbClr val="000000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Proposing </a:t>
            </a:r>
            <a:r>
              <a:rPr lang="en-US" altLang="ko-KR" b="1" dirty="0" smtClean="0">
                <a:solidFill>
                  <a:srgbClr val="FF0000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the methodology</a:t>
            </a:r>
            <a:r>
              <a:rPr lang="en-US" altLang="ko-KR" b="1" dirty="0" smtClean="0">
                <a:solidFill>
                  <a:srgbClr val="000000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for cyber security risk evaluation </a:t>
            </a:r>
          </a:p>
          <a:p>
            <a:pPr>
              <a:defRPr/>
            </a:pP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</a:t>
            </a:r>
            <a:r>
              <a:rPr lang="en-US" altLang="ko-KR" b="1" dirty="0" smtClean="0">
                <a:solidFill>
                  <a:srgbClr val="000000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 with </a:t>
            </a:r>
            <a:r>
              <a:rPr lang="en-US" altLang="ko-KR" b="1" dirty="0" smtClean="0">
                <a:solidFill>
                  <a:srgbClr val="FF0000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Event Tree (ET)</a:t>
            </a:r>
            <a:r>
              <a:rPr lang="en-US" altLang="ko-KR" b="1" dirty="0" smtClean="0">
                <a:solidFill>
                  <a:srgbClr val="000000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and </a:t>
            </a:r>
            <a:r>
              <a:rPr lang="en-US" altLang="ko-KR" b="1" dirty="0" smtClean="0">
                <a:solidFill>
                  <a:srgbClr val="FF0000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Bayesian Belief Network (BBN) </a:t>
            </a:r>
            <a:r>
              <a:rPr lang="en-US" altLang="ko-KR" b="1" dirty="0" smtClean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model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3995985" y="3927940"/>
            <a:ext cx="3573709" cy="36195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 ▶ </a:t>
            </a: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ET model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4052714" y="4281721"/>
            <a:ext cx="496904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171450" marR="0" lvl="0" indent="-171450" defTabSz="91440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1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Systematic analysis for hazard scenarios under cyber-attack</a:t>
            </a:r>
          </a:p>
          <a:p>
            <a:pPr marL="171450" marR="0" lvl="0" indent="-171450" defTabSz="91440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Deduction of</a:t>
            </a:r>
            <a:r>
              <a:rPr kumimoji="0" lang="en-US" altLang="ko-KR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critical digital asset (CDA) for research reactors</a:t>
            </a:r>
            <a:endParaRPr kumimoji="0" lang="ko-KR" altLang="en-US" sz="14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-180975" y="215900"/>
            <a:ext cx="1368425" cy="338138"/>
          </a:xfrm>
          <a:prstGeom prst="rect">
            <a:avLst/>
          </a:prstGeom>
          <a:solidFill>
            <a:sysClr val="windowText" lastClr="000000"/>
          </a:solidFill>
        </p:spPr>
        <p:txBody>
          <a:bodyPr>
            <a:spAutoFit/>
          </a:bodyPr>
          <a:lstStyle/>
          <a:p>
            <a:pPr marL="2651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Goal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-2379" y="6597352"/>
            <a:ext cx="325907" cy="26728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직사각형 22"/>
          <p:cNvSpPr/>
          <p:nvPr/>
        </p:nvSpPr>
        <p:spPr>
          <a:xfrm>
            <a:off x="3995935" y="5416142"/>
            <a:ext cx="3866209" cy="36195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 ▶ </a:t>
            </a: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BBN model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27" name="TextBox 22"/>
          <p:cNvSpPr txBox="1">
            <a:spLocks noChangeArrowheads="1"/>
          </p:cNvSpPr>
          <p:nvPr/>
        </p:nvSpPr>
        <p:spPr bwMode="auto">
          <a:xfrm>
            <a:off x="4072579" y="5769923"/>
            <a:ext cx="420487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ko-KR" sz="1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I&amp;C architecture modeling (ex. Reactor Protection System) to be merged with ET models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ko-KR" sz="1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Quantification from Qualitative values</a:t>
            </a:r>
            <a:endParaRPr kumimoji="0" lang="ko-KR" altLang="en-US" sz="14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86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411172" y="1772816"/>
            <a:ext cx="8527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1600" b="1" dirty="0" smtClean="0">
                <a:solidFill>
                  <a:prstClr val="black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   Cyber Security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50824" y="912813"/>
            <a:ext cx="1296840" cy="500062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noProof="0" dirty="0" smtClean="0">
                <a:solidFill>
                  <a:prstClr val="white">
                    <a:lumMod val="85000"/>
                  </a:prstClr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Introduction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256145" y="1880256"/>
            <a:ext cx="374903" cy="154419"/>
            <a:chOff x="1691680" y="2060848"/>
            <a:chExt cx="288032" cy="154419"/>
          </a:xfrm>
        </p:grpSpPr>
        <p:sp>
          <p:nvSpPr>
            <p:cNvPr id="19" name="갈매기형 수장 51"/>
            <p:cNvSpPr/>
            <p:nvPr/>
          </p:nvSpPr>
          <p:spPr>
            <a:xfrm>
              <a:off x="1839331" y="2060848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갈매기형 수장 52"/>
            <p:cNvSpPr/>
            <p:nvPr/>
          </p:nvSpPr>
          <p:spPr>
            <a:xfrm>
              <a:off x="1691680" y="2060848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1" name="직선 연결선 20"/>
          <p:cNvCxnSpPr/>
          <p:nvPr/>
        </p:nvCxnSpPr>
        <p:spPr>
          <a:xfrm>
            <a:off x="4949190" y="142875"/>
            <a:ext cx="398907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788024" y="190500"/>
            <a:ext cx="423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Methodology on Cyber Security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Digital I&amp;C System in Research Reactors</a:t>
            </a:r>
            <a:endParaRPr lang="ko-KR" altLang="en-US" sz="1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180976" y="227013"/>
            <a:ext cx="1656632" cy="338554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>
            <a:spAutoFit/>
          </a:bodyPr>
          <a:lstStyle/>
          <a:p>
            <a:pPr marL="2651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Introduction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799" y="2329359"/>
            <a:ext cx="5150434" cy="3365408"/>
          </a:xfrm>
          <a:prstGeom prst="rect">
            <a:avLst/>
          </a:prstGeom>
        </p:spPr>
      </p:pic>
      <p:sp>
        <p:nvSpPr>
          <p:cNvPr id="27" name="타원 26"/>
          <p:cNvSpPr/>
          <p:nvPr/>
        </p:nvSpPr>
        <p:spPr>
          <a:xfrm>
            <a:off x="4716016" y="3705921"/>
            <a:ext cx="220980" cy="2362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55679" y="2732666"/>
            <a:ext cx="179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atin typeface="Times New Roman" panose="02020603050405020304" pitchFamily="18" charset="0"/>
                <a:ea typeface="HY울릉도B" panose="02030600000101010101" pitchFamily="18" charset="-127"/>
                <a:cs typeface="Times New Roman" panose="02020603050405020304" pitchFamily="18" charset="0"/>
              </a:rPr>
              <a:t>Insufficiency of Activity-Quality</a:t>
            </a:r>
            <a:endParaRPr lang="ko-KR" altLang="en-US" sz="1200" b="1" dirty="0">
              <a:latin typeface="Times New Roman" panose="02020603050405020304" pitchFamily="18" charset="0"/>
              <a:ea typeface="HY울릉도B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3382800" y="3679288"/>
            <a:ext cx="246299" cy="25045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93392" y="4012063"/>
            <a:ext cx="216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atin typeface="Times New Roman" panose="02020603050405020304" pitchFamily="18" charset="0"/>
                <a:ea typeface="HY울릉도B" panose="02030600000101010101" pitchFamily="18" charset="-127"/>
                <a:cs typeface="Times New Roman" panose="02020603050405020304" pitchFamily="18" charset="0"/>
              </a:rPr>
              <a:t>Attack to </a:t>
            </a:r>
          </a:p>
          <a:p>
            <a:pPr algn="ctr"/>
            <a:r>
              <a:rPr lang="en-US" altLang="ko-KR" sz="1200" b="1" dirty="0" smtClean="0">
                <a:latin typeface="Times New Roman" panose="02020603050405020304" pitchFamily="18" charset="0"/>
                <a:ea typeface="HY울릉도B" panose="02030600000101010101" pitchFamily="18" charset="-127"/>
                <a:cs typeface="Times New Roman" panose="02020603050405020304" pitchFamily="18" charset="0"/>
              </a:rPr>
              <a:t>vulnerability of</a:t>
            </a:r>
          </a:p>
          <a:p>
            <a:pPr algn="ctr"/>
            <a:r>
              <a:rPr lang="en-US" altLang="ko-KR" sz="1200" b="1" dirty="0" smtClean="0">
                <a:latin typeface="Times New Roman" panose="02020603050405020304" pitchFamily="18" charset="0"/>
                <a:ea typeface="HY울릉도B" panose="02030600000101010101" pitchFamily="18" charset="-127"/>
                <a:cs typeface="Times New Roman" panose="02020603050405020304" pitchFamily="18" charset="0"/>
              </a:rPr>
              <a:t> architecture</a:t>
            </a:r>
            <a:endParaRPr lang="ko-KR" altLang="en-US" sz="1200" b="1" dirty="0">
              <a:latin typeface="Times New Roman" panose="02020603050405020304" pitchFamily="18" charset="0"/>
              <a:ea typeface="HY울릉도B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-2379" y="6597352"/>
            <a:ext cx="325907" cy="26728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58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799" y="2329359"/>
            <a:ext cx="5150434" cy="336540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4" y="2167848"/>
            <a:ext cx="2670520" cy="2047089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411172" y="1772816"/>
            <a:ext cx="8527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1600" b="1" dirty="0" smtClean="0">
                <a:solidFill>
                  <a:prstClr val="black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   Cyber Security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50824" y="912813"/>
            <a:ext cx="1296840" cy="500062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noProof="0" dirty="0" smtClean="0">
                <a:solidFill>
                  <a:prstClr val="white">
                    <a:lumMod val="85000"/>
                  </a:prstClr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Issues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256145" y="1880256"/>
            <a:ext cx="374903" cy="154419"/>
            <a:chOff x="1691680" y="2060848"/>
            <a:chExt cx="288032" cy="154419"/>
          </a:xfrm>
        </p:grpSpPr>
        <p:sp>
          <p:nvSpPr>
            <p:cNvPr id="19" name="갈매기형 수장 51"/>
            <p:cNvSpPr/>
            <p:nvPr/>
          </p:nvSpPr>
          <p:spPr>
            <a:xfrm>
              <a:off x="1839331" y="2060848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갈매기형 수장 52"/>
            <p:cNvSpPr/>
            <p:nvPr/>
          </p:nvSpPr>
          <p:spPr>
            <a:xfrm>
              <a:off x="1691680" y="2060848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1" name="직선 연결선 20"/>
          <p:cNvCxnSpPr/>
          <p:nvPr/>
        </p:nvCxnSpPr>
        <p:spPr>
          <a:xfrm>
            <a:off x="4949190" y="142875"/>
            <a:ext cx="398907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788024" y="190500"/>
            <a:ext cx="423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Methodology on Cyber Security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Digital I&amp;C System in Research Reactors</a:t>
            </a:r>
            <a:endParaRPr lang="ko-KR" altLang="en-US" sz="1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4716016" y="3705921"/>
            <a:ext cx="220980" cy="2362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55679" y="2732666"/>
            <a:ext cx="179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atin typeface="Times New Roman" panose="02020603050405020304" pitchFamily="18" charset="0"/>
                <a:ea typeface="HY울릉도B" panose="02030600000101010101" pitchFamily="18" charset="-127"/>
                <a:cs typeface="Times New Roman" panose="02020603050405020304" pitchFamily="18" charset="0"/>
              </a:rPr>
              <a:t>Insufficiency of Activity-Quality</a:t>
            </a:r>
            <a:endParaRPr lang="ko-KR" altLang="en-US" sz="1200" b="1" dirty="0">
              <a:latin typeface="Times New Roman" panose="02020603050405020304" pitchFamily="18" charset="0"/>
              <a:ea typeface="HY울릉도B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3382800" y="3679288"/>
            <a:ext cx="246299" cy="25045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93392" y="4012063"/>
            <a:ext cx="216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atin typeface="Times New Roman" panose="02020603050405020304" pitchFamily="18" charset="0"/>
                <a:ea typeface="HY울릉도B" panose="02030600000101010101" pitchFamily="18" charset="-127"/>
                <a:cs typeface="Times New Roman" panose="02020603050405020304" pitchFamily="18" charset="0"/>
              </a:rPr>
              <a:t>Attack to </a:t>
            </a:r>
          </a:p>
          <a:p>
            <a:pPr algn="ctr"/>
            <a:r>
              <a:rPr lang="en-US" altLang="ko-KR" sz="1200" b="1" dirty="0" smtClean="0">
                <a:latin typeface="Times New Roman" panose="02020603050405020304" pitchFamily="18" charset="0"/>
                <a:ea typeface="HY울릉도B" panose="02030600000101010101" pitchFamily="18" charset="-127"/>
                <a:cs typeface="Times New Roman" panose="02020603050405020304" pitchFamily="18" charset="0"/>
              </a:rPr>
              <a:t>vulnerability of</a:t>
            </a:r>
          </a:p>
          <a:p>
            <a:pPr algn="ctr"/>
            <a:r>
              <a:rPr lang="en-US" altLang="ko-KR" sz="1200" b="1" dirty="0" smtClean="0">
                <a:latin typeface="Times New Roman" panose="02020603050405020304" pitchFamily="18" charset="0"/>
                <a:ea typeface="HY울릉도B" panose="02030600000101010101" pitchFamily="18" charset="-127"/>
                <a:cs typeface="Times New Roman" panose="02020603050405020304" pitchFamily="18" charset="0"/>
              </a:rPr>
              <a:t> architecture</a:t>
            </a:r>
            <a:endParaRPr lang="ko-KR" altLang="en-US" sz="1200" b="1" dirty="0">
              <a:latin typeface="Times New Roman" panose="02020603050405020304" pitchFamily="18" charset="0"/>
              <a:ea typeface="HY울릉도B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3" name="Rectangle 1"/>
          <p:cNvSpPr/>
          <p:nvPr/>
        </p:nvSpPr>
        <p:spPr>
          <a:xfrm>
            <a:off x="3864100" y="2040643"/>
            <a:ext cx="1872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ko-KR" sz="1400" b="1" dirty="0" smtClean="0">
                <a:solidFill>
                  <a:srgbClr val="000000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Cyber Security</a:t>
            </a:r>
            <a:endParaRPr lang="en-US" altLang="ko-KR" sz="1400" b="1" dirty="0">
              <a:solidFill>
                <a:srgbClr val="FF0000"/>
              </a:solidFill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436096" y="4630534"/>
            <a:ext cx="3432712" cy="1975881"/>
            <a:chOff x="577036" y="4658394"/>
            <a:chExt cx="3432712" cy="1975881"/>
          </a:xfrm>
        </p:grpSpPr>
        <p:pic>
          <p:nvPicPr>
            <p:cNvPr id="35" name="그림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036" y="4658394"/>
              <a:ext cx="3432712" cy="197588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6" name="타원 35"/>
            <p:cNvSpPr/>
            <p:nvPr/>
          </p:nvSpPr>
          <p:spPr>
            <a:xfrm>
              <a:off x="869416" y="6122241"/>
              <a:ext cx="375914" cy="685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타원 36"/>
            <p:cNvSpPr/>
            <p:nvPr/>
          </p:nvSpPr>
          <p:spPr>
            <a:xfrm>
              <a:off x="863712" y="6454248"/>
              <a:ext cx="375914" cy="685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타원 37"/>
            <p:cNvSpPr/>
            <p:nvPr/>
          </p:nvSpPr>
          <p:spPr>
            <a:xfrm>
              <a:off x="863712" y="6529113"/>
              <a:ext cx="375914" cy="685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타원 38"/>
            <p:cNvSpPr/>
            <p:nvPr/>
          </p:nvSpPr>
          <p:spPr>
            <a:xfrm>
              <a:off x="869415" y="5734190"/>
              <a:ext cx="886694" cy="18312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2251624" y="5766418"/>
              <a:ext cx="208841" cy="685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타원 40"/>
            <p:cNvSpPr/>
            <p:nvPr/>
          </p:nvSpPr>
          <p:spPr>
            <a:xfrm>
              <a:off x="2251624" y="6122241"/>
              <a:ext cx="208841" cy="685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타원 41"/>
            <p:cNvSpPr/>
            <p:nvPr/>
          </p:nvSpPr>
          <p:spPr>
            <a:xfrm>
              <a:off x="2251624" y="6454248"/>
              <a:ext cx="208841" cy="685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타원 42"/>
            <p:cNvSpPr/>
            <p:nvPr/>
          </p:nvSpPr>
          <p:spPr>
            <a:xfrm>
              <a:off x="2251624" y="6529113"/>
              <a:ext cx="208841" cy="685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타원 43"/>
            <p:cNvSpPr/>
            <p:nvPr/>
          </p:nvSpPr>
          <p:spPr>
            <a:xfrm>
              <a:off x="2602879" y="6175257"/>
              <a:ext cx="208841" cy="685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72" y="4376448"/>
            <a:ext cx="1872260" cy="2422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Slide Number Placeholder 5"/>
          <p:cNvSpPr txBox="1">
            <a:spLocks/>
          </p:cNvSpPr>
          <p:nvPr/>
        </p:nvSpPr>
        <p:spPr>
          <a:xfrm>
            <a:off x="-2379" y="6597352"/>
            <a:ext cx="325907" cy="26728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-180976" y="227013"/>
            <a:ext cx="1656632" cy="338554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>
            <a:spAutoFit/>
          </a:bodyPr>
          <a:lstStyle/>
          <a:p>
            <a:pPr marL="2651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Introduction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121" y="1491890"/>
            <a:ext cx="1754054" cy="2481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392" y="1964193"/>
            <a:ext cx="4921711" cy="4398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787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그림 5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60" y="4991465"/>
            <a:ext cx="307054" cy="471606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05" y="4991465"/>
            <a:ext cx="307054" cy="471606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51" y="4991465"/>
            <a:ext cx="307054" cy="471606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43" y="4991465"/>
            <a:ext cx="307054" cy="471606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714" y="5182450"/>
            <a:ext cx="307054" cy="471606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451" y="5182450"/>
            <a:ext cx="307054" cy="471606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97" y="5182450"/>
            <a:ext cx="307054" cy="471606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411172" y="1772816"/>
            <a:ext cx="8527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1600" b="1" dirty="0" smtClean="0">
                <a:solidFill>
                  <a:prstClr val="black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   Cyber Security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50821" y="912813"/>
            <a:ext cx="3186201" cy="500062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noProof="0" dirty="0" smtClean="0">
                <a:solidFill>
                  <a:prstClr val="white">
                    <a:lumMod val="85000"/>
                  </a:prstClr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Cyber Security for Research Reactors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256145" y="1880256"/>
            <a:ext cx="374903" cy="154419"/>
            <a:chOff x="1691680" y="2060848"/>
            <a:chExt cx="288032" cy="154419"/>
          </a:xfrm>
        </p:grpSpPr>
        <p:sp>
          <p:nvSpPr>
            <p:cNvPr id="19" name="갈매기형 수장 51"/>
            <p:cNvSpPr/>
            <p:nvPr/>
          </p:nvSpPr>
          <p:spPr>
            <a:xfrm>
              <a:off x="1839331" y="2060848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갈매기형 수장 52"/>
            <p:cNvSpPr/>
            <p:nvPr/>
          </p:nvSpPr>
          <p:spPr>
            <a:xfrm>
              <a:off x="1691680" y="2060848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1" name="직선 연결선 20"/>
          <p:cNvCxnSpPr/>
          <p:nvPr/>
        </p:nvCxnSpPr>
        <p:spPr>
          <a:xfrm>
            <a:off x="4949190" y="142875"/>
            <a:ext cx="398907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788024" y="190500"/>
            <a:ext cx="423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Methodology on Cyber Security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Digital I&amp;C System in Research Reactors</a:t>
            </a:r>
            <a:endParaRPr lang="ko-KR" altLang="en-US" sz="1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Slide Number Placeholder 5"/>
          <p:cNvSpPr txBox="1">
            <a:spLocks/>
          </p:cNvSpPr>
          <p:nvPr/>
        </p:nvSpPr>
        <p:spPr>
          <a:xfrm>
            <a:off x="-2379" y="6597352"/>
            <a:ext cx="325907" cy="26728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-180976" y="227013"/>
            <a:ext cx="1656632" cy="338554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>
            <a:spAutoFit/>
          </a:bodyPr>
          <a:lstStyle/>
          <a:p>
            <a:pPr marL="2651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Introduction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5" y="4734779"/>
            <a:ext cx="2154464" cy="155121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112" y="2636912"/>
            <a:ext cx="2137738" cy="136815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89" y="2933117"/>
            <a:ext cx="505070" cy="775742"/>
          </a:xfrm>
          <a:prstGeom prst="rect">
            <a:avLst/>
          </a:prstGeom>
        </p:spPr>
      </p:pic>
      <p:sp>
        <p:nvSpPr>
          <p:cNvPr id="45" name="Rectangle 1"/>
          <p:cNvSpPr/>
          <p:nvPr/>
        </p:nvSpPr>
        <p:spPr>
          <a:xfrm>
            <a:off x="5441082" y="2329527"/>
            <a:ext cx="26593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ko-KR" sz="1400" b="1" dirty="0" smtClean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One Goal : Power Production</a:t>
            </a:r>
            <a:endParaRPr lang="en-US" altLang="ko-KR" sz="1400" b="1" dirty="0"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46" name="Rectangle 1"/>
          <p:cNvSpPr/>
          <p:nvPr/>
        </p:nvSpPr>
        <p:spPr>
          <a:xfrm>
            <a:off x="4793010" y="4427002"/>
            <a:ext cx="3955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ko-KR" sz="1400" b="1" dirty="0" smtClean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Multi-Goals : Neutron Beam, Irradiation Test…</a:t>
            </a:r>
            <a:endParaRPr lang="en-US" altLang="ko-KR" sz="1400" b="1" dirty="0"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60" y="5373216"/>
            <a:ext cx="307054" cy="471606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05" y="5373216"/>
            <a:ext cx="307054" cy="471606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97" y="5510386"/>
            <a:ext cx="307054" cy="471606"/>
          </a:xfrm>
          <a:prstGeom prst="rect">
            <a:avLst/>
          </a:prstGeom>
        </p:spPr>
      </p:pic>
      <p:sp>
        <p:nvSpPr>
          <p:cNvPr id="11" name="오른쪽 화살표 10"/>
          <p:cNvSpPr/>
          <p:nvPr/>
        </p:nvSpPr>
        <p:spPr>
          <a:xfrm>
            <a:off x="3437022" y="3212976"/>
            <a:ext cx="1512168" cy="2880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오른쪽 화살표 56"/>
          <p:cNvSpPr/>
          <p:nvPr/>
        </p:nvSpPr>
        <p:spPr>
          <a:xfrm>
            <a:off x="3437022" y="5373216"/>
            <a:ext cx="1512168" cy="2880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1"/>
          <p:cNvSpPr/>
          <p:nvPr/>
        </p:nvSpPr>
        <p:spPr>
          <a:xfrm>
            <a:off x="3357535" y="2900130"/>
            <a:ext cx="16711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ko-KR" sz="1400" b="1" dirty="0" smtClean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Access</a:t>
            </a:r>
            <a:endParaRPr lang="en-US" altLang="ko-KR" sz="1400" b="1" dirty="0"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59" name="Rectangle 1"/>
          <p:cNvSpPr/>
          <p:nvPr/>
        </p:nvSpPr>
        <p:spPr>
          <a:xfrm>
            <a:off x="3357535" y="5065439"/>
            <a:ext cx="16711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ko-KR" sz="1400" b="1" dirty="0" smtClean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Access</a:t>
            </a:r>
            <a:endParaRPr lang="en-US" altLang="ko-KR" sz="1400" b="1" dirty="0"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60" name="Rectangle 1"/>
          <p:cNvSpPr/>
          <p:nvPr/>
        </p:nvSpPr>
        <p:spPr>
          <a:xfrm>
            <a:off x="1285453" y="3851175"/>
            <a:ext cx="16711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ko-KR" sz="1400" b="1" dirty="0" smtClean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User (Operator)</a:t>
            </a:r>
            <a:endParaRPr lang="en-US" altLang="ko-KR" sz="1400" b="1" dirty="0"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61" name="Rectangle 1"/>
          <p:cNvSpPr/>
          <p:nvPr/>
        </p:nvSpPr>
        <p:spPr>
          <a:xfrm>
            <a:off x="1285453" y="6132104"/>
            <a:ext cx="16711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ko-KR" sz="1400" b="1" dirty="0" smtClean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Users</a:t>
            </a:r>
            <a:endParaRPr lang="en-US" altLang="ko-KR" sz="1400" b="1" dirty="0"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62" name="Rectangle 1"/>
          <p:cNvSpPr/>
          <p:nvPr/>
        </p:nvSpPr>
        <p:spPr>
          <a:xfrm>
            <a:off x="3357535" y="2267580"/>
            <a:ext cx="1671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ko-KR" b="1" dirty="0" smtClean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I&amp;C</a:t>
            </a:r>
            <a:endParaRPr lang="en-US" altLang="ko-KR" b="1" dirty="0"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5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그림 5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60" y="4991465"/>
            <a:ext cx="307054" cy="471606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05" y="4991465"/>
            <a:ext cx="307054" cy="471606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51" y="4991465"/>
            <a:ext cx="307054" cy="471606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43" y="4991465"/>
            <a:ext cx="307054" cy="471606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714" y="5182450"/>
            <a:ext cx="307054" cy="471606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451" y="5182450"/>
            <a:ext cx="307054" cy="471606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97" y="5182450"/>
            <a:ext cx="307054" cy="471606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411172" y="1772816"/>
            <a:ext cx="8527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1600" b="1" dirty="0" smtClean="0">
                <a:solidFill>
                  <a:prstClr val="black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   Cyber Security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256145" y="1880256"/>
            <a:ext cx="374903" cy="154419"/>
            <a:chOff x="1691680" y="2060848"/>
            <a:chExt cx="288032" cy="154419"/>
          </a:xfrm>
        </p:grpSpPr>
        <p:sp>
          <p:nvSpPr>
            <p:cNvPr id="19" name="갈매기형 수장 51"/>
            <p:cNvSpPr/>
            <p:nvPr/>
          </p:nvSpPr>
          <p:spPr>
            <a:xfrm>
              <a:off x="1839331" y="2060848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갈매기형 수장 52"/>
            <p:cNvSpPr/>
            <p:nvPr/>
          </p:nvSpPr>
          <p:spPr>
            <a:xfrm>
              <a:off x="1691680" y="2060848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1" name="직선 연결선 20"/>
          <p:cNvCxnSpPr/>
          <p:nvPr/>
        </p:nvCxnSpPr>
        <p:spPr>
          <a:xfrm>
            <a:off x="4949190" y="142875"/>
            <a:ext cx="398907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788024" y="190500"/>
            <a:ext cx="423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Methodology on Cyber Security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Digital I&amp;C System in Research Reactors</a:t>
            </a:r>
            <a:endParaRPr lang="ko-KR" altLang="en-US" sz="1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Slide Number Placeholder 5"/>
          <p:cNvSpPr txBox="1">
            <a:spLocks/>
          </p:cNvSpPr>
          <p:nvPr/>
        </p:nvSpPr>
        <p:spPr>
          <a:xfrm>
            <a:off x="-2379" y="6597352"/>
            <a:ext cx="325907" cy="26728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-180976" y="227013"/>
            <a:ext cx="1656632" cy="338554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>
            <a:spAutoFit/>
          </a:bodyPr>
          <a:lstStyle/>
          <a:p>
            <a:pPr marL="2651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Introduction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5" y="4734779"/>
            <a:ext cx="2154464" cy="155121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112" y="2636912"/>
            <a:ext cx="2137738" cy="136815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89" y="2933117"/>
            <a:ext cx="505070" cy="775742"/>
          </a:xfrm>
          <a:prstGeom prst="rect">
            <a:avLst/>
          </a:prstGeom>
        </p:spPr>
      </p:pic>
      <p:sp>
        <p:nvSpPr>
          <p:cNvPr id="45" name="Rectangle 1"/>
          <p:cNvSpPr/>
          <p:nvPr/>
        </p:nvSpPr>
        <p:spPr>
          <a:xfrm>
            <a:off x="5441082" y="2329527"/>
            <a:ext cx="26593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ko-KR" sz="1400" b="1" dirty="0" smtClean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One Goal : Power Production</a:t>
            </a:r>
            <a:endParaRPr lang="en-US" altLang="ko-KR" sz="1400" b="1" dirty="0"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46" name="Rectangle 1"/>
          <p:cNvSpPr/>
          <p:nvPr/>
        </p:nvSpPr>
        <p:spPr>
          <a:xfrm>
            <a:off x="4793010" y="4427002"/>
            <a:ext cx="3955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ko-KR" sz="1400" b="1" dirty="0" smtClean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Multi-Goals : Neutron Beam, Irradiation Test…</a:t>
            </a:r>
            <a:endParaRPr lang="en-US" altLang="ko-KR" sz="1400" b="1" dirty="0"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60" y="5373216"/>
            <a:ext cx="307054" cy="471606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05" y="5373216"/>
            <a:ext cx="307054" cy="471606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97" y="5510386"/>
            <a:ext cx="307054" cy="471606"/>
          </a:xfrm>
          <a:prstGeom prst="rect">
            <a:avLst/>
          </a:prstGeom>
        </p:spPr>
      </p:pic>
      <p:sp>
        <p:nvSpPr>
          <p:cNvPr id="11" name="오른쪽 화살표 10"/>
          <p:cNvSpPr/>
          <p:nvPr/>
        </p:nvSpPr>
        <p:spPr>
          <a:xfrm>
            <a:off x="3437022" y="3212976"/>
            <a:ext cx="1512168" cy="2880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오른쪽 화살표 56"/>
          <p:cNvSpPr/>
          <p:nvPr/>
        </p:nvSpPr>
        <p:spPr>
          <a:xfrm>
            <a:off x="3437022" y="5373216"/>
            <a:ext cx="1512168" cy="2880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1"/>
          <p:cNvSpPr/>
          <p:nvPr/>
        </p:nvSpPr>
        <p:spPr>
          <a:xfrm>
            <a:off x="3357535" y="2900130"/>
            <a:ext cx="16711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ko-KR" sz="1400" b="1" dirty="0" smtClean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Access</a:t>
            </a:r>
            <a:endParaRPr lang="en-US" altLang="ko-KR" sz="1400" b="1" dirty="0"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59" name="Rectangle 1"/>
          <p:cNvSpPr/>
          <p:nvPr/>
        </p:nvSpPr>
        <p:spPr>
          <a:xfrm>
            <a:off x="3357535" y="5065439"/>
            <a:ext cx="16711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ko-KR" sz="1400" b="1" dirty="0" smtClean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Access</a:t>
            </a:r>
            <a:endParaRPr lang="en-US" altLang="ko-KR" sz="1400" b="1" dirty="0"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60" name="Rectangle 1"/>
          <p:cNvSpPr/>
          <p:nvPr/>
        </p:nvSpPr>
        <p:spPr>
          <a:xfrm>
            <a:off x="1285453" y="3851175"/>
            <a:ext cx="16711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ko-KR" sz="1400" b="1" dirty="0" smtClean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User (Operator)</a:t>
            </a:r>
            <a:endParaRPr lang="en-US" altLang="ko-KR" sz="1400" b="1" dirty="0"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61" name="Rectangle 1"/>
          <p:cNvSpPr/>
          <p:nvPr/>
        </p:nvSpPr>
        <p:spPr>
          <a:xfrm>
            <a:off x="1285453" y="6132104"/>
            <a:ext cx="16711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ko-KR" sz="1400" b="1" dirty="0" smtClean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Users</a:t>
            </a:r>
            <a:endParaRPr lang="en-US" altLang="ko-KR" sz="1400" b="1" dirty="0"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33" name="Rectangle 1"/>
          <p:cNvSpPr/>
          <p:nvPr/>
        </p:nvSpPr>
        <p:spPr>
          <a:xfrm>
            <a:off x="2121024" y="4711212"/>
            <a:ext cx="6481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ko-KR" sz="1100" b="1" dirty="0" smtClean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Threat</a:t>
            </a:r>
            <a:endParaRPr lang="en-US" altLang="ko-KR" sz="1100" b="1" dirty="0"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35" name="Rectangle 1"/>
          <p:cNvSpPr/>
          <p:nvPr/>
        </p:nvSpPr>
        <p:spPr>
          <a:xfrm>
            <a:off x="1165777" y="5347409"/>
            <a:ext cx="6481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ko-KR" sz="1100" b="1" dirty="0" smtClean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Threat</a:t>
            </a:r>
            <a:endParaRPr lang="en-US" altLang="ko-KR" sz="1100" b="1" dirty="0"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36" name="Rectangle 1"/>
          <p:cNvSpPr/>
          <p:nvPr/>
        </p:nvSpPr>
        <p:spPr>
          <a:xfrm>
            <a:off x="3869009" y="5654056"/>
            <a:ext cx="6481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ko-KR" sz="1100" b="1" dirty="0" smtClean="0">
                <a:solidFill>
                  <a:srgbClr val="FF0000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Threat</a:t>
            </a:r>
            <a:endParaRPr lang="en-US" altLang="ko-KR" sz="1100" b="1" dirty="0">
              <a:solidFill>
                <a:srgbClr val="FF0000"/>
              </a:solidFill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37" name="Rectangle 1"/>
          <p:cNvSpPr/>
          <p:nvPr/>
        </p:nvSpPr>
        <p:spPr>
          <a:xfrm>
            <a:off x="3357535" y="2267580"/>
            <a:ext cx="1671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ko-KR" b="1" dirty="0" smtClean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I&amp;C</a:t>
            </a:r>
            <a:endParaRPr lang="en-US" altLang="ko-KR" b="1" dirty="0"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250821" y="912813"/>
            <a:ext cx="3186201" cy="500062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noProof="0" dirty="0" smtClean="0">
                <a:solidFill>
                  <a:prstClr val="white">
                    <a:lumMod val="85000"/>
                  </a:prstClr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Cyber Security for Research Reactors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96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직선 연결선 20"/>
          <p:cNvCxnSpPr/>
          <p:nvPr/>
        </p:nvCxnSpPr>
        <p:spPr>
          <a:xfrm>
            <a:off x="4949190" y="142875"/>
            <a:ext cx="398907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788024" y="190500"/>
            <a:ext cx="423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Methodology on Cyber Security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Digital I&amp;C System in Research Reactors</a:t>
            </a:r>
            <a:endParaRPr lang="ko-KR" altLang="en-US" sz="1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411172" y="1484784"/>
            <a:ext cx="7761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1600" b="1" dirty="0" smtClean="0">
                <a:solidFill>
                  <a:prstClr val="black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   Definition of Cyber Threat for Digital I&amp;C System in Research Reactors</a:t>
            </a:r>
            <a:endParaRPr lang="ko-KR" altLang="en-US" sz="1600" b="1" dirty="0">
              <a:solidFill>
                <a:prstClr val="black"/>
              </a:solidFill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grpSp>
        <p:nvGrpSpPr>
          <p:cNvPr id="105" name="그룹 104"/>
          <p:cNvGrpSpPr/>
          <p:nvPr/>
        </p:nvGrpSpPr>
        <p:grpSpPr>
          <a:xfrm>
            <a:off x="256145" y="1592224"/>
            <a:ext cx="374903" cy="154419"/>
            <a:chOff x="1691680" y="2060848"/>
            <a:chExt cx="288032" cy="154419"/>
          </a:xfrm>
        </p:grpSpPr>
        <p:sp>
          <p:nvSpPr>
            <p:cNvPr id="106" name="갈매기형 수장 51"/>
            <p:cNvSpPr/>
            <p:nvPr/>
          </p:nvSpPr>
          <p:spPr>
            <a:xfrm>
              <a:off x="1839331" y="2060848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갈매기형 수장 52"/>
            <p:cNvSpPr/>
            <p:nvPr/>
          </p:nvSpPr>
          <p:spPr>
            <a:xfrm>
              <a:off x="1691680" y="2060848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Slide Number Placeholder 5"/>
          <p:cNvSpPr txBox="1">
            <a:spLocks/>
          </p:cNvSpPr>
          <p:nvPr/>
        </p:nvSpPr>
        <p:spPr>
          <a:xfrm>
            <a:off x="-2379" y="6597352"/>
            <a:ext cx="413551" cy="26728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endParaRPr lang="ko-KR" altLang="en-US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-180976" y="227013"/>
            <a:ext cx="3244717" cy="338554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>
            <a:spAutoFit/>
          </a:bodyPr>
          <a:lstStyle/>
          <a:p>
            <a:pPr marL="2651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Methodology on Cyber</a:t>
            </a:r>
            <a:r>
              <a:rPr kumimoji="0" lang="en-US" altLang="ko-KR" sz="1600" b="1" i="0" u="none" strike="noStrike" kern="0" cap="none" spc="0" normalizeH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Security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50824" y="912813"/>
            <a:ext cx="3601096" cy="500062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noProof="0" dirty="0" smtClean="0">
                <a:solidFill>
                  <a:prstClr val="white">
                    <a:lumMod val="85000"/>
                  </a:prstClr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Event Tree Analysis for Research Reactors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553" name="_x242018736" descr="EMB00002b1463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520" y="2652125"/>
            <a:ext cx="2373169" cy="175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"/>
          <p:cNvSpPr/>
          <p:nvPr/>
        </p:nvSpPr>
        <p:spPr>
          <a:xfrm>
            <a:off x="6568533" y="4407190"/>
            <a:ext cx="16711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ko-KR" sz="1400" b="1" dirty="0" smtClean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Attack-Tree</a:t>
            </a:r>
            <a:endParaRPr lang="en-US" altLang="ko-KR" sz="1400" b="1" dirty="0"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555" name="_x242057408" descr="EMB00002b1463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45" y="2420888"/>
            <a:ext cx="3225737" cy="217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"/>
          <p:cNvSpPr/>
          <p:nvPr/>
        </p:nvSpPr>
        <p:spPr>
          <a:xfrm>
            <a:off x="1033442" y="4597722"/>
            <a:ext cx="16711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ko-KR" sz="1400" b="1" dirty="0" smtClean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Test-Bed example</a:t>
            </a:r>
            <a:endParaRPr lang="en-US" altLang="ko-KR" sz="1400" b="1" dirty="0"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55" y="4221088"/>
            <a:ext cx="2137738" cy="1551214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55" y="2977267"/>
            <a:ext cx="213773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9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직선 연결선 20"/>
          <p:cNvCxnSpPr/>
          <p:nvPr/>
        </p:nvCxnSpPr>
        <p:spPr>
          <a:xfrm>
            <a:off x="4949190" y="142875"/>
            <a:ext cx="398907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788024" y="190500"/>
            <a:ext cx="423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Methodology on Cyber Security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Digital I&amp;C System in Research Reactors</a:t>
            </a:r>
            <a:endParaRPr lang="ko-KR" altLang="en-US" sz="1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411172" y="1484784"/>
            <a:ext cx="7761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1600" b="1" dirty="0" smtClean="0">
                <a:solidFill>
                  <a:prstClr val="black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   Definition of Cyber Threat for Digital I&amp;C System in Research Reactors</a:t>
            </a:r>
            <a:endParaRPr lang="ko-KR" altLang="en-US" sz="1600" b="1" dirty="0">
              <a:solidFill>
                <a:prstClr val="black"/>
              </a:solidFill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grpSp>
        <p:nvGrpSpPr>
          <p:cNvPr id="105" name="그룹 104"/>
          <p:cNvGrpSpPr/>
          <p:nvPr/>
        </p:nvGrpSpPr>
        <p:grpSpPr>
          <a:xfrm>
            <a:off x="256145" y="1592224"/>
            <a:ext cx="374903" cy="154419"/>
            <a:chOff x="1691680" y="2060848"/>
            <a:chExt cx="288032" cy="154419"/>
          </a:xfrm>
        </p:grpSpPr>
        <p:sp>
          <p:nvSpPr>
            <p:cNvPr id="106" name="갈매기형 수장 51"/>
            <p:cNvSpPr/>
            <p:nvPr/>
          </p:nvSpPr>
          <p:spPr>
            <a:xfrm>
              <a:off x="1839331" y="2060848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갈매기형 수장 52"/>
            <p:cNvSpPr/>
            <p:nvPr/>
          </p:nvSpPr>
          <p:spPr>
            <a:xfrm>
              <a:off x="1691680" y="2060848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Slide Number Placeholder 5"/>
          <p:cNvSpPr txBox="1">
            <a:spLocks/>
          </p:cNvSpPr>
          <p:nvPr/>
        </p:nvSpPr>
        <p:spPr>
          <a:xfrm>
            <a:off x="-2379" y="6597352"/>
            <a:ext cx="413551" cy="26728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endParaRPr lang="ko-KR" altLang="en-US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-180976" y="227013"/>
            <a:ext cx="3244717" cy="338554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>
            <a:spAutoFit/>
          </a:bodyPr>
          <a:lstStyle/>
          <a:p>
            <a:pPr marL="2651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Methodology on Cyber</a:t>
            </a:r>
            <a:r>
              <a:rPr kumimoji="0" lang="en-US" altLang="ko-KR" sz="1600" b="1" i="0" u="none" strike="noStrike" kern="0" cap="none" spc="0" normalizeH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 Security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50824" y="912813"/>
            <a:ext cx="3601096" cy="500062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noProof="0" dirty="0" smtClean="0">
                <a:solidFill>
                  <a:prstClr val="white">
                    <a:lumMod val="85000"/>
                  </a:prstClr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Event Tree Analysis for Research Reactors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553" name="_x242018736" descr="EMB00002b1463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520" y="2652125"/>
            <a:ext cx="2373169" cy="175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"/>
          <p:cNvSpPr/>
          <p:nvPr/>
        </p:nvSpPr>
        <p:spPr>
          <a:xfrm>
            <a:off x="6568533" y="4407190"/>
            <a:ext cx="16711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ko-KR" sz="1400" b="1" dirty="0" smtClean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Attack-Tree</a:t>
            </a:r>
            <a:endParaRPr lang="en-US" altLang="ko-KR" sz="1400" b="1" dirty="0"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555" name="_x242057408" descr="EMB00002b1463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45" y="2420888"/>
            <a:ext cx="3225737" cy="217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"/>
          <p:cNvSpPr/>
          <p:nvPr/>
        </p:nvSpPr>
        <p:spPr>
          <a:xfrm>
            <a:off x="1033442" y="4597722"/>
            <a:ext cx="16711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ko-KR" sz="1400" b="1" dirty="0" smtClean="0"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Test-Bed example</a:t>
            </a:r>
            <a:endParaRPr lang="en-US" altLang="ko-KR" sz="1400" b="1" dirty="0"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55" y="4221088"/>
            <a:ext cx="2137738" cy="1551214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55" y="2977267"/>
            <a:ext cx="2137738" cy="1368152"/>
          </a:xfrm>
          <a:prstGeom prst="rect">
            <a:avLst/>
          </a:prstGeom>
        </p:spPr>
      </p:pic>
      <p:sp>
        <p:nvSpPr>
          <p:cNvPr id="26" name="Rectangle 1"/>
          <p:cNvSpPr/>
          <p:nvPr/>
        </p:nvSpPr>
        <p:spPr>
          <a:xfrm>
            <a:off x="1215801" y="5301208"/>
            <a:ext cx="16711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ko-KR" sz="2000" b="1" dirty="0" smtClean="0">
                <a:solidFill>
                  <a:srgbClr val="FF0000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Systematic?</a:t>
            </a:r>
            <a:endParaRPr lang="en-US" altLang="ko-KR" sz="2000" b="1" dirty="0">
              <a:solidFill>
                <a:srgbClr val="FF0000"/>
              </a:solidFill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27" name="Rectangle 1"/>
          <p:cNvSpPr/>
          <p:nvPr/>
        </p:nvSpPr>
        <p:spPr>
          <a:xfrm>
            <a:off x="6568533" y="5301208"/>
            <a:ext cx="16711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ko-KR" sz="2000" b="1" dirty="0" smtClean="0">
                <a:solidFill>
                  <a:srgbClr val="FF0000"/>
                </a:solidFill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t>Scope?</a:t>
            </a:r>
            <a:endParaRPr lang="en-US" altLang="ko-KR" sz="2000" b="1" dirty="0">
              <a:solidFill>
                <a:srgbClr val="FF0000"/>
              </a:solidFill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2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투명도">
  <a:themeElements>
    <a:clrScheme name="투명도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클래식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투명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13566</TotalTime>
  <Words>1034</Words>
  <Application>Microsoft Office PowerPoint</Application>
  <PresentationFormat>화면 슬라이드 쇼(4:3)</PresentationFormat>
  <Paragraphs>269</Paragraphs>
  <Slides>21</Slides>
  <Notes>21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3" baseType="lpstr">
      <vt:lpstr>투명도</vt:lpstr>
      <vt:lpstr>Microsoft Visio Document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Jin soo</dc:creator>
  <cp:lastModifiedBy>User</cp:lastModifiedBy>
  <cp:revision>321</cp:revision>
  <cp:lastPrinted>2014-08-23T08:08:49Z</cp:lastPrinted>
  <dcterms:created xsi:type="dcterms:W3CDTF">2012-09-06T08:55:41Z</dcterms:created>
  <dcterms:modified xsi:type="dcterms:W3CDTF">2015-11-12T01:25:35Z</dcterms:modified>
</cp:coreProperties>
</file>