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447" r:id="rId3"/>
    <p:sldId id="425" r:id="rId4"/>
    <p:sldId id="439" r:id="rId5"/>
    <p:sldId id="440" r:id="rId6"/>
    <p:sldId id="400" r:id="rId7"/>
    <p:sldId id="401" r:id="rId8"/>
    <p:sldId id="393" r:id="rId9"/>
    <p:sldId id="437" r:id="rId10"/>
    <p:sldId id="441" r:id="rId11"/>
    <p:sldId id="442" r:id="rId12"/>
    <p:sldId id="443" r:id="rId13"/>
    <p:sldId id="444" r:id="rId14"/>
    <p:sldId id="445" r:id="rId15"/>
    <p:sldId id="446" r:id="rId16"/>
    <p:sldId id="448" r:id="rId17"/>
    <p:sldId id="474" r:id="rId18"/>
    <p:sldId id="449" r:id="rId19"/>
    <p:sldId id="450" r:id="rId20"/>
    <p:sldId id="451" r:id="rId21"/>
    <p:sldId id="452" r:id="rId22"/>
    <p:sldId id="453" r:id="rId23"/>
    <p:sldId id="454" r:id="rId24"/>
    <p:sldId id="458" r:id="rId25"/>
    <p:sldId id="459" r:id="rId26"/>
    <p:sldId id="461" r:id="rId27"/>
    <p:sldId id="462" r:id="rId28"/>
    <p:sldId id="463" r:id="rId29"/>
    <p:sldId id="464" r:id="rId30"/>
    <p:sldId id="465" r:id="rId31"/>
    <p:sldId id="468" r:id="rId32"/>
    <p:sldId id="469" r:id="rId33"/>
    <p:sldId id="470" r:id="rId34"/>
    <p:sldId id="471" r:id="rId35"/>
    <p:sldId id="472" r:id="rId36"/>
    <p:sldId id="473" r:id="rId37"/>
    <p:sldId id="279" r:id="rId38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C"/>
    <a:srgbClr val="FF0000"/>
    <a:srgbClr val="B2B2B2"/>
    <a:srgbClr val="96969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0" autoAdjust="0"/>
    <p:restoredTop sz="94660"/>
  </p:normalViewPr>
  <p:slideViewPr>
    <p:cSldViewPr>
      <p:cViewPr varScale="1">
        <p:scale>
          <a:sx n="70" d="100"/>
          <a:sy n="70" d="100"/>
        </p:scale>
        <p:origin x="-1260" y="-102"/>
      </p:cViewPr>
      <p:guideLst>
        <p:guide orient="horz" pos="1534"/>
        <p:guide orient="horz" pos="2024"/>
        <p:guide pos="5559"/>
        <p:guide pos="1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2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C956AF-9380-4921-B441-5DB9ED8EF696}" type="datetimeFigureOut">
              <a:rPr lang="en-US"/>
              <a:pPr>
                <a:defRPr/>
              </a:pPr>
              <a:t>11/15/2015</a:t>
            </a:fld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30D61A-88EB-4194-A49F-C957F59565D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44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08" tIns="47404" rIns="94808" bIns="47404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08" tIns="47404" rIns="94808" bIns="4740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2AB4C4-D57C-499A-8C35-7681C54FAF33}" type="datetimeFigureOut">
              <a:rPr lang="de-DE"/>
              <a:pPr>
                <a:defRPr/>
              </a:pPr>
              <a:t>15.11.2015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08" tIns="47404" rIns="94808" bIns="47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08" tIns="47404" rIns="94808" bIns="47404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08" tIns="47404" rIns="94808" bIns="4740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EA308D-CBF3-4230-A8E0-4E86E40B76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496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de-DE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69919" indent="-29612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84491" indent="-2368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58287" indent="-2368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32084" indent="-2368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6E877A04-2441-4199-B448-81F3D361BC8C}" type="slidenum">
              <a:rPr lang="ru-RU" altLang="de-DE"/>
              <a:pPr eaLnBrk="1" hangingPunct="1">
                <a:defRPr/>
              </a:pPr>
              <a:t>35</a:t>
            </a:fld>
            <a:endParaRPr lang="ru-RU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941EF3-7BBE-4D37-8C2D-2E11D556FFED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charset="0"/>
            </a:endParaRPr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1BB9B5-B1FF-4C53-9C66-3D6094A5C940}" type="slidenum">
              <a:rPr lang="de-DE" smtClean="0">
                <a:ea typeface="ＭＳ Ｐゴシック" pitchFamily="-96" charset="-128"/>
              </a:rPr>
              <a:pPr>
                <a:defRPr/>
              </a:pPr>
              <a:t>17</a:t>
            </a:fld>
            <a:endParaRPr lang="de-DE" smtClean="0">
              <a:ea typeface="ＭＳ Ｐゴシック" pitchFamily="-9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de-DE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69919" indent="-29612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84491" indent="-2368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58287" indent="-2368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32084" indent="-2368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E3BB93C1-9496-4931-8B3D-64DC4D4E66B7}" type="slidenum">
              <a:rPr lang="ru-RU" altLang="de-DE"/>
              <a:pPr eaLnBrk="1" hangingPunct="1">
                <a:defRPr/>
              </a:pPr>
              <a:t>34</a:t>
            </a:fld>
            <a:endParaRPr lang="ru-RU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 descr="Wissenschaftl_Info_a_Kopf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6" descr="Wissenschaftl_Info_ab_Willkommen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52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 lIns="0" tIns="0" rIns="0" bIns="0"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70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defRPr>
                <a:solidFill>
                  <a:srgbClr val="00589C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307777"/>
          </a:xfrm>
        </p:spPr>
        <p:txBody>
          <a:bodyPr lIns="0" tIns="0" rIns="0" bIns="0">
            <a:spAutoFit/>
          </a:bodyPr>
          <a:lstStyle>
            <a:lvl1pPr marL="265113" indent="-265113">
              <a:lnSpc>
                <a:spcPts val="2400"/>
              </a:lnSpc>
              <a:buFont typeface="Arial" pitchFamily="34" charset="0"/>
              <a:buChar char="•"/>
              <a:defRPr sz="1800" b="1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2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682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800100" y="142875"/>
            <a:ext cx="8229600" cy="4397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37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01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42875"/>
            <a:ext cx="8572500" cy="5983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33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13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0" y="1258888"/>
            <a:ext cx="4495800" cy="218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58888"/>
            <a:ext cx="4495800" cy="218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10588" y="6584950"/>
            <a:ext cx="492125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DC008-C217-42A1-B831-56E32DA7FA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46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HIER STEHT EIN KOLUMNENTITEL IN VERSALIEN 14 PT</a:t>
            </a:r>
          </a:p>
        </p:txBody>
      </p:sp>
      <p:pic>
        <p:nvPicPr>
          <p:cNvPr id="6147" name="Grafik 8" descr="Wissenschaftl_Info_a_Kopf.bmp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Line 6"/>
          <p:cNvSpPr>
            <a:spLocks noChangeShapeType="1"/>
          </p:cNvSpPr>
          <p:nvPr userDrawn="1"/>
        </p:nvSpPr>
        <p:spPr bwMode="auto">
          <a:xfrm>
            <a:off x="0" y="6453188"/>
            <a:ext cx="9144000" cy="0"/>
          </a:xfrm>
          <a:prstGeom prst="line">
            <a:avLst/>
          </a:prstGeom>
          <a:noFill/>
          <a:ln w="25400">
            <a:solidFill>
              <a:srgbClr val="00589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7"/>
          <p:cNvSpPr txBox="1">
            <a:spLocks noChangeArrowheads="1"/>
          </p:cNvSpPr>
          <p:nvPr userDrawn="1"/>
        </p:nvSpPr>
        <p:spPr bwMode="auto">
          <a:xfrm>
            <a:off x="-60" y="6538913"/>
            <a:ext cx="9155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16-20. November 2015, </a:t>
            </a:r>
            <a:r>
              <a:rPr lang="en-US" sz="12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IAEA </a:t>
            </a:r>
            <a:r>
              <a:rPr lang="en-US" sz="1200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International Conference: “RR: Safe Management and Effective Utilization”, Vienna </a:t>
            </a:r>
            <a:r>
              <a:rPr lang="de-DE" sz="1200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de-DE" sz="12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Nikolay Kardjilov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8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 kern="1200" cap="all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8.jpeg"/><Relationship Id="rId3" Type="http://schemas.openxmlformats.org/officeDocument/2006/relationships/video" Target="../media/media2.wm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7.jpeg"/><Relationship Id="rId17" Type="http://schemas.openxmlformats.org/officeDocument/2006/relationships/image" Target="../media/image50.png"/><Relationship Id="rId2" Type="http://schemas.microsoft.com/office/2007/relationships/media" Target="../media/media2.wmv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image" Target="../media/image46.jpe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42.wmf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4.png"/><Relationship Id="rId1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video" Target="../media/media4.wmv"/><Relationship Id="rId7" Type="http://schemas.openxmlformats.org/officeDocument/2006/relationships/image" Target="../media/image67.jpeg"/><Relationship Id="rId2" Type="http://schemas.microsoft.com/office/2007/relationships/media" Target="../media/media4.wmv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jpeg"/><Relationship Id="rId5" Type="http://schemas.openxmlformats.org/officeDocument/2006/relationships/image" Target="../media/image71.w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bap\Documents\Conferences\Meeting_Grenoble_2014\flux_trapping01.wmv" TargetMode="Externa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6.png"/><Relationship Id="rId2" Type="http://schemas.openxmlformats.org/officeDocument/2006/relationships/video" Target="file:///C:\Users\bap\Documents\Conferences\Baltic_Neutron_School2014\flux_trapping01.wmv" TargetMode="External"/><Relationship Id="rId1" Type="http://schemas.microsoft.com/office/2007/relationships/media" Target="file:///C:\Users\bap\Documents\Conferences\Baltic_Neutron_School2014\flux_trapping01.wmv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9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emf"/><Relationship Id="rId7" Type="http://schemas.openxmlformats.org/officeDocument/2006/relationships/image" Target="../media/image16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wmf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1009650" y="1484313"/>
            <a:ext cx="8099425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de-DE" sz="3100" b="0" cap="none" dirty="0" smtClean="0">
                <a:solidFill>
                  <a:srgbClr val="005B82"/>
                </a:solidFill>
                <a:latin typeface="Arial" charset="0"/>
                <a:cs typeface="Arial" charset="0"/>
              </a:rPr>
              <a:t>IAEA International Conference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de-DE" sz="3100" b="0" cap="none" dirty="0" smtClean="0">
                <a:solidFill>
                  <a:srgbClr val="005B82"/>
                </a:solidFill>
                <a:latin typeface="Arial" charset="0"/>
                <a:cs typeface="Arial" charset="0"/>
              </a:rPr>
              <a:t>16-20 November 2015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42875" y="4253086"/>
            <a:ext cx="8893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dirty="0" smtClean="0">
                <a:solidFill>
                  <a:schemeClr val="bg1"/>
                </a:solidFill>
              </a:rPr>
              <a:t>Nikolay Kardjilov, André Hilger, Ingo Manke, John Banhart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8196" name="Untertitel 2"/>
          <p:cNvSpPr txBox="1">
            <a:spLocks/>
          </p:cNvSpPr>
          <p:nvPr/>
        </p:nvSpPr>
        <p:spPr bwMode="auto">
          <a:xfrm>
            <a:off x="179388" y="3284538"/>
            <a:ext cx="8640762" cy="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4100"/>
              </a:lnSpc>
              <a:spcBef>
                <a:spcPts val="600"/>
              </a:spcBef>
              <a:buFont typeface="Arial" charset="0"/>
              <a:buNone/>
            </a:pPr>
            <a:r>
              <a:rPr lang="en-GB" altLang="de-DE" sz="3100" dirty="0" smtClean="0">
                <a:solidFill>
                  <a:schemeClr val="bg1"/>
                </a:solidFill>
              </a:rPr>
              <a:t>Neutron Imaging in Science and Technology</a:t>
            </a:r>
            <a:endParaRPr lang="de-DE" altLang="de-DE" sz="3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998663"/>
            <a:ext cx="75819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79" name="Gerade Verbindung mit Pfeil 4"/>
          <p:cNvCxnSpPr>
            <a:cxnSpLocks noChangeShapeType="1"/>
          </p:cNvCxnSpPr>
          <p:nvPr/>
        </p:nvCxnSpPr>
        <p:spPr bwMode="auto">
          <a:xfrm flipH="1">
            <a:off x="6865938" y="3919538"/>
            <a:ext cx="173672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0" name="Textfeld 7"/>
          <p:cNvSpPr txBox="1">
            <a:spLocks noChangeArrowheads="1"/>
          </p:cNvSpPr>
          <p:nvPr/>
        </p:nvSpPr>
        <p:spPr bwMode="auto">
          <a:xfrm>
            <a:off x="3852863" y="4767263"/>
            <a:ext cx="885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0"/>
              <a:t>10 m</a:t>
            </a:r>
          </a:p>
        </p:txBody>
      </p:sp>
      <p:sp>
        <p:nvSpPr>
          <p:cNvPr id="24581" name="Textfeld 8"/>
          <p:cNvSpPr txBox="1">
            <a:spLocks noChangeArrowheads="1"/>
          </p:cNvSpPr>
          <p:nvPr/>
        </p:nvSpPr>
        <p:spPr bwMode="auto">
          <a:xfrm rot="-5400000">
            <a:off x="67469" y="3377407"/>
            <a:ext cx="97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0"/>
              <a:t>2.6 m</a:t>
            </a:r>
          </a:p>
        </p:txBody>
      </p: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b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52413" y="600075"/>
            <a:ext cx="148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val="0064B4"/>
                </a:solidFill>
                <a:latin typeface="Arial" pitchFamily="34" charset="0"/>
                <a:cs typeface="Arial" pitchFamily="34" charset="0"/>
              </a:rPr>
              <a:t>Top view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13956" y="5695627"/>
            <a:ext cx="9166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Sandwich type shielding based on 5 mm B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C and 5-10 cm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b="0">
                <a:solidFill>
                  <a:schemeClr val="bg1"/>
                </a:solidFill>
              </a:rPr>
              <a:t>Construction</a:t>
            </a:r>
          </a:p>
        </p:txBody>
      </p:sp>
      <p:pic>
        <p:nvPicPr>
          <p:cNvPr id="25603" name="Picture 4" descr="Photo_E815C70D-B734-B7AC-0664-3839D93F91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755650"/>
            <a:ext cx="7424737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3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b="0">
                <a:solidFill>
                  <a:schemeClr val="bg1"/>
                </a:solidFill>
              </a:rPr>
              <a:t>Construction</a:t>
            </a:r>
          </a:p>
        </p:txBody>
      </p:sp>
      <p:pic>
        <p:nvPicPr>
          <p:cNvPr id="26627" name="Picture 5" descr="Photo_43FFE176-3D6F-ABC4-222C-34F4BA9600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755650"/>
            <a:ext cx="7450137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98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b="0">
                <a:solidFill>
                  <a:schemeClr val="bg1"/>
                </a:solidFill>
              </a:rPr>
              <a:t>Construction</a:t>
            </a:r>
          </a:p>
        </p:txBody>
      </p:sp>
      <p:pic>
        <p:nvPicPr>
          <p:cNvPr id="27651" name="Picture 3" descr="Photo_2EBA8AFA-E31D-E3D0-E785-03DC2D1DD5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755650"/>
            <a:ext cx="7450137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7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b="0">
                <a:solidFill>
                  <a:schemeClr val="bg1"/>
                </a:solidFill>
              </a:rPr>
              <a:t>Construction</a:t>
            </a:r>
          </a:p>
        </p:txBody>
      </p:sp>
      <p:pic>
        <p:nvPicPr>
          <p:cNvPr id="28675" name="Picture 4" descr="Photo_17EC2499-5FA3-FDB6-CEA5-1A990C6A3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755650"/>
            <a:ext cx="7450137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4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2" name="Picture 1" descr="standardFF_cell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927225"/>
            <a:ext cx="51911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rafik 6" descr="MED_St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"/>
          <a:stretch>
            <a:fillRect/>
          </a:stretch>
        </p:blipFill>
        <p:spPr bwMode="auto">
          <a:xfrm>
            <a:off x="5586413" y="1573213"/>
            <a:ext cx="338772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feld 7"/>
          <p:cNvSpPr txBox="1">
            <a:spLocks noChangeArrowheads="1"/>
          </p:cNvSpPr>
          <p:nvPr/>
        </p:nvSpPr>
        <p:spPr bwMode="auto">
          <a:xfrm>
            <a:off x="527050" y="876300"/>
            <a:ext cx="1246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solidFill>
                  <a:srgbClr val="FF0000"/>
                </a:solidFill>
              </a:rPr>
              <a:t>Before </a:t>
            </a:r>
          </a:p>
        </p:txBody>
      </p:sp>
      <p:sp>
        <p:nvSpPr>
          <p:cNvPr id="37895" name="Textfeld 8"/>
          <p:cNvSpPr txBox="1">
            <a:spLocks noChangeArrowheads="1"/>
          </p:cNvSpPr>
          <p:nvPr/>
        </p:nvSpPr>
        <p:spPr bwMode="auto">
          <a:xfrm>
            <a:off x="5738813" y="873125"/>
            <a:ext cx="223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solidFill>
                  <a:srgbClr val="00B050"/>
                </a:solidFill>
              </a:rPr>
              <a:t>After Upgrade</a:t>
            </a:r>
          </a:p>
        </p:txBody>
      </p:sp>
      <p:sp>
        <p:nvSpPr>
          <p:cNvPr id="37896" name="Rechteck 9"/>
          <p:cNvSpPr>
            <a:spLocks noChangeArrowheads="1"/>
          </p:cNvSpPr>
          <p:nvPr/>
        </p:nvSpPr>
        <p:spPr bwMode="auto">
          <a:xfrm>
            <a:off x="287338" y="1922463"/>
            <a:ext cx="5183187" cy="256381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7897" name="Rechteck 10"/>
          <p:cNvSpPr>
            <a:spLocks noChangeArrowheads="1"/>
          </p:cNvSpPr>
          <p:nvPr/>
        </p:nvSpPr>
        <p:spPr bwMode="auto">
          <a:xfrm>
            <a:off x="5594350" y="1565275"/>
            <a:ext cx="3371850" cy="3363913"/>
          </a:xfrm>
          <a:prstGeom prst="rect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7898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b="0">
                <a:solidFill>
                  <a:schemeClr val="bg1"/>
                </a:solidFill>
              </a:rPr>
              <a:t>Larger beam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530120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Before</a:t>
            </a:r>
            <a:r>
              <a:rPr lang="de-DE" dirty="0" smtClean="0"/>
              <a:t> upgrade: 2.0x10</a:t>
            </a:r>
            <a:r>
              <a:rPr lang="de-DE" baseline="30000" dirty="0" smtClean="0"/>
              <a:t>8</a:t>
            </a:r>
            <a:r>
              <a:rPr lang="de-DE" dirty="0" smtClean="0"/>
              <a:t> n/cm</a:t>
            </a:r>
            <a:r>
              <a:rPr lang="de-DE" baseline="30000" dirty="0" smtClean="0"/>
              <a:t>2</a:t>
            </a:r>
            <a:r>
              <a:rPr lang="de-DE" dirty="0" smtClean="0"/>
              <a:t>s</a:t>
            </a:r>
          </a:p>
          <a:p>
            <a:r>
              <a:rPr lang="de-DE" dirty="0" smtClean="0"/>
              <a:t>After upgrade: 2.7x10</a:t>
            </a:r>
            <a:r>
              <a:rPr lang="de-DE" baseline="30000" dirty="0" smtClean="0"/>
              <a:t>9</a:t>
            </a:r>
            <a:r>
              <a:rPr lang="de-DE" dirty="0" smtClean="0"/>
              <a:t> n/cm</a:t>
            </a:r>
            <a:r>
              <a:rPr lang="de-DE" baseline="30000" dirty="0" smtClean="0"/>
              <a:t>2</a:t>
            </a:r>
            <a:r>
              <a:rPr lang="de-DE" dirty="0" smtClean="0"/>
              <a:t>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87338" y="494116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Intensity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end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guide</a:t>
            </a:r>
            <a:r>
              <a:rPr lang="de-DE" dirty="0" smtClean="0"/>
              <a:t>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95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Inhaltsplatzhalter 42"/>
          <p:cNvSpPr txBox="1">
            <a:spLocks/>
          </p:cNvSpPr>
          <p:nvPr/>
        </p:nvSpPr>
        <p:spPr bwMode="auto">
          <a:xfrm>
            <a:off x="457200" y="5403850"/>
            <a:ext cx="8229600" cy="717550"/>
          </a:xfrm>
          <a:prstGeom prst="rect">
            <a:avLst/>
          </a:prstGeom>
          <a:solidFill>
            <a:srgbClr val="0064B4">
              <a:alpha val="9686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 anchor="ctr"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361950" indent="-3619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Lucida Grande"/>
              <a:buChar char="➔"/>
            </a:pPr>
            <a:r>
              <a:rPr lang="en-US" altLang="de-DE" sz="1600">
                <a:solidFill>
                  <a:schemeClr val="bg1"/>
                </a:solidFill>
              </a:rPr>
              <a:t>Diffusion dynamics revealed with D-H contrast 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>
                <a:solidFill>
                  <a:schemeClr val="bg1"/>
                </a:solidFill>
              </a:rPr>
              <a:t>	</a:t>
            </a:r>
            <a:r>
              <a:rPr lang="en-US" altLang="de-DE" sz="1600">
                <a:solidFill>
                  <a:schemeClr val="bg1"/>
                </a:solidFill>
              </a:rPr>
              <a:t>Understanding of ageing mechanisms </a:t>
            </a:r>
          </a:p>
        </p:txBody>
      </p:sp>
      <p:sp>
        <p:nvSpPr>
          <p:cNvPr id="9220" name="Inhaltsplatzhalter 42"/>
          <p:cNvSpPr txBox="1">
            <a:spLocks/>
          </p:cNvSpPr>
          <p:nvPr/>
        </p:nvSpPr>
        <p:spPr bwMode="auto">
          <a:xfrm>
            <a:off x="4168775" y="6130925"/>
            <a:ext cx="3911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3175" indent="3175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dirty="0"/>
              <a:t>M. Klages  </a:t>
            </a:r>
            <a:r>
              <a:rPr lang="en-US" altLang="de-DE" sz="1200" dirty="0"/>
              <a:t>Journal of Power Sources 239 (2013) 596</a:t>
            </a:r>
            <a:endParaRPr lang="de-DE" altLang="de-DE" sz="1200" dirty="0"/>
          </a:p>
        </p:txBody>
      </p:sp>
      <p:grpSp>
        <p:nvGrpSpPr>
          <p:cNvPr id="9221" name="Gruppieren 53"/>
          <p:cNvGrpSpPr>
            <a:grpSpLocks/>
          </p:cNvGrpSpPr>
          <p:nvPr/>
        </p:nvGrpSpPr>
        <p:grpSpPr bwMode="auto">
          <a:xfrm>
            <a:off x="4676775" y="1905000"/>
            <a:ext cx="3911600" cy="2387601"/>
            <a:chOff x="-251085" y="249356"/>
            <a:chExt cx="3911522" cy="2386688"/>
          </a:xfrm>
        </p:grpSpPr>
        <p:sp>
          <p:nvSpPr>
            <p:cNvPr id="55" name="Freihandform 54"/>
            <p:cNvSpPr/>
            <p:nvPr/>
          </p:nvSpPr>
          <p:spPr>
            <a:xfrm>
              <a:off x="-251085" y="249356"/>
              <a:ext cx="3711501" cy="1018785"/>
            </a:xfrm>
            <a:custGeom>
              <a:avLst/>
              <a:gdLst>
                <a:gd name="connsiteX0" fmla="*/ 0 w 5181600"/>
                <a:gd name="connsiteY0" fmla="*/ 121920 h 1219200"/>
                <a:gd name="connsiteX1" fmla="*/ 121920 w 5181600"/>
                <a:gd name="connsiteY1" fmla="*/ 0 h 1219200"/>
                <a:gd name="connsiteX2" fmla="*/ 5059680 w 5181600"/>
                <a:gd name="connsiteY2" fmla="*/ 0 h 1219200"/>
                <a:gd name="connsiteX3" fmla="*/ 5181600 w 5181600"/>
                <a:gd name="connsiteY3" fmla="*/ 121920 h 1219200"/>
                <a:gd name="connsiteX4" fmla="*/ 5181600 w 5181600"/>
                <a:gd name="connsiteY4" fmla="*/ 1097280 h 1219200"/>
                <a:gd name="connsiteX5" fmla="*/ 5059680 w 5181600"/>
                <a:gd name="connsiteY5" fmla="*/ 1219200 h 1219200"/>
                <a:gd name="connsiteX6" fmla="*/ 121920 w 5181600"/>
                <a:gd name="connsiteY6" fmla="*/ 1219200 h 1219200"/>
                <a:gd name="connsiteX7" fmla="*/ 0 w 5181600"/>
                <a:gd name="connsiteY7" fmla="*/ 1097280 h 1219200"/>
                <a:gd name="connsiteX8" fmla="*/ 0 w 5181600"/>
                <a:gd name="connsiteY8" fmla="*/ 12192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1600" h="1219200">
                  <a:moveTo>
                    <a:pt x="0" y="121920"/>
                  </a:moveTo>
                  <a:cubicBezTo>
                    <a:pt x="0" y="54585"/>
                    <a:pt x="54585" y="0"/>
                    <a:pt x="121920" y="0"/>
                  </a:cubicBezTo>
                  <a:lnTo>
                    <a:pt x="5059680" y="0"/>
                  </a:lnTo>
                  <a:cubicBezTo>
                    <a:pt x="5127015" y="0"/>
                    <a:pt x="5181600" y="54585"/>
                    <a:pt x="5181600" y="121920"/>
                  </a:cubicBezTo>
                  <a:lnTo>
                    <a:pt x="5181600" y="1097280"/>
                  </a:lnTo>
                  <a:cubicBezTo>
                    <a:pt x="5181600" y="1164615"/>
                    <a:pt x="5127015" y="1219200"/>
                    <a:pt x="5059680" y="1219200"/>
                  </a:cubicBezTo>
                  <a:lnTo>
                    <a:pt x="121920" y="1219200"/>
                  </a:lnTo>
                  <a:cubicBezTo>
                    <a:pt x="54585" y="1219200"/>
                    <a:pt x="0" y="1164615"/>
                    <a:pt x="0" y="1097280"/>
                  </a:cubicBezTo>
                  <a:lnTo>
                    <a:pt x="0" y="12192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08099" tIns="108099" rIns="108000" bIns="108099" spcCol="1270" anchor="ctr"/>
            <a:lstStyle/>
            <a:p>
              <a:pPr marL="185738" indent="-185738" defTabSz="8445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b="0" dirty="0">
                  <a:solidFill>
                    <a:schemeClr val="bg1"/>
                  </a:solidFill>
                  <a:cs typeface="Arial" panose="020B0604020202020204" pitchFamily="34" charset="0"/>
                </a:rPr>
                <a:t>Neutron Imaging @ V7(CONRAD-2)</a:t>
              </a:r>
            </a:p>
            <a:p>
              <a:pPr marL="185738" indent="-185738" defTabSz="8445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b="0" dirty="0">
                  <a:solidFill>
                    <a:schemeClr val="bg1"/>
                  </a:solidFill>
                  <a:cs typeface="Arial" panose="020B0604020202020204" pitchFamily="34" charset="0"/>
                </a:rPr>
                <a:t>In-operando visualization of water distribution</a:t>
              </a:r>
            </a:p>
          </p:txBody>
        </p:sp>
        <p:sp>
          <p:nvSpPr>
            <p:cNvPr id="56" name="Freihandform 55"/>
            <p:cNvSpPr/>
            <p:nvPr/>
          </p:nvSpPr>
          <p:spPr>
            <a:xfrm>
              <a:off x="148957" y="1629953"/>
              <a:ext cx="3511480" cy="1006091"/>
            </a:xfrm>
            <a:custGeom>
              <a:avLst/>
              <a:gdLst>
                <a:gd name="connsiteX0" fmla="*/ 0 w 5181600"/>
                <a:gd name="connsiteY0" fmla="*/ 121920 h 1219200"/>
                <a:gd name="connsiteX1" fmla="*/ 121920 w 5181600"/>
                <a:gd name="connsiteY1" fmla="*/ 0 h 1219200"/>
                <a:gd name="connsiteX2" fmla="*/ 5059680 w 5181600"/>
                <a:gd name="connsiteY2" fmla="*/ 0 h 1219200"/>
                <a:gd name="connsiteX3" fmla="*/ 5181600 w 5181600"/>
                <a:gd name="connsiteY3" fmla="*/ 121920 h 1219200"/>
                <a:gd name="connsiteX4" fmla="*/ 5181600 w 5181600"/>
                <a:gd name="connsiteY4" fmla="*/ 1097280 h 1219200"/>
                <a:gd name="connsiteX5" fmla="*/ 5059680 w 5181600"/>
                <a:gd name="connsiteY5" fmla="*/ 1219200 h 1219200"/>
                <a:gd name="connsiteX6" fmla="*/ 121920 w 5181600"/>
                <a:gd name="connsiteY6" fmla="*/ 1219200 h 1219200"/>
                <a:gd name="connsiteX7" fmla="*/ 0 w 5181600"/>
                <a:gd name="connsiteY7" fmla="*/ 1097280 h 1219200"/>
                <a:gd name="connsiteX8" fmla="*/ 0 w 5181600"/>
                <a:gd name="connsiteY8" fmla="*/ 12192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1600" h="1219200">
                  <a:moveTo>
                    <a:pt x="0" y="121920"/>
                  </a:moveTo>
                  <a:cubicBezTo>
                    <a:pt x="0" y="54585"/>
                    <a:pt x="54585" y="0"/>
                    <a:pt x="121920" y="0"/>
                  </a:cubicBezTo>
                  <a:lnTo>
                    <a:pt x="5059680" y="0"/>
                  </a:lnTo>
                  <a:cubicBezTo>
                    <a:pt x="5127015" y="0"/>
                    <a:pt x="5181600" y="54585"/>
                    <a:pt x="5181600" y="121920"/>
                  </a:cubicBezTo>
                  <a:lnTo>
                    <a:pt x="5181600" y="1097280"/>
                  </a:lnTo>
                  <a:cubicBezTo>
                    <a:pt x="5181600" y="1164615"/>
                    <a:pt x="5127015" y="1219200"/>
                    <a:pt x="5059680" y="1219200"/>
                  </a:cubicBezTo>
                  <a:lnTo>
                    <a:pt x="121920" y="1219200"/>
                  </a:lnTo>
                  <a:cubicBezTo>
                    <a:pt x="54585" y="1219200"/>
                    <a:pt x="0" y="1164615"/>
                    <a:pt x="0" y="1097280"/>
                  </a:cubicBezTo>
                  <a:lnTo>
                    <a:pt x="0" y="12192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11279"/>
                <a:satOff val="-16603"/>
                <a:lumOff val="17636"/>
                <a:alphaOff val="0"/>
              </a:schemeClr>
            </a:fillRef>
            <a:effectRef idx="0">
              <a:schemeClr val="accent1">
                <a:shade val="80000"/>
                <a:hueOff val="311279"/>
                <a:satOff val="-16603"/>
                <a:lumOff val="17636"/>
                <a:alphaOff val="0"/>
              </a:schemeClr>
            </a:effectRef>
            <a:fontRef idx="minor">
              <a:schemeClr val="lt1"/>
            </a:fontRef>
          </p:style>
          <p:txBody>
            <a:bodyPr lIns="108099" tIns="108099" rIns="108000" bIns="108099" spcCol="1270" anchor="ctr"/>
            <a:lstStyle/>
            <a:p>
              <a:pPr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Quantification of water amount</a:t>
              </a:r>
            </a:p>
            <a:p>
              <a:pPr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Diffusion </a:t>
              </a:r>
              <a:r>
                <a:rPr lang="en-US" sz="1600" b="0" dirty="0">
                  <a:solidFill>
                    <a:schemeClr val="bg1"/>
                  </a:solidFill>
                  <a:cs typeface="Arial" panose="020B0604020202020204" pitchFamily="34" charset="0"/>
                </a:rPr>
                <a:t>dynamics revealed with </a:t>
              </a:r>
              <a:br>
                <a:rPr lang="en-US" sz="1600" b="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sz="1600" b="0" dirty="0">
                  <a:solidFill>
                    <a:schemeClr val="bg1"/>
                  </a:solidFill>
                  <a:cs typeface="Arial" panose="020B0604020202020204" pitchFamily="34" charset="0"/>
                </a:rPr>
                <a:t>D-H contrast </a:t>
              </a:r>
            </a:p>
          </p:txBody>
        </p:sp>
        <p:sp>
          <p:nvSpPr>
            <p:cNvPr id="58" name="Freihandform 57"/>
            <p:cNvSpPr/>
            <p:nvPr/>
          </p:nvSpPr>
          <p:spPr>
            <a:xfrm>
              <a:off x="2360301" y="953937"/>
              <a:ext cx="792146" cy="791860"/>
            </a:xfrm>
            <a:custGeom>
              <a:avLst/>
              <a:gdLst>
                <a:gd name="connsiteX0" fmla="*/ 0 w 792480"/>
                <a:gd name="connsiteY0" fmla="*/ 435864 h 792480"/>
                <a:gd name="connsiteX1" fmla="*/ 178308 w 792480"/>
                <a:gd name="connsiteY1" fmla="*/ 435864 h 792480"/>
                <a:gd name="connsiteX2" fmla="*/ 178308 w 792480"/>
                <a:gd name="connsiteY2" fmla="*/ 0 h 792480"/>
                <a:gd name="connsiteX3" fmla="*/ 614172 w 792480"/>
                <a:gd name="connsiteY3" fmla="*/ 0 h 792480"/>
                <a:gd name="connsiteX4" fmla="*/ 614172 w 792480"/>
                <a:gd name="connsiteY4" fmla="*/ 435864 h 792480"/>
                <a:gd name="connsiteX5" fmla="*/ 792480 w 792480"/>
                <a:gd name="connsiteY5" fmla="*/ 435864 h 792480"/>
                <a:gd name="connsiteX6" fmla="*/ 396240 w 792480"/>
                <a:gd name="connsiteY6" fmla="*/ 792480 h 792480"/>
                <a:gd name="connsiteX7" fmla="*/ 0 w 792480"/>
                <a:gd name="connsiteY7" fmla="*/ 435864 h 79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480" h="792480">
                  <a:moveTo>
                    <a:pt x="0" y="435864"/>
                  </a:moveTo>
                  <a:lnTo>
                    <a:pt x="178308" y="435864"/>
                  </a:lnTo>
                  <a:lnTo>
                    <a:pt x="178308" y="0"/>
                  </a:lnTo>
                  <a:lnTo>
                    <a:pt x="614172" y="0"/>
                  </a:lnTo>
                  <a:lnTo>
                    <a:pt x="614172" y="435864"/>
                  </a:lnTo>
                  <a:lnTo>
                    <a:pt x="792480" y="435864"/>
                  </a:lnTo>
                  <a:lnTo>
                    <a:pt x="396240" y="792480"/>
                  </a:lnTo>
                  <a:lnTo>
                    <a:pt x="0" y="43586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028" rIns="224028" bIns="241859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600"/>
            </a:p>
          </p:txBody>
        </p:sp>
      </p:grpSp>
      <p:sp>
        <p:nvSpPr>
          <p:cNvPr id="9222" name="Inhaltsplatzhalter 42"/>
          <p:cNvSpPr txBox="1">
            <a:spLocks/>
          </p:cNvSpPr>
          <p:nvPr/>
        </p:nvSpPr>
        <p:spPr bwMode="auto">
          <a:xfrm>
            <a:off x="457200" y="1155700"/>
            <a:ext cx="8229600" cy="473075"/>
          </a:xfrm>
          <a:prstGeom prst="rect">
            <a:avLst/>
          </a:prstGeom>
          <a:solidFill>
            <a:srgbClr val="00B0F0">
              <a:alpha val="9686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46800" anchor="ctr"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215900" indent="-1778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>
                <a:solidFill>
                  <a:schemeClr val="bg1"/>
                </a:solidFill>
              </a:rPr>
              <a:t>How to optimize water management in a PEM fuel cell?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9"/>
          <a:stretch>
            <a:fillRect/>
          </a:stretch>
        </p:blipFill>
        <p:spPr bwMode="auto">
          <a:xfrm>
            <a:off x="8080375" y="6130925"/>
            <a:ext cx="7207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25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-2" r="980" b="12379"/>
          <a:stretch>
            <a:fillRect/>
          </a:stretch>
        </p:blipFill>
        <p:spPr bwMode="auto">
          <a:xfrm>
            <a:off x="2914650" y="4292600"/>
            <a:ext cx="2162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1" descr="Tomography_0002.jpg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t="11660" r="12952" b="13601"/>
          <a:stretch/>
        </p:blipFill>
        <p:spPr bwMode="auto">
          <a:xfrm>
            <a:off x="611560" y="1732756"/>
            <a:ext cx="2423558" cy="24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Gerade Verbindung 28"/>
          <p:cNvCxnSpPr/>
          <p:nvPr/>
        </p:nvCxnSpPr>
        <p:spPr>
          <a:xfrm>
            <a:off x="4359275" y="4051300"/>
            <a:ext cx="1730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>
            <a:spLocks noChangeArrowheads="1"/>
          </p:cNvSpPr>
          <p:nvPr/>
        </p:nvSpPr>
        <p:spPr bwMode="auto">
          <a:xfrm>
            <a:off x="4146550" y="3800475"/>
            <a:ext cx="569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bg1"/>
                </a:solidFill>
              </a:rPr>
              <a:t>1 mm</a:t>
            </a:r>
          </a:p>
        </p:txBody>
      </p:sp>
      <p:sp>
        <p:nvSpPr>
          <p:cNvPr id="9237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Attenuation Contrast</a:t>
            </a:r>
          </a:p>
        </p:txBody>
      </p:sp>
      <p:sp>
        <p:nvSpPr>
          <p:cNvPr id="9238" name="Rectangle 2"/>
          <p:cNvSpPr>
            <a:spLocks noChangeArrowheads="1"/>
          </p:cNvSpPr>
          <p:nvPr/>
        </p:nvSpPr>
        <p:spPr bwMode="auto">
          <a:xfrm>
            <a:off x="0" y="682625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>
                <a:solidFill>
                  <a:srgbClr val="0064B4"/>
                </a:solidFill>
              </a:rPr>
              <a:t>    Fuel cells</a:t>
            </a:r>
          </a:p>
        </p:txBody>
      </p:sp>
      <p:pic>
        <p:nvPicPr>
          <p:cNvPr id="28" name="Video0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360" y="2310779"/>
            <a:ext cx="1739259" cy="1248009"/>
          </a:xfrm>
          <a:prstGeom prst="rect">
            <a:avLst/>
          </a:prstGeom>
        </p:spPr>
      </p:pic>
      <p:cxnSp>
        <p:nvCxnSpPr>
          <p:cNvPr id="16" name="Gerade Verbindung 15"/>
          <p:cNvCxnSpPr/>
          <p:nvPr/>
        </p:nvCxnSpPr>
        <p:spPr>
          <a:xfrm>
            <a:off x="2411413" y="3760788"/>
            <a:ext cx="1730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2" name="Textfeld 17"/>
          <p:cNvSpPr txBox="1">
            <a:spLocks noChangeArrowheads="1"/>
          </p:cNvSpPr>
          <p:nvPr/>
        </p:nvSpPr>
        <p:spPr bwMode="auto">
          <a:xfrm>
            <a:off x="2152650" y="3509963"/>
            <a:ext cx="671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bg1"/>
                </a:solidFill>
              </a:rPr>
              <a:t>10 mm</a:t>
            </a:r>
          </a:p>
        </p:txBody>
      </p:sp>
    </p:spTree>
    <p:extLst>
      <p:ext uri="{BB962C8B-B14F-4D97-AF65-F5344CB8AC3E}">
        <p14:creationId xmlns:p14="http://schemas.microsoft.com/office/powerpoint/2010/main" val="25274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uel_cell04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206500"/>
            <a:ext cx="275272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87"/>
          <p:cNvSpPr>
            <a:spLocks noChangeArrowheads="1"/>
          </p:cNvSpPr>
          <p:nvPr/>
        </p:nvSpPr>
        <p:spPr bwMode="auto">
          <a:xfrm>
            <a:off x="6591300" y="3716338"/>
            <a:ext cx="2552700" cy="2517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rgbClr val="99734D"/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marL="508000" indent="-508000">
              <a:spcAft>
                <a:spcPts val="0"/>
              </a:spcAft>
              <a:defRPr/>
            </a:pPr>
            <a:r>
              <a:rPr lang="en-US" sz="1000" b="0" i="1" dirty="0">
                <a:latin typeface="Arial" pitchFamily="34" charset="0"/>
                <a:cs typeface="Arial" pitchFamily="34" charset="0"/>
              </a:rPr>
              <a:t>I. Manke et al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APL 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92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508000" indent="-508000">
              <a:spcAft>
                <a:spcPts val="300"/>
              </a:spcAft>
              <a:defRPr/>
            </a:pPr>
            <a:r>
              <a:rPr lang="en-US" sz="1000" b="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2008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)</a:t>
            </a:r>
            <a:r>
              <a:rPr lang="de-DE" sz="10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300"/>
              </a:spcAft>
              <a:defRPr/>
            </a:pPr>
            <a:r>
              <a:rPr lang="de-DE" sz="1000" b="0" i="1" dirty="0" err="1">
                <a:latin typeface="Arial" pitchFamily="34" charset="0"/>
                <a:cs typeface="Arial" pitchFamily="34" charset="0"/>
              </a:rPr>
              <a:t>A.Schröder</a:t>
            </a:r>
            <a:r>
              <a:rPr lang="de-DE" sz="1000" b="0" i="1" dirty="0">
                <a:latin typeface="Arial" pitchFamily="34" charset="0"/>
                <a:cs typeface="Arial" pitchFamily="34" charset="0"/>
              </a:rPr>
              <a:t> et al</a:t>
            </a:r>
            <a:r>
              <a:rPr lang="de-DE" sz="10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Electrochem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Commun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2009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300"/>
              </a:spcAft>
              <a:defRPr/>
            </a:pPr>
            <a:r>
              <a:rPr lang="en-US" sz="1000" b="0" i="1" dirty="0">
                <a:latin typeface="Arial" pitchFamily="34" charset="0"/>
                <a:cs typeface="Arial" pitchFamily="34" charset="0"/>
              </a:rPr>
              <a:t>A. Schröder  et al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J Power Sources 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195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(2010)</a:t>
            </a:r>
            <a:endParaRPr lang="en-US" sz="1000" b="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de-DE" sz="1000" b="0" i="1" dirty="0">
                <a:latin typeface="Arial" pitchFamily="34" charset="0"/>
                <a:cs typeface="Arial" pitchFamily="34" charset="0"/>
              </a:rPr>
              <a:t>C. Tötzke et al</a:t>
            </a:r>
            <a:r>
              <a:rPr lang="de-DE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J Power Sources 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196 (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2011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), </a:t>
            </a:r>
          </a:p>
          <a:p>
            <a:pPr>
              <a:spcAft>
                <a:spcPts val="300"/>
              </a:spcAft>
              <a:defRPr/>
            </a:pPr>
            <a:r>
              <a:rPr lang="en-US" sz="1000" b="0" i="1" dirty="0">
                <a:latin typeface="Arial" pitchFamily="34" charset="0"/>
                <a:cs typeface="Arial" pitchFamily="34" charset="0"/>
              </a:rPr>
              <a:t>A. Lange et al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J Power Sources 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196 (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2011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300"/>
              </a:spcAft>
              <a:defRPr/>
            </a:pPr>
            <a:r>
              <a:rPr lang="de-DE" sz="1000" b="0" i="1" dirty="0">
                <a:latin typeface="Arial" pitchFamily="34" charset="0"/>
                <a:cs typeface="Arial" pitchFamily="34" charset="0"/>
              </a:rPr>
              <a:t>R. Kuhn et al,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Int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J Hydrogen Energy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  37 (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2012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) </a:t>
            </a:r>
          </a:p>
          <a:p>
            <a:pPr>
              <a:spcAft>
                <a:spcPts val="300"/>
              </a:spcAft>
              <a:defRPr/>
            </a:pPr>
            <a:r>
              <a:rPr lang="en-US" sz="1000" b="0" i="1" dirty="0">
                <a:latin typeface="Arial" pitchFamily="34" charset="0"/>
                <a:cs typeface="Arial" pitchFamily="34" charset="0"/>
              </a:rPr>
              <a:t>H. Markötter et al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J Power Sources  </a:t>
            </a:r>
            <a:r>
              <a:rPr lang="en-US" sz="1000" b="0" dirty="0">
                <a:latin typeface="Arial" pitchFamily="34" charset="0"/>
                <a:cs typeface="Arial" pitchFamily="34" charset="0"/>
              </a:rPr>
              <a:t>219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(2012)  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ieren 39"/>
          <p:cNvGrpSpPr>
            <a:grpSpLocks/>
          </p:cNvGrpSpPr>
          <p:nvPr/>
        </p:nvGrpSpPr>
        <p:grpSpPr bwMode="auto">
          <a:xfrm>
            <a:off x="-69850" y="1119188"/>
            <a:ext cx="3941763" cy="5197475"/>
            <a:chOff x="-15875" y="1643063"/>
            <a:chExt cx="3941763" cy="5197406"/>
          </a:xfrm>
        </p:grpSpPr>
        <p:grpSp>
          <p:nvGrpSpPr>
            <p:cNvPr id="11290" name="Gruppieren 27"/>
            <p:cNvGrpSpPr>
              <a:grpSpLocks/>
            </p:cNvGrpSpPr>
            <p:nvPr/>
          </p:nvGrpSpPr>
          <p:grpSpPr bwMode="auto">
            <a:xfrm>
              <a:off x="-15875" y="1643063"/>
              <a:ext cx="3941763" cy="5197406"/>
              <a:chOff x="-15875" y="1643063"/>
              <a:chExt cx="3941763" cy="5197406"/>
            </a:xfrm>
          </p:grpSpPr>
          <p:graphicFrame>
            <p:nvGraphicFramePr>
              <p:cNvPr id="11293" name="Object 16"/>
              <p:cNvGraphicFramePr>
                <a:graphicFrameLocks noChangeAspect="1"/>
              </p:cNvGraphicFramePr>
              <p:nvPr/>
            </p:nvGraphicFramePr>
            <p:xfrm>
              <a:off x="-15875" y="4233986"/>
              <a:ext cx="3800696" cy="26064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0" name="Graph" r:id="rId7" imgW="39620342" imgH="18073421" progId="Origin50.Graph">
                      <p:embed/>
                    </p:oleObj>
                  </mc:Choice>
                  <mc:Fallback>
                    <p:oleObj name="Graph" r:id="rId7" imgW="39620342" imgH="18073421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82271" r="8821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5875" y="4233986"/>
                            <a:ext cx="3800696" cy="260648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1294" name="Gruppieren 18"/>
              <p:cNvGrpSpPr>
                <a:grpSpLocks/>
              </p:cNvGrpSpPr>
              <p:nvPr/>
            </p:nvGrpSpPr>
            <p:grpSpPr bwMode="auto">
              <a:xfrm>
                <a:off x="787400" y="1643063"/>
                <a:ext cx="3138488" cy="2655887"/>
                <a:chOff x="787400" y="1643063"/>
                <a:chExt cx="3138488" cy="2655887"/>
              </a:xfrm>
            </p:grpSpPr>
            <p:pic>
              <p:nvPicPr>
                <p:cNvPr id="11296" name="Picture 1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7400" y="1958975"/>
                  <a:ext cx="1992313" cy="2159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297" name="Gruppieren 17"/>
                <p:cNvGrpSpPr>
                  <a:grpSpLocks/>
                </p:cNvGrpSpPr>
                <p:nvPr/>
              </p:nvGrpSpPr>
              <p:grpSpPr bwMode="auto">
                <a:xfrm>
                  <a:off x="2058988" y="1643063"/>
                  <a:ext cx="1866900" cy="2655887"/>
                  <a:chOff x="2058988" y="1643063"/>
                  <a:chExt cx="1866900" cy="2655887"/>
                </a:xfrm>
              </p:grpSpPr>
              <p:pic>
                <p:nvPicPr>
                  <p:cNvPr id="11298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924" t="4433" r="31084" b="4709"/>
                  <a:stretch>
                    <a:fillRect/>
                  </a:stretch>
                </p:blipFill>
                <p:spPr bwMode="auto">
                  <a:xfrm>
                    <a:off x="2832100" y="2066925"/>
                    <a:ext cx="246063" cy="21701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299" name="Textfeld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8788" y="3059113"/>
                    <a:ext cx="398462" cy="2762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de-DE" altLang="de-DE" sz="1200"/>
                      <a:t>0.5</a:t>
                    </a:r>
                  </a:p>
                </p:txBody>
              </p:sp>
              <p:sp>
                <p:nvSpPr>
                  <p:cNvPr id="11300" name="Textfeld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2438" y="2039938"/>
                    <a:ext cx="396875" cy="2778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de-DE" altLang="de-DE" sz="1200"/>
                      <a:t>1.0</a:t>
                    </a:r>
                  </a:p>
                </p:txBody>
              </p:sp>
              <p:sp>
                <p:nvSpPr>
                  <p:cNvPr id="11301" name="Textfeld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58988" y="1643063"/>
                    <a:ext cx="1866900" cy="4619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de-DE" altLang="de-DE" sz="1200"/>
                      <a:t>Current density </a:t>
                    </a:r>
                  </a:p>
                  <a:p>
                    <a:pPr algn="ctr" eaLnBrk="1" hangingPunct="1"/>
                    <a:r>
                      <a:rPr lang="de-DE" altLang="de-DE" sz="1200"/>
                      <a:t>(A/cm</a:t>
                    </a:r>
                    <a:r>
                      <a:rPr lang="de-DE" altLang="de-DE" sz="1200" baseline="30000"/>
                      <a:t>2</a:t>
                    </a:r>
                    <a:r>
                      <a:rPr lang="de-DE" altLang="de-DE" sz="1200"/>
                      <a:t>)</a:t>
                    </a:r>
                  </a:p>
                </p:txBody>
              </p:sp>
              <p:sp>
                <p:nvSpPr>
                  <p:cNvPr id="11302" name="Textfeld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5613" y="4021138"/>
                    <a:ext cx="398462" cy="2778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de-DE" altLang="de-DE" sz="1200"/>
                      <a:t>0.0</a:t>
                    </a:r>
                  </a:p>
                </p:txBody>
              </p:sp>
            </p:grpSp>
          </p:grpSp>
          <p:sp>
            <p:nvSpPr>
              <p:cNvPr id="11295" name="Rechteck 25"/>
              <p:cNvSpPr>
                <a:spLocks noChangeArrowheads="1"/>
              </p:cNvSpPr>
              <p:nvPr/>
            </p:nvSpPr>
            <p:spPr bwMode="auto">
              <a:xfrm>
                <a:off x="119271" y="1701579"/>
                <a:ext cx="3450866" cy="5057926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endParaRPr lang="de-DE" altLang="de-DE"/>
              </a:p>
            </p:txBody>
          </p:sp>
        </p:grpSp>
        <p:cxnSp>
          <p:nvCxnSpPr>
            <p:cNvPr id="11291" name="Gerade Verbindung mit Pfeil 33"/>
            <p:cNvCxnSpPr>
              <a:cxnSpLocks noChangeShapeType="1"/>
              <a:stCxn id="11292" idx="2"/>
            </p:cNvCxnSpPr>
            <p:nvPr/>
          </p:nvCxnSpPr>
          <p:spPr bwMode="auto">
            <a:xfrm rot="16200000" flipH="1">
              <a:off x="1144988" y="3912041"/>
              <a:ext cx="834887" cy="16697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92" name="Rechteck 34"/>
            <p:cNvSpPr>
              <a:spLocks noChangeArrowheads="1"/>
            </p:cNvSpPr>
            <p:nvPr/>
          </p:nvSpPr>
          <p:spPr bwMode="auto">
            <a:xfrm>
              <a:off x="1311965" y="3204376"/>
              <a:ext cx="333955" cy="373711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de-DE" altLang="de-DE"/>
            </a:p>
          </p:txBody>
        </p:sp>
      </p:grpSp>
      <p:grpSp>
        <p:nvGrpSpPr>
          <p:cNvPr id="11269" name="Gruppieren 43"/>
          <p:cNvGrpSpPr>
            <a:grpSpLocks/>
          </p:cNvGrpSpPr>
          <p:nvPr/>
        </p:nvGrpSpPr>
        <p:grpSpPr bwMode="auto">
          <a:xfrm>
            <a:off x="844550" y="3675063"/>
            <a:ext cx="1800225" cy="276225"/>
            <a:chOff x="898493" y="4198295"/>
            <a:chExt cx="1800000" cy="276999"/>
          </a:xfrm>
        </p:grpSpPr>
        <p:cxnSp>
          <p:nvCxnSpPr>
            <p:cNvPr id="11288" name="Gerade Verbindung mit Pfeil 41"/>
            <p:cNvCxnSpPr>
              <a:cxnSpLocks noChangeShapeType="1"/>
            </p:cNvCxnSpPr>
            <p:nvPr/>
          </p:nvCxnSpPr>
          <p:spPr bwMode="auto">
            <a:xfrm flipV="1">
              <a:off x="898493" y="4333461"/>
              <a:ext cx="18000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89" name="Textfeld 42"/>
            <p:cNvSpPr txBox="1">
              <a:spLocks noChangeArrowheads="1"/>
            </p:cNvSpPr>
            <p:nvPr/>
          </p:nvSpPr>
          <p:spPr bwMode="auto">
            <a:xfrm>
              <a:off x="1526657" y="4198295"/>
              <a:ext cx="60305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1200"/>
                <a:t>15 cm</a:t>
              </a:r>
            </a:p>
          </p:txBody>
        </p:sp>
      </p:grpSp>
      <p:grpSp>
        <p:nvGrpSpPr>
          <p:cNvPr id="7" name="Gruppieren 49"/>
          <p:cNvGrpSpPr>
            <a:grpSpLocks/>
          </p:cNvGrpSpPr>
          <p:nvPr/>
        </p:nvGrpSpPr>
        <p:grpSpPr bwMode="auto">
          <a:xfrm>
            <a:off x="3475038" y="1179513"/>
            <a:ext cx="5665787" cy="5078412"/>
            <a:chOff x="3529013" y="1702910"/>
            <a:chExt cx="5666339" cy="5078911"/>
          </a:xfrm>
        </p:grpSpPr>
        <p:grpSp>
          <p:nvGrpSpPr>
            <p:cNvPr id="11275" name="Gruppieren 45"/>
            <p:cNvGrpSpPr>
              <a:grpSpLocks/>
            </p:cNvGrpSpPr>
            <p:nvPr/>
          </p:nvGrpSpPr>
          <p:grpSpPr bwMode="auto">
            <a:xfrm>
              <a:off x="3529013" y="1702910"/>
              <a:ext cx="5666339" cy="5078911"/>
              <a:chOff x="3529013" y="1702910"/>
              <a:chExt cx="5666339" cy="5078911"/>
            </a:xfrm>
          </p:grpSpPr>
          <p:grpSp>
            <p:nvGrpSpPr>
              <p:cNvPr id="11278" name="Gruppieren 29"/>
              <p:cNvGrpSpPr>
                <a:grpSpLocks/>
              </p:cNvGrpSpPr>
              <p:nvPr/>
            </p:nvGrpSpPr>
            <p:grpSpPr bwMode="auto">
              <a:xfrm>
                <a:off x="3529013" y="1702910"/>
                <a:ext cx="5614987" cy="5078911"/>
                <a:chOff x="3529013" y="1702910"/>
                <a:chExt cx="5614987" cy="5078911"/>
              </a:xfrm>
            </p:grpSpPr>
            <p:pic>
              <p:nvPicPr>
                <p:cNvPr id="11280" name="Picture 4" descr="Figure_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959" b="67975"/>
                <a:stretch>
                  <a:fillRect/>
                </a:stretch>
              </p:blipFill>
              <p:spPr bwMode="auto">
                <a:xfrm>
                  <a:off x="3802063" y="2214563"/>
                  <a:ext cx="1903412" cy="1709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81" name="Picture 4" descr="Figure_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923" t="26370" b="27243"/>
                <a:stretch>
                  <a:fillRect/>
                </a:stretch>
              </p:blipFill>
              <p:spPr bwMode="auto">
                <a:xfrm>
                  <a:off x="7862888" y="2117725"/>
                  <a:ext cx="1214437" cy="2105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82" name="Picture 4" descr="Figure_1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447" r="63959" b="7574"/>
                <a:stretch>
                  <a:fillRect/>
                </a:stretch>
              </p:blipFill>
              <p:spPr bwMode="auto">
                <a:xfrm>
                  <a:off x="5827713" y="2293938"/>
                  <a:ext cx="1911350" cy="1660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11283" name="Object 2"/>
                <p:cNvGraphicFramePr>
                  <a:graphicFrameLocks noChangeAspect="1"/>
                </p:cNvGraphicFramePr>
                <p:nvPr/>
              </p:nvGraphicFramePr>
              <p:xfrm>
                <a:off x="3529013" y="4075135"/>
                <a:ext cx="3463925" cy="270668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31" name="Graph" r:id="rId14" imgW="5096256" imgH="4140403" progId="Origin50.Graph">
                        <p:embed/>
                      </p:oleObj>
                    </mc:Choice>
                    <mc:Fallback>
                      <p:oleObj name="Graph" r:id="rId14" imgW="5096256" imgH="4140403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9013" y="4075135"/>
                              <a:ext cx="3463925" cy="27066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284" name="Rechteck 27"/>
                <p:cNvSpPr>
                  <a:spLocks noChangeArrowheads="1"/>
                </p:cNvSpPr>
                <p:nvPr/>
              </p:nvSpPr>
              <p:spPr bwMode="auto">
                <a:xfrm>
                  <a:off x="3813175" y="2349500"/>
                  <a:ext cx="276225" cy="260350"/>
                </a:xfrm>
                <a:prstGeom prst="rect">
                  <a:avLst/>
                </a:prstGeom>
                <a:solidFill>
                  <a:srgbClr val="0000FF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1285" name="Rechteck 28"/>
                <p:cNvSpPr>
                  <a:spLocks noChangeArrowheads="1"/>
                </p:cNvSpPr>
                <p:nvPr/>
              </p:nvSpPr>
              <p:spPr bwMode="auto">
                <a:xfrm>
                  <a:off x="5868988" y="2344738"/>
                  <a:ext cx="274637" cy="260350"/>
                </a:xfrm>
                <a:prstGeom prst="rect">
                  <a:avLst/>
                </a:prstGeom>
                <a:solidFill>
                  <a:srgbClr val="0000FF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1286" name="Rechteck 26"/>
                <p:cNvSpPr>
                  <a:spLocks noChangeArrowheads="1"/>
                </p:cNvSpPr>
                <p:nvPr/>
              </p:nvSpPr>
              <p:spPr bwMode="auto">
                <a:xfrm>
                  <a:off x="3714454" y="1702910"/>
                  <a:ext cx="5429546" cy="5056685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1287" name="Textfeld 28"/>
                <p:cNvSpPr txBox="1">
                  <a:spLocks noChangeArrowheads="1"/>
                </p:cNvSpPr>
                <p:nvPr/>
              </p:nvSpPr>
              <p:spPr bwMode="auto">
                <a:xfrm>
                  <a:off x="3776870" y="1820849"/>
                  <a:ext cx="3951723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de-DE" altLang="de-DE"/>
                    <a:t>H</a:t>
                  </a:r>
                  <a:r>
                    <a:rPr lang="de-DE" altLang="de-DE" baseline="-25000"/>
                    <a:t>2</a:t>
                  </a:r>
                  <a:r>
                    <a:rPr lang="de-DE" altLang="de-DE"/>
                    <a:t>/D</a:t>
                  </a:r>
                  <a:r>
                    <a:rPr lang="de-DE" altLang="de-DE" baseline="-25000"/>
                    <a:t>2</a:t>
                  </a:r>
                  <a:r>
                    <a:rPr lang="de-DE" altLang="de-DE"/>
                    <a:t> contrast radiography</a:t>
                  </a:r>
                </a:p>
              </p:txBody>
            </p:sp>
          </p:grpSp>
          <p:sp>
            <p:nvSpPr>
              <p:cNvPr id="11279" name="Textfeld 44"/>
              <p:cNvSpPr txBox="1">
                <a:spLocks noChangeArrowheads="1"/>
              </p:cNvSpPr>
              <p:nvPr/>
            </p:nvSpPr>
            <p:spPr bwMode="auto">
              <a:xfrm>
                <a:off x="7776374" y="1820850"/>
                <a:ext cx="141897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de-DE" altLang="de-DE" sz="1400" b="0"/>
                  <a:t>water thickness</a:t>
                </a:r>
              </a:p>
            </p:txBody>
          </p:sp>
        </p:grpSp>
        <p:cxnSp>
          <p:nvCxnSpPr>
            <p:cNvPr id="11276" name="Gerade Verbindung 47"/>
            <p:cNvCxnSpPr>
              <a:cxnSpLocks noChangeShapeType="1"/>
            </p:cNvCxnSpPr>
            <p:nvPr/>
          </p:nvCxnSpPr>
          <p:spPr bwMode="auto">
            <a:xfrm rot="10800000" flipH="1">
              <a:off x="7485405" y="4126065"/>
              <a:ext cx="198000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7" name="Textfeld 48"/>
            <p:cNvSpPr txBox="1">
              <a:spLocks noChangeArrowheads="1"/>
            </p:cNvSpPr>
            <p:nvPr/>
          </p:nvSpPr>
          <p:spPr bwMode="auto">
            <a:xfrm>
              <a:off x="7339049" y="3896139"/>
              <a:ext cx="4619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1000"/>
                <a:t>1 cm</a:t>
              </a:r>
            </a:p>
          </p:txBody>
        </p:sp>
      </p:grp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0" y="682625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>
                <a:solidFill>
                  <a:srgbClr val="0064B4"/>
                </a:solidFill>
              </a:rPr>
              <a:t>    Fuel cells</a:t>
            </a:r>
            <a:endParaRPr lang="en-US" altLang="de-DE">
              <a:solidFill>
                <a:srgbClr val="0064B4"/>
              </a:solidFill>
            </a:endParaRPr>
          </a:p>
        </p:txBody>
      </p:sp>
      <p:sp>
        <p:nvSpPr>
          <p:cNvPr id="11272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dirty="0">
                <a:solidFill>
                  <a:schemeClr val="bg1"/>
                </a:solidFill>
              </a:rPr>
              <a:t>Attenuation Contrast</a:t>
            </a:r>
          </a:p>
        </p:txBody>
      </p:sp>
      <p:pic>
        <p:nvPicPr>
          <p:cNvPr id="11273" name="Picture 38" descr="ZSW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711200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0" descr="Government Site Builder Standardlösu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673100"/>
            <a:ext cx="12430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7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10588" y="6584950"/>
            <a:ext cx="492125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4DF657-8AB5-41B0-93EC-DC8A2D994AC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Attenuation Contrast</a:t>
            </a:r>
          </a:p>
        </p:txBody>
      </p:sp>
      <p:pic>
        <p:nvPicPr>
          <p:cNvPr id="10244" name="Picture 4" descr="C09_0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09_04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30281" r="27206" b="21188"/>
          <a:stretch>
            <a:fillRect/>
          </a:stretch>
        </p:blipFill>
        <p:spPr bwMode="auto">
          <a:xfrm>
            <a:off x="4859338" y="1628775"/>
            <a:ext cx="10810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09_05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09638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C09_06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9" r="21198"/>
          <a:stretch>
            <a:fillRect/>
          </a:stretch>
        </p:blipFill>
        <p:spPr bwMode="auto">
          <a:xfrm>
            <a:off x="323850" y="3357563"/>
            <a:ext cx="172878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C09_07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6818" r="24963"/>
          <a:stretch>
            <a:fillRect/>
          </a:stretch>
        </p:blipFill>
        <p:spPr bwMode="auto">
          <a:xfrm>
            <a:off x="2700338" y="3500438"/>
            <a:ext cx="15128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07038" y="3429000"/>
            <a:ext cx="1008062" cy="2592388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515100" y="3429000"/>
            <a:ext cx="1584325" cy="25923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99425" y="3429000"/>
            <a:ext cx="574675" cy="2592388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rgbClr val="FF33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454650" y="3429000"/>
            <a:ext cx="11318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low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absorption</a:t>
            </a:r>
            <a:endParaRPr lang="en-US" altLang="de-DE" sz="1600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800850" y="3357563"/>
            <a:ext cx="10112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medium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absorption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(metal)</a:t>
            </a:r>
            <a:endParaRPr lang="en-US" altLang="de-DE" sz="1400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066088" y="3429000"/>
            <a:ext cx="5667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high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abs.</a:t>
            </a:r>
            <a:endParaRPr lang="en-US" altLang="de-DE" sz="1600"/>
          </a:p>
        </p:txBody>
      </p:sp>
      <p:graphicFrame>
        <p:nvGraphicFramePr>
          <p:cNvPr id="17" name="Object 22"/>
          <p:cNvGraphicFramePr>
            <a:graphicFrameLocks noChangeAspect="1"/>
          </p:cNvGraphicFramePr>
          <p:nvPr/>
        </p:nvGraphicFramePr>
        <p:xfrm>
          <a:off x="4660900" y="2914650"/>
          <a:ext cx="448310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Graph" r:id="rId8" imgW="3725875" imgH="3093110" progId="Origin50.Graph">
                  <p:embed/>
                </p:oleObj>
              </mc:Choice>
              <mc:Fallback>
                <p:oleObj name="Graph" r:id="rId8" imgW="3725875" imgH="309311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900" y="2914650"/>
                        <a:ext cx="4483100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6173788" y="4402138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011863" y="4119563"/>
            <a:ext cx="220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>
                <a:solidFill>
                  <a:srgbClr val="FF0000"/>
                </a:solidFill>
              </a:rPr>
              <a:t>3</a:t>
            </a:r>
            <a:endParaRPr lang="en-US" altLang="de-DE" sz="1600">
              <a:solidFill>
                <a:srgbClr val="FF0000"/>
              </a:solidFill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845175" y="4437063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689600" y="4119563"/>
            <a:ext cx="220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>
                <a:solidFill>
                  <a:srgbClr val="FF0000"/>
                </a:solidFill>
              </a:rPr>
              <a:t>2</a:t>
            </a:r>
            <a:endParaRPr lang="en-US" altLang="de-DE" sz="1600">
              <a:solidFill>
                <a:srgbClr val="FF0000"/>
              </a:solidFill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5651500" y="4443413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508625" y="4122738"/>
            <a:ext cx="220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>
                <a:solidFill>
                  <a:srgbClr val="FF0000"/>
                </a:solidFill>
              </a:rPr>
              <a:t>1</a:t>
            </a:r>
            <a:endParaRPr lang="en-US" altLang="de-DE" sz="1600">
              <a:solidFill>
                <a:srgbClr val="FF0000"/>
              </a:solidFill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148263" y="2333625"/>
            <a:ext cx="431800" cy="27305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435600" y="2565400"/>
            <a:ext cx="504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1+2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4932363" y="1989138"/>
            <a:ext cx="288925" cy="27305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768850" y="1844675"/>
            <a:ext cx="504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2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987675" y="1989138"/>
            <a:ext cx="288925" cy="43180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>
              <a:solidFill>
                <a:srgbClr val="FFFF00"/>
              </a:solidFill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3203575" y="1916113"/>
            <a:ext cx="504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2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3348038" y="2546350"/>
            <a:ext cx="503237" cy="21590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3708400" y="2670175"/>
            <a:ext cx="504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2+3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1258888" y="2565400"/>
            <a:ext cx="288925" cy="287338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470025" y="2708275"/>
            <a:ext cx="504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1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55650" y="2459038"/>
            <a:ext cx="503238" cy="43180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554038" y="2636838"/>
            <a:ext cx="504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2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3059113" y="5257800"/>
            <a:ext cx="649287" cy="249238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3635375" y="5300663"/>
            <a:ext cx="504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1+2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2771775" y="5445125"/>
            <a:ext cx="431800" cy="360363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2411413" y="5373688"/>
            <a:ext cx="504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rgbClr val="FF0000"/>
                </a:solidFill>
              </a:rPr>
              <a:t>2+3</a:t>
            </a:r>
            <a:endParaRPr lang="en-US" altLang="de-DE" sz="1200">
              <a:solidFill>
                <a:srgbClr val="FF0000"/>
              </a:solidFill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6818313" y="1471613"/>
            <a:ext cx="185578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i="1" u="sng"/>
              <a:t>Time scale</a:t>
            </a:r>
            <a:endParaRPr lang="de-DE" altLang="de-DE" sz="1400" u="sng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800" u="sng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1 – old sediments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3 – fresh sediments</a:t>
            </a: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5487988" y="3009900"/>
            <a:ext cx="218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volume histogram</a:t>
            </a:r>
            <a:endParaRPr lang="en-US" altLang="de-DE" sz="2000"/>
          </a:p>
        </p:txBody>
      </p:sp>
      <p:sp>
        <p:nvSpPr>
          <p:cNvPr id="10280" name="Rectangle 2"/>
          <p:cNvSpPr>
            <a:spLocks noChangeArrowheads="1"/>
          </p:cNvSpPr>
          <p:nvPr/>
        </p:nvSpPr>
        <p:spPr bwMode="auto">
          <a:xfrm>
            <a:off x="0" y="682625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>
                <a:solidFill>
                  <a:srgbClr val="0064B4"/>
                </a:solidFill>
              </a:rPr>
              <a:t>    Combustion chamber</a:t>
            </a:r>
          </a:p>
        </p:txBody>
      </p:sp>
    </p:spTree>
    <p:extLst>
      <p:ext uri="{BB962C8B-B14F-4D97-AF65-F5344CB8AC3E}">
        <p14:creationId xmlns:p14="http://schemas.microsoft.com/office/powerpoint/2010/main" val="19873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10588" y="6584950"/>
            <a:ext cx="492125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57C448-C440-4DB1-8589-5A746C8BB0C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C0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612775"/>
            <a:ext cx="6097587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5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 txBox="1">
            <a:spLocks noGrp="1"/>
          </p:cNvSpPr>
          <p:nvPr/>
        </p:nvSpPr>
        <p:spPr bwMode="auto">
          <a:xfrm>
            <a:off x="8510588" y="6584950"/>
            <a:ext cx="492125" cy="179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2352083F-030E-4057-9E6C-A6F3252E1D31}" type="slidenum">
              <a:rPr lang="de-DE" sz="1000" b="0">
                <a:solidFill>
                  <a:srgbClr val="0064B4"/>
                </a:solidFill>
                <a:latin typeface="Arial" pitchFamily="34" charset="0"/>
                <a:cs typeface="+mn-cs"/>
              </a:rPr>
              <a:pPr algn="r" eaLnBrk="0" hangingPunct="0">
                <a:defRPr/>
              </a:pPr>
              <a:t>2</a:t>
            </a:fld>
            <a:endParaRPr lang="de-DE" sz="1000" b="0">
              <a:solidFill>
                <a:srgbClr val="0064B4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1267" name="Picture 2" descr="HMI Luftbild 25%-R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911225"/>
            <a:ext cx="66548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41463" y="4134130"/>
            <a:ext cx="1687513" cy="1387475"/>
            <a:chOff x="1893" y="2511"/>
            <a:chExt cx="1063" cy="874"/>
          </a:xfrm>
        </p:grpSpPr>
        <p:sp>
          <p:nvSpPr>
            <p:cNvPr id="11278" name="Oval 4"/>
            <p:cNvSpPr>
              <a:spLocks noChangeArrowheads="1"/>
            </p:cNvSpPr>
            <p:nvPr/>
          </p:nvSpPr>
          <p:spPr bwMode="auto">
            <a:xfrm>
              <a:off x="2469" y="2751"/>
              <a:ext cx="487" cy="634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279" name="Text Box 6"/>
            <p:cNvSpPr txBox="1">
              <a:spLocks noChangeArrowheads="1"/>
            </p:cNvSpPr>
            <p:nvPr/>
          </p:nvSpPr>
          <p:spPr bwMode="auto">
            <a:xfrm>
              <a:off x="1893" y="2511"/>
              <a:ext cx="6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rgbClr val="FFFF66"/>
                  </a:solidFill>
                </a:rPr>
                <a:t>BER II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87863" y="549275"/>
            <a:ext cx="4087812" cy="2522538"/>
            <a:chOff x="3422" y="461"/>
            <a:chExt cx="2790" cy="1589"/>
          </a:xfrm>
        </p:grpSpPr>
        <p:grpSp>
          <p:nvGrpSpPr>
            <p:cNvPr id="11273" name="Group 9"/>
            <p:cNvGrpSpPr>
              <a:grpSpLocks/>
            </p:cNvGrpSpPr>
            <p:nvPr/>
          </p:nvGrpSpPr>
          <p:grpSpPr bwMode="auto">
            <a:xfrm>
              <a:off x="3422" y="461"/>
              <a:ext cx="2729" cy="1590"/>
              <a:chOff x="2680" y="374"/>
              <a:chExt cx="3412" cy="1988"/>
            </a:xfrm>
          </p:grpSpPr>
          <p:pic>
            <p:nvPicPr>
              <p:cNvPr id="11275" name="Picture 10" descr="Bess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0" y="374"/>
                <a:ext cx="3412" cy="1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6" name="Line 11"/>
              <p:cNvSpPr>
                <a:spLocks noChangeShapeType="1"/>
              </p:cNvSpPr>
              <p:nvPr/>
            </p:nvSpPr>
            <p:spPr bwMode="auto">
              <a:xfrm flipV="1">
                <a:off x="3769" y="1841"/>
                <a:ext cx="1296" cy="419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  <p:sp>
            <p:nvSpPr>
              <p:cNvPr id="11277" name="Text Box 12"/>
              <p:cNvSpPr txBox="1">
                <a:spLocks noChangeArrowheads="1"/>
              </p:cNvSpPr>
              <p:nvPr/>
            </p:nvSpPr>
            <p:spPr bwMode="auto">
              <a:xfrm>
                <a:off x="4332" y="2001"/>
                <a:ext cx="866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de-DE" altLang="de-DE">
                    <a:solidFill>
                      <a:schemeClr val="bg1"/>
                    </a:solidFill>
                  </a:rPr>
                  <a:t>20 km</a:t>
                </a:r>
              </a:p>
            </p:txBody>
          </p:sp>
        </p:grpSp>
        <p:sp>
          <p:nvSpPr>
            <p:cNvPr id="11274" name="Text Box 13"/>
            <p:cNvSpPr txBox="1">
              <a:spLocks noChangeArrowheads="1"/>
            </p:cNvSpPr>
            <p:nvPr/>
          </p:nvSpPr>
          <p:spPr bwMode="auto">
            <a:xfrm>
              <a:off x="5208" y="1317"/>
              <a:ext cx="10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rgbClr val="FFFF66"/>
                  </a:solidFill>
                </a:rPr>
                <a:t>BESSY II</a:t>
              </a:r>
            </a:p>
          </p:txBody>
        </p:sp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85800" y="0"/>
            <a:ext cx="8280400" cy="6591300"/>
          </a:xfrm>
          <a:prstGeom prst="ellips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11060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0" y="2797175"/>
            <a:ext cx="28257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1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Diffraction Contrast</a:t>
            </a:r>
          </a:p>
        </p:txBody>
      </p:sp>
      <p:pic>
        <p:nvPicPr>
          <p:cNvPr id="12291" name="Picture 23" descr="Schw_02_0045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847725"/>
            <a:ext cx="54673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24"/>
          <p:cNvSpPr txBox="1">
            <a:spLocks noChangeArrowheads="1"/>
          </p:cNvSpPr>
          <p:nvPr/>
        </p:nvSpPr>
        <p:spPr bwMode="auto">
          <a:xfrm>
            <a:off x="5991225" y="927100"/>
            <a:ext cx="153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de-DE" sz="2400" b="0"/>
              <a:t>λ</a:t>
            </a:r>
            <a:r>
              <a:rPr lang="de-DE" altLang="de-DE" sz="2400" b="0"/>
              <a:t> = 4.0 </a:t>
            </a:r>
            <a:r>
              <a:rPr lang="en-US" altLang="de-DE" sz="2400" b="0"/>
              <a:t>Å</a:t>
            </a:r>
          </a:p>
        </p:txBody>
      </p:sp>
      <p:sp>
        <p:nvSpPr>
          <p:cNvPr id="12293" name="Line 25"/>
          <p:cNvSpPr>
            <a:spLocks noChangeShapeType="1"/>
          </p:cNvSpPr>
          <p:nvPr/>
        </p:nvSpPr>
        <p:spPr bwMode="auto">
          <a:xfrm>
            <a:off x="6162675" y="6308725"/>
            <a:ext cx="1046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223000" y="5856288"/>
            <a:ext cx="879475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/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9476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620688"/>
            <a:ext cx="8229600" cy="439738"/>
          </a:xfrm>
        </p:spPr>
        <p:txBody>
          <a:bodyPr/>
          <a:lstStyle/>
          <a:p>
            <a:r>
              <a:rPr lang="de-DE" altLang="de-DE" sz="2400" dirty="0" smtClean="0">
                <a:solidFill>
                  <a:srgbClr val="0070C0"/>
                </a:solidFill>
              </a:rPr>
              <a:t>    Bragg </a:t>
            </a:r>
            <a:r>
              <a:rPr lang="de-DE" altLang="de-DE" sz="2400" dirty="0" err="1" smtClean="0">
                <a:solidFill>
                  <a:srgbClr val="0070C0"/>
                </a:solidFill>
              </a:rPr>
              <a:t>edges</a:t>
            </a:r>
            <a:endParaRPr lang="en-US" altLang="de-DE" sz="2400" dirty="0" smtClean="0">
              <a:solidFill>
                <a:srgbClr val="0070C0"/>
              </a:solidFill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067175" y="1844675"/>
            <a:ext cx="936625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284663" y="1916113"/>
            <a:ext cx="50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/>
              <a:t>d</a:t>
            </a:r>
            <a:r>
              <a:rPr lang="de-DE" altLang="de-DE" sz="1800" baseline="-25000"/>
              <a:t>hkl</a:t>
            </a:r>
            <a:endParaRPr lang="en-US" altLang="de-DE" sz="1800" baseline="-25000"/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5795963" y="1341438"/>
            <a:ext cx="2695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4000"/>
              <a:t>2d</a:t>
            </a:r>
            <a:r>
              <a:rPr lang="de-DE" altLang="de-DE" sz="4000" baseline="-25000"/>
              <a:t>hkl</a:t>
            </a:r>
            <a:r>
              <a:rPr lang="de-DE" altLang="de-DE" sz="4000"/>
              <a:t>sin</a:t>
            </a:r>
            <a:r>
              <a:rPr lang="el-GR" altLang="de-DE" sz="4000">
                <a:solidFill>
                  <a:schemeClr val="folHlink"/>
                </a:solidFill>
              </a:rPr>
              <a:t>θ</a:t>
            </a:r>
            <a:r>
              <a:rPr lang="de-DE" altLang="de-DE" sz="4000"/>
              <a:t>=</a:t>
            </a:r>
            <a:r>
              <a:rPr lang="de-DE" altLang="de-DE" sz="4000">
                <a:solidFill>
                  <a:schemeClr val="folHlink"/>
                </a:solidFill>
                <a:sym typeface="Symbol" pitchFamily="18" charset="2"/>
              </a:rPr>
              <a:t></a:t>
            </a: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 rot="5400000">
            <a:off x="-73024" y="2319337"/>
            <a:ext cx="2520950" cy="1584325"/>
          </a:xfrm>
          <a:prstGeom prst="rightArrow">
            <a:avLst>
              <a:gd name="adj1" fmla="val 80102"/>
              <a:gd name="adj2" fmla="val 0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70343" name="AutoShape 7"/>
          <p:cNvSpPr>
            <a:spLocks noChangeArrowheads="1"/>
          </p:cNvSpPr>
          <p:nvPr/>
        </p:nvSpPr>
        <p:spPr bwMode="auto">
          <a:xfrm rot="2546874">
            <a:off x="4257675" y="4445000"/>
            <a:ext cx="2592388" cy="331788"/>
          </a:xfrm>
          <a:prstGeom prst="rightArrow">
            <a:avLst>
              <a:gd name="adj1" fmla="val 69167"/>
              <a:gd name="adj2" fmla="val 90433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70344" name="AutoShape 8"/>
          <p:cNvSpPr>
            <a:spLocks noChangeArrowheads="1"/>
          </p:cNvSpPr>
          <p:nvPr/>
        </p:nvSpPr>
        <p:spPr bwMode="auto">
          <a:xfrm rot="2546874">
            <a:off x="3878263" y="4711700"/>
            <a:ext cx="2736850" cy="336550"/>
          </a:xfrm>
          <a:prstGeom prst="rightArrow">
            <a:avLst>
              <a:gd name="adj1" fmla="val 69167"/>
              <a:gd name="adj2" fmla="val 94121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70345" name="AutoShape 9"/>
          <p:cNvSpPr>
            <a:spLocks noChangeArrowheads="1"/>
          </p:cNvSpPr>
          <p:nvPr/>
        </p:nvSpPr>
        <p:spPr bwMode="auto">
          <a:xfrm rot="2546874">
            <a:off x="4211638" y="3921125"/>
            <a:ext cx="2952750" cy="336550"/>
          </a:xfrm>
          <a:prstGeom prst="rightArrow">
            <a:avLst>
              <a:gd name="adj1" fmla="val 69167"/>
              <a:gd name="adj2" fmla="val 101546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70346" name="AutoShape 10"/>
          <p:cNvSpPr>
            <a:spLocks noChangeArrowheads="1"/>
          </p:cNvSpPr>
          <p:nvPr/>
        </p:nvSpPr>
        <p:spPr bwMode="auto">
          <a:xfrm rot="2546874">
            <a:off x="3829050" y="3370263"/>
            <a:ext cx="3671888" cy="325437"/>
          </a:xfrm>
          <a:prstGeom prst="rightArrow">
            <a:avLst>
              <a:gd name="adj1" fmla="val 69167"/>
              <a:gd name="adj2" fmla="val 13059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23" name="Oval 11" descr="Dark upward diagonal"/>
          <p:cNvSpPr>
            <a:spLocks noChangeArrowheads="1"/>
          </p:cNvSpPr>
          <p:nvPr/>
        </p:nvSpPr>
        <p:spPr bwMode="auto">
          <a:xfrm>
            <a:off x="4211638" y="2205038"/>
            <a:ext cx="287337" cy="287337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24" name="Oval 12" descr="Dark upward diagonal"/>
          <p:cNvSpPr>
            <a:spLocks noChangeArrowheads="1"/>
          </p:cNvSpPr>
          <p:nvPr/>
        </p:nvSpPr>
        <p:spPr bwMode="auto">
          <a:xfrm>
            <a:off x="4500563" y="2997200"/>
            <a:ext cx="287337" cy="287338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25" name="Oval 13" descr="Dark upward diagonal"/>
          <p:cNvSpPr>
            <a:spLocks noChangeArrowheads="1"/>
          </p:cNvSpPr>
          <p:nvPr/>
        </p:nvSpPr>
        <p:spPr bwMode="auto">
          <a:xfrm>
            <a:off x="4140200" y="3860800"/>
            <a:ext cx="287338" cy="287338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26" name="Oval 14" descr="Narrow vertical"/>
          <p:cNvSpPr>
            <a:spLocks noChangeArrowheads="1"/>
          </p:cNvSpPr>
          <p:nvPr/>
        </p:nvSpPr>
        <p:spPr bwMode="auto">
          <a:xfrm>
            <a:off x="4211638" y="2708275"/>
            <a:ext cx="287337" cy="287338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27" name="Oval 15" descr="Narrow vertical"/>
          <p:cNvSpPr>
            <a:spLocks noChangeArrowheads="1"/>
          </p:cNvSpPr>
          <p:nvPr/>
        </p:nvSpPr>
        <p:spPr bwMode="auto">
          <a:xfrm>
            <a:off x="4211638" y="3284538"/>
            <a:ext cx="287337" cy="287337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28" name="Oval 16" descr="Narrow vertical"/>
          <p:cNvSpPr>
            <a:spLocks noChangeArrowheads="1"/>
          </p:cNvSpPr>
          <p:nvPr/>
        </p:nvSpPr>
        <p:spPr bwMode="auto">
          <a:xfrm>
            <a:off x="4572000" y="2492375"/>
            <a:ext cx="287338" cy="287338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29" name="Oval 17" descr="Dark upward diagonal"/>
          <p:cNvSpPr>
            <a:spLocks noChangeArrowheads="1"/>
          </p:cNvSpPr>
          <p:nvPr/>
        </p:nvSpPr>
        <p:spPr bwMode="auto">
          <a:xfrm rot="655514">
            <a:off x="4500563" y="3644900"/>
            <a:ext cx="287337" cy="287338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303213" y="1125538"/>
            <a:ext cx="1820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polychromatic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neutron beam</a:t>
            </a:r>
            <a:endParaRPr lang="en-US" altLang="de-DE" sz="2000"/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3654425" y="1196975"/>
            <a:ext cx="1781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/>
              <a:t>polycrystalline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/>
              <a:t>material</a:t>
            </a:r>
          </a:p>
        </p:txBody>
      </p:sp>
      <p:sp>
        <p:nvSpPr>
          <p:cNvPr id="270356" name="Text Box 20"/>
          <p:cNvSpPr txBox="1">
            <a:spLocks noChangeArrowheads="1"/>
          </p:cNvSpPr>
          <p:nvPr/>
        </p:nvSpPr>
        <p:spPr bwMode="auto">
          <a:xfrm>
            <a:off x="5795963" y="69215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600"/>
              <a:t>Bragg‘s law</a:t>
            </a:r>
            <a:endParaRPr lang="en-US" altLang="de-DE" sz="3600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087438" y="3860800"/>
            <a:ext cx="725487" cy="503238"/>
            <a:chOff x="685" y="2432"/>
            <a:chExt cx="457" cy="317"/>
          </a:xfrm>
        </p:grpSpPr>
        <p:sp>
          <p:nvSpPr>
            <p:cNvPr id="13338" name="AutoShape 21"/>
            <p:cNvSpPr>
              <a:spLocks noChangeArrowheads="1"/>
            </p:cNvSpPr>
            <p:nvPr/>
          </p:nvSpPr>
          <p:spPr bwMode="auto">
            <a:xfrm>
              <a:off x="734" y="2432"/>
              <a:ext cx="408" cy="317"/>
            </a:xfrm>
            <a:prstGeom prst="rightArrow">
              <a:avLst>
                <a:gd name="adj1" fmla="val 50278"/>
                <a:gd name="adj2" fmla="val 5125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/>
            </a:p>
          </p:txBody>
        </p:sp>
        <p:sp>
          <p:nvSpPr>
            <p:cNvPr id="13339" name="Text Box 23"/>
            <p:cNvSpPr txBox="1">
              <a:spLocks noChangeArrowheads="1"/>
            </p:cNvSpPr>
            <p:nvPr/>
          </p:nvSpPr>
          <p:spPr bwMode="auto">
            <a:xfrm>
              <a:off x="685" y="2477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/>
                <a:t>DCM</a:t>
              </a:r>
              <a:endParaRPr lang="en-US" altLang="de-DE" sz="1800"/>
            </a:p>
          </p:txBody>
        </p:sp>
      </p:grpSp>
      <p:sp>
        <p:nvSpPr>
          <p:cNvPr id="13334" name="Line 25"/>
          <p:cNvSpPr>
            <a:spLocks noChangeShapeType="1"/>
          </p:cNvSpPr>
          <p:nvPr/>
        </p:nvSpPr>
        <p:spPr bwMode="auto">
          <a:xfrm flipV="1">
            <a:off x="395288" y="1773238"/>
            <a:ext cx="0" cy="25923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101600" y="1655763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>
                <a:sym typeface="Symbol" pitchFamily="18" charset="2"/>
              </a:rPr>
              <a:t></a:t>
            </a:r>
          </a:p>
        </p:txBody>
      </p:sp>
      <p:sp>
        <p:nvSpPr>
          <p:cNvPr id="270363" name="AutoShape 27"/>
          <p:cNvSpPr>
            <a:spLocks noChangeArrowheads="1"/>
          </p:cNvSpPr>
          <p:nvPr/>
        </p:nvSpPr>
        <p:spPr bwMode="auto">
          <a:xfrm>
            <a:off x="2051050" y="1844675"/>
            <a:ext cx="1871663" cy="2592388"/>
          </a:xfrm>
          <a:prstGeom prst="rightArrow">
            <a:avLst>
              <a:gd name="adj1" fmla="val 50028"/>
              <a:gd name="adj2" fmla="val 58981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3337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 dirty="0">
                <a:solidFill>
                  <a:schemeClr val="bg1"/>
                </a:solidFill>
              </a:rPr>
              <a:t>Diffraction Contrast</a:t>
            </a:r>
          </a:p>
        </p:txBody>
      </p:sp>
    </p:spTree>
    <p:extLst>
      <p:ext uri="{BB962C8B-B14F-4D97-AF65-F5344CB8AC3E}">
        <p14:creationId xmlns:p14="http://schemas.microsoft.com/office/powerpoint/2010/main" val="69528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68101E-6 L 1.66667E-6 -0.188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0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0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0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0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1" grpId="0"/>
      <p:bldP spid="270343" grpId="0" animBg="1"/>
      <p:bldP spid="270344" grpId="0" animBg="1"/>
      <p:bldP spid="270345" grpId="0" animBg="1"/>
      <p:bldP spid="270346" grpId="0" animBg="1"/>
      <p:bldP spid="270356" grpId="0"/>
      <p:bldP spid="2703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5"/>
          <p:cNvSpPr>
            <a:spLocks noChangeArrowheads="1"/>
          </p:cNvSpPr>
          <p:nvPr/>
        </p:nvSpPr>
        <p:spPr bwMode="auto">
          <a:xfrm rot="5400000">
            <a:off x="-73024" y="2319337"/>
            <a:ext cx="2520950" cy="1584325"/>
          </a:xfrm>
          <a:prstGeom prst="rightArrow">
            <a:avLst>
              <a:gd name="adj1" fmla="val 80102"/>
              <a:gd name="adj2" fmla="val 0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39" name="Text Box 26"/>
          <p:cNvSpPr txBox="1">
            <a:spLocks noChangeArrowheads="1"/>
          </p:cNvSpPr>
          <p:nvPr/>
        </p:nvSpPr>
        <p:spPr bwMode="auto">
          <a:xfrm>
            <a:off x="303213" y="1125538"/>
            <a:ext cx="1820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polychromatic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neutron beam</a:t>
            </a:r>
            <a:endParaRPr lang="en-US" altLang="de-DE" sz="200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087438" y="2565400"/>
            <a:ext cx="725487" cy="503238"/>
            <a:chOff x="685" y="2432"/>
            <a:chExt cx="457" cy="317"/>
          </a:xfrm>
        </p:grpSpPr>
        <p:sp>
          <p:nvSpPr>
            <p:cNvPr id="14366" name="AutoShape 28"/>
            <p:cNvSpPr>
              <a:spLocks noChangeArrowheads="1"/>
            </p:cNvSpPr>
            <p:nvPr/>
          </p:nvSpPr>
          <p:spPr bwMode="auto">
            <a:xfrm>
              <a:off x="734" y="2432"/>
              <a:ext cx="408" cy="317"/>
            </a:xfrm>
            <a:prstGeom prst="rightArrow">
              <a:avLst>
                <a:gd name="adj1" fmla="val 50278"/>
                <a:gd name="adj2" fmla="val 5125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/>
            </a:p>
          </p:txBody>
        </p:sp>
        <p:sp>
          <p:nvSpPr>
            <p:cNvPr id="14367" name="Text Box 29"/>
            <p:cNvSpPr txBox="1">
              <a:spLocks noChangeArrowheads="1"/>
            </p:cNvSpPr>
            <p:nvPr/>
          </p:nvSpPr>
          <p:spPr bwMode="auto">
            <a:xfrm>
              <a:off x="685" y="2477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/>
                <a:t>DCM</a:t>
              </a:r>
              <a:endParaRPr lang="en-US" altLang="de-DE" sz="1800"/>
            </a:p>
          </p:txBody>
        </p:sp>
      </p:grpSp>
      <p:sp>
        <p:nvSpPr>
          <p:cNvPr id="14341" name="Line 30"/>
          <p:cNvSpPr>
            <a:spLocks noChangeShapeType="1"/>
          </p:cNvSpPr>
          <p:nvPr/>
        </p:nvSpPr>
        <p:spPr bwMode="auto">
          <a:xfrm flipV="1">
            <a:off x="395288" y="1773238"/>
            <a:ext cx="0" cy="25923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342" name="Text Box 31"/>
          <p:cNvSpPr txBox="1">
            <a:spLocks noChangeArrowheads="1"/>
          </p:cNvSpPr>
          <p:nvPr/>
        </p:nvSpPr>
        <p:spPr bwMode="auto">
          <a:xfrm>
            <a:off x="101600" y="1655763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>
                <a:sym typeface="Symbol" pitchFamily="18" charset="2"/>
              </a:rPr>
              <a:t></a:t>
            </a:r>
          </a:p>
        </p:txBody>
      </p:sp>
      <p:sp>
        <p:nvSpPr>
          <p:cNvPr id="271392" name="AutoShape 32"/>
          <p:cNvSpPr>
            <a:spLocks noChangeArrowheads="1"/>
          </p:cNvSpPr>
          <p:nvPr/>
        </p:nvSpPr>
        <p:spPr bwMode="auto">
          <a:xfrm>
            <a:off x="2051050" y="1844675"/>
            <a:ext cx="1871663" cy="2592388"/>
          </a:xfrm>
          <a:prstGeom prst="rightArrow">
            <a:avLst>
              <a:gd name="adj1" fmla="val 50028"/>
              <a:gd name="adj2" fmla="val 5898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5795963" y="1341438"/>
            <a:ext cx="3181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4000"/>
              <a:t>2d</a:t>
            </a:r>
            <a:r>
              <a:rPr lang="de-DE" altLang="de-DE" sz="4000" baseline="-25000"/>
              <a:t>hkl</a:t>
            </a:r>
            <a:r>
              <a:rPr lang="de-DE" altLang="de-DE" sz="4000"/>
              <a:t>sin</a:t>
            </a:r>
            <a:r>
              <a:rPr lang="de-DE" altLang="de-DE" sz="4000">
                <a:solidFill>
                  <a:srgbClr val="0099FF"/>
                </a:solidFill>
              </a:rPr>
              <a:t>90°</a:t>
            </a:r>
            <a:r>
              <a:rPr lang="de-DE" altLang="de-DE" sz="4000"/>
              <a:t>=</a:t>
            </a:r>
            <a:r>
              <a:rPr lang="de-DE" altLang="de-DE" sz="4000">
                <a:solidFill>
                  <a:srgbClr val="0099FF"/>
                </a:solidFill>
                <a:sym typeface="Symbol" pitchFamily="18" charset="2"/>
              </a:rPr>
              <a:t></a:t>
            </a:r>
          </a:p>
        </p:txBody>
      </p:sp>
      <p:sp>
        <p:nvSpPr>
          <p:cNvPr id="271365" name="AutoShape 5"/>
          <p:cNvSpPr>
            <a:spLocks noChangeArrowheads="1"/>
          </p:cNvSpPr>
          <p:nvPr/>
        </p:nvSpPr>
        <p:spPr bwMode="auto">
          <a:xfrm rot="10800000">
            <a:off x="1692275" y="3251200"/>
            <a:ext cx="2736850" cy="336550"/>
          </a:xfrm>
          <a:prstGeom prst="rightArrow">
            <a:avLst>
              <a:gd name="adj1" fmla="val 69167"/>
              <a:gd name="adj2" fmla="val 9412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71366" name="AutoShape 6"/>
          <p:cNvSpPr>
            <a:spLocks noChangeArrowheads="1"/>
          </p:cNvSpPr>
          <p:nvPr/>
        </p:nvSpPr>
        <p:spPr bwMode="auto">
          <a:xfrm rot="10800000">
            <a:off x="1692275" y="2708275"/>
            <a:ext cx="2736850" cy="336550"/>
          </a:xfrm>
          <a:prstGeom prst="rightArrow">
            <a:avLst>
              <a:gd name="adj1" fmla="val 69167"/>
              <a:gd name="adj2" fmla="val 9412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71367" name="AutoShape 7"/>
          <p:cNvSpPr>
            <a:spLocks noChangeArrowheads="1"/>
          </p:cNvSpPr>
          <p:nvPr/>
        </p:nvSpPr>
        <p:spPr bwMode="auto">
          <a:xfrm rot="10800000">
            <a:off x="1692275" y="2459038"/>
            <a:ext cx="3024188" cy="336550"/>
          </a:xfrm>
          <a:prstGeom prst="rightArrow">
            <a:avLst>
              <a:gd name="adj1" fmla="val 69167"/>
              <a:gd name="adj2" fmla="val 104003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4067175" y="1844675"/>
            <a:ext cx="936625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4284663" y="1916113"/>
            <a:ext cx="50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/>
              <a:t>d</a:t>
            </a:r>
            <a:r>
              <a:rPr lang="de-DE" altLang="de-DE" sz="1800" baseline="-25000"/>
              <a:t>hkl</a:t>
            </a:r>
            <a:endParaRPr lang="en-US" altLang="de-DE" sz="1800" baseline="-25000"/>
          </a:p>
        </p:txBody>
      </p:sp>
      <p:sp>
        <p:nvSpPr>
          <p:cNvPr id="14351" name="Oval 10" descr="Dark upward diagonal"/>
          <p:cNvSpPr>
            <a:spLocks noChangeArrowheads="1"/>
          </p:cNvSpPr>
          <p:nvPr/>
        </p:nvSpPr>
        <p:spPr bwMode="auto">
          <a:xfrm>
            <a:off x="4211638" y="2205038"/>
            <a:ext cx="287337" cy="287337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52" name="Oval 11" descr="Dark upward diagonal"/>
          <p:cNvSpPr>
            <a:spLocks noChangeArrowheads="1"/>
          </p:cNvSpPr>
          <p:nvPr/>
        </p:nvSpPr>
        <p:spPr bwMode="auto">
          <a:xfrm>
            <a:off x="4500563" y="2997200"/>
            <a:ext cx="287337" cy="287338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53" name="Oval 12" descr="Dark upward diagonal"/>
          <p:cNvSpPr>
            <a:spLocks noChangeArrowheads="1"/>
          </p:cNvSpPr>
          <p:nvPr/>
        </p:nvSpPr>
        <p:spPr bwMode="auto">
          <a:xfrm>
            <a:off x="4140200" y="3860800"/>
            <a:ext cx="287338" cy="287338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54" name="Oval 13" descr="Narrow vertical"/>
          <p:cNvSpPr>
            <a:spLocks noChangeArrowheads="1"/>
          </p:cNvSpPr>
          <p:nvPr/>
        </p:nvSpPr>
        <p:spPr bwMode="auto">
          <a:xfrm>
            <a:off x="4211638" y="2708275"/>
            <a:ext cx="287337" cy="287338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55" name="Oval 14" descr="Narrow vertical"/>
          <p:cNvSpPr>
            <a:spLocks noChangeArrowheads="1"/>
          </p:cNvSpPr>
          <p:nvPr/>
        </p:nvSpPr>
        <p:spPr bwMode="auto">
          <a:xfrm>
            <a:off x="4211638" y="3284538"/>
            <a:ext cx="287337" cy="287337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56" name="Oval 15" descr="Narrow vertical"/>
          <p:cNvSpPr>
            <a:spLocks noChangeArrowheads="1"/>
          </p:cNvSpPr>
          <p:nvPr/>
        </p:nvSpPr>
        <p:spPr bwMode="auto">
          <a:xfrm>
            <a:off x="4572000" y="2492375"/>
            <a:ext cx="287338" cy="287338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14357" name="Oval 16" descr="Dark upward diagonal"/>
          <p:cNvSpPr>
            <a:spLocks noChangeArrowheads="1"/>
          </p:cNvSpPr>
          <p:nvPr/>
        </p:nvSpPr>
        <p:spPr bwMode="auto">
          <a:xfrm rot="655514">
            <a:off x="4500563" y="3644900"/>
            <a:ext cx="287337" cy="287338"/>
          </a:xfrm>
          <a:prstGeom prst="ellipse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pic>
        <p:nvPicPr>
          <p:cNvPr id="27137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627438"/>
            <a:ext cx="360045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78" name="Line 18"/>
          <p:cNvSpPr>
            <a:spLocks noChangeShapeType="1"/>
          </p:cNvSpPr>
          <p:nvPr/>
        </p:nvSpPr>
        <p:spPr bwMode="auto">
          <a:xfrm>
            <a:off x="7308850" y="4059238"/>
            <a:ext cx="0" cy="288925"/>
          </a:xfrm>
          <a:prstGeom prst="line">
            <a:avLst/>
          </a:prstGeom>
          <a:noFill/>
          <a:ln w="28575">
            <a:solidFill>
              <a:srgbClr val="0099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71379" name="Text Box 19"/>
          <p:cNvSpPr txBox="1">
            <a:spLocks noChangeArrowheads="1"/>
          </p:cNvSpPr>
          <p:nvPr/>
        </p:nvSpPr>
        <p:spPr bwMode="auto">
          <a:xfrm>
            <a:off x="6804025" y="3662363"/>
            <a:ext cx="96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>
                <a:solidFill>
                  <a:srgbClr val="0099FF"/>
                </a:solidFill>
              </a:rPr>
              <a:t>2d</a:t>
            </a:r>
            <a:r>
              <a:rPr lang="de-DE" altLang="de-DE" sz="2000" baseline="-25000">
                <a:solidFill>
                  <a:srgbClr val="0099FF"/>
                </a:solidFill>
              </a:rPr>
              <a:t>hkl</a:t>
            </a:r>
            <a:r>
              <a:rPr lang="de-DE" altLang="de-DE" sz="2000">
                <a:solidFill>
                  <a:srgbClr val="0099FF"/>
                </a:solidFill>
              </a:rPr>
              <a:t>=</a:t>
            </a:r>
            <a:r>
              <a:rPr lang="de-DE" altLang="de-DE" sz="2000">
                <a:solidFill>
                  <a:srgbClr val="0099FF"/>
                </a:solidFill>
                <a:sym typeface="Symbol" pitchFamily="18" charset="2"/>
              </a:rPr>
              <a:t></a:t>
            </a:r>
          </a:p>
        </p:txBody>
      </p:sp>
      <p:sp>
        <p:nvSpPr>
          <p:cNvPr id="271381" name="Text Box 21"/>
          <p:cNvSpPr txBox="1">
            <a:spLocks noChangeArrowheads="1"/>
          </p:cNvSpPr>
          <p:nvPr/>
        </p:nvSpPr>
        <p:spPr bwMode="auto">
          <a:xfrm>
            <a:off x="8101013" y="3644900"/>
            <a:ext cx="776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(110)</a:t>
            </a:r>
            <a:endParaRPr lang="en-US" altLang="de-DE" sz="2000"/>
          </a:p>
        </p:txBody>
      </p:sp>
      <p:sp>
        <p:nvSpPr>
          <p:cNvPr id="14362" name="Text Box 22"/>
          <p:cNvSpPr txBox="1">
            <a:spLocks noChangeArrowheads="1"/>
          </p:cNvSpPr>
          <p:nvPr/>
        </p:nvSpPr>
        <p:spPr bwMode="auto">
          <a:xfrm>
            <a:off x="3654425" y="1196975"/>
            <a:ext cx="1781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/>
              <a:t>polycrystalline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/>
              <a:t>material</a:t>
            </a:r>
          </a:p>
        </p:txBody>
      </p:sp>
      <p:sp>
        <p:nvSpPr>
          <p:cNvPr id="14363" name="Text Box 23"/>
          <p:cNvSpPr txBox="1">
            <a:spLocks noChangeArrowheads="1"/>
          </p:cNvSpPr>
          <p:nvPr/>
        </p:nvSpPr>
        <p:spPr bwMode="auto">
          <a:xfrm>
            <a:off x="5795963" y="69215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600"/>
              <a:t>Bragg‘s law</a:t>
            </a:r>
            <a:endParaRPr lang="en-US" altLang="de-DE" sz="3600"/>
          </a:p>
        </p:txBody>
      </p:sp>
      <p:sp>
        <p:nvSpPr>
          <p:cNvPr id="271384" name="Text Box 24"/>
          <p:cNvSpPr txBox="1">
            <a:spLocks noChangeArrowheads="1"/>
          </p:cNvSpPr>
          <p:nvPr/>
        </p:nvSpPr>
        <p:spPr bwMode="auto">
          <a:xfrm>
            <a:off x="5364163" y="3248025"/>
            <a:ext cx="370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Cross-sections of iron per atom</a:t>
            </a:r>
            <a:endParaRPr lang="en-US" altLang="de-DE" sz="2000"/>
          </a:p>
        </p:txBody>
      </p:sp>
      <p:sp>
        <p:nvSpPr>
          <p:cNvPr id="14365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Diffraction Contrast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-36512" y="620688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altLang="de-DE" sz="2400" smtClean="0">
                <a:solidFill>
                  <a:srgbClr val="0070C0"/>
                </a:solidFill>
              </a:rPr>
              <a:t>    Bragg edges</a:t>
            </a:r>
            <a:endParaRPr lang="en-US" altLang="de-DE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2.22222E-6 -0.0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92" grpId="0" animBg="1"/>
      <p:bldP spid="271363" grpId="0"/>
      <p:bldP spid="271365" grpId="0" animBg="1"/>
      <p:bldP spid="271366" grpId="0" animBg="1"/>
      <p:bldP spid="271367" grpId="0" animBg="1"/>
      <p:bldP spid="271378" grpId="0" animBg="1"/>
      <p:bldP spid="271379" grpId="0"/>
      <p:bldP spid="271381" grpId="0"/>
      <p:bldP spid="2713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10588" y="6584950"/>
            <a:ext cx="492125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235D4B-0856-4512-A202-E5551E7E21E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5" t="1276" r="1125" b="496"/>
          <a:stretch>
            <a:fillRect/>
          </a:stretch>
        </p:blipFill>
        <p:spPr bwMode="auto">
          <a:xfrm>
            <a:off x="5738813" y="2073275"/>
            <a:ext cx="2986087" cy="43926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241300" y="5014913"/>
            <a:ext cx="5273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/>
              <a:t>Energy-selective neutron tomography of TRIP-steel</a:t>
            </a: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smtClean="0"/>
              <a:t>    3D Phase mapping in metals</a:t>
            </a:r>
            <a:endParaRPr lang="en-US" altLang="de-DE" sz="2400" smtClean="0"/>
          </a:p>
        </p:txBody>
      </p:sp>
      <p:grpSp>
        <p:nvGrpSpPr>
          <p:cNvPr id="15366" name="Gruppieren 9"/>
          <p:cNvGrpSpPr>
            <a:grpSpLocks/>
          </p:cNvGrpSpPr>
          <p:nvPr/>
        </p:nvGrpSpPr>
        <p:grpSpPr bwMode="auto">
          <a:xfrm>
            <a:off x="101600" y="1435100"/>
            <a:ext cx="5308600" cy="3579813"/>
            <a:chOff x="57811" y="1939767"/>
            <a:chExt cx="5308073" cy="3580170"/>
          </a:xfrm>
        </p:grpSpPr>
        <p:pic>
          <p:nvPicPr>
            <p:cNvPr id="15370" name="Picture 8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4" t="12375" r="12379" b="11362"/>
            <a:stretch>
              <a:fillRect/>
            </a:stretch>
          </p:blipFill>
          <p:spPr bwMode="auto">
            <a:xfrm>
              <a:off x="57811" y="1939767"/>
              <a:ext cx="5308073" cy="353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Rechteck 8"/>
            <p:cNvSpPr>
              <a:spLocks noChangeArrowheads="1"/>
            </p:cNvSpPr>
            <p:nvPr/>
          </p:nvSpPr>
          <p:spPr bwMode="auto">
            <a:xfrm>
              <a:off x="93888" y="4947557"/>
              <a:ext cx="612321" cy="57238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/>
            </a:p>
          </p:txBody>
        </p:sp>
      </p:grp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37871" r="37592" b="25137"/>
          <a:stretch>
            <a:fillRect/>
          </a:stretch>
        </p:blipFill>
        <p:spPr bwMode="auto">
          <a:xfrm>
            <a:off x="5662613" y="692150"/>
            <a:ext cx="3221037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UT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19050"/>
            <a:ext cx="149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0"/>
          <p:cNvSpPr txBox="1">
            <a:spLocks noChangeArrowheads="1"/>
          </p:cNvSpPr>
          <p:nvPr/>
        </p:nvSpPr>
        <p:spPr bwMode="auto">
          <a:xfrm>
            <a:off x="-33150" y="6084290"/>
            <a:ext cx="5859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 dirty="0"/>
              <a:t>R. Woracek et al., </a:t>
            </a:r>
            <a:r>
              <a:rPr lang="de-DE" altLang="de-DE" sz="2000" dirty="0" err="1"/>
              <a:t>Advanced</a:t>
            </a:r>
            <a:r>
              <a:rPr lang="de-DE" altLang="de-DE" sz="2000" dirty="0"/>
              <a:t> </a:t>
            </a:r>
            <a:r>
              <a:rPr lang="de-DE" altLang="de-DE" sz="2000" dirty="0" smtClean="0"/>
              <a:t>Materials</a:t>
            </a:r>
            <a:r>
              <a:rPr lang="de-DE" altLang="de-DE" sz="2000" b="0" dirty="0"/>
              <a:t> </a:t>
            </a:r>
            <a:r>
              <a:rPr lang="de-DE" altLang="de-DE" sz="2000" b="0" dirty="0" smtClean="0"/>
              <a:t>26 (2014</a:t>
            </a:r>
            <a:r>
              <a:rPr lang="de-DE" altLang="de-DE" sz="20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41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Phase/Dark-field Contrast</a:t>
            </a:r>
          </a:p>
        </p:txBody>
      </p:sp>
      <p:pic>
        <p:nvPicPr>
          <p:cNvPr id="19459" name="Grafik 11" descr="Scheibe_HR01.png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976313"/>
            <a:ext cx="5280025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6599238" y="5738813"/>
            <a:ext cx="463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6357938" y="5311775"/>
            <a:ext cx="94615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b="0"/>
              <a:t>2 mm</a:t>
            </a:r>
          </a:p>
        </p:txBody>
      </p:sp>
    </p:spTree>
    <p:extLst>
      <p:ext uri="{BB962C8B-B14F-4D97-AF65-F5344CB8AC3E}">
        <p14:creationId xmlns:p14="http://schemas.microsoft.com/office/powerpoint/2010/main" val="41938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Bil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88950"/>
            <a:ext cx="842645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396875" y="5311775"/>
            <a:ext cx="8534400" cy="9144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altLang="de-DE" sz="2000" b="0" dirty="0"/>
              <a:t>The </a:t>
            </a:r>
            <a:r>
              <a:rPr lang="de-DE" altLang="de-DE" sz="2000" b="0" dirty="0" err="1"/>
              <a:t>spatially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resolved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analysis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of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the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interference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pattern</a:t>
            </a:r>
            <a:r>
              <a:rPr lang="de-DE" altLang="de-DE" sz="2000" b="0" dirty="0"/>
              <a:t> (</a:t>
            </a:r>
            <a:r>
              <a:rPr lang="de-DE" altLang="de-DE" sz="2000" b="0" dirty="0" err="1"/>
              <a:t>phase</a:t>
            </a:r>
            <a:r>
              <a:rPr lang="de-DE" altLang="de-DE" sz="2000" b="0" dirty="0"/>
              <a:t>, </a:t>
            </a:r>
            <a:r>
              <a:rPr lang="de-DE" altLang="de-DE" sz="2000" b="0" dirty="0" err="1"/>
              <a:t>amplitude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and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offset</a:t>
            </a:r>
            <a:r>
              <a:rPr lang="de-DE" altLang="de-DE" sz="2000" b="0" dirty="0"/>
              <a:t>) </a:t>
            </a:r>
            <a:r>
              <a:rPr lang="de-DE" altLang="de-DE" sz="2000" b="0" dirty="0" err="1"/>
              <a:t>reveal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information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about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phase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effects</a:t>
            </a:r>
            <a:r>
              <a:rPr lang="de-DE" altLang="de-DE" sz="2000" b="0" dirty="0"/>
              <a:t>, </a:t>
            </a:r>
            <a:r>
              <a:rPr lang="de-DE" altLang="de-DE" sz="2000" b="0" dirty="0" err="1"/>
              <a:t>small</a:t>
            </a:r>
            <a:r>
              <a:rPr lang="de-DE" altLang="de-DE" sz="2000" b="0" dirty="0"/>
              <a:t> angle </a:t>
            </a:r>
            <a:r>
              <a:rPr lang="de-DE" altLang="de-DE" sz="2000" b="0" dirty="0" err="1"/>
              <a:t>scattering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and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attenuation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introduced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by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the</a:t>
            </a:r>
            <a:r>
              <a:rPr lang="de-DE" altLang="de-DE" sz="2000" b="0" dirty="0"/>
              <a:t> sample. 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Phase/Dark-field Contrast</a:t>
            </a:r>
          </a:p>
        </p:txBody>
      </p:sp>
      <p:sp>
        <p:nvSpPr>
          <p:cNvPr id="20485" name="Text Box 27"/>
          <p:cNvSpPr txBox="1">
            <a:spLocks noChangeArrowheads="1"/>
          </p:cNvSpPr>
          <p:nvPr/>
        </p:nvSpPr>
        <p:spPr bwMode="auto">
          <a:xfrm>
            <a:off x="5637213" y="6172200"/>
            <a:ext cx="350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C. Grünzweig et al, PRL (2008)</a:t>
            </a:r>
          </a:p>
        </p:txBody>
      </p:sp>
    </p:spTree>
    <p:extLst>
      <p:ext uri="{BB962C8B-B14F-4D97-AF65-F5344CB8AC3E}">
        <p14:creationId xmlns:p14="http://schemas.microsoft.com/office/powerpoint/2010/main" val="31171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uppieren 87"/>
          <p:cNvGrpSpPr>
            <a:grpSpLocks/>
          </p:cNvGrpSpPr>
          <p:nvPr/>
        </p:nvGrpSpPr>
        <p:grpSpPr bwMode="auto">
          <a:xfrm>
            <a:off x="5929313" y="1460500"/>
            <a:ext cx="785812" cy="285750"/>
            <a:chOff x="6715140" y="2428868"/>
            <a:chExt cx="785818" cy="285752"/>
          </a:xfrm>
        </p:grpSpPr>
        <p:sp>
          <p:nvSpPr>
            <p:cNvPr id="84" name="Rechteck 83"/>
            <p:cNvSpPr/>
            <p:nvPr/>
          </p:nvSpPr>
          <p:spPr>
            <a:xfrm>
              <a:off x="6786578" y="2500307"/>
              <a:ext cx="571504" cy="214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800" b="0"/>
            </a:p>
          </p:txBody>
        </p:sp>
        <p:sp>
          <p:nvSpPr>
            <p:cNvPr id="85" name="Rechteck 84"/>
            <p:cNvSpPr/>
            <p:nvPr/>
          </p:nvSpPr>
          <p:spPr>
            <a:xfrm>
              <a:off x="6715140" y="2428868"/>
              <a:ext cx="785818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800" b="0"/>
            </a:p>
          </p:txBody>
        </p:sp>
      </p:grpSp>
      <p:grpSp>
        <p:nvGrpSpPr>
          <p:cNvPr id="22531" name="Gruppieren 88"/>
          <p:cNvGrpSpPr>
            <a:grpSpLocks/>
          </p:cNvGrpSpPr>
          <p:nvPr/>
        </p:nvGrpSpPr>
        <p:grpSpPr bwMode="auto">
          <a:xfrm>
            <a:off x="5929313" y="3032125"/>
            <a:ext cx="785812" cy="285750"/>
            <a:chOff x="6867540" y="3071810"/>
            <a:chExt cx="785818" cy="285752"/>
          </a:xfrm>
        </p:grpSpPr>
        <p:sp>
          <p:nvSpPr>
            <p:cNvPr id="86" name="Rechteck 85"/>
            <p:cNvSpPr/>
            <p:nvPr/>
          </p:nvSpPr>
          <p:spPr>
            <a:xfrm>
              <a:off x="6938978" y="3071810"/>
              <a:ext cx="571504" cy="214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800" b="0"/>
            </a:p>
          </p:txBody>
        </p:sp>
        <p:sp>
          <p:nvSpPr>
            <p:cNvPr id="87" name="Rechteck 86"/>
            <p:cNvSpPr/>
            <p:nvPr/>
          </p:nvSpPr>
          <p:spPr>
            <a:xfrm>
              <a:off x="6867540" y="3214686"/>
              <a:ext cx="785818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800" b="0"/>
            </a:p>
          </p:txBody>
        </p:sp>
      </p:grpSp>
      <p:sp>
        <p:nvSpPr>
          <p:cNvPr id="3" name="Textfeld 14"/>
          <p:cNvSpPr txBox="1">
            <a:spLocks noChangeArrowheads="1"/>
          </p:cNvSpPr>
          <p:nvPr/>
        </p:nvSpPr>
        <p:spPr bwMode="auto">
          <a:xfrm>
            <a:off x="4716463" y="3675063"/>
            <a:ext cx="1947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0"/>
              <a:t>3D domain distribution</a:t>
            </a:r>
          </a:p>
        </p:txBody>
      </p:sp>
      <p:grpSp>
        <p:nvGrpSpPr>
          <p:cNvPr id="22533" name="Gruppieren 69"/>
          <p:cNvGrpSpPr>
            <a:grpSpLocks/>
          </p:cNvGrpSpPr>
          <p:nvPr/>
        </p:nvGrpSpPr>
        <p:grpSpPr bwMode="auto">
          <a:xfrm>
            <a:off x="214313" y="889000"/>
            <a:ext cx="4565650" cy="2663825"/>
            <a:chOff x="357158" y="1334144"/>
            <a:chExt cx="4565682" cy="2663128"/>
          </a:xfrm>
        </p:grpSpPr>
        <p:grpSp>
          <p:nvGrpSpPr>
            <p:cNvPr id="22659" name="Group 394"/>
            <p:cNvGrpSpPr>
              <a:grpSpLocks noChangeAspect="1"/>
            </p:cNvGrpSpPr>
            <p:nvPr/>
          </p:nvGrpSpPr>
          <p:grpSpPr bwMode="auto">
            <a:xfrm>
              <a:off x="2543646" y="1791365"/>
              <a:ext cx="664623" cy="1646779"/>
              <a:chOff x="3189" y="-1648"/>
              <a:chExt cx="800" cy="2160"/>
            </a:xfrm>
          </p:grpSpPr>
          <p:sp>
            <p:nvSpPr>
              <p:cNvPr id="22694" name="AutoShape 395"/>
              <p:cNvSpPr>
                <a:spLocks noChangeAspect="1" noChangeArrowheads="1"/>
              </p:cNvSpPr>
              <p:nvPr/>
            </p:nvSpPr>
            <p:spPr bwMode="auto">
              <a:xfrm>
                <a:off x="3189" y="-925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5" name="AutoShape 396"/>
              <p:cNvSpPr>
                <a:spLocks noChangeAspect="1" noChangeArrowheads="1"/>
              </p:cNvSpPr>
              <p:nvPr/>
            </p:nvSpPr>
            <p:spPr bwMode="auto">
              <a:xfrm>
                <a:off x="3291" y="-102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6" name="AutoShape 397"/>
              <p:cNvSpPr>
                <a:spLocks noChangeAspect="1" noChangeArrowheads="1"/>
              </p:cNvSpPr>
              <p:nvPr/>
            </p:nvSpPr>
            <p:spPr bwMode="auto">
              <a:xfrm>
                <a:off x="3392" y="-112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7" name="AutoShape 398"/>
              <p:cNvSpPr>
                <a:spLocks noChangeAspect="1" noChangeArrowheads="1"/>
              </p:cNvSpPr>
              <p:nvPr/>
            </p:nvSpPr>
            <p:spPr bwMode="auto">
              <a:xfrm>
                <a:off x="3494" y="-1231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8" name="AutoShape 399"/>
              <p:cNvSpPr>
                <a:spLocks noChangeAspect="1" noChangeArrowheads="1"/>
              </p:cNvSpPr>
              <p:nvPr/>
            </p:nvSpPr>
            <p:spPr bwMode="auto">
              <a:xfrm>
                <a:off x="3596" y="-1334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9" name="AutoShape 400"/>
              <p:cNvSpPr>
                <a:spLocks noChangeAspect="1" noChangeArrowheads="1"/>
              </p:cNvSpPr>
              <p:nvPr/>
            </p:nvSpPr>
            <p:spPr bwMode="auto">
              <a:xfrm>
                <a:off x="3698" y="-1437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700" name="AutoShape 401"/>
              <p:cNvSpPr>
                <a:spLocks noChangeAspect="1" noChangeArrowheads="1"/>
              </p:cNvSpPr>
              <p:nvPr/>
            </p:nvSpPr>
            <p:spPr bwMode="auto">
              <a:xfrm>
                <a:off x="3803" y="-1543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701" name="AutoShape 402"/>
              <p:cNvSpPr>
                <a:spLocks noChangeAspect="1" noChangeArrowheads="1"/>
              </p:cNvSpPr>
              <p:nvPr/>
            </p:nvSpPr>
            <p:spPr bwMode="auto">
              <a:xfrm>
                <a:off x="3907" y="-164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</p:grpSp>
        <p:graphicFrame>
          <p:nvGraphicFramePr>
            <p:cNvPr id="22660" name="Object 2"/>
            <p:cNvGraphicFramePr>
              <a:graphicFrameLocks noChangeAspect="1"/>
            </p:cNvGraphicFramePr>
            <p:nvPr/>
          </p:nvGraphicFramePr>
          <p:xfrm>
            <a:off x="1738851" y="2389241"/>
            <a:ext cx="763792" cy="649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" name="PHOTO-PAINT" r:id="rId5" imgW="5460317" imgH="5092063" progId="CorelPHOTOPAINT.Image.13">
                    <p:embed/>
                  </p:oleObj>
                </mc:Choice>
                <mc:Fallback>
                  <p:oleObj name="PHOTO-PAINT" r:id="rId5" imgW="5460317" imgH="5092063" progId="CorelPHOTOPAINT.Image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38851" y="2389241"/>
                          <a:ext cx="763792" cy="6493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661" name="Text Box 404"/>
            <p:cNvSpPr txBox="1">
              <a:spLocks noChangeAspect="1" noChangeArrowheads="1"/>
            </p:cNvSpPr>
            <p:nvPr/>
          </p:nvSpPr>
          <p:spPr bwMode="auto">
            <a:xfrm>
              <a:off x="1193776" y="3424334"/>
              <a:ext cx="385766" cy="30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336699"/>
                  </a:solidFill>
                </a:rPr>
                <a:t>G</a:t>
              </a:r>
              <a:r>
                <a:rPr lang="en-GB" altLang="de-DE" sz="1400" b="0" baseline="-25000">
                  <a:solidFill>
                    <a:srgbClr val="336699"/>
                  </a:solidFill>
                </a:rPr>
                <a:t>0</a:t>
              </a:r>
            </a:p>
          </p:txBody>
        </p:sp>
        <p:sp>
          <p:nvSpPr>
            <p:cNvPr id="22662" name="Text Box 405"/>
            <p:cNvSpPr txBox="1">
              <a:spLocks noChangeAspect="1" noChangeArrowheads="1"/>
            </p:cNvSpPr>
            <p:nvPr/>
          </p:nvSpPr>
          <p:spPr bwMode="auto">
            <a:xfrm>
              <a:off x="2536811" y="3424334"/>
              <a:ext cx="1177933" cy="30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990033"/>
                  </a:solidFill>
                </a:rPr>
                <a:t>  G</a:t>
              </a:r>
              <a:r>
                <a:rPr lang="en-GB" altLang="de-DE" sz="1400" b="0" baseline="-25000">
                  <a:solidFill>
                    <a:srgbClr val="990033"/>
                  </a:solidFill>
                </a:rPr>
                <a:t>1</a:t>
              </a:r>
              <a:r>
                <a:rPr lang="en-GB" altLang="de-DE" sz="1400" b="0"/>
                <a:t>         </a:t>
              </a:r>
              <a:r>
                <a:rPr lang="en-GB" altLang="de-DE" sz="1400" b="0">
                  <a:solidFill>
                    <a:srgbClr val="339933"/>
                  </a:solidFill>
                </a:rPr>
                <a:t>G</a:t>
              </a:r>
              <a:r>
                <a:rPr lang="en-GB" altLang="de-DE" sz="1400" b="0" baseline="-25000">
                  <a:solidFill>
                    <a:srgbClr val="339933"/>
                  </a:solidFill>
                </a:rPr>
                <a:t>2</a:t>
              </a:r>
              <a:r>
                <a:rPr lang="en-GB" altLang="de-DE" sz="1400" b="0"/>
                <a:t> </a:t>
              </a:r>
            </a:p>
          </p:txBody>
        </p:sp>
        <p:sp>
          <p:nvSpPr>
            <p:cNvPr id="22663" name="Text Box 410"/>
            <p:cNvSpPr txBox="1">
              <a:spLocks noChangeAspect="1" noChangeArrowheads="1"/>
            </p:cNvSpPr>
            <p:nvPr/>
          </p:nvSpPr>
          <p:spPr bwMode="auto">
            <a:xfrm>
              <a:off x="428596" y="2348291"/>
              <a:ext cx="903294" cy="304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/>
                <a:t>Neutrons</a:t>
              </a:r>
            </a:p>
          </p:txBody>
        </p:sp>
        <p:sp>
          <p:nvSpPr>
            <p:cNvPr id="22664" name="Text Box 412"/>
            <p:cNvSpPr txBox="1">
              <a:spLocks noChangeAspect="1" noChangeArrowheads="1"/>
            </p:cNvSpPr>
            <p:nvPr/>
          </p:nvSpPr>
          <p:spPr bwMode="auto">
            <a:xfrm>
              <a:off x="4068759" y="1357950"/>
              <a:ext cx="854081" cy="30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/>
                <a:t>Detector</a:t>
              </a:r>
            </a:p>
          </p:txBody>
        </p:sp>
        <p:sp>
          <p:nvSpPr>
            <p:cNvPr id="22665" name="Text Box 413"/>
            <p:cNvSpPr txBox="1">
              <a:spLocks noChangeAspect="1" noChangeArrowheads="1"/>
            </p:cNvSpPr>
            <p:nvPr/>
          </p:nvSpPr>
          <p:spPr bwMode="auto">
            <a:xfrm>
              <a:off x="1785918" y="2084835"/>
              <a:ext cx="793756" cy="304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/>
                <a:t>Sample</a:t>
              </a:r>
            </a:p>
          </p:txBody>
        </p:sp>
        <p:grpSp>
          <p:nvGrpSpPr>
            <p:cNvPr id="22666" name="Group 423"/>
            <p:cNvGrpSpPr>
              <a:grpSpLocks noChangeAspect="1"/>
            </p:cNvGrpSpPr>
            <p:nvPr/>
          </p:nvGrpSpPr>
          <p:grpSpPr bwMode="auto">
            <a:xfrm>
              <a:off x="1297357" y="2178506"/>
              <a:ext cx="469146" cy="1149980"/>
              <a:chOff x="3189" y="-1648"/>
              <a:chExt cx="800" cy="2160"/>
            </a:xfrm>
          </p:grpSpPr>
          <p:sp>
            <p:nvSpPr>
              <p:cNvPr id="22686" name="AutoShape 424"/>
              <p:cNvSpPr>
                <a:spLocks noChangeAspect="1" noChangeArrowheads="1"/>
              </p:cNvSpPr>
              <p:nvPr/>
            </p:nvSpPr>
            <p:spPr bwMode="auto">
              <a:xfrm>
                <a:off x="3189" y="-925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7" name="AutoShape 425"/>
              <p:cNvSpPr>
                <a:spLocks noChangeAspect="1" noChangeArrowheads="1"/>
              </p:cNvSpPr>
              <p:nvPr/>
            </p:nvSpPr>
            <p:spPr bwMode="auto">
              <a:xfrm>
                <a:off x="3291" y="-102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8" name="AutoShape 426"/>
              <p:cNvSpPr>
                <a:spLocks noChangeAspect="1" noChangeArrowheads="1"/>
              </p:cNvSpPr>
              <p:nvPr/>
            </p:nvSpPr>
            <p:spPr bwMode="auto">
              <a:xfrm>
                <a:off x="3392" y="-112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9" name="AutoShape 427"/>
              <p:cNvSpPr>
                <a:spLocks noChangeAspect="1" noChangeArrowheads="1"/>
              </p:cNvSpPr>
              <p:nvPr/>
            </p:nvSpPr>
            <p:spPr bwMode="auto">
              <a:xfrm>
                <a:off x="3494" y="-1231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0" name="AutoShape 428"/>
              <p:cNvSpPr>
                <a:spLocks noChangeAspect="1" noChangeArrowheads="1"/>
              </p:cNvSpPr>
              <p:nvPr/>
            </p:nvSpPr>
            <p:spPr bwMode="auto">
              <a:xfrm>
                <a:off x="3596" y="-1334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1" name="AutoShape 429"/>
              <p:cNvSpPr>
                <a:spLocks noChangeAspect="1" noChangeArrowheads="1"/>
              </p:cNvSpPr>
              <p:nvPr/>
            </p:nvSpPr>
            <p:spPr bwMode="auto">
              <a:xfrm>
                <a:off x="3698" y="-1437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2" name="AutoShape 430"/>
              <p:cNvSpPr>
                <a:spLocks noChangeAspect="1" noChangeArrowheads="1"/>
              </p:cNvSpPr>
              <p:nvPr/>
            </p:nvSpPr>
            <p:spPr bwMode="auto">
              <a:xfrm>
                <a:off x="3803" y="-1543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93" name="AutoShape 431"/>
              <p:cNvSpPr>
                <a:spLocks noChangeAspect="1" noChangeArrowheads="1"/>
              </p:cNvSpPr>
              <p:nvPr/>
            </p:nvSpPr>
            <p:spPr bwMode="auto">
              <a:xfrm>
                <a:off x="3907" y="-164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</p:grpSp>
        <p:sp>
          <p:nvSpPr>
            <p:cNvPr id="22667" name="Line 432"/>
            <p:cNvSpPr>
              <a:spLocks noChangeAspect="1" noChangeShapeType="1"/>
            </p:cNvSpPr>
            <p:nvPr/>
          </p:nvSpPr>
          <p:spPr bwMode="auto">
            <a:xfrm flipH="1">
              <a:off x="2867852" y="3438145"/>
              <a:ext cx="364256" cy="3480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668" name="Line 434"/>
            <p:cNvSpPr>
              <a:spLocks noChangeAspect="1" noChangeShapeType="1"/>
            </p:cNvSpPr>
            <p:nvPr/>
          </p:nvSpPr>
          <p:spPr bwMode="auto">
            <a:xfrm rot="300000" flipV="1">
              <a:off x="654665" y="2647652"/>
              <a:ext cx="567362" cy="14304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669" name="Line 435"/>
            <p:cNvSpPr>
              <a:spLocks noChangeAspect="1" noChangeShapeType="1"/>
            </p:cNvSpPr>
            <p:nvPr/>
          </p:nvSpPr>
          <p:spPr bwMode="auto">
            <a:xfrm rot="300000" flipV="1">
              <a:off x="509726" y="2784964"/>
              <a:ext cx="567362" cy="14304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670" name="Line 436"/>
            <p:cNvSpPr>
              <a:spLocks noChangeAspect="1" noChangeShapeType="1"/>
            </p:cNvSpPr>
            <p:nvPr/>
          </p:nvSpPr>
          <p:spPr bwMode="auto">
            <a:xfrm rot="300000" flipV="1">
              <a:off x="357158" y="2917507"/>
              <a:ext cx="567362" cy="15257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671" name="Line 438"/>
            <p:cNvSpPr>
              <a:spLocks noChangeAspect="1" noChangeShapeType="1"/>
            </p:cNvSpPr>
            <p:nvPr/>
          </p:nvSpPr>
          <p:spPr bwMode="auto">
            <a:xfrm flipH="1">
              <a:off x="2986092" y="3593573"/>
              <a:ext cx="191663" cy="183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672" name="Text Box 439"/>
            <p:cNvSpPr txBox="1">
              <a:spLocks noChangeAspect="1" noChangeArrowheads="1"/>
            </p:cNvSpPr>
            <p:nvPr/>
          </p:nvSpPr>
          <p:spPr bwMode="auto">
            <a:xfrm>
              <a:off x="3086090" y="3630656"/>
              <a:ext cx="417515" cy="36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800" b="0"/>
                <a:t>x</a:t>
              </a:r>
              <a:r>
                <a:rPr lang="en-GB" altLang="de-DE" sz="1800" b="0" baseline="-25000"/>
                <a:t>G</a:t>
              </a:r>
              <a:endParaRPr lang="en-GB" altLang="de-DE" sz="1800" b="0"/>
            </a:p>
          </p:txBody>
        </p:sp>
        <p:grpSp>
          <p:nvGrpSpPr>
            <p:cNvPr id="22673" name="Group 385"/>
            <p:cNvGrpSpPr>
              <a:grpSpLocks noChangeAspect="1"/>
            </p:cNvGrpSpPr>
            <p:nvPr/>
          </p:nvGrpSpPr>
          <p:grpSpPr bwMode="auto">
            <a:xfrm>
              <a:off x="3216851" y="1773248"/>
              <a:ext cx="664623" cy="1645826"/>
              <a:chOff x="3189" y="-1648"/>
              <a:chExt cx="800" cy="2160"/>
            </a:xfrm>
          </p:grpSpPr>
          <p:sp>
            <p:nvSpPr>
              <p:cNvPr id="22678" name="AutoShape 386"/>
              <p:cNvSpPr>
                <a:spLocks noChangeAspect="1" noChangeArrowheads="1"/>
              </p:cNvSpPr>
              <p:nvPr/>
            </p:nvSpPr>
            <p:spPr bwMode="auto">
              <a:xfrm>
                <a:off x="3189" y="-925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79" name="AutoShape 387"/>
              <p:cNvSpPr>
                <a:spLocks noChangeAspect="1" noChangeArrowheads="1"/>
              </p:cNvSpPr>
              <p:nvPr/>
            </p:nvSpPr>
            <p:spPr bwMode="auto">
              <a:xfrm>
                <a:off x="3291" y="-102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0" name="AutoShape 388"/>
              <p:cNvSpPr>
                <a:spLocks noChangeAspect="1" noChangeArrowheads="1"/>
              </p:cNvSpPr>
              <p:nvPr/>
            </p:nvSpPr>
            <p:spPr bwMode="auto">
              <a:xfrm>
                <a:off x="3392" y="-112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1" name="AutoShape 389"/>
              <p:cNvSpPr>
                <a:spLocks noChangeAspect="1" noChangeArrowheads="1"/>
              </p:cNvSpPr>
              <p:nvPr/>
            </p:nvSpPr>
            <p:spPr bwMode="auto">
              <a:xfrm>
                <a:off x="3494" y="-1231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2" name="AutoShape 390"/>
              <p:cNvSpPr>
                <a:spLocks noChangeAspect="1" noChangeArrowheads="1"/>
              </p:cNvSpPr>
              <p:nvPr/>
            </p:nvSpPr>
            <p:spPr bwMode="auto">
              <a:xfrm>
                <a:off x="3596" y="-1334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3" name="AutoShape 391"/>
              <p:cNvSpPr>
                <a:spLocks noChangeAspect="1" noChangeArrowheads="1"/>
              </p:cNvSpPr>
              <p:nvPr/>
            </p:nvSpPr>
            <p:spPr bwMode="auto">
              <a:xfrm>
                <a:off x="3698" y="-1437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4" name="AutoShape 392"/>
              <p:cNvSpPr>
                <a:spLocks noChangeAspect="1" noChangeArrowheads="1"/>
              </p:cNvSpPr>
              <p:nvPr/>
            </p:nvSpPr>
            <p:spPr bwMode="auto">
              <a:xfrm>
                <a:off x="3803" y="-1543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  <p:sp>
            <p:nvSpPr>
              <p:cNvPr id="22685" name="AutoShape 393"/>
              <p:cNvSpPr>
                <a:spLocks noChangeAspect="1" noChangeArrowheads="1"/>
              </p:cNvSpPr>
              <p:nvPr/>
            </p:nvSpPr>
            <p:spPr bwMode="auto">
              <a:xfrm>
                <a:off x="3907" y="-1648"/>
                <a:ext cx="82" cy="1437"/>
              </a:xfrm>
              <a:prstGeom prst="cube">
                <a:avLst>
                  <a:gd name="adj" fmla="val 58537"/>
                </a:avLst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1800" b="0"/>
              </a:p>
            </p:txBody>
          </p:sp>
        </p:grpSp>
        <p:sp>
          <p:nvSpPr>
            <p:cNvPr id="22674" name="AutoShape 411"/>
            <p:cNvSpPr>
              <a:spLocks noChangeAspect="1" noChangeArrowheads="1"/>
            </p:cNvSpPr>
            <p:nvPr/>
          </p:nvSpPr>
          <p:spPr bwMode="auto">
            <a:xfrm>
              <a:off x="3790888" y="1655962"/>
              <a:ext cx="632203" cy="1783137"/>
            </a:xfrm>
            <a:prstGeom prst="cube">
              <a:avLst>
                <a:gd name="adj" fmla="val 9260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1800" b="0"/>
            </a:p>
          </p:txBody>
        </p:sp>
        <p:sp>
          <p:nvSpPr>
            <p:cNvPr id="22675" name="Textfeld 58"/>
            <p:cNvSpPr txBox="1">
              <a:spLocks noChangeArrowheads="1"/>
            </p:cNvSpPr>
            <p:nvPr/>
          </p:nvSpPr>
          <p:spPr bwMode="auto">
            <a:xfrm>
              <a:off x="1341415" y="1357950"/>
              <a:ext cx="795343" cy="51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0070C0"/>
                  </a:solidFill>
                </a:rPr>
                <a:t>Source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0070C0"/>
                  </a:solidFill>
                </a:rPr>
                <a:t>grating</a:t>
              </a:r>
            </a:p>
          </p:txBody>
        </p:sp>
        <p:sp>
          <p:nvSpPr>
            <p:cNvPr id="22676" name="Textfeld 59"/>
            <p:cNvSpPr txBox="1">
              <a:spLocks noChangeArrowheads="1"/>
            </p:cNvSpPr>
            <p:nvPr/>
          </p:nvSpPr>
          <p:spPr bwMode="auto">
            <a:xfrm>
              <a:off x="2471723" y="1335731"/>
              <a:ext cx="736605" cy="51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C00000"/>
                  </a:solidFill>
                </a:rPr>
                <a:t>Phase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C00000"/>
                  </a:solidFill>
                </a:rPr>
                <a:t>grating</a:t>
              </a:r>
            </a:p>
          </p:txBody>
        </p:sp>
        <p:sp>
          <p:nvSpPr>
            <p:cNvPr id="22677" name="Textfeld 60"/>
            <p:cNvSpPr txBox="1">
              <a:spLocks noChangeArrowheads="1"/>
            </p:cNvSpPr>
            <p:nvPr/>
          </p:nvSpPr>
          <p:spPr bwMode="auto">
            <a:xfrm>
              <a:off x="3197215" y="1334144"/>
              <a:ext cx="923932" cy="51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00B050"/>
                  </a:solidFill>
                </a:rPr>
                <a:t>Analyser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de-DE" sz="1400" b="0">
                  <a:solidFill>
                    <a:srgbClr val="00B050"/>
                  </a:solidFill>
                </a:rPr>
                <a:t>grating</a:t>
              </a:r>
            </a:p>
          </p:txBody>
        </p:sp>
      </p:grpSp>
      <p:sp>
        <p:nvSpPr>
          <p:cNvPr id="22534" name="Rechteck 65"/>
          <p:cNvSpPr>
            <a:spLocks noChangeArrowheads="1"/>
          </p:cNvSpPr>
          <p:nvPr/>
        </p:nvSpPr>
        <p:spPr bwMode="auto">
          <a:xfrm>
            <a:off x="5072063" y="957263"/>
            <a:ext cx="42148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b="0"/>
              <a:t>Multiple refractions at the domain walls results in local degradation of the beam coherence</a:t>
            </a:r>
            <a:r>
              <a:rPr lang="de-DE" altLang="de-DE" sz="1200" b="0"/>
              <a:t> (decrease of the amplitude in the interference pattern).</a:t>
            </a:r>
          </a:p>
        </p:txBody>
      </p:sp>
      <p:sp>
        <p:nvSpPr>
          <p:cNvPr id="22535" name="Textfeld 16"/>
          <p:cNvSpPr txBox="1">
            <a:spLocks noChangeArrowheads="1"/>
          </p:cNvSpPr>
          <p:nvPr/>
        </p:nvSpPr>
        <p:spPr bwMode="auto">
          <a:xfrm>
            <a:off x="285750" y="3603625"/>
            <a:ext cx="2125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0"/>
              <a:t>Magnetic domains in a bulky FeSi single crystal </a:t>
            </a:r>
          </a:p>
        </p:txBody>
      </p:sp>
      <p:sp>
        <p:nvSpPr>
          <p:cNvPr id="65" name="Rechteck 64"/>
          <p:cNvSpPr/>
          <p:nvPr/>
        </p:nvSpPr>
        <p:spPr>
          <a:xfrm>
            <a:off x="6000750" y="1889125"/>
            <a:ext cx="5715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sp>
        <p:nvSpPr>
          <p:cNvPr id="66" name="Rechteck 65"/>
          <p:cNvSpPr/>
          <p:nvPr/>
        </p:nvSpPr>
        <p:spPr>
          <a:xfrm>
            <a:off x="6000750" y="2460625"/>
            <a:ext cx="5715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sp>
        <p:nvSpPr>
          <p:cNvPr id="68" name="Rechteck 67"/>
          <p:cNvSpPr/>
          <p:nvPr/>
        </p:nvSpPr>
        <p:spPr>
          <a:xfrm>
            <a:off x="6000750" y="2317750"/>
            <a:ext cx="571500" cy="142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sp>
        <p:nvSpPr>
          <p:cNvPr id="70" name="Rechteck 69"/>
          <p:cNvSpPr/>
          <p:nvPr/>
        </p:nvSpPr>
        <p:spPr>
          <a:xfrm>
            <a:off x="6000750" y="2889250"/>
            <a:ext cx="571500" cy="142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sp>
        <p:nvSpPr>
          <p:cNvPr id="71" name="Rechteck 70"/>
          <p:cNvSpPr/>
          <p:nvPr/>
        </p:nvSpPr>
        <p:spPr>
          <a:xfrm>
            <a:off x="6000750" y="1746250"/>
            <a:ext cx="571500" cy="142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sp>
        <p:nvSpPr>
          <p:cNvPr id="73" name="Ellipse 72"/>
          <p:cNvSpPr/>
          <p:nvPr/>
        </p:nvSpPr>
        <p:spPr>
          <a:xfrm>
            <a:off x="5942013" y="2832100"/>
            <a:ext cx="687387" cy="25558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sp>
        <p:nvSpPr>
          <p:cNvPr id="77" name="Ellipse 76"/>
          <p:cNvSpPr/>
          <p:nvPr/>
        </p:nvSpPr>
        <p:spPr>
          <a:xfrm>
            <a:off x="4227513" y="3073400"/>
            <a:ext cx="1571625" cy="5715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cxnSp>
        <p:nvCxnSpPr>
          <p:cNvPr id="79" name="Gerade Verbindung mit Pfeil 78"/>
          <p:cNvCxnSpPr/>
          <p:nvPr/>
        </p:nvCxnSpPr>
        <p:spPr>
          <a:xfrm rot="5400000" flipH="1" flipV="1">
            <a:off x="4262437" y="3338513"/>
            <a:ext cx="360363" cy="158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rot="5400000" flipH="1" flipV="1">
            <a:off x="5332412" y="3392488"/>
            <a:ext cx="360363" cy="15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/>
          <p:nvPr/>
        </p:nvCxnSpPr>
        <p:spPr>
          <a:xfrm rot="-2700000" flipH="1" flipV="1">
            <a:off x="4460875" y="3357563"/>
            <a:ext cx="360363" cy="1587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 rot="2700000" flipH="1" flipV="1">
            <a:off x="5133975" y="3430588"/>
            <a:ext cx="360363" cy="1587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 rot="10800000" flipH="1" flipV="1">
            <a:off x="4795838" y="3371850"/>
            <a:ext cx="360362" cy="158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/>
        </p:nvCxnSpPr>
        <p:spPr>
          <a:xfrm rot="5400000">
            <a:off x="6839744" y="2093119"/>
            <a:ext cx="180975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/>
        </p:nvCxnSpPr>
        <p:spPr>
          <a:xfrm rot="5400000">
            <a:off x="6840538" y="2655888"/>
            <a:ext cx="179387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/>
          <p:cNvCxnSpPr/>
          <p:nvPr/>
        </p:nvCxnSpPr>
        <p:spPr>
          <a:xfrm>
            <a:off x="5143500" y="1801813"/>
            <a:ext cx="28575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/>
          <p:cNvCxnSpPr/>
          <p:nvPr/>
        </p:nvCxnSpPr>
        <p:spPr>
          <a:xfrm>
            <a:off x="5143500" y="2101850"/>
            <a:ext cx="2857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/>
          <p:cNvCxnSpPr/>
          <p:nvPr/>
        </p:nvCxnSpPr>
        <p:spPr>
          <a:xfrm>
            <a:off x="5143500" y="2373313"/>
            <a:ext cx="28575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>
            <a:off x="5143500" y="2671763"/>
            <a:ext cx="28575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5143500" y="2957513"/>
            <a:ext cx="28575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Gleichschenkliges Dreieck 106"/>
          <p:cNvSpPr>
            <a:spLocks noChangeArrowheads="1"/>
          </p:cNvSpPr>
          <p:nvPr/>
        </p:nvSpPr>
        <p:spPr bwMode="auto">
          <a:xfrm rot="-5400000">
            <a:off x="7215187" y="1103313"/>
            <a:ext cx="142875" cy="1428750"/>
          </a:xfrm>
          <a:prstGeom prst="triangle">
            <a:avLst>
              <a:gd name="adj" fmla="val 50000"/>
            </a:avLst>
          </a:prstGeom>
          <a:solidFill>
            <a:srgbClr val="E46C0A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de-DE" sz="1800" b="0"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91" name="Gerade Verbindung 90"/>
          <p:cNvCxnSpPr/>
          <p:nvPr/>
        </p:nvCxnSpPr>
        <p:spPr>
          <a:xfrm rot="5400000">
            <a:off x="6839744" y="1820069"/>
            <a:ext cx="180975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Gleichschenkliges Dreieck 107"/>
          <p:cNvSpPr>
            <a:spLocks noChangeArrowheads="1"/>
          </p:cNvSpPr>
          <p:nvPr/>
        </p:nvSpPr>
        <p:spPr bwMode="auto">
          <a:xfrm rot="-5400000">
            <a:off x="7215187" y="1674813"/>
            <a:ext cx="142875" cy="1428750"/>
          </a:xfrm>
          <a:prstGeom prst="triangle">
            <a:avLst>
              <a:gd name="adj" fmla="val 50000"/>
            </a:avLst>
          </a:prstGeom>
          <a:solidFill>
            <a:srgbClr val="E46C0A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de-DE" sz="1800" b="0"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95" name="Gerade Verbindung 94"/>
          <p:cNvCxnSpPr/>
          <p:nvPr/>
        </p:nvCxnSpPr>
        <p:spPr>
          <a:xfrm rot="5400000">
            <a:off x="6839744" y="2377282"/>
            <a:ext cx="180975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Gleichschenkliges Dreieck 108"/>
          <p:cNvSpPr>
            <a:spLocks noChangeArrowheads="1"/>
          </p:cNvSpPr>
          <p:nvPr/>
        </p:nvSpPr>
        <p:spPr bwMode="auto">
          <a:xfrm rot="-5400000">
            <a:off x="7215187" y="2246313"/>
            <a:ext cx="142875" cy="1428750"/>
          </a:xfrm>
          <a:prstGeom prst="triangle">
            <a:avLst>
              <a:gd name="adj" fmla="val 50000"/>
            </a:avLst>
          </a:prstGeom>
          <a:solidFill>
            <a:srgbClr val="E46C0A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de-DE" sz="1800" b="0"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97" name="Gerade Verbindung 96"/>
          <p:cNvCxnSpPr/>
          <p:nvPr/>
        </p:nvCxnSpPr>
        <p:spPr>
          <a:xfrm rot="5400000">
            <a:off x="6839744" y="2955132"/>
            <a:ext cx="180975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61" name="Group 81"/>
          <p:cNvGrpSpPr>
            <a:grpSpLocks/>
          </p:cNvGrpSpPr>
          <p:nvPr/>
        </p:nvGrpSpPr>
        <p:grpSpPr bwMode="auto">
          <a:xfrm rot="-5400000">
            <a:off x="7536657" y="2139156"/>
            <a:ext cx="1500188" cy="428625"/>
            <a:chOff x="674" y="2816"/>
            <a:chExt cx="3853" cy="201"/>
          </a:xfrm>
        </p:grpSpPr>
        <p:grpSp>
          <p:nvGrpSpPr>
            <p:cNvPr id="22592" name="Group 82"/>
            <p:cNvGrpSpPr>
              <a:grpSpLocks/>
            </p:cNvGrpSpPr>
            <p:nvPr/>
          </p:nvGrpSpPr>
          <p:grpSpPr bwMode="auto">
            <a:xfrm>
              <a:off x="674" y="2838"/>
              <a:ext cx="1284" cy="179"/>
              <a:chOff x="678" y="2261"/>
              <a:chExt cx="1284" cy="179"/>
            </a:xfrm>
          </p:grpSpPr>
          <p:grpSp>
            <p:nvGrpSpPr>
              <p:cNvPr id="22638" name="Group 83"/>
              <p:cNvGrpSpPr>
                <a:grpSpLocks/>
              </p:cNvGrpSpPr>
              <p:nvPr/>
            </p:nvGrpSpPr>
            <p:grpSpPr bwMode="auto">
              <a:xfrm>
                <a:off x="678" y="2269"/>
                <a:ext cx="428" cy="171"/>
                <a:chOff x="678" y="2269"/>
                <a:chExt cx="428" cy="171"/>
              </a:xfrm>
            </p:grpSpPr>
            <p:grpSp>
              <p:nvGrpSpPr>
                <p:cNvPr id="22653" name="Group 84"/>
                <p:cNvGrpSpPr>
                  <a:grpSpLocks/>
                </p:cNvGrpSpPr>
                <p:nvPr/>
              </p:nvGrpSpPr>
              <p:grpSpPr bwMode="auto">
                <a:xfrm>
                  <a:off x="678" y="2271"/>
                  <a:ext cx="214" cy="169"/>
                  <a:chOff x="677" y="2271"/>
                  <a:chExt cx="762" cy="391"/>
                </a:xfrm>
              </p:grpSpPr>
              <p:sp>
                <p:nvSpPr>
                  <p:cNvPr id="22657" name="Freeform 85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58" name="Freeform 86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2654" name="Group 87"/>
                <p:cNvGrpSpPr>
                  <a:grpSpLocks/>
                </p:cNvGrpSpPr>
                <p:nvPr/>
              </p:nvGrpSpPr>
              <p:grpSpPr bwMode="auto">
                <a:xfrm>
                  <a:off x="892" y="2269"/>
                  <a:ext cx="214" cy="169"/>
                  <a:chOff x="677" y="2271"/>
                  <a:chExt cx="762" cy="391"/>
                </a:xfrm>
              </p:grpSpPr>
              <p:sp>
                <p:nvSpPr>
                  <p:cNvPr id="22655" name="Freeform 88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56" name="Freeform 89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639" name="Group 90"/>
              <p:cNvGrpSpPr>
                <a:grpSpLocks/>
              </p:cNvGrpSpPr>
              <p:nvPr/>
            </p:nvGrpSpPr>
            <p:grpSpPr bwMode="auto">
              <a:xfrm>
                <a:off x="1105" y="2267"/>
                <a:ext cx="428" cy="171"/>
                <a:chOff x="678" y="2269"/>
                <a:chExt cx="428" cy="171"/>
              </a:xfrm>
            </p:grpSpPr>
            <p:grpSp>
              <p:nvGrpSpPr>
                <p:cNvPr id="22647" name="Group 91"/>
                <p:cNvGrpSpPr>
                  <a:grpSpLocks/>
                </p:cNvGrpSpPr>
                <p:nvPr/>
              </p:nvGrpSpPr>
              <p:grpSpPr bwMode="auto">
                <a:xfrm>
                  <a:off x="678" y="2271"/>
                  <a:ext cx="214" cy="169"/>
                  <a:chOff x="677" y="2271"/>
                  <a:chExt cx="762" cy="391"/>
                </a:xfrm>
              </p:grpSpPr>
              <p:sp>
                <p:nvSpPr>
                  <p:cNvPr id="22651" name="Freeform 92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52" name="Freeform 93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2648" name="Group 94"/>
                <p:cNvGrpSpPr>
                  <a:grpSpLocks/>
                </p:cNvGrpSpPr>
                <p:nvPr/>
              </p:nvGrpSpPr>
              <p:grpSpPr bwMode="auto">
                <a:xfrm>
                  <a:off x="892" y="2269"/>
                  <a:ext cx="214" cy="169"/>
                  <a:chOff x="677" y="2271"/>
                  <a:chExt cx="762" cy="391"/>
                </a:xfrm>
              </p:grpSpPr>
              <p:sp>
                <p:nvSpPr>
                  <p:cNvPr id="22649" name="Freeform 95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50" name="Freeform 96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640" name="Group 97"/>
              <p:cNvGrpSpPr>
                <a:grpSpLocks/>
              </p:cNvGrpSpPr>
              <p:nvPr/>
            </p:nvGrpSpPr>
            <p:grpSpPr bwMode="auto">
              <a:xfrm>
                <a:off x="1534" y="2261"/>
                <a:ext cx="428" cy="171"/>
                <a:chOff x="678" y="2269"/>
                <a:chExt cx="428" cy="171"/>
              </a:xfrm>
            </p:grpSpPr>
            <p:grpSp>
              <p:nvGrpSpPr>
                <p:cNvPr id="22641" name="Group 98"/>
                <p:cNvGrpSpPr>
                  <a:grpSpLocks/>
                </p:cNvGrpSpPr>
                <p:nvPr/>
              </p:nvGrpSpPr>
              <p:grpSpPr bwMode="auto">
                <a:xfrm>
                  <a:off x="678" y="2271"/>
                  <a:ext cx="214" cy="169"/>
                  <a:chOff x="677" y="2271"/>
                  <a:chExt cx="762" cy="391"/>
                </a:xfrm>
              </p:grpSpPr>
              <p:sp>
                <p:nvSpPr>
                  <p:cNvPr id="22645" name="Freeform 99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46" name="Freeform 100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2642" name="Group 101"/>
                <p:cNvGrpSpPr>
                  <a:grpSpLocks/>
                </p:cNvGrpSpPr>
                <p:nvPr/>
              </p:nvGrpSpPr>
              <p:grpSpPr bwMode="auto">
                <a:xfrm>
                  <a:off x="892" y="2269"/>
                  <a:ext cx="214" cy="169"/>
                  <a:chOff x="677" y="2271"/>
                  <a:chExt cx="762" cy="391"/>
                </a:xfrm>
              </p:grpSpPr>
              <p:sp>
                <p:nvSpPr>
                  <p:cNvPr id="22643" name="Freeform 102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44" name="Freeform 103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</p:grpSp>
        </p:grpSp>
        <p:grpSp>
          <p:nvGrpSpPr>
            <p:cNvPr id="22593" name="Group 104"/>
            <p:cNvGrpSpPr>
              <a:grpSpLocks/>
            </p:cNvGrpSpPr>
            <p:nvPr/>
          </p:nvGrpSpPr>
          <p:grpSpPr bwMode="auto">
            <a:xfrm>
              <a:off x="1957" y="2829"/>
              <a:ext cx="1285" cy="178"/>
              <a:chOff x="1961" y="2252"/>
              <a:chExt cx="1285" cy="178"/>
            </a:xfrm>
          </p:grpSpPr>
          <p:grpSp>
            <p:nvGrpSpPr>
              <p:cNvPr id="22616" name="Group 105"/>
              <p:cNvGrpSpPr>
                <a:grpSpLocks/>
              </p:cNvGrpSpPr>
              <p:nvPr/>
            </p:nvGrpSpPr>
            <p:grpSpPr bwMode="auto">
              <a:xfrm>
                <a:off x="1961" y="2259"/>
                <a:ext cx="428" cy="171"/>
                <a:chOff x="678" y="2269"/>
                <a:chExt cx="428" cy="171"/>
              </a:xfrm>
            </p:grpSpPr>
            <p:grpSp>
              <p:nvGrpSpPr>
                <p:cNvPr id="22632" name="Group 106"/>
                <p:cNvGrpSpPr>
                  <a:grpSpLocks/>
                </p:cNvGrpSpPr>
                <p:nvPr/>
              </p:nvGrpSpPr>
              <p:grpSpPr bwMode="auto">
                <a:xfrm>
                  <a:off x="678" y="2271"/>
                  <a:ext cx="214" cy="169"/>
                  <a:chOff x="677" y="2271"/>
                  <a:chExt cx="762" cy="391"/>
                </a:xfrm>
              </p:grpSpPr>
              <p:sp>
                <p:nvSpPr>
                  <p:cNvPr id="22636" name="Freeform 107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37" name="Freeform 108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2633" name="Group 109"/>
                <p:cNvGrpSpPr>
                  <a:grpSpLocks/>
                </p:cNvGrpSpPr>
                <p:nvPr/>
              </p:nvGrpSpPr>
              <p:grpSpPr bwMode="auto">
                <a:xfrm>
                  <a:off x="892" y="2269"/>
                  <a:ext cx="214" cy="169"/>
                  <a:chOff x="677" y="2271"/>
                  <a:chExt cx="762" cy="391"/>
                </a:xfrm>
              </p:grpSpPr>
              <p:sp>
                <p:nvSpPr>
                  <p:cNvPr id="22634" name="Freeform 110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35" name="Freeform 111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617" name="Group 112"/>
              <p:cNvGrpSpPr>
                <a:grpSpLocks/>
              </p:cNvGrpSpPr>
              <p:nvPr/>
            </p:nvGrpSpPr>
            <p:grpSpPr bwMode="auto">
              <a:xfrm>
                <a:off x="2391" y="2252"/>
                <a:ext cx="855" cy="173"/>
                <a:chOff x="814" y="2403"/>
                <a:chExt cx="855" cy="173"/>
              </a:xfrm>
            </p:grpSpPr>
            <p:grpSp>
              <p:nvGrpSpPr>
                <p:cNvPr id="22618" name="Group 113"/>
                <p:cNvGrpSpPr>
                  <a:grpSpLocks/>
                </p:cNvGrpSpPr>
                <p:nvPr/>
              </p:nvGrpSpPr>
              <p:grpSpPr bwMode="auto">
                <a:xfrm>
                  <a:off x="814" y="2405"/>
                  <a:ext cx="428" cy="171"/>
                  <a:chOff x="678" y="2269"/>
                  <a:chExt cx="428" cy="171"/>
                </a:xfrm>
              </p:grpSpPr>
              <p:grpSp>
                <p:nvGrpSpPr>
                  <p:cNvPr id="22626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678" y="2271"/>
                    <a:ext cx="214" cy="169"/>
                    <a:chOff x="677" y="2271"/>
                    <a:chExt cx="762" cy="391"/>
                  </a:xfrm>
                </p:grpSpPr>
                <p:sp>
                  <p:nvSpPr>
                    <p:cNvPr id="22630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677" y="2271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eaVert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31" name="Freeform 116"/>
                    <p:cNvSpPr>
                      <a:spLocks/>
                    </p:cNvSpPr>
                    <p:nvPr/>
                  </p:nvSpPr>
                  <p:spPr bwMode="auto">
                    <a:xfrm flipV="1">
                      <a:off x="1058" y="2456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10800000" vert="eaVert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627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892" y="2269"/>
                    <a:ext cx="214" cy="169"/>
                    <a:chOff x="677" y="2271"/>
                    <a:chExt cx="762" cy="391"/>
                  </a:xfrm>
                </p:grpSpPr>
                <p:sp>
                  <p:nvSpPr>
                    <p:cNvPr id="22628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677" y="2271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eaVert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29" name="Freeform 119"/>
                    <p:cNvSpPr>
                      <a:spLocks/>
                    </p:cNvSpPr>
                    <p:nvPr/>
                  </p:nvSpPr>
                  <p:spPr bwMode="auto">
                    <a:xfrm flipV="1">
                      <a:off x="1058" y="2456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10800000" vert="eaVert"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22619" name="Group 120"/>
                <p:cNvGrpSpPr>
                  <a:grpSpLocks/>
                </p:cNvGrpSpPr>
                <p:nvPr/>
              </p:nvGrpSpPr>
              <p:grpSpPr bwMode="auto">
                <a:xfrm>
                  <a:off x="1241" y="2403"/>
                  <a:ext cx="428" cy="171"/>
                  <a:chOff x="678" y="2269"/>
                  <a:chExt cx="428" cy="171"/>
                </a:xfrm>
              </p:grpSpPr>
              <p:grpSp>
                <p:nvGrpSpPr>
                  <p:cNvPr id="22620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678" y="2271"/>
                    <a:ext cx="214" cy="169"/>
                    <a:chOff x="677" y="2271"/>
                    <a:chExt cx="762" cy="391"/>
                  </a:xfrm>
                </p:grpSpPr>
                <p:sp>
                  <p:nvSpPr>
                    <p:cNvPr id="22624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677" y="2271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eaVert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25" name="Freeform 123"/>
                    <p:cNvSpPr>
                      <a:spLocks/>
                    </p:cNvSpPr>
                    <p:nvPr/>
                  </p:nvSpPr>
                  <p:spPr bwMode="auto">
                    <a:xfrm flipV="1">
                      <a:off x="1058" y="2456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10800000" vert="eaVert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621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892" y="2269"/>
                    <a:ext cx="214" cy="169"/>
                    <a:chOff x="677" y="2271"/>
                    <a:chExt cx="762" cy="391"/>
                  </a:xfrm>
                </p:grpSpPr>
                <p:sp>
                  <p:nvSpPr>
                    <p:cNvPr id="22622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677" y="2271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eaVert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23" name="Freeform 126"/>
                    <p:cNvSpPr>
                      <a:spLocks/>
                    </p:cNvSpPr>
                    <p:nvPr/>
                  </p:nvSpPr>
                  <p:spPr bwMode="auto">
                    <a:xfrm flipV="1">
                      <a:off x="1058" y="2456"/>
                      <a:ext cx="381" cy="206"/>
                    </a:xfrm>
                    <a:custGeom>
                      <a:avLst/>
                      <a:gdLst>
                        <a:gd name="T0" fmla="*/ 0 w 381"/>
                        <a:gd name="T1" fmla="*/ 206 h 206"/>
                        <a:gd name="T2" fmla="*/ 202 w 381"/>
                        <a:gd name="T3" fmla="*/ 4 h 206"/>
                        <a:gd name="T4" fmla="*/ 381 w 381"/>
                        <a:gd name="T5" fmla="*/ 183 h 206"/>
                        <a:gd name="T6" fmla="*/ 0 60000 65536"/>
                        <a:gd name="T7" fmla="*/ 0 60000 65536"/>
                        <a:gd name="T8" fmla="*/ 0 60000 65536"/>
                        <a:gd name="T9" fmla="*/ 0 w 381"/>
                        <a:gd name="T10" fmla="*/ 0 h 206"/>
                        <a:gd name="T11" fmla="*/ 381 w 381"/>
                        <a:gd name="T12" fmla="*/ 206 h 20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1" h="206">
                          <a:moveTo>
                            <a:pt x="0" y="206"/>
                          </a:moveTo>
                          <a:cubicBezTo>
                            <a:pt x="69" y="107"/>
                            <a:pt x="139" y="8"/>
                            <a:pt x="202" y="4"/>
                          </a:cubicBezTo>
                          <a:cubicBezTo>
                            <a:pt x="265" y="0"/>
                            <a:pt x="336" y="138"/>
                            <a:pt x="381" y="183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10800000" vert="eaVert"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grpSp>
          <p:nvGrpSpPr>
            <p:cNvPr id="22594" name="Group 127"/>
            <p:cNvGrpSpPr>
              <a:grpSpLocks/>
            </p:cNvGrpSpPr>
            <p:nvPr/>
          </p:nvGrpSpPr>
          <p:grpSpPr bwMode="auto">
            <a:xfrm>
              <a:off x="3243" y="2816"/>
              <a:ext cx="1284" cy="179"/>
              <a:chOff x="678" y="2261"/>
              <a:chExt cx="1284" cy="179"/>
            </a:xfrm>
          </p:grpSpPr>
          <p:grpSp>
            <p:nvGrpSpPr>
              <p:cNvPr id="22595" name="Group 128"/>
              <p:cNvGrpSpPr>
                <a:grpSpLocks/>
              </p:cNvGrpSpPr>
              <p:nvPr/>
            </p:nvGrpSpPr>
            <p:grpSpPr bwMode="auto">
              <a:xfrm>
                <a:off x="678" y="2269"/>
                <a:ext cx="428" cy="171"/>
                <a:chOff x="678" y="2269"/>
                <a:chExt cx="428" cy="171"/>
              </a:xfrm>
            </p:grpSpPr>
            <p:grpSp>
              <p:nvGrpSpPr>
                <p:cNvPr id="22610" name="Group 129"/>
                <p:cNvGrpSpPr>
                  <a:grpSpLocks/>
                </p:cNvGrpSpPr>
                <p:nvPr/>
              </p:nvGrpSpPr>
              <p:grpSpPr bwMode="auto">
                <a:xfrm>
                  <a:off x="678" y="2271"/>
                  <a:ext cx="214" cy="169"/>
                  <a:chOff x="677" y="2271"/>
                  <a:chExt cx="762" cy="391"/>
                </a:xfrm>
              </p:grpSpPr>
              <p:sp>
                <p:nvSpPr>
                  <p:cNvPr id="22614" name="Freeform 130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15" name="Freeform 131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2611" name="Group 132"/>
                <p:cNvGrpSpPr>
                  <a:grpSpLocks/>
                </p:cNvGrpSpPr>
                <p:nvPr/>
              </p:nvGrpSpPr>
              <p:grpSpPr bwMode="auto">
                <a:xfrm>
                  <a:off x="892" y="2269"/>
                  <a:ext cx="214" cy="169"/>
                  <a:chOff x="677" y="2271"/>
                  <a:chExt cx="762" cy="391"/>
                </a:xfrm>
              </p:grpSpPr>
              <p:sp>
                <p:nvSpPr>
                  <p:cNvPr id="22612" name="Freeform 133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13" name="Freeform 134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596" name="Group 135"/>
              <p:cNvGrpSpPr>
                <a:grpSpLocks/>
              </p:cNvGrpSpPr>
              <p:nvPr/>
            </p:nvGrpSpPr>
            <p:grpSpPr bwMode="auto">
              <a:xfrm>
                <a:off x="1105" y="2267"/>
                <a:ext cx="428" cy="171"/>
                <a:chOff x="678" y="2269"/>
                <a:chExt cx="428" cy="171"/>
              </a:xfrm>
            </p:grpSpPr>
            <p:grpSp>
              <p:nvGrpSpPr>
                <p:cNvPr id="22604" name="Group 136"/>
                <p:cNvGrpSpPr>
                  <a:grpSpLocks/>
                </p:cNvGrpSpPr>
                <p:nvPr/>
              </p:nvGrpSpPr>
              <p:grpSpPr bwMode="auto">
                <a:xfrm>
                  <a:off x="678" y="2271"/>
                  <a:ext cx="214" cy="169"/>
                  <a:chOff x="677" y="2271"/>
                  <a:chExt cx="762" cy="391"/>
                </a:xfrm>
              </p:grpSpPr>
              <p:sp>
                <p:nvSpPr>
                  <p:cNvPr id="22608" name="Freeform 137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09" name="Freeform 138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2605" name="Group 139"/>
                <p:cNvGrpSpPr>
                  <a:grpSpLocks/>
                </p:cNvGrpSpPr>
                <p:nvPr/>
              </p:nvGrpSpPr>
              <p:grpSpPr bwMode="auto">
                <a:xfrm>
                  <a:off x="892" y="2269"/>
                  <a:ext cx="214" cy="169"/>
                  <a:chOff x="677" y="2271"/>
                  <a:chExt cx="762" cy="391"/>
                </a:xfrm>
              </p:grpSpPr>
              <p:sp>
                <p:nvSpPr>
                  <p:cNvPr id="22606" name="Freeform 140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07" name="Freeform 141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597" name="Group 142"/>
              <p:cNvGrpSpPr>
                <a:grpSpLocks/>
              </p:cNvGrpSpPr>
              <p:nvPr/>
            </p:nvGrpSpPr>
            <p:grpSpPr bwMode="auto">
              <a:xfrm>
                <a:off x="1534" y="2261"/>
                <a:ext cx="428" cy="171"/>
                <a:chOff x="678" y="2269"/>
                <a:chExt cx="428" cy="171"/>
              </a:xfrm>
            </p:grpSpPr>
            <p:grpSp>
              <p:nvGrpSpPr>
                <p:cNvPr id="22598" name="Group 143"/>
                <p:cNvGrpSpPr>
                  <a:grpSpLocks/>
                </p:cNvGrpSpPr>
                <p:nvPr/>
              </p:nvGrpSpPr>
              <p:grpSpPr bwMode="auto">
                <a:xfrm>
                  <a:off x="678" y="2271"/>
                  <a:ext cx="214" cy="169"/>
                  <a:chOff x="677" y="2271"/>
                  <a:chExt cx="762" cy="391"/>
                </a:xfrm>
              </p:grpSpPr>
              <p:sp>
                <p:nvSpPr>
                  <p:cNvPr id="22602" name="Freeform 144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03" name="Freeform 145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2599" name="Group 146"/>
                <p:cNvGrpSpPr>
                  <a:grpSpLocks/>
                </p:cNvGrpSpPr>
                <p:nvPr/>
              </p:nvGrpSpPr>
              <p:grpSpPr bwMode="auto">
                <a:xfrm>
                  <a:off x="892" y="2269"/>
                  <a:ext cx="214" cy="169"/>
                  <a:chOff x="677" y="2271"/>
                  <a:chExt cx="762" cy="391"/>
                </a:xfrm>
              </p:grpSpPr>
              <p:sp>
                <p:nvSpPr>
                  <p:cNvPr id="22600" name="Freeform 147"/>
                  <p:cNvSpPr>
                    <a:spLocks/>
                  </p:cNvSpPr>
                  <p:nvPr/>
                </p:nvSpPr>
                <p:spPr bwMode="auto">
                  <a:xfrm>
                    <a:off x="677" y="2271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/>
                  <a:lstStyle/>
                  <a:p>
                    <a:endParaRPr lang="de-DE"/>
                  </a:p>
                </p:txBody>
              </p:sp>
              <p:sp>
                <p:nvSpPr>
                  <p:cNvPr id="22601" name="Freeform 148"/>
                  <p:cNvSpPr>
                    <a:spLocks/>
                  </p:cNvSpPr>
                  <p:nvPr/>
                </p:nvSpPr>
                <p:spPr bwMode="auto">
                  <a:xfrm flipV="1">
                    <a:off x="1058" y="2456"/>
                    <a:ext cx="381" cy="206"/>
                  </a:xfrm>
                  <a:custGeom>
                    <a:avLst/>
                    <a:gdLst>
                      <a:gd name="T0" fmla="*/ 0 w 381"/>
                      <a:gd name="T1" fmla="*/ 206 h 206"/>
                      <a:gd name="T2" fmla="*/ 202 w 381"/>
                      <a:gd name="T3" fmla="*/ 4 h 206"/>
                      <a:gd name="T4" fmla="*/ 381 w 381"/>
                      <a:gd name="T5" fmla="*/ 183 h 206"/>
                      <a:gd name="T6" fmla="*/ 0 60000 65536"/>
                      <a:gd name="T7" fmla="*/ 0 60000 65536"/>
                      <a:gd name="T8" fmla="*/ 0 60000 65536"/>
                      <a:gd name="T9" fmla="*/ 0 w 381"/>
                      <a:gd name="T10" fmla="*/ 0 h 206"/>
                      <a:gd name="T11" fmla="*/ 381 w 381"/>
                      <a:gd name="T12" fmla="*/ 206 h 2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1" h="206">
                        <a:moveTo>
                          <a:pt x="0" y="206"/>
                        </a:moveTo>
                        <a:cubicBezTo>
                          <a:pt x="69" y="107"/>
                          <a:pt x="139" y="8"/>
                          <a:pt x="202" y="4"/>
                        </a:cubicBezTo>
                        <a:cubicBezTo>
                          <a:pt x="265" y="0"/>
                          <a:pt x="336" y="138"/>
                          <a:pt x="381" y="18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/>
                  <a:lstStyle/>
                  <a:p>
                    <a:endParaRPr lang="de-DE"/>
                  </a:p>
                </p:txBody>
              </p:sp>
            </p:grpSp>
          </p:grpSp>
        </p:grpSp>
      </p:grpSp>
      <p:sp>
        <p:nvSpPr>
          <p:cNvPr id="263" name="Rechteck 262"/>
          <p:cNvSpPr/>
          <p:nvPr/>
        </p:nvSpPr>
        <p:spPr>
          <a:xfrm>
            <a:off x="8072438" y="1717675"/>
            <a:ext cx="428625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cxnSp>
        <p:nvCxnSpPr>
          <p:cNvPr id="265" name="Gerade Verbindung 264"/>
          <p:cNvCxnSpPr/>
          <p:nvPr/>
        </p:nvCxnSpPr>
        <p:spPr>
          <a:xfrm rot="16200000" flipH="1">
            <a:off x="8165307" y="1808956"/>
            <a:ext cx="2159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echteck 265"/>
          <p:cNvSpPr/>
          <p:nvPr/>
        </p:nvSpPr>
        <p:spPr>
          <a:xfrm>
            <a:off x="8072438" y="2260600"/>
            <a:ext cx="428625" cy="179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cxnSp>
        <p:nvCxnSpPr>
          <p:cNvPr id="267" name="Gerade Verbindung 266"/>
          <p:cNvCxnSpPr/>
          <p:nvPr/>
        </p:nvCxnSpPr>
        <p:spPr>
          <a:xfrm rot="16200000" flipH="1">
            <a:off x="8165307" y="2351881"/>
            <a:ext cx="2159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Rechteck 267"/>
          <p:cNvSpPr/>
          <p:nvPr/>
        </p:nvSpPr>
        <p:spPr>
          <a:xfrm>
            <a:off x="8101013" y="2865438"/>
            <a:ext cx="428625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cxnSp>
        <p:nvCxnSpPr>
          <p:cNvPr id="269" name="Gerade Verbindung 268"/>
          <p:cNvCxnSpPr/>
          <p:nvPr/>
        </p:nvCxnSpPr>
        <p:spPr>
          <a:xfrm rot="16200000" flipH="1">
            <a:off x="8163719" y="2950369"/>
            <a:ext cx="2159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Gerade Verbindung 270"/>
          <p:cNvCxnSpPr>
            <a:stCxn id="77" idx="6"/>
            <a:endCxn id="73" idx="5"/>
          </p:cNvCxnSpPr>
          <p:nvPr/>
        </p:nvCxnSpPr>
        <p:spPr>
          <a:xfrm flipV="1">
            <a:off x="5799138" y="3051175"/>
            <a:ext cx="730250" cy="30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Gerade Verbindung 273"/>
          <p:cNvCxnSpPr>
            <a:stCxn id="77" idx="0"/>
            <a:endCxn id="73" idx="2"/>
          </p:cNvCxnSpPr>
          <p:nvPr/>
        </p:nvCxnSpPr>
        <p:spPr>
          <a:xfrm rot="5400000" flipH="1" flipV="1">
            <a:off x="5421313" y="2552700"/>
            <a:ext cx="112712" cy="928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Gerade Verbindung 279"/>
          <p:cNvCxnSpPr/>
          <p:nvPr/>
        </p:nvCxnSpPr>
        <p:spPr>
          <a:xfrm rot="5400000">
            <a:off x="8447882" y="15962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Gerade Verbindung 280"/>
          <p:cNvCxnSpPr/>
          <p:nvPr/>
        </p:nvCxnSpPr>
        <p:spPr>
          <a:xfrm rot="5400000">
            <a:off x="8447882" y="17486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Gerade Verbindung 281"/>
          <p:cNvCxnSpPr/>
          <p:nvPr/>
        </p:nvCxnSpPr>
        <p:spPr>
          <a:xfrm rot="5400000">
            <a:off x="8447882" y="19010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Gerade Verbindung 282"/>
          <p:cNvCxnSpPr/>
          <p:nvPr/>
        </p:nvCxnSpPr>
        <p:spPr>
          <a:xfrm rot="5400000">
            <a:off x="8447882" y="20534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Gerade Verbindung 283"/>
          <p:cNvCxnSpPr/>
          <p:nvPr/>
        </p:nvCxnSpPr>
        <p:spPr>
          <a:xfrm rot="5400000">
            <a:off x="8447882" y="22058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Gerade Verbindung 284"/>
          <p:cNvCxnSpPr/>
          <p:nvPr/>
        </p:nvCxnSpPr>
        <p:spPr>
          <a:xfrm rot="5400000">
            <a:off x="8447882" y="23582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Gerade Verbindung 285"/>
          <p:cNvCxnSpPr/>
          <p:nvPr/>
        </p:nvCxnSpPr>
        <p:spPr>
          <a:xfrm rot="5400000">
            <a:off x="8447882" y="25106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Gerade Verbindung 286"/>
          <p:cNvCxnSpPr/>
          <p:nvPr/>
        </p:nvCxnSpPr>
        <p:spPr>
          <a:xfrm rot="5400000">
            <a:off x="8447882" y="26630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Gerade Verbindung 287"/>
          <p:cNvCxnSpPr/>
          <p:nvPr/>
        </p:nvCxnSpPr>
        <p:spPr>
          <a:xfrm rot="5400000">
            <a:off x="8447882" y="28154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Gerade Verbindung 288"/>
          <p:cNvCxnSpPr/>
          <p:nvPr/>
        </p:nvCxnSpPr>
        <p:spPr>
          <a:xfrm rot="5400000">
            <a:off x="8447882" y="29678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Gerade Verbindung 289"/>
          <p:cNvCxnSpPr/>
          <p:nvPr/>
        </p:nvCxnSpPr>
        <p:spPr>
          <a:xfrm rot="5400000">
            <a:off x="8447882" y="3120231"/>
            <a:ext cx="1079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Rechteck 290"/>
          <p:cNvSpPr/>
          <p:nvPr/>
        </p:nvSpPr>
        <p:spPr>
          <a:xfrm>
            <a:off x="8643938" y="1531938"/>
            <a:ext cx="285750" cy="1643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cxnSp>
        <p:nvCxnSpPr>
          <p:cNvPr id="296" name="Gerade Verbindung mit Pfeil 295"/>
          <p:cNvCxnSpPr/>
          <p:nvPr/>
        </p:nvCxnSpPr>
        <p:spPr>
          <a:xfrm rot="5400000" flipH="1" flipV="1">
            <a:off x="6102351" y="2098675"/>
            <a:ext cx="360362" cy="158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Gerade Verbindung mit Pfeil 296"/>
          <p:cNvCxnSpPr/>
          <p:nvPr/>
        </p:nvCxnSpPr>
        <p:spPr>
          <a:xfrm rot="5400000" flipH="1" flipV="1">
            <a:off x="6092825" y="2684463"/>
            <a:ext cx="360363" cy="1587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4" name="Textfeld 304"/>
          <p:cNvSpPr txBox="1">
            <a:spLocks noChangeArrowheads="1"/>
          </p:cNvSpPr>
          <p:nvPr/>
        </p:nvSpPr>
        <p:spPr bwMode="auto">
          <a:xfrm>
            <a:off x="4210050" y="6157913"/>
            <a:ext cx="4903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I. Manke et al, Nature Communications (2010)</a:t>
            </a:r>
          </a:p>
        </p:txBody>
      </p:sp>
      <p:pic>
        <p:nvPicPr>
          <p:cNvPr id="2258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9"/>
          <a:stretch>
            <a:fillRect/>
          </a:stretch>
        </p:blipFill>
        <p:spPr bwMode="auto">
          <a:xfrm>
            <a:off x="107950" y="4111625"/>
            <a:ext cx="230346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" name="Rechteck 64"/>
          <p:cNvSpPr>
            <a:spLocks noChangeArrowheads="1"/>
          </p:cNvSpPr>
          <p:nvPr/>
        </p:nvSpPr>
        <p:spPr bwMode="auto">
          <a:xfrm>
            <a:off x="2286000" y="4327525"/>
            <a:ext cx="2428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b="0"/>
              <a:t>Magnetic domain structure can be visualized in 3D by applying tomographic reconstruction from 2D angular projections</a:t>
            </a:r>
            <a:endParaRPr lang="de-DE" altLang="de-DE" sz="1200" b="0"/>
          </a:p>
        </p:txBody>
      </p:sp>
      <p:sp>
        <p:nvSpPr>
          <p:cNvPr id="188" name="Pfeil nach rechts 187"/>
          <p:cNvSpPr/>
          <p:nvPr/>
        </p:nvSpPr>
        <p:spPr>
          <a:xfrm>
            <a:off x="2786063" y="5103813"/>
            <a:ext cx="1285875" cy="2857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11905"/>
          <a:stretch>
            <a:fillRect/>
          </a:stretch>
        </p:blipFill>
        <p:spPr bwMode="auto">
          <a:xfrm>
            <a:off x="4787900" y="3973513"/>
            <a:ext cx="180022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Fil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4130675"/>
            <a:ext cx="23415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Rechteck 190"/>
          <p:cNvSpPr/>
          <p:nvPr/>
        </p:nvSpPr>
        <p:spPr>
          <a:xfrm>
            <a:off x="6660232" y="3967163"/>
            <a:ext cx="2484437" cy="2160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/>
          </a:p>
        </p:txBody>
      </p:sp>
      <p:sp>
        <p:nvSpPr>
          <p:cNvPr id="22591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Phase/Dark-field Contrast</a:t>
            </a:r>
          </a:p>
        </p:txBody>
      </p:sp>
    </p:spTree>
    <p:extLst>
      <p:ext uri="{BB962C8B-B14F-4D97-AF65-F5344CB8AC3E}">
        <p14:creationId xmlns:p14="http://schemas.microsoft.com/office/powerpoint/2010/main" val="259284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0"/>
                </p:tgtEl>
              </p:cMediaNode>
            </p:video>
          </p:childTnLst>
        </p:cTn>
      </p:par>
    </p:tnLst>
    <p:bldLst>
      <p:bldP spid="3" grpId="0"/>
      <p:bldP spid="1094" grpId="0"/>
      <p:bldP spid="187" grpId="0"/>
      <p:bldP spid="188" grpId="0" animBg="1"/>
      <p:bldP spid="19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0" descr="Fig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766763"/>
            <a:ext cx="4418013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Magnetic Contrast</a:t>
            </a:r>
          </a:p>
        </p:txBody>
      </p:sp>
      <p:sp>
        <p:nvSpPr>
          <p:cNvPr id="103430" name="Line 6"/>
          <p:cNvSpPr>
            <a:spLocks noChangeShapeType="1"/>
          </p:cNvSpPr>
          <p:nvPr/>
        </p:nvSpPr>
        <p:spPr bwMode="auto">
          <a:xfrm flipV="1">
            <a:off x="5791200" y="596423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5607050" y="5526088"/>
            <a:ext cx="879475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/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12158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Fig01t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r="9445" b="12146"/>
          <a:stretch>
            <a:fillRect/>
          </a:stretch>
        </p:blipFill>
        <p:spPr bwMode="auto">
          <a:xfrm>
            <a:off x="684213" y="765175"/>
            <a:ext cx="71643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/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250825" y="3933825"/>
            <a:ext cx="3019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Experimental parameters</a:t>
            </a:r>
            <a:endParaRPr lang="en-US" altLang="de-DE" sz="2000" b="0"/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179388" y="4581525"/>
            <a:ext cx="37877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de-DE" altLang="de-DE" sz="1800" b="0"/>
              <a:t> Solid state polarazing benders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de-DE" altLang="de-DE" sz="1800" b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de-DE" altLang="de-DE" sz="1800" b="0"/>
              <a:t> Beam size (WxH): 20 x 4 cm</a:t>
            </a:r>
            <a:r>
              <a:rPr lang="de-DE" altLang="de-DE" sz="1800" b="0" baseline="30000"/>
              <a:t>2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de-DE" altLang="de-DE" sz="1800" b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de-DE" altLang="de-DE" sz="1800" b="0"/>
              <a:t> Exposure times: ~10 min / image  </a:t>
            </a:r>
            <a:endParaRPr lang="en-US" altLang="de-DE" sz="1800" b="0" baseline="30000"/>
          </a:p>
        </p:txBody>
      </p:sp>
      <p:graphicFrame>
        <p:nvGraphicFramePr>
          <p:cNvPr id="312331" name="Object 11"/>
          <p:cNvGraphicFramePr>
            <a:graphicFrameLocks noChangeAspect="1"/>
          </p:cNvGraphicFramePr>
          <p:nvPr/>
        </p:nvGraphicFramePr>
        <p:xfrm>
          <a:off x="5364163" y="4365625"/>
          <a:ext cx="259080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4" imgW="1257300" imgH="457200" progId="Equation.3">
                  <p:embed/>
                </p:oleObj>
              </mc:Choice>
              <mc:Fallback>
                <p:oleObj name="Equation" r:id="rId4" imgW="1257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365625"/>
                        <a:ext cx="2590800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Line 13"/>
          <p:cNvSpPr>
            <a:spLocks noChangeShapeType="1"/>
          </p:cNvSpPr>
          <p:nvPr/>
        </p:nvSpPr>
        <p:spPr bwMode="auto">
          <a:xfrm>
            <a:off x="8388350" y="5805488"/>
            <a:ext cx="433388" cy="0"/>
          </a:xfrm>
          <a:prstGeom prst="lin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4584" name="Text Box 14"/>
          <p:cNvSpPr txBox="1">
            <a:spLocks noChangeArrowheads="1"/>
          </p:cNvSpPr>
          <p:nvPr/>
        </p:nvSpPr>
        <p:spPr bwMode="auto">
          <a:xfrm>
            <a:off x="8231188" y="5445125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1 cm</a:t>
            </a:r>
            <a:endParaRPr lang="en-US" altLang="de-DE" sz="1800">
              <a:solidFill>
                <a:schemeClr val="bg1"/>
              </a:solidFill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4775200" y="6148388"/>
            <a:ext cx="4322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N. Kardjilov, et al, Nature Physics (2008)</a:t>
            </a:r>
          </a:p>
        </p:txBody>
      </p:sp>
      <p:pic>
        <p:nvPicPr>
          <p:cNvPr id="24586" name="Picture 60" descr="Fig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1044575"/>
            <a:ext cx="18351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5"/>
          <p:cNvSpPr>
            <a:spLocks/>
          </p:cNvSpPr>
          <p:nvPr/>
        </p:nvSpPr>
        <p:spPr bwMode="auto">
          <a:xfrm>
            <a:off x="255588" y="604838"/>
            <a:ext cx="5940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2400">
                <a:solidFill>
                  <a:srgbClr val="0064B4"/>
                </a:solidFill>
              </a:rPr>
              <a:t>Principle</a:t>
            </a:r>
          </a:p>
        </p:txBody>
      </p:sp>
      <p:sp>
        <p:nvSpPr>
          <p:cNvPr id="24588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Magnetic Contrast</a:t>
            </a:r>
          </a:p>
        </p:txBody>
      </p:sp>
    </p:spTree>
    <p:extLst>
      <p:ext uri="{BB962C8B-B14F-4D97-AF65-F5344CB8AC3E}">
        <p14:creationId xmlns:p14="http://schemas.microsoft.com/office/powerpoint/2010/main" val="7496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254000" y="644525"/>
            <a:ext cx="449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>
                <a:solidFill>
                  <a:srgbClr val="0064B4"/>
                </a:solidFill>
              </a:rPr>
              <a:t>Flux pinning in superconductors</a:t>
            </a:r>
            <a:endParaRPr lang="en-US" altLang="de-DE" sz="2400" b="0">
              <a:solidFill>
                <a:srgbClr val="0064B4"/>
              </a:solidFill>
            </a:endParaRPr>
          </a:p>
        </p:txBody>
      </p:sp>
      <p:pic>
        <p:nvPicPr>
          <p:cNvPr id="25603" name="Picture 4" descr="BleiZyl_HH2_4_82A_von7_5Kauf4_8K_bei7_0K_WHL_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r="9779"/>
          <a:stretch>
            <a:fillRect/>
          </a:stretch>
        </p:blipFill>
        <p:spPr bwMode="auto">
          <a:xfrm>
            <a:off x="539750" y="2735263"/>
            <a:ext cx="16557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BleiZyl_HH2_4_77A_von4_8K_bis_7_242K_00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5186" b="8597"/>
          <a:stretch>
            <a:fillRect/>
          </a:stretch>
        </p:blipFill>
        <p:spPr bwMode="auto">
          <a:xfrm>
            <a:off x="539750" y="1871663"/>
            <a:ext cx="16954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BleiZyl_HH2_4_77A_von4_8K_bis_7_242K_00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928" b="8598"/>
          <a:stretch>
            <a:fillRect/>
          </a:stretch>
        </p:blipFill>
        <p:spPr bwMode="auto">
          <a:xfrm>
            <a:off x="539750" y="4462463"/>
            <a:ext cx="16557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BleiZyl_HH2_4_77A_von4_8K_bis_7_242K_00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928" b="8598"/>
          <a:stretch>
            <a:fillRect/>
          </a:stretch>
        </p:blipFill>
        <p:spPr bwMode="auto">
          <a:xfrm>
            <a:off x="539750" y="3598863"/>
            <a:ext cx="16557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2700338" y="4679950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6.8 K</a:t>
            </a: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2700338" y="2879725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7.0 K</a:t>
            </a:r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2700338" y="2087563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7.2 K</a:t>
            </a:r>
          </a:p>
        </p:txBody>
      </p:sp>
      <p:sp>
        <p:nvSpPr>
          <p:cNvPr id="25610" name="Text Box 11"/>
          <p:cNvSpPr txBox="1">
            <a:spLocks noChangeArrowheads="1"/>
          </p:cNvSpPr>
          <p:nvPr/>
        </p:nvSpPr>
        <p:spPr bwMode="auto">
          <a:xfrm>
            <a:off x="2700338" y="3814763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6.9 K</a:t>
            </a:r>
          </a:p>
        </p:txBody>
      </p:sp>
      <p:sp>
        <p:nvSpPr>
          <p:cNvPr id="25611" name="Line 12"/>
          <p:cNvSpPr>
            <a:spLocks noChangeShapeType="1"/>
          </p:cNvSpPr>
          <p:nvPr/>
        </p:nvSpPr>
        <p:spPr bwMode="auto">
          <a:xfrm flipH="1">
            <a:off x="107950" y="5183188"/>
            <a:ext cx="3952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2" name="Text Box 13"/>
          <p:cNvSpPr txBox="1">
            <a:spLocks noChangeArrowheads="1"/>
          </p:cNvSpPr>
          <p:nvPr/>
        </p:nvSpPr>
        <p:spPr bwMode="auto">
          <a:xfrm>
            <a:off x="-25400" y="4873625"/>
            <a:ext cx="62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1 cm</a:t>
            </a:r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539750" y="2747963"/>
            <a:ext cx="1655763" cy="779462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5614" name="Line 15"/>
          <p:cNvSpPr>
            <a:spLocks noChangeShapeType="1"/>
          </p:cNvSpPr>
          <p:nvPr/>
        </p:nvSpPr>
        <p:spPr bwMode="auto">
          <a:xfrm flipV="1">
            <a:off x="971550" y="4895850"/>
            <a:ext cx="171450" cy="1444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5" name="Text Box 16"/>
          <p:cNvSpPr txBox="1">
            <a:spLocks noChangeArrowheads="1"/>
          </p:cNvSpPr>
          <p:nvPr/>
        </p:nvSpPr>
        <p:spPr bwMode="auto">
          <a:xfrm>
            <a:off x="684213" y="4967288"/>
            <a:ext cx="12461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>
                <a:solidFill>
                  <a:srgbClr val="CC0000"/>
                </a:solidFill>
              </a:rPr>
              <a:t>trapped flux</a:t>
            </a:r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484188" y="1196975"/>
            <a:ext cx="177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b="0">
                <a:solidFill>
                  <a:srgbClr val="000000"/>
                </a:solidFill>
              </a:rPr>
              <a:t>Pb cylinder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b="0">
                <a:solidFill>
                  <a:srgbClr val="000000"/>
                </a:solidFill>
              </a:rPr>
              <a:t>(polycrystalline)</a:t>
            </a:r>
          </a:p>
        </p:txBody>
      </p:sp>
      <p:sp>
        <p:nvSpPr>
          <p:cNvPr id="25617" name="Line 18"/>
          <p:cNvSpPr>
            <a:spLocks noChangeShapeType="1"/>
          </p:cNvSpPr>
          <p:nvPr/>
        </p:nvSpPr>
        <p:spPr bwMode="auto">
          <a:xfrm flipV="1">
            <a:off x="2555875" y="1871663"/>
            <a:ext cx="0" cy="33115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5618" name="Line 19"/>
          <p:cNvSpPr>
            <a:spLocks noChangeShapeType="1"/>
          </p:cNvSpPr>
          <p:nvPr/>
        </p:nvSpPr>
        <p:spPr bwMode="auto">
          <a:xfrm>
            <a:off x="2484438" y="23034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5619" name="Text Box 20"/>
          <p:cNvSpPr txBox="1">
            <a:spLocks noChangeArrowheads="1"/>
          </p:cNvSpPr>
          <p:nvPr/>
        </p:nvSpPr>
        <p:spPr bwMode="auto">
          <a:xfrm>
            <a:off x="2627313" y="15827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T</a:t>
            </a:r>
            <a:endParaRPr lang="en-US" altLang="de-DE" sz="1800" b="0"/>
          </a:p>
        </p:txBody>
      </p:sp>
      <p:sp>
        <p:nvSpPr>
          <p:cNvPr id="25620" name="Text Box 21"/>
          <p:cNvSpPr txBox="1">
            <a:spLocks noChangeArrowheads="1"/>
          </p:cNvSpPr>
          <p:nvPr/>
        </p:nvSpPr>
        <p:spPr bwMode="auto">
          <a:xfrm>
            <a:off x="2700338" y="2303463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>
                <a:solidFill>
                  <a:srgbClr val="CC0000"/>
                </a:solidFill>
              </a:rPr>
              <a:t>7.196 K (T</a:t>
            </a:r>
            <a:r>
              <a:rPr lang="en-US" altLang="de-DE" sz="1600" b="0" baseline="-25000">
                <a:solidFill>
                  <a:srgbClr val="CC0000"/>
                </a:solidFill>
              </a:rPr>
              <a:t>c</a:t>
            </a:r>
            <a:r>
              <a:rPr lang="en-US" altLang="de-DE" sz="1600" b="0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2693988" y="2879725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>
                <a:solidFill>
                  <a:srgbClr val="CC0000"/>
                </a:solidFill>
              </a:rPr>
              <a:t>7.0 K</a:t>
            </a:r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>
            <a:off x="3852863" y="3055938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5623" name="Rectangle 26"/>
          <p:cNvSpPr>
            <a:spLocks noChangeArrowheads="1"/>
          </p:cNvSpPr>
          <p:nvPr/>
        </p:nvSpPr>
        <p:spPr bwMode="auto">
          <a:xfrm>
            <a:off x="34925" y="5337175"/>
            <a:ext cx="9144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Flux pinning at cooling down below Tc while applying a homogenous magnetic field of 10 mT perpendicular to the beam.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000" b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The images were recorded after switching off the magnetic field.</a:t>
            </a:r>
            <a:r>
              <a:rPr lang="en-US" altLang="de-DE" sz="2000" b="0"/>
              <a:t> </a:t>
            </a:r>
          </a:p>
        </p:txBody>
      </p:sp>
      <p:sp>
        <p:nvSpPr>
          <p:cNvPr id="25624" name="Line 27"/>
          <p:cNvSpPr>
            <a:spLocks noChangeShapeType="1"/>
          </p:cNvSpPr>
          <p:nvPr/>
        </p:nvSpPr>
        <p:spPr bwMode="auto">
          <a:xfrm>
            <a:off x="2484438" y="30956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5625" name="Line 28"/>
          <p:cNvSpPr>
            <a:spLocks noChangeShapeType="1"/>
          </p:cNvSpPr>
          <p:nvPr/>
        </p:nvSpPr>
        <p:spPr bwMode="auto">
          <a:xfrm>
            <a:off x="2484438" y="39592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5626" name="Line 29"/>
          <p:cNvSpPr>
            <a:spLocks noChangeShapeType="1"/>
          </p:cNvSpPr>
          <p:nvPr/>
        </p:nvSpPr>
        <p:spPr bwMode="auto">
          <a:xfrm>
            <a:off x="2484438" y="48228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5627" name="Line 30"/>
          <p:cNvSpPr>
            <a:spLocks noChangeShapeType="1"/>
          </p:cNvSpPr>
          <p:nvPr/>
        </p:nvSpPr>
        <p:spPr bwMode="auto">
          <a:xfrm>
            <a:off x="2484438" y="2446338"/>
            <a:ext cx="215900" cy="0"/>
          </a:xfrm>
          <a:prstGeom prst="line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5628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Magnetic Contrast</a:t>
            </a:r>
          </a:p>
        </p:txBody>
      </p:sp>
      <p:pic>
        <p:nvPicPr>
          <p:cNvPr id="2" name="flux_trapping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196975"/>
            <a:ext cx="363855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0" name="Rechteck 2"/>
          <p:cNvSpPr>
            <a:spLocks noChangeArrowheads="1"/>
          </p:cNvSpPr>
          <p:nvPr/>
        </p:nvSpPr>
        <p:spPr bwMode="auto">
          <a:xfrm>
            <a:off x="4356100" y="1101725"/>
            <a:ext cx="4075113" cy="39401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7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1150" grpId="0" animBg="1"/>
      <p:bldP spid="91158" grpId="0"/>
      <p:bldP spid="911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92100" y="1812925"/>
            <a:ext cx="84280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de-DE" sz="2400" dirty="0"/>
              <a:t> The continued development of unique instruments is a major focus of the HZB. </a:t>
            </a:r>
          </a:p>
          <a:p>
            <a:pPr eaLnBrk="1" hangingPunct="1">
              <a:buFontTx/>
              <a:buChar char="•"/>
            </a:pPr>
            <a:endParaRPr lang="en-US" altLang="de-DE" sz="2400" dirty="0"/>
          </a:p>
          <a:p>
            <a:pPr eaLnBrk="1" hangingPunct="1">
              <a:buFontTx/>
              <a:buChar char="•"/>
            </a:pPr>
            <a:r>
              <a:rPr lang="en-US" altLang="de-DE" sz="2400" dirty="0"/>
              <a:t> Every year, HZB’s user service enables some 2,500 external scientists (from 35 countries to date) to access measuring methods, which in some cases are quite unique.</a:t>
            </a:r>
          </a:p>
          <a:p>
            <a:pPr eaLnBrk="1" hangingPunct="1"/>
            <a:r>
              <a:rPr lang="en-US" altLang="de-DE" sz="2400" dirty="0"/>
              <a:t> </a:t>
            </a:r>
          </a:p>
          <a:p>
            <a:pPr eaLnBrk="1" hangingPunct="1">
              <a:buFontTx/>
              <a:buChar char="•"/>
            </a:pPr>
            <a:r>
              <a:rPr lang="en-US" altLang="de-DE" sz="2400" dirty="0"/>
              <a:t> The aim is to further the complementary use of neutrons and photons to gain a more complete picture of matter. 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>
                <a:solidFill>
                  <a:schemeClr val="bg1"/>
                </a:solidFill>
              </a:rPr>
              <a:t>User service at HZB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54000" y="644525"/>
            <a:ext cx="449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>
                <a:solidFill>
                  <a:srgbClr val="0064B4"/>
                </a:solidFill>
              </a:rPr>
              <a:t>Flux pinning in superconductors</a:t>
            </a:r>
            <a:endParaRPr lang="en-US" altLang="de-DE" sz="2400" b="0">
              <a:solidFill>
                <a:srgbClr val="0064B4"/>
              </a:solidFill>
            </a:endParaRPr>
          </a:p>
        </p:txBody>
      </p:sp>
      <p:pic>
        <p:nvPicPr>
          <p:cNvPr id="26627" name="Picture 4" descr="BleiZyl_HH2_4_82A_von7_5Kauf4_8K_bei7_0K_WHL_0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r="9779"/>
          <a:stretch>
            <a:fillRect/>
          </a:stretch>
        </p:blipFill>
        <p:spPr bwMode="auto">
          <a:xfrm>
            <a:off x="539750" y="2735263"/>
            <a:ext cx="16557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BleiZyl_HH2_4_77A_von4_8K_bis_7_242K_00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5186" b="8597"/>
          <a:stretch>
            <a:fillRect/>
          </a:stretch>
        </p:blipFill>
        <p:spPr bwMode="auto">
          <a:xfrm>
            <a:off x="539750" y="1871663"/>
            <a:ext cx="16954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BleiZyl_HH2_4_77A_von4_8K_bis_7_242K_00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928" b="8598"/>
          <a:stretch>
            <a:fillRect/>
          </a:stretch>
        </p:blipFill>
        <p:spPr bwMode="auto">
          <a:xfrm>
            <a:off x="539750" y="4462463"/>
            <a:ext cx="16557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BleiZyl_HH2_4_77A_von4_8K_bis_7_242K_00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928" b="8598"/>
          <a:stretch>
            <a:fillRect/>
          </a:stretch>
        </p:blipFill>
        <p:spPr bwMode="auto">
          <a:xfrm>
            <a:off x="539750" y="3598863"/>
            <a:ext cx="16557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700338" y="4679950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6.8 K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2700338" y="2879725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7.0 K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700338" y="2087563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7.2 K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2700338" y="3814763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6.9 K</a:t>
            </a:r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 flipH="1">
            <a:off x="107950" y="5183188"/>
            <a:ext cx="3952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-25400" y="4873625"/>
            <a:ext cx="62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/>
              <a:t>1 cm</a:t>
            </a:r>
          </a:p>
        </p:txBody>
      </p:sp>
      <p:sp>
        <p:nvSpPr>
          <p:cNvPr id="26637" name="Rectangle 14"/>
          <p:cNvSpPr>
            <a:spLocks noChangeArrowheads="1"/>
          </p:cNvSpPr>
          <p:nvPr/>
        </p:nvSpPr>
        <p:spPr bwMode="auto">
          <a:xfrm>
            <a:off x="539750" y="2747963"/>
            <a:ext cx="1655763" cy="779462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26638" name="Line 15"/>
          <p:cNvSpPr>
            <a:spLocks noChangeShapeType="1"/>
          </p:cNvSpPr>
          <p:nvPr/>
        </p:nvSpPr>
        <p:spPr bwMode="auto">
          <a:xfrm flipV="1">
            <a:off x="971550" y="4895850"/>
            <a:ext cx="171450" cy="1444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684213" y="4967288"/>
            <a:ext cx="12461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>
                <a:solidFill>
                  <a:srgbClr val="CC0000"/>
                </a:solidFill>
              </a:rPr>
              <a:t>trapped flux</a:t>
            </a:r>
          </a:p>
        </p:txBody>
      </p:sp>
      <p:sp>
        <p:nvSpPr>
          <p:cNvPr id="26640" name="Text Box 17"/>
          <p:cNvSpPr txBox="1">
            <a:spLocks noChangeArrowheads="1"/>
          </p:cNvSpPr>
          <p:nvPr/>
        </p:nvSpPr>
        <p:spPr bwMode="auto">
          <a:xfrm>
            <a:off x="484188" y="1196975"/>
            <a:ext cx="177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b="0">
                <a:solidFill>
                  <a:srgbClr val="000000"/>
                </a:solidFill>
              </a:rPr>
              <a:t>Pb cylinder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b="0">
                <a:solidFill>
                  <a:srgbClr val="000000"/>
                </a:solidFill>
              </a:rPr>
              <a:t>(polycrystalline)</a:t>
            </a:r>
          </a:p>
        </p:txBody>
      </p:sp>
      <p:sp>
        <p:nvSpPr>
          <p:cNvPr id="26641" name="Line 18"/>
          <p:cNvSpPr>
            <a:spLocks noChangeShapeType="1"/>
          </p:cNvSpPr>
          <p:nvPr/>
        </p:nvSpPr>
        <p:spPr bwMode="auto">
          <a:xfrm flipV="1">
            <a:off x="2555875" y="1871663"/>
            <a:ext cx="0" cy="33115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6642" name="Line 19"/>
          <p:cNvSpPr>
            <a:spLocks noChangeShapeType="1"/>
          </p:cNvSpPr>
          <p:nvPr/>
        </p:nvSpPr>
        <p:spPr bwMode="auto">
          <a:xfrm>
            <a:off x="2484438" y="23034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6643" name="Text Box 20"/>
          <p:cNvSpPr txBox="1">
            <a:spLocks noChangeArrowheads="1"/>
          </p:cNvSpPr>
          <p:nvPr/>
        </p:nvSpPr>
        <p:spPr bwMode="auto">
          <a:xfrm>
            <a:off x="2627313" y="15827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T</a:t>
            </a:r>
            <a:endParaRPr lang="en-US" altLang="de-DE" sz="1800" b="0"/>
          </a:p>
        </p:txBody>
      </p:sp>
      <p:sp>
        <p:nvSpPr>
          <p:cNvPr id="26644" name="Text Box 21"/>
          <p:cNvSpPr txBox="1">
            <a:spLocks noChangeArrowheads="1"/>
          </p:cNvSpPr>
          <p:nvPr/>
        </p:nvSpPr>
        <p:spPr bwMode="auto">
          <a:xfrm>
            <a:off x="2700338" y="2303463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>
                <a:solidFill>
                  <a:srgbClr val="CC0000"/>
                </a:solidFill>
              </a:rPr>
              <a:t>7.196 K (T</a:t>
            </a:r>
            <a:r>
              <a:rPr lang="en-US" altLang="de-DE" sz="1600" b="0" baseline="-25000">
                <a:solidFill>
                  <a:srgbClr val="CC0000"/>
                </a:solidFill>
              </a:rPr>
              <a:t>c</a:t>
            </a:r>
            <a:r>
              <a:rPr lang="en-US" altLang="de-DE" sz="1600" b="0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693988" y="2879725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0">
                <a:solidFill>
                  <a:srgbClr val="CC0000"/>
                </a:solidFill>
              </a:rPr>
              <a:t>7.0 K</a:t>
            </a:r>
          </a:p>
        </p:txBody>
      </p:sp>
      <p:sp>
        <p:nvSpPr>
          <p:cNvPr id="26646" name="Line 23"/>
          <p:cNvSpPr>
            <a:spLocks noChangeShapeType="1"/>
          </p:cNvSpPr>
          <p:nvPr/>
        </p:nvSpPr>
        <p:spPr bwMode="auto">
          <a:xfrm>
            <a:off x="3852863" y="3055938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6647" name="Line 27"/>
          <p:cNvSpPr>
            <a:spLocks noChangeShapeType="1"/>
          </p:cNvSpPr>
          <p:nvPr/>
        </p:nvSpPr>
        <p:spPr bwMode="auto">
          <a:xfrm>
            <a:off x="2484438" y="30956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6648" name="Line 28"/>
          <p:cNvSpPr>
            <a:spLocks noChangeShapeType="1"/>
          </p:cNvSpPr>
          <p:nvPr/>
        </p:nvSpPr>
        <p:spPr bwMode="auto">
          <a:xfrm>
            <a:off x="2484438" y="39592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6649" name="Line 29"/>
          <p:cNvSpPr>
            <a:spLocks noChangeShapeType="1"/>
          </p:cNvSpPr>
          <p:nvPr/>
        </p:nvSpPr>
        <p:spPr bwMode="auto">
          <a:xfrm>
            <a:off x="2484438" y="48228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6650" name="Line 30"/>
          <p:cNvSpPr>
            <a:spLocks noChangeShapeType="1"/>
          </p:cNvSpPr>
          <p:nvPr/>
        </p:nvSpPr>
        <p:spPr bwMode="auto">
          <a:xfrm>
            <a:off x="2484438" y="2446338"/>
            <a:ext cx="215900" cy="0"/>
          </a:xfrm>
          <a:prstGeom prst="line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26651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Magnetic Contrast</a:t>
            </a:r>
          </a:p>
        </p:txBody>
      </p:sp>
      <p:pic>
        <p:nvPicPr>
          <p:cNvPr id="91172" name="flux_trapping01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73575" y="1500188"/>
            <a:ext cx="3668713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67" name="Group 31"/>
          <p:cNvGrpSpPr>
            <a:grpSpLocks/>
          </p:cNvGrpSpPr>
          <p:nvPr/>
        </p:nvGrpSpPr>
        <p:grpSpPr bwMode="auto">
          <a:xfrm>
            <a:off x="4576763" y="1489075"/>
            <a:ext cx="4500562" cy="3127375"/>
            <a:chOff x="2925" y="1038"/>
            <a:chExt cx="2835" cy="1970"/>
          </a:xfrm>
        </p:grpSpPr>
        <p:pic>
          <p:nvPicPr>
            <p:cNvPr id="26655" name="Picture 63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3"/>
            <a:stretch>
              <a:fillRect/>
            </a:stretch>
          </p:blipFill>
          <p:spPr bwMode="auto">
            <a:xfrm>
              <a:off x="2925" y="1434"/>
              <a:ext cx="2835" cy="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69" name="Text Box 33"/>
            <p:cNvSpPr txBox="1">
              <a:spLocks noChangeArrowheads="1"/>
            </p:cNvSpPr>
            <p:nvPr/>
          </p:nvSpPr>
          <p:spPr bwMode="auto">
            <a:xfrm>
              <a:off x="3334" y="1038"/>
              <a:ext cx="116" cy="28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de-DE" altLang="de-DE">
                <a:solidFill>
                  <a:srgbClr val="FF0000"/>
                </a:solidFill>
              </a:endParaRPr>
            </a:p>
          </p:txBody>
        </p:sp>
      </p:grpSp>
      <p:sp>
        <p:nvSpPr>
          <p:cNvPr id="26654" name="Rectangle 26"/>
          <p:cNvSpPr>
            <a:spLocks noChangeArrowheads="1"/>
          </p:cNvSpPr>
          <p:nvPr/>
        </p:nvSpPr>
        <p:spPr bwMode="auto">
          <a:xfrm>
            <a:off x="34925" y="5337175"/>
            <a:ext cx="9144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Flux pinning at cooling down below Tc while applying a homogenous magnetic field of 10 mT perpendicular to the beam.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000" b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The images were recorded after switching off the magnetic field.</a:t>
            </a:r>
            <a:r>
              <a:rPr lang="en-US" altLang="de-DE" sz="2000" b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75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7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503363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5504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79388" y="4970463"/>
            <a:ext cx="1400175" cy="984250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2128838" y="1647825"/>
            <a:ext cx="215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Detector system</a:t>
            </a:r>
            <a:endParaRPr lang="en-US" altLang="de-DE" sz="2000"/>
          </a:p>
        </p:txBody>
      </p:sp>
      <p:sp>
        <p:nvSpPr>
          <p:cNvPr id="30724" name="Rectangle 8"/>
          <p:cNvSpPr>
            <a:spLocks noChangeAspect="1" noChangeArrowheads="1"/>
          </p:cNvSpPr>
          <p:nvPr/>
        </p:nvSpPr>
        <p:spPr bwMode="auto">
          <a:xfrm>
            <a:off x="1658938" y="4679950"/>
            <a:ext cx="2378075" cy="15859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25" name="Rectangle 9"/>
          <p:cNvSpPr>
            <a:spLocks noChangeAspect="1" noChangeArrowheads="1"/>
          </p:cNvSpPr>
          <p:nvPr/>
        </p:nvSpPr>
        <p:spPr bwMode="auto">
          <a:xfrm>
            <a:off x="2419350" y="2100263"/>
            <a:ext cx="1587500" cy="2579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26" name="Rectangle 10"/>
          <p:cNvSpPr>
            <a:spLocks noChangeAspect="1" noChangeArrowheads="1"/>
          </p:cNvSpPr>
          <p:nvPr/>
        </p:nvSpPr>
        <p:spPr bwMode="auto">
          <a:xfrm>
            <a:off x="2481263" y="4286250"/>
            <a:ext cx="1485900" cy="790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27" name="Line 11"/>
          <p:cNvSpPr>
            <a:spLocks noChangeAspect="1" noChangeShapeType="1"/>
          </p:cNvSpPr>
          <p:nvPr/>
        </p:nvSpPr>
        <p:spPr bwMode="auto">
          <a:xfrm>
            <a:off x="1612900" y="4879975"/>
            <a:ext cx="0" cy="118903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28" name="Freeform 12"/>
          <p:cNvSpPr>
            <a:spLocks noChangeAspect="1"/>
          </p:cNvSpPr>
          <p:nvPr/>
        </p:nvSpPr>
        <p:spPr bwMode="auto">
          <a:xfrm>
            <a:off x="1689100" y="4937125"/>
            <a:ext cx="2355850" cy="992188"/>
          </a:xfrm>
          <a:custGeom>
            <a:avLst/>
            <a:gdLst>
              <a:gd name="T0" fmla="*/ 0 w 454"/>
              <a:gd name="T1" fmla="*/ 0 h 227"/>
              <a:gd name="T2" fmla="*/ 2147483647 w 454"/>
              <a:gd name="T3" fmla="*/ 0 h 227"/>
              <a:gd name="T4" fmla="*/ 2147483647 w 454"/>
              <a:gd name="T5" fmla="*/ 2147483647 h 227"/>
              <a:gd name="T6" fmla="*/ 0 w 454"/>
              <a:gd name="T7" fmla="*/ 2147483647 h 227"/>
              <a:gd name="T8" fmla="*/ 0 w 454"/>
              <a:gd name="T9" fmla="*/ 0 h 2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4"/>
              <a:gd name="T16" fmla="*/ 0 h 227"/>
              <a:gd name="T17" fmla="*/ 454 w 454"/>
              <a:gd name="T18" fmla="*/ 227 h 2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4" h="227">
                <a:moveTo>
                  <a:pt x="0" y="0"/>
                </a:moveTo>
                <a:lnTo>
                  <a:pt x="454" y="0"/>
                </a:lnTo>
                <a:lnTo>
                  <a:pt x="227" y="227"/>
                </a:lnTo>
                <a:lnTo>
                  <a:pt x="0" y="227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29" name="Freeform 13"/>
          <p:cNvSpPr>
            <a:spLocks noChangeAspect="1"/>
          </p:cNvSpPr>
          <p:nvPr/>
        </p:nvSpPr>
        <p:spPr bwMode="auto">
          <a:xfrm>
            <a:off x="2713038" y="3962400"/>
            <a:ext cx="1249362" cy="1979613"/>
          </a:xfrm>
          <a:custGeom>
            <a:avLst/>
            <a:gdLst>
              <a:gd name="T0" fmla="*/ 2147483647 w 227"/>
              <a:gd name="T1" fmla="*/ 2147483647 h 408"/>
              <a:gd name="T2" fmla="*/ 2147483647 w 227"/>
              <a:gd name="T3" fmla="*/ 0 h 408"/>
              <a:gd name="T4" fmla="*/ 2147483647 w 227"/>
              <a:gd name="T5" fmla="*/ 0 h 408"/>
              <a:gd name="T6" fmla="*/ 0 w 227"/>
              <a:gd name="T7" fmla="*/ 2147483647 h 408"/>
              <a:gd name="T8" fmla="*/ 2147483647 w 227"/>
              <a:gd name="T9" fmla="*/ 2147483647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408"/>
              <a:gd name="T17" fmla="*/ 227 w 227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408">
                <a:moveTo>
                  <a:pt x="227" y="181"/>
                </a:moveTo>
                <a:lnTo>
                  <a:pt x="136" y="0"/>
                </a:lnTo>
                <a:lnTo>
                  <a:pt x="91" y="0"/>
                </a:lnTo>
                <a:lnTo>
                  <a:pt x="0" y="408"/>
                </a:lnTo>
                <a:lnTo>
                  <a:pt x="227" y="18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30" name="Oval 14"/>
          <p:cNvSpPr>
            <a:spLocks noChangeAspect="1" noChangeArrowheads="1"/>
          </p:cNvSpPr>
          <p:nvPr/>
        </p:nvSpPr>
        <p:spPr bwMode="auto">
          <a:xfrm>
            <a:off x="3167063" y="3917950"/>
            <a:ext cx="398462" cy="19685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31" name="Rectangle 15"/>
          <p:cNvSpPr>
            <a:spLocks noChangeAspect="1" noChangeArrowheads="1"/>
          </p:cNvSpPr>
          <p:nvPr/>
        </p:nvSpPr>
        <p:spPr bwMode="auto">
          <a:xfrm>
            <a:off x="3154363" y="3214688"/>
            <a:ext cx="398462" cy="39846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32" name="Rectangle 16"/>
          <p:cNvSpPr>
            <a:spLocks noChangeAspect="1" noChangeArrowheads="1"/>
          </p:cNvSpPr>
          <p:nvPr/>
        </p:nvSpPr>
        <p:spPr bwMode="auto">
          <a:xfrm>
            <a:off x="3062288" y="3613150"/>
            <a:ext cx="593725" cy="3968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33" name="Line 17"/>
          <p:cNvSpPr>
            <a:spLocks noChangeAspect="1" noChangeShapeType="1"/>
          </p:cNvSpPr>
          <p:nvPr/>
        </p:nvSpPr>
        <p:spPr bwMode="auto">
          <a:xfrm flipH="1">
            <a:off x="2616200" y="4679950"/>
            <a:ext cx="1377950" cy="157797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34" name="Rectangle 18"/>
          <p:cNvSpPr>
            <a:spLocks noChangeAspect="1" noChangeArrowheads="1"/>
          </p:cNvSpPr>
          <p:nvPr/>
        </p:nvSpPr>
        <p:spPr bwMode="auto">
          <a:xfrm>
            <a:off x="2957513" y="2424113"/>
            <a:ext cx="792162" cy="9874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35" name="Freeform 19"/>
          <p:cNvSpPr>
            <a:spLocks/>
          </p:cNvSpPr>
          <p:nvPr/>
        </p:nvSpPr>
        <p:spPr bwMode="auto">
          <a:xfrm>
            <a:off x="2917825" y="4772025"/>
            <a:ext cx="1101725" cy="1169988"/>
          </a:xfrm>
          <a:custGeom>
            <a:avLst/>
            <a:gdLst>
              <a:gd name="T0" fmla="*/ 0 w 694"/>
              <a:gd name="T1" fmla="*/ 2147483647 h 737"/>
              <a:gd name="T2" fmla="*/ 2147483647 w 694"/>
              <a:gd name="T3" fmla="*/ 0 h 737"/>
              <a:gd name="T4" fmla="*/ 2147483647 w 694"/>
              <a:gd name="T5" fmla="*/ 2147483647 h 737"/>
              <a:gd name="T6" fmla="*/ 2147483647 w 694"/>
              <a:gd name="T7" fmla="*/ 2147483647 h 737"/>
              <a:gd name="T8" fmla="*/ 0 w 694"/>
              <a:gd name="T9" fmla="*/ 2147483647 h 7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4"/>
              <a:gd name="T16" fmla="*/ 0 h 737"/>
              <a:gd name="T17" fmla="*/ 694 w 694"/>
              <a:gd name="T18" fmla="*/ 737 h 7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4" h="737">
                <a:moveTo>
                  <a:pt x="0" y="737"/>
                </a:moveTo>
                <a:lnTo>
                  <a:pt x="642" y="0"/>
                </a:lnTo>
                <a:lnTo>
                  <a:pt x="694" y="96"/>
                </a:lnTo>
                <a:lnTo>
                  <a:pt x="693" y="446"/>
                </a:lnTo>
                <a:lnTo>
                  <a:pt x="0" y="7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36" name="Oval 20"/>
          <p:cNvSpPr>
            <a:spLocks noChangeArrowheads="1"/>
          </p:cNvSpPr>
          <p:nvPr/>
        </p:nvSpPr>
        <p:spPr bwMode="auto">
          <a:xfrm>
            <a:off x="595313" y="5084763"/>
            <a:ext cx="747712" cy="7493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61461" name="Line 21"/>
          <p:cNvSpPr>
            <a:spLocks noChangeShapeType="1"/>
          </p:cNvSpPr>
          <p:nvPr/>
        </p:nvSpPr>
        <p:spPr bwMode="auto">
          <a:xfrm>
            <a:off x="1179513" y="4676775"/>
            <a:ext cx="369887" cy="2254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>
            <a:off x="2652713" y="3584575"/>
            <a:ext cx="369887" cy="2254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39" name="Text Box 24"/>
          <p:cNvSpPr txBox="1">
            <a:spLocks noChangeArrowheads="1"/>
          </p:cNvSpPr>
          <p:nvPr/>
        </p:nvSpPr>
        <p:spPr bwMode="auto">
          <a:xfrm>
            <a:off x="260350" y="673100"/>
            <a:ext cx="690403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>
                <a:solidFill>
                  <a:srgbClr val="0064B4"/>
                </a:solidFill>
              </a:rPr>
              <a:t>Introduction</a:t>
            </a:r>
          </a:p>
        </p:txBody>
      </p:sp>
      <p:pic>
        <p:nvPicPr>
          <p:cNvPr id="30740" name="Picture 4" descr="M577_K_8bit_0001"/>
          <p:cNvPicPr>
            <a:picLocks noChangeAspect="1" noChangeArrowheads="1"/>
          </p:cNvPicPr>
          <p:nvPr/>
        </p:nvPicPr>
        <p:blipFill>
          <a:blip r:embed="rId2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2981325"/>
            <a:ext cx="27717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Text Box 8"/>
          <p:cNvSpPr txBox="1">
            <a:spLocks noChangeArrowheads="1"/>
          </p:cNvSpPr>
          <p:nvPr/>
        </p:nvSpPr>
        <p:spPr bwMode="auto">
          <a:xfrm>
            <a:off x="5699125" y="5789613"/>
            <a:ext cx="60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400</a:t>
            </a:r>
            <a:endParaRPr lang="en-US" altLang="de-DE" sz="2000" b="0"/>
          </a:p>
        </p:txBody>
      </p:sp>
      <p:sp>
        <p:nvSpPr>
          <p:cNvPr id="30742" name="Text Box 9"/>
          <p:cNvSpPr txBox="1">
            <a:spLocks noChangeArrowheads="1"/>
          </p:cNvSpPr>
          <p:nvPr/>
        </p:nvSpPr>
        <p:spPr bwMode="auto">
          <a:xfrm>
            <a:off x="6219825" y="5789613"/>
            <a:ext cx="60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300</a:t>
            </a:r>
            <a:endParaRPr lang="en-US" altLang="de-DE" sz="2000" b="0"/>
          </a:p>
        </p:txBody>
      </p:sp>
      <p:sp>
        <p:nvSpPr>
          <p:cNvPr id="30743" name="Text Box 10"/>
          <p:cNvSpPr txBox="1">
            <a:spLocks noChangeArrowheads="1"/>
          </p:cNvSpPr>
          <p:nvPr/>
        </p:nvSpPr>
        <p:spPr bwMode="auto">
          <a:xfrm>
            <a:off x="6780213" y="5789613"/>
            <a:ext cx="608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200</a:t>
            </a:r>
            <a:endParaRPr lang="en-US" altLang="de-DE" sz="2000" b="0"/>
          </a:p>
        </p:txBody>
      </p:sp>
      <p:sp>
        <p:nvSpPr>
          <p:cNvPr id="30744" name="Text Box 11"/>
          <p:cNvSpPr txBox="1">
            <a:spLocks noChangeArrowheads="1"/>
          </p:cNvSpPr>
          <p:nvPr/>
        </p:nvSpPr>
        <p:spPr bwMode="auto">
          <a:xfrm>
            <a:off x="7316788" y="5789613"/>
            <a:ext cx="608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100</a:t>
            </a:r>
            <a:endParaRPr lang="en-US" altLang="de-DE" sz="2000" b="0"/>
          </a:p>
        </p:txBody>
      </p:sp>
      <p:sp>
        <p:nvSpPr>
          <p:cNvPr id="30745" name="Text Box 16"/>
          <p:cNvSpPr txBox="1">
            <a:spLocks noChangeArrowheads="1"/>
          </p:cNvSpPr>
          <p:nvPr/>
        </p:nvSpPr>
        <p:spPr bwMode="auto">
          <a:xfrm>
            <a:off x="5219700" y="981075"/>
            <a:ext cx="3906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/>
              <a:t>Standard setup (2006)</a:t>
            </a:r>
            <a:endParaRPr lang="en-US" altLang="de-DE" sz="2800"/>
          </a:p>
        </p:txBody>
      </p:sp>
      <p:sp>
        <p:nvSpPr>
          <p:cNvPr id="30746" name="Text Box 19"/>
          <p:cNvSpPr txBox="1">
            <a:spLocks noChangeArrowheads="1"/>
          </p:cNvSpPr>
          <p:nvPr/>
        </p:nvSpPr>
        <p:spPr bwMode="auto">
          <a:xfrm>
            <a:off x="5283200" y="1557338"/>
            <a:ext cx="29130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Scintillator: 200 µm 6LiF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Lens system: 50 mm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Pixel size: 100 µm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Exposure time: 20 s</a:t>
            </a:r>
            <a:endParaRPr lang="en-US" altLang="de-DE" sz="2000" b="0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5472113" y="57181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6003925" y="57181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6535738" y="57181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>
            <a:off x="7078663" y="57181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7621588" y="57181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0752" name="Text Box 13"/>
          <p:cNvSpPr txBox="1">
            <a:spLocks noChangeArrowheads="1"/>
          </p:cNvSpPr>
          <p:nvPr/>
        </p:nvSpPr>
        <p:spPr bwMode="auto">
          <a:xfrm>
            <a:off x="7804150" y="5753100"/>
            <a:ext cx="541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µm</a:t>
            </a:r>
            <a:endParaRPr lang="en-US" altLang="de-DE" sz="2000" b="0"/>
          </a:p>
        </p:txBody>
      </p:sp>
      <p:sp>
        <p:nvSpPr>
          <p:cNvPr id="30753" name="Text Box 7"/>
          <p:cNvSpPr txBox="1">
            <a:spLocks noChangeArrowheads="1"/>
          </p:cNvSpPr>
          <p:nvPr/>
        </p:nvSpPr>
        <p:spPr bwMode="auto">
          <a:xfrm>
            <a:off x="5162550" y="5789613"/>
            <a:ext cx="60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500</a:t>
            </a:r>
            <a:endParaRPr lang="en-US" altLang="de-DE" sz="2000" b="0"/>
          </a:p>
        </p:txBody>
      </p:sp>
      <p:sp>
        <p:nvSpPr>
          <p:cNvPr id="30754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167730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1" grpId="0" animBg="1"/>
      <p:bldP spid="614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41438"/>
            <a:ext cx="42576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95288" y="549275"/>
            <a:ext cx="361791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Camera: Andor DW436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Lens system: Magnification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Pixelsize = 3.375 µm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Szintillator: 5 µm Gadox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>
                <a:solidFill>
                  <a:srgbClr val="FF3300"/>
                </a:solidFill>
              </a:rPr>
              <a:t>Resolution: 7.9 µm (63.2 lp/mm)</a:t>
            </a: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Spatial Resolution</a:t>
            </a:r>
          </a:p>
        </p:txBody>
      </p:sp>
      <p:cxnSp>
        <p:nvCxnSpPr>
          <p:cNvPr id="3" name="Gerade Verbindung mit Pfeil 2"/>
          <p:cNvCxnSpPr>
            <a:cxnSpLocks noChangeShapeType="1"/>
          </p:cNvCxnSpPr>
          <p:nvPr/>
        </p:nvCxnSpPr>
        <p:spPr bwMode="auto">
          <a:xfrm flipV="1">
            <a:off x="5218113" y="3395663"/>
            <a:ext cx="2497137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5972175" y="2941638"/>
            <a:ext cx="989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rgbClr val="FF0000"/>
                </a:solidFill>
              </a:rPr>
              <a:t>2 mm</a:t>
            </a:r>
          </a:p>
        </p:txBody>
      </p:sp>
      <p:sp>
        <p:nvSpPr>
          <p:cNvPr id="31752" name="Textfeld 5"/>
          <p:cNvSpPr txBox="1">
            <a:spLocks noChangeArrowheads="1"/>
          </p:cNvSpPr>
          <p:nvPr/>
        </p:nvSpPr>
        <p:spPr bwMode="auto">
          <a:xfrm>
            <a:off x="5441950" y="5881688"/>
            <a:ext cx="3675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S. H. Williams et al,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/>
              <a:t>Journal of Instrumentation (2012)</a:t>
            </a:r>
          </a:p>
        </p:txBody>
      </p:sp>
    </p:spTree>
    <p:extLst>
      <p:ext uri="{BB962C8B-B14F-4D97-AF65-F5344CB8AC3E}">
        <p14:creationId xmlns:p14="http://schemas.microsoft.com/office/powerpoint/2010/main" val="294410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/>
          <a:srcRect l="29261" r="21791"/>
          <a:stretch>
            <a:fillRect/>
          </a:stretch>
        </p:blipFill>
        <p:spPr bwMode="auto">
          <a:xfrm>
            <a:off x="212725" y="1517650"/>
            <a:ext cx="284797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2771" name="Textfeld 1"/>
          <p:cNvSpPr txBox="1">
            <a:spLocks noChangeArrowheads="1"/>
          </p:cNvSpPr>
          <p:nvPr/>
        </p:nvSpPr>
        <p:spPr bwMode="auto">
          <a:xfrm>
            <a:off x="241300" y="6122988"/>
            <a:ext cx="861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/>
              <a:t>Resolution: 15 µm (pixel size: 6.5 µm), FOV: 13 x 13 mm</a:t>
            </a:r>
            <a:r>
              <a:rPr lang="de-DE" altLang="de-DE" sz="2000" b="0" baseline="30000"/>
              <a:t>2</a:t>
            </a:r>
            <a:r>
              <a:rPr lang="de-DE" altLang="de-DE" sz="2000" b="0"/>
              <a:t>, Exp. Time: 20 s</a:t>
            </a:r>
          </a:p>
        </p:txBody>
      </p:sp>
      <p:pic>
        <p:nvPicPr>
          <p:cNvPr id="32772" name="Grafik 4" descr="image01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5" t="5029" r="23302" b="14609"/>
          <a:stretch>
            <a:fillRect/>
          </a:stretch>
        </p:blipFill>
        <p:spPr bwMode="auto">
          <a:xfrm>
            <a:off x="5732463" y="1063625"/>
            <a:ext cx="3363912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2" t="2" r="7002" b="-4543"/>
          <a:stretch>
            <a:fillRect/>
          </a:stretch>
        </p:blipFill>
        <p:spPr bwMode="auto">
          <a:xfrm>
            <a:off x="3086100" y="3395663"/>
            <a:ext cx="26050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2" b="9976"/>
          <a:stretch>
            <a:fillRect/>
          </a:stretch>
        </p:blipFill>
        <p:spPr bwMode="auto">
          <a:xfrm>
            <a:off x="3113088" y="1465263"/>
            <a:ext cx="25781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5" name="Gerade Verbindung 4"/>
          <p:cNvCxnSpPr>
            <a:cxnSpLocks noChangeShapeType="1"/>
          </p:cNvCxnSpPr>
          <p:nvPr/>
        </p:nvCxnSpPr>
        <p:spPr bwMode="auto">
          <a:xfrm>
            <a:off x="3268663" y="5075238"/>
            <a:ext cx="387350" cy="0"/>
          </a:xfrm>
          <a:prstGeom prst="line">
            <a:avLst/>
          </a:prstGeom>
          <a:noFill/>
          <a:ln w="571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feld 5"/>
          <p:cNvSpPr txBox="1">
            <a:spLocks noChangeArrowheads="1"/>
          </p:cNvSpPr>
          <p:nvPr/>
        </p:nvSpPr>
        <p:spPr bwMode="auto">
          <a:xfrm>
            <a:off x="3113088" y="4649788"/>
            <a:ext cx="1047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>
                <a:solidFill>
                  <a:schemeClr val="bg1"/>
                </a:solidFill>
              </a:rPr>
              <a:t>50 µm</a:t>
            </a:r>
          </a:p>
        </p:txBody>
      </p:sp>
      <p:sp>
        <p:nvSpPr>
          <p:cNvPr id="32777" name="Rectangle 2"/>
          <p:cNvSpPr>
            <a:spLocks noChangeArrowheads="1"/>
          </p:cNvSpPr>
          <p:nvPr/>
        </p:nvSpPr>
        <p:spPr bwMode="auto">
          <a:xfrm>
            <a:off x="0" y="719138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b="0">
                <a:solidFill>
                  <a:srgbClr val="0064B4"/>
                </a:solidFill>
              </a:rPr>
              <a:t>    Hydrogen storage (MHGC Ti-Mn)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b="0">
                <a:solidFill>
                  <a:srgbClr val="0064B4"/>
                </a:solidFill>
              </a:rPr>
              <a:t>    (L. Röntzsch, IFAM, Dresden, Germany)</a:t>
            </a:r>
          </a:p>
        </p:txBody>
      </p:sp>
      <p:sp>
        <p:nvSpPr>
          <p:cNvPr id="32778" name="Textfeld 1"/>
          <p:cNvSpPr txBox="1">
            <a:spLocks noChangeArrowheads="1"/>
          </p:cNvSpPr>
          <p:nvPr/>
        </p:nvSpPr>
        <p:spPr bwMode="auto">
          <a:xfrm>
            <a:off x="5754688" y="649288"/>
            <a:ext cx="3227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/>
              <a:t>Neutron tomography</a:t>
            </a:r>
          </a:p>
        </p:txBody>
      </p:sp>
      <p:sp>
        <p:nvSpPr>
          <p:cNvPr id="32779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Spatial Resolution</a:t>
            </a:r>
          </a:p>
        </p:txBody>
      </p:sp>
      <p:cxnSp>
        <p:nvCxnSpPr>
          <p:cNvPr id="32780" name="Gerade Verbindung 3"/>
          <p:cNvCxnSpPr>
            <a:cxnSpLocks noChangeShapeType="1"/>
          </p:cNvCxnSpPr>
          <p:nvPr/>
        </p:nvCxnSpPr>
        <p:spPr bwMode="auto">
          <a:xfrm>
            <a:off x="8097838" y="6008688"/>
            <a:ext cx="622300" cy="7937"/>
          </a:xfrm>
          <a:prstGeom prst="line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1" name="Textfeld 5"/>
          <p:cNvSpPr txBox="1">
            <a:spLocks noChangeArrowheads="1"/>
          </p:cNvSpPr>
          <p:nvPr/>
        </p:nvSpPr>
        <p:spPr bwMode="auto">
          <a:xfrm>
            <a:off x="7894638" y="558641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>
                <a:solidFill>
                  <a:schemeClr val="bg1"/>
                </a:solidFill>
              </a:rPr>
              <a:t>1 mm</a:t>
            </a:r>
          </a:p>
        </p:txBody>
      </p:sp>
    </p:spTree>
    <p:extLst>
      <p:ext uri="{BB962C8B-B14F-4D97-AF65-F5344CB8AC3E}">
        <p14:creationId xmlns:p14="http://schemas.microsoft.com/office/powerpoint/2010/main" val="20658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25" descr="im17.tif"/>
          <p:cNvPicPr>
            <a:picLocks noChangeAspect="1"/>
          </p:cNvPicPr>
          <p:nvPr/>
        </p:nvPicPr>
        <p:blipFill>
          <a:blip r:embed="rId3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3" b="36639"/>
          <a:stretch>
            <a:fillRect/>
          </a:stretch>
        </p:blipFill>
        <p:spPr bwMode="auto">
          <a:xfrm>
            <a:off x="404813" y="1946275"/>
            <a:ext cx="8680450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5" name="Gerade Verbindung mit Pfeil 48"/>
          <p:cNvCxnSpPr>
            <a:cxnSpLocks noChangeShapeType="1"/>
          </p:cNvCxnSpPr>
          <p:nvPr/>
        </p:nvCxnSpPr>
        <p:spPr bwMode="auto">
          <a:xfrm flipV="1">
            <a:off x="350838" y="2201863"/>
            <a:ext cx="0" cy="3108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6" name="Textfeld 51"/>
          <p:cNvSpPr txBox="1">
            <a:spLocks noChangeArrowheads="1"/>
          </p:cNvSpPr>
          <p:nvPr/>
        </p:nvSpPr>
        <p:spPr bwMode="auto">
          <a:xfrm rot="-5400000">
            <a:off x="-321469" y="3525044"/>
            <a:ext cx="954087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/>
              <a:t>5 mm</a:t>
            </a: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15875" y="642938"/>
            <a:ext cx="9144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0">
                <a:solidFill>
                  <a:srgbClr val="0064B4"/>
                </a:solidFill>
              </a:rPr>
              <a:t>    Hydrogen loading of duplex stainless steel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0">
                <a:solidFill>
                  <a:srgbClr val="0064B4"/>
                </a:solidFill>
              </a:rPr>
              <a:t>    (A. Griesche, </a:t>
            </a:r>
            <a:r>
              <a:rPr lang="en-US" altLang="de-DE" sz="2400" b="0" i="1">
                <a:solidFill>
                  <a:srgbClr val="0064B4"/>
                </a:solidFill>
              </a:rPr>
              <a:t>BAM</a:t>
            </a:r>
            <a:r>
              <a:rPr lang="en-US" altLang="de-DE" sz="2400" b="0">
                <a:solidFill>
                  <a:srgbClr val="0064B4"/>
                </a:solidFill>
              </a:rPr>
              <a:t>, Berlin, Germany) </a:t>
            </a:r>
          </a:p>
        </p:txBody>
      </p:sp>
      <p:sp>
        <p:nvSpPr>
          <p:cNvPr id="33798" name="Textfeld 2"/>
          <p:cNvSpPr txBox="1">
            <a:spLocks noChangeArrowheads="1"/>
          </p:cNvSpPr>
          <p:nvPr/>
        </p:nvSpPr>
        <p:spPr bwMode="auto">
          <a:xfrm>
            <a:off x="446088" y="5578475"/>
            <a:ext cx="3978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/>
              <a:t>Electrochemically loading</a:t>
            </a:r>
          </a:p>
        </p:txBody>
      </p:sp>
      <p:cxnSp>
        <p:nvCxnSpPr>
          <p:cNvPr id="33799" name="Gerade Verbindung mit Pfeil 5"/>
          <p:cNvCxnSpPr>
            <a:cxnSpLocks noChangeShapeType="1"/>
          </p:cNvCxnSpPr>
          <p:nvPr/>
        </p:nvCxnSpPr>
        <p:spPr bwMode="auto">
          <a:xfrm flipH="1" flipV="1">
            <a:off x="2435225" y="2935288"/>
            <a:ext cx="833438" cy="34290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0" name="Textfeld 6"/>
          <p:cNvSpPr txBox="1">
            <a:spLocks noChangeArrowheads="1"/>
          </p:cNvSpPr>
          <p:nvPr/>
        </p:nvSpPr>
        <p:spPr bwMode="auto">
          <a:xfrm>
            <a:off x="3262313" y="3048000"/>
            <a:ext cx="2325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chemeClr val="bg1"/>
                </a:solidFill>
              </a:rPr>
              <a:t>H</a:t>
            </a:r>
            <a:r>
              <a:rPr lang="de-DE" altLang="de-DE" sz="2400" baseline="-25000">
                <a:solidFill>
                  <a:schemeClr val="bg1"/>
                </a:solidFill>
              </a:rPr>
              <a:t>2</a:t>
            </a:r>
            <a:r>
              <a:rPr lang="de-DE" altLang="de-DE" sz="2400">
                <a:solidFill>
                  <a:schemeClr val="bg1"/>
                </a:solidFill>
              </a:rPr>
              <a:t> (~ 100 ppm)</a:t>
            </a:r>
            <a:endParaRPr lang="de-DE" altLang="de-DE" sz="2400" baseline="-25000">
              <a:solidFill>
                <a:schemeClr val="bg1"/>
              </a:solidFill>
            </a:endParaRPr>
          </a:p>
        </p:txBody>
      </p:sp>
      <p:cxnSp>
        <p:nvCxnSpPr>
          <p:cNvPr id="33801" name="Gerade Verbindung mit Pfeil 18"/>
          <p:cNvCxnSpPr>
            <a:cxnSpLocks noChangeShapeType="1"/>
            <a:stCxn id="33800" idx="1"/>
          </p:cNvCxnSpPr>
          <p:nvPr/>
        </p:nvCxnSpPr>
        <p:spPr bwMode="auto">
          <a:xfrm flipH="1">
            <a:off x="3005138" y="3278188"/>
            <a:ext cx="257175" cy="36988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2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Spatial Resolution</a:t>
            </a:r>
          </a:p>
        </p:txBody>
      </p:sp>
      <p:sp>
        <p:nvSpPr>
          <p:cNvPr id="12" name="Textfeld 10"/>
          <p:cNvSpPr txBox="1">
            <a:spLocks noChangeArrowheads="1"/>
          </p:cNvSpPr>
          <p:nvPr/>
        </p:nvSpPr>
        <p:spPr bwMode="auto">
          <a:xfrm>
            <a:off x="3953433" y="6093296"/>
            <a:ext cx="57034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2000" b="0" dirty="0" smtClean="0"/>
              <a:t>A. Griesche </a:t>
            </a:r>
            <a:r>
              <a:rPr lang="de-DE" altLang="de-DE" sz="2000" b="0" dirty="0"/>
              <a:t>et al., </a:t>
            </a:r>
            <a:r>
              <a:rPr lang="de-DE" altLang="de-DE" sz="2000" dirty="0" smtClean="0"/>
              <a:t>Acta </a:t>
            </a:r>
            <a:r>
              <a:rPr lang="de-DE" altLang="de-DE" sz="2000" dirty="0" err="1" smtClean="0"/>
              <a:t>Materialia</a:t>
            </a:r>
            <a:r>
              <a:rPr lang="de-DE" altLang="de-DE" sz="2000" dirty="0" smtClean="0"/>
              <a:t> 78</a:t>
            </a:r>
            <a:r>
              <a:rPr lang="de-DE" altLang="de-DE" sz="2000" b="0" dirty="0" smtClean="0"/>
              <a:t> (2014)</a:t>
            </a:r>
            <a:endParaRPr lang="de-DE" alt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31382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30188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30188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954088"/>
            <a:ext cx="9144000" cy="533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0" rIns="9000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last 10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significant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developmental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been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expand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radiographic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tomographic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capabilities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imaging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facility</a:t>
            </a:r>
            <a:r>
              <a:rPr kumimoji="0" lang="de-DE" altLang="de-DE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HZB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de-DE" alt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techniques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been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implemented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including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imaging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polarized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Bragg-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mapping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high-resolution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imaging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grating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interferometry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de-DE" alt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These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methods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been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user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community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help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addressing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scientific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problems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range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topics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such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superconductivity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cultural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heritage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paleontology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various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others</a:t>
            </a: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4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2505075" y="2894013"/>
            <a:ext cx="3952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6000"/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6" descr="Grafik7.wm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9" b="20560"/>
          <a:stretch/>
        </p:blipFill>
        <p:spPr bwMode="auto">
          <a:xfrm>
            <a:off x="56017" y="3062171"/>
            <a:ext cx="4633912" cy="24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/>
        </p:blipFill>
        <p:spPr bwMode="auto">
          <a:xfrm>
            <a:off x="6257767" y="4405792"/>
            <a:ext cx="2755591" cy="204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grpSp>
        <p:nvGrpSpPr>
          <p:cNvPr id="5123" name="Gruppieren 14"/>
          <p:cNvGrpSpPr>
            <a:grpSpLocks/>
          </p:cNvGrpSpPr>
          <p:nvPr/>
        </p:nvGrpSpPr>
        <p:grpSpPr bwMode="auto">
          <a:xfrm>
            <a:off x="292549" y="839794"/>
            <a:ext cx="3832225" cy="719137"/>
            <a:chOff x="5110425" y="1680606"/>
            <a:chExt cx="3832609" cy="718834"/>
          </a:xfrm>
        </p:grpSpPr>
        <p:sp>
          <p:nvSpPr>
            <p:cNvPr id="5164" name="Textfeld 253"/>
            <p:cNvSpPr txBox="1">
              <a:spLocks noChangeArrowheads="1"/>
            </p:cNvSpPr>
            <p:nvPr/>
          </p:nvSpPr>
          <p:spPr bwMode="auto">
            <a:xfrm>
              <a:off x="5365818" y="1680606"/>
              <a:ext cx="34867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de-DE" sz="1600" b="0"/>
                <a:t>Institute of Applied Materials</a:t>
              </a:r>
            </a:p>
          </p:txBody>
        </p:sp>
        <p:sp>
          <p:nvSpPr>
            <p:cNvPr id="5165" name="Rechteck 254"/>
            <p:cNvSpPr>
              <a:spLocks noChangeArrowheads="1"/>
            </p:cNvSpPr>
            <p:nvPr/>
          </p:nvSpPr>
          <p:spPr bwMode="auto">
            <a:xfrm>
              <a:off x="5110425" y="2065722"/>
              <a:ext cx="869950" cy="307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400" b="0" i="1"/>
                <a:t>Neutron </a:t>
              </a:r>
            </a:p>
          </p:txBody>
        </p:sp>
        <p:sp>
          <p:nvSpPr>
            <p:cNvPr id="5166" name="Rechteck 255"/>
            <p:cNvSpPr>
              <a:spLocks noChangeArrowheads="1"/>
            </p:cNvSpPr>
            <p:nvPr/>
          </p:nvSpPr>
          <p:spPr bwMode="auto">
            <a:xfrm>
              <a:off x="6893537" y="2091723"/>
              <a:ext cx="2049497" cy="307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400" b="0" i="1"/>
                <a:t>Micro CT   Synchrotron</a:t>
              </a:r>
            </a:p>
          </p:txBody>
        </p:sp>
        <p:sp>
          <p:nvSpPr>
            <p:cNvPr id="5167" name="Rechteck 254"/>
            <p:cNvSpPr>
              <a:spLocks noChangeArrowheads="1"/>
            </p:cNvSpPr>
            <p:nvPr/>
          </p:nvSpPr>
          <p:spPr bwMode="auto">
            <a:xfrm>
              <a:off x="5944053" y="2061669"/>
              <a:ext cx="869950" cy="307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400" i="1"/>
                <a:t>Imaging </a:t>
              </a:r>
            </a:p>
          </p:txBody>
        </p:sp>
      </p:grpSp>
      <p:sp>
        <p:nvSpPr>
          <p:cNvPr id="5124" name="Rechteck 15"/>
          <p:cNvSpPr>
            <a:spLocks noChangeArrowheads="1"/>
          </p:cNvSpPr>
          <p:nvPr/>
        </p:nvSpPr>
        <p:spPr bwMode="auto">
          <a:xfrm>
            <a:off x="346524" y="847731"/>
            <a:ext cx="3779838" cy="1439863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>
            <a:spAutoFit/>
          </a:bodyPr>
          <a:lstStyle>
            <a:lvl1pPr indent="127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buClrTx/>
              <a:buSzTx/>
              <a:buFontTx/>
              <a:buNone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5125" name="Gleichschenkliges Dreieck 16"/>
          <p:cNvSpPr>
            <a:spLocks noChangeArrowheads="1"/>
          </p:cNvSpPr>
          <p:nvPr/>
        </p:nvSpPr>
        <p:spPr bwMode="auto">
          <a:xfrm flipV="1">
            <a:off x="1241874" y="1524006"/>
            <a:ext cx="650875" cy="733425"/>
          </a:xfrm>
          <a:prstGeom prst="triangle">
            <a:avLst>
              <a:gd name="adj" fmla="val 46921"/>
            </a:avLst>
          </a:prstGeom>
          <a:gradFill rotWithShape="1">
            <a:gsLst>
              <a:gs pos="0">
                <a:srgbClr val="006D2A"/>
              </a:gs>
              <a:gs pos="50000">
                <a:srgbClr val="009E41"/>
              </a:gs>
              <a:gs pos="100000">
                <a:srgbClr val="00BD4F"/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indent="127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buClrTx/>
              <a:buSzTx/>
              <a:buFontTx/>
              <a:buNone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5126" name="Textfeld 17"/>
          <p:cNvSpPr txBox="1">
            <a:spLocks noChangeArrowheads="1"/>
          </p:cNvSpPr>
          <p:nvPr/>
        </p:nvSpPr>
        <p:spPr bwMode="auto">
          <a:xfrm>
            <a:off x="1402212" y="1489081"/>
            <a:ext cx="341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127" name="Textfeld 18"/>
          <p:cNvSpPr txBox="1">
            <a:spLocks noChangeArrowheads="1"/>
          </p:cNvSpPr>
          <p:nvPr/>
        </p:nvSpPr>
        <p:spPr bwMode="auto">
          <a:xfrm>
            <a:off x="1413324" y="1803406"/>
            <a:ext cx="342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5130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 b="0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5133" name="Grafik 4" descr="image01.bmp"/>
          <p:cNvPicPr>
            <a:picLocks noChangeAspect="1"/>
          </p:cNvPicPr>
          <p:nvPr/>
        </p:nvPicPr>
        <p:blipFill>
          <a:blip r:embed="rId4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5" t="5028" r="23302" b="47842"/>
          <a:stretch>
            <a:fillRect/>
          </a:stretch>
        </p:blipFill>
        <p:spPr bwMode="auto">
          <a:xfrm>
            <a:off x="395737" y="1543056"/>
            <a:ext cx="679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53" descr="D:\Share\Images\image top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b="14207"/>
          <a:stretch>
            <a:fillRect/>
          </a:stretch>
        </p:blipFill>
        <p:spPr bwMode="auto">
          <a:xfrm>
            <a:off x="2162624" y="1479556"/>
            <a:ext cx="7096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33" descr="high res - schräg seitli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t="7309" r="22977" b="1210"/>
          <a:stretch>
            <a:fillRect/>
          </a:stretch>
        </p:blipFill>
        <p:spPr bwMode="auto">
          <a:xfrm>
            <a:off x="3256412" y="1492256"/>
            <a:ext cx="5492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Freihandform 7"/>
          <p:cNvSpPr>
            <a:spLocks/>
          </p:cNvSpPr>
          <p:nvPr/>
        </p:nvSpPr>
        <p:spPr bwMode="auto">
          <a:xfrm>
            <a:off x="1809780" y="5051421"/>
            <a:ext cx="3086477" cy="1285669"/>
          </a:xfrm>
          <a:custGeom>
            <a:avLst/>
            <a:gdLst>
              <a:gd name="T0" fmla="*/ 914400 w 2870200"/>
              <a:gd name="T1" fmla="*/ 0 h 1879600"/>
              <a:gd name="T2" fmla="*/ 2870200 w 2870200"/>
              <a:gd name="T3" fmla="*/ 12700 h 1879600"/>
              <a:gd name="T4" fmla="*/ 2755900 w 2870200"/>
              <a:gd name="T5" fmla="*/ 1879600 h 1879600"/>
              <a:gd name="T6" fmla="*/ 0 w 2870200"/>
              <a:gd name="T7" fmla="*/ 1879600 h 1879600"/>
              <a:gd name="T8" fmla="*/ 50800 w 2870200"/>
              <a:gd name="T9" fmla="*/ 330200 h 1879600"/>
              <a:gd name="T10" fmla="*/ 571500 w 2870200"/>
              <a:gd name="T11" fmla="*/ 317500 h 1879600"/>
              <a:gd name="T12" fmla="*/ 596900 w 2870200"/>
              <a:gd name="T13" fmla="*/ 50800 h 1879600"/>
              <a:gd name="T14" fmla="*/ 914400 w 2870200"/>
              <a:gd name="T15" fmla="*/ 0 h 1879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70200"/>
              <a:gd name="T25" fmla="*/ 0 h 1879600"/>
              <a:gd name="T26" fmla="*/ 2870200 w 2870200"/>
              <a:gd name="T27" fmla="*/ 1879600 h 1879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70200" h="1879600">
                <a:moveTo>
                  <a:pt x="914400" y="0"/>
                </a:moveTo>
                <a:lnTo>
                  <a:pt x="2870200" y="12700"/>
                </a:lnTo>
                <a:lnTo>
                  <a:pt x="2755900" y="1879600"/>
                </a:lnTo>
                <a:lnTo>
                  <a:pt x="0" y="1879600"/>
                </a:lnTo>
                <a:lnTo>
                  <a:pt x="50800" y="330200"/>
                </a:lnTo>
                <a:lnTo>
                  <a:pt x="571500" y="317500"/>
                </a:lnTo>
                <a:lnTo>
                  <a:pt x="596900" y="50800"/>
                </a:lnTo>
                <a:lnTo>
                  <a:pt x="914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5" name="Rechteck 54"/>
          <p:cNvSpPr/>
          <p:nvPr/>
        </p:nvSpPr>
        <p:spPr bwMode="auto">
          <a:xfrm>
            <a:off x="153011" y="2623618"/>
            <a:ext cx="2114733" cy="1280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2" name="Textfeld 1"/>
          <p:cNvSpPr txBox="1">
            <a:spLocks noChangeArrowheads="1"/>
          </p:cNvSpPr>
          <p:nvPr/>
        </p:nvSpPr>
        <p:spPr bwMode="auto">
          <a:xfrm>
            <a:off x="124169" y="2594433"/>
            <a:ext cx="22493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smtClean="0">
                <a:solidFill>
                  <a:srgbClr val="0070C0"/>
                </a:solidFill>
              </a:rPr>
              <a:t>CONRAD-2 </a:t>
            </a:r>
          </a:p>
          <a:p>
            <a:pPr>
              <a:defRPr/>
            </a:pPr>
            <a:r>
              <a:rPr lang="de-DE" i="1" dirty="0" err="1">
                <a:solidFill>
                  <a:srgbClr val="0070C0"/>
                </a:solidFill>
              </a:rPr>
              <a:t>n</a:t>
            </a:r>
            <a:r>
              <a:rPr lang="de-DE" i="1" dirty="0" err="1" smtClean="0">
                <a:solidFill>
                  <a:srgbClr val="0070C0"/>
                </a:solidFill>
              </a:rPr>
              <a:t>eutron</a:t>
            </a:r>
            <a:r>
              <a:rPr lang="de-DE" i="1" dirty="0" smtClean="0">
                <a:solidFill>
                  <a:srgbClr val="0070C0"/>
                </a:solidFill>
              </a:rPr>
              <a:t> </a:t>
            </a:r>
            <a:r>
              <a:rPr lang="de-DE" i="1" dirty="0" err="1" smtClean="0">
                <a:solidFill>
                  <a:srgbClr val="0070C0"/>
                </a:solidFill>
              </a:rPr>
              <a:t>tomography</a:t>
            </a:r>
            <a:endParaRPr lang="de-DE" i="1" dirty="0">
              <a:solidFill>
                <a:srgbClr val="0070C0"/>
              </a:solidFill>
            </a:endParaRPr>
          </a:p>
        </p:txBody>
      </p:sp>
      <p:sp>
        <p:nvSpPr>
          <p:cNvPr id="70" name="Textfeld 4"/>
          <p:cNvSpPr txBox="1">
            <a:spLocks noChangeArrowheads="1"/>
          </p:cNvSpPr>
          <p:nvPr/>
        </p:nvSpPr>
        <p:spPr bwMode="auto">
          <a:xfrm>
            <a:off x="6171665" y="3623779"/>
            <a:ext cx="20185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err="1" smtClean="0">
                <a:solidFill>
                  <a:srgbClr val="0070C0"/>
                </a:solidFill>
              </a:rPr>
              <a:t>MicroCT</a:t>
            </a:r>
            <a:r>
              <a:rPr lang="de-DE" i="1" dirty="0" smtClean="0">
                <a:solidFill>
                  <a:srgbClr val="0070C0"/>
                </a:solidFill>
              </a:rPr>
              <a:t> Lab</a:t>
            </a:r>
          </a:p>
          <a:p>
            <a:pPr>
              <a:defRPr/>
            </a:pPr>
            <a:r>
              <a:rPr lang="de-DE" i="1" dirty="0" smtClean="0">
                <a:solidFill>
                  <a:srgbClr val="0070C0"/>
                </a:solidFill>
              </a:rPr>
              <a:t>X-</a:t>
            </a:r>
            <a:r>
              <a:rPr lang="de-DE" i="1" dirty="0" err="1" smtClean="0">
                <a:solidFill>
                  <a:srgbClr val="0070C0"/>
                </a:solidFill>
              </a:rPr>
              <a:t>ray</a:t>
            </a:r>
            <a:r>
              <a:rPr lang="de-DE" i="1" dirty="0" smtClean="0">
                <a:solidFill>
                  <a:srgbClr val="0070C0"/>
                </a:solidFill>
              </a:rPr>
              <a:t> </a:t>
            </a:r>
            <a:r>
              <a:rPr lang="de-DE" i="1" dirty="0" err="1" smtClean="0">
                <a:solidFill>
                  <a:srgbClr val="0070C0"/>
                </a:solidFill>
              </a:rPr>
              <a:t>tomography</a:t>
            </a:r>
            <a:endParaRPr lang="de-DE" i="1" dirty="0">
              <a:solidFill>
                <a:srgbClr val="0070C0"/>
              </a:solidFill>
            </a:endParaRPr>
          </a:p>
        </p:txBody>
      </p:sp>
      <p:pic>
        <p:nvPicPr>
          <p:cNvPr id="5177" name="Picture 57" descr="http://www.imaging-git.com/sites/imaging-git.com/files/images/special/396_previe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99" y="1476982"/>
            <a:ext cx="4298951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feld 1"/>
          <p:cNvSpPr txBox="1">
            <a:spLocks noChangeArrowheads="1"/>
          </p:cNvSpPr>
          <p:nvPr/>
        </p:nvSpPr>
        <p:spPr bwMode="auto">
          <a:xfrm>
            <a:off x="4595469" y="745454"/>
            <a:ext cx="2710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smtClean="0">
                <a:solidFill>
                  <a:srgbClr val="0070C0"/>
                </a:solidFill>
              </a:rPr>
              <a:t>BAM-Line @ BESSY </a:t>
            </a:r>
          </a:p>
          <a:p>
            <a:pPr>
              <a:defRPr/>
            </a:pPr>
            <a:r>
              <a:rPr lang="de-DE" i="1" dirty="0" smtClean="0">
                <a:solidFill>
                  <a:srgbClr val="0070C0"/>
                </a:solidFill>
              </a:rPr>
              <a:t>Synchrotron </a:t>
            </a:r>
            <a:r>
              <a:rPr lang="de-DE" i="1" dirty="0" err="1" smtClean="0">
                <a:solidFill>
                  <a:srgbClr val="0070C0"/>
                </a:solidFill>
              </a:rPr>
              <a:t>tomography</a:t>
            </a:r>
            <a:endParaRPr lang="de-DE" i="1" dirty="0">
              <a:solidFill>
                <a:srgbClr val="0070C0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24170" y="2572764"/>
            <a:ext cx="4471300" cy="3148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051972" y="4869160"/>
            <a:ext cx="173605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79" name="Picture 59" descr="http://www.emmasherratt.com/uploads/2/1/6/0/21606686/794162435.jpg?359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/>
          <a:stretch/>
        </p:blipFill>
        <p:spPr bwMode="auto">
          <a:xfrm>
            <a:off x="2309812" y="5175678"/>
            <a:ext cx="3220445" cy="10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2162624" y="5051421"/>
            <a:ext cx="1462879" cy="5241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Textfeld 4"/>
          <p:cNvSpPr txBox="1">
            <a:spLocks noChangeArrowheads="1"/>
          </p:cNvSpPr>
          <p:nvPr/>
        </p:nvSpPr>
        <p:spPr bwMode="auto">
          <a:xfrm>
            <a:off x="2953877" y="4976196"/>
            <a:ext cx="1928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>
                <a:solidFill>
                  <a:srgbClr val="0070C0"/>
                </a:solidFill>
              </a:rPr>
              <a:t>3D-Analytics Lab</a:t>
            </a:r>
          </a:p>
        </p:txBody>
      </p:sp>
    </p:spTree>
    <p:extLst>
      <p:ext uri="{BB962C8B-B14F-4D97-AF65-F5344CB8AC3E}">
        <p14:creationId xmlns:p14="http://schemas.microsoft.com/office/powerpoint/2010/main" val="210642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10588" y="6584950"/>
            <a:ext cx="492125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4CD0B0-FB55-4684-BD6D-3F9C91553B3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109314" y="1051268"/>
            <a:ext cx="6838950" cy="5404967"/>
            <a:chOff x="-6350" y="1268760"/>
            <a:chExt cx="6838950" cy="5404967"/>
          </a:xfrm>
        </p:grpSpPr>
        <p:pic>
          <p:nvPicPr>
            <p:cNvPr id="6" name="Grafik 6" descr="Grafik7.wm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9"/>
            <a:stretch/>
          </p:blipFill>
          <p:spPr bwMode="auto">
            <a:xfrm>
              <a:off x="-6350" y="1850231"/>
              <a:ext cx="6838950" cy="482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2597944" y="4786412"/>
              <a:ext cx="2870200" cy="1879600"/>
            </a:xfrm>
            <a:custGeom>
              <a:avLst/>
              <a:gdLst>
                <a:gd name="T0" fmla="*/ 914400 w 2870200"/>
                <a:gd name="T1" fmla="*/ 0 h 1879600"/>
                <a:gd name="T2" fmla="*/ 2870200 w 2870200"/>
                <a:gd name="T3" fmla="*/ 12700 h 1879600"/>
                <a:gd name="T4" fmla="*/ 2755900 w 2870200"/>
                <a:gd name="T5" fmla="*/ 1879600 h 1879600"/>
                <a:gd name="T6" fmla="*/ 0 w 2870200"/>
                <a:gd name="T7" fmla="*/ 1879600 h 1879600"/>
                <a:gd name="T8" fmla="*/ 50800 w 2870200"/>
                <a:gd name="T9" fmla="*/ 330200 h 1879600"/>
                <a:gd name="T10" fmla="*/ 571500 w 2870200"/>
                <a:gd name="T11" fmla="*/ 317500 h 1879600"/>
                <a:gd name="T12" fmla="*/ 596900 w 2870200"/>
                <a:gd name="T13" fmla="*/ 50800 h 1879600"/>
                <a:gd name="T14" fmla="*/ 914400 w 2870200"/>
                <a:gd name="T15" fmla="*/ 0 h 1879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70200"/>
                <a:gd name="T25" fmla="*/ 0 h 1879600"/>
                <a:gd name="T26" fmla="*/ 2870200 w 2870200"/>
                <a:gd name="T27" fmla="*/ 1879600 h 1879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70200" h="1879600">
                  <a:moveTo>
                    <a:pt x="914400" y="0"/>
                  </a:moveTo>
                  <a:lnTo>
                    <a:pt x="2870200" y="12700"/>
                  </a:lnTo>
                  <a:lnTo>
                    <a:pt x="2755900" y="1879600"/>
                  </a:lnTo>
                  <a:lnTo>
                    <a:pt x="0" y="1879600"/>
                  </a:lnTo>
                  <a:lnTo>
                    <a:pt x="50800" y="330200"/>
                  </a:lnTo>
                  <a:lnTo>
                    <a:pt x="571500" y="317500"/>
                  </a:lnTo>
                  <a:lnTo>
                    <a:pt x="596900" y="508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25286" y="1268760"/>
              <a:ext cx="3120842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07504" y="979260"/>
            <a:ext cx="2432968" cy="2117849"/>
            <a:chOff x="107504" y="1052736"/>
            <a:chExt cx="2432968" cy="2117849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60" y="1711234"/>
              <a:ext cx="2081776" cy="1459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accent1"/>
                    </a:outerShdw>
                  </a:effectLst>
                </a14:hiddenEffects>
              </a:ext>
            </a:extLst>
          </p:spPr>
        </p:pic>
        <p:sp>
          <p:nvSpPr>
            <p:cNvPr id="11" name="Textfeld 4"/>
            <p:cNvSpPr txBox="1">
              <a:spLocks noChangeArrowheads="1"/>
            </p:cNvSpPr>
            <p:nvPr/>
          </p:nvSpPr>
          <p:spPr bwMode="auto">
            <a:xfrm>
              <a:off x="107504" y="1052736"/>
              <a:ext cx="22685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2400" b="1" i="1" dirty="0" err="1">
                  <a:solidFill>
                    <a:srgbClr val="00589C"/>
                  </a:solidFill>
                </a:rPr>
                <a:t>Cold</a:t>
              </a:r>
              <a:r>
                <a:rPr lang="de-DE" altLang="de-DE" sz="2400" b="1" i="1" dirty="0">
                  <a:solidFill>
                    <a:srgbClr val="00589C"/>
                  </a:solidFill>
                </a:rPr>
                <a:t> </a:t>
              </a:r>
              <a:r>
                <a:rPr lang="de-DE" altLang="de-DE" sz="2400" b="1" i="1" dirty="0" err="1">
                  <a:solidFill>
                    <a:srgbClr val="00589C"/>
                  </a:solidFill>
                </a:rPr>
                <a:t>neutrons</a:t>
              </a:r>
              <a:endParaRPr lang="de-DE" altLang="de-DE" sz="2400" b="1" i="1" dirty="0">
                <a:solidFill>
                  <a:srgbClr val="00589C"/>
                </a:solidFill>
              </a:endParaRPr>
            </a:p>
          </p:txBody>
        </p:sp>
        <p:sp>
          <p:nvSpPr>
            <p:cNvPr id="12" name="Rechteck 11"/>
            <p:cNvSpPr>
              <a:spLocks noChangeArrowheads="1"/>
            </p:cNvSpPr>
            <p:nvPr/>
          </p:nvSpPr>
          <p:spPr bwMode="auto">
            <a:xfrm>
              <a:off x="119436" y="1465593"/>
              <a:ext cx="24210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de-DE" sz="1200" b="0" dirty="0" err="1" smtClean="0">
                  <a:solidFill>
                    <a:schemeClr val="tx1"/>
                  </a:solidFill>
                </a:rPr>
                <a:t>Wavelength</a:t>
              </a:r>
              <a:r>
                <a:rPr lang="de-DE" altLang="de-DE" sz="1200" b="0" dirty="0" smtClean="0">
                  <a:solidFill>
                    <a:schemeClr val="tx1"/>
                  </a:solidFill>
                </a:rPr>
                <a:t> </a:t>
              </a:r>
              <a:r>
                <a:rPr lang="de-DE" altLang="de-DE" sz="1200" b="0" dirty="0" err="1">
                  <a:solidFill>
                    <a:schemeClr val="tx1"/>
                  </a:solidFill>
                </a:rPr>
                <a:t>range</a:t>
              </a:r>
              <a:r>
                <a:rPr lang="de-DE" altLang="de-DE" sz="1200" b="0" dirty="0">
                  <a:solidFill>
                    <a:schemeClr val="tx1"/>
                  </a:solidFill>
                </a:rPr>
                <a:t>: 1.5 Å – 10 Å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782816" y="1453699"/>
            <a:ext cx="2325688" cy="2236862"/>
            <a:chOff x="6782816" y="1527175"/>
            <a:chExt cx="2325688" cy="2236862"/>
          </a:xfrm>
        </p:grpSpPr>
        <p:pic>
          <p:nvPicPr>
            <p:cNvPr id="14" name="Grafik 13" descr="Grafik9.wm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10"/>
            <a:stretch/>
          </p:blipFill>
          <p:spPr bwMode="auto">
            <a:xfrm>
              <a:off x="6782816" y="2348880"/>
              <a:ext cx="2325688" cy="14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4"/>
            <p:cNvSpPr txBox="1">
              <a:spLocks noChangeArrowheads="1"/>
            </p:cNvSpPr>
            <p:nvPr/>
          </p:nvSpPr>
          <p:spPr bwMode="auto">
            <a:xfrm>
              <a:off x="6940705" y="1527175"/>
              <a:ext cx="19127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2400" b="1" i="1" dirty="0" smtClean="0">
                  <a:solidFill>
                    <a:srgbClr val="00589C"/>
                  </a:solidFill>
                </a:rPr>
                <a:t>Large beam</a:t>
              </a:r>
              <a:endParaRPr lang="de-DE" altLang="de-DE" sz="2400" b="1" i="1" dirty="0">
                <a:solidFill>
                  <a:srgbClr val="00589C"/>
                </a:solidFill>
              </a:endParaRPr>
            </a:p>
          </p:txBody>
        </p:sp>
        <p:sp>
          <p:nvSpPr>
            <p:cNvPr id="16" name="Rechteck 15"/>
            <p:cNvSpPr>
              <a:spLocks noChangeArrowheads="1"/>
            </p:cNvSpPr>
            <p:nvPr/>
          </p:nvSpPr>
          <p:spPr bwMode="auto">
            <a:xfrm>
              <a:off x="6876256" y="1959223"/>
              <a:ext cx="20162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de-DE" altLang="de-DE" sz="1200" b="0" dirty="0" smtClean="0">
                  <a:solidFill>
                    <a:schemeClr val="tx1"/>
                  </a:solidFill>
                </a:rPr>
                <a:t>Beam </a:t>
              </a:r>
              <a:r>
                <a:rPr lang="de-DE" altLang="de-DE" sz="1200" b="0" dirty="0" err="1" smtClean="0">
                  <a:solidFill>
                    <a:schemeClr val="tx1"/>
                  </a:solidFill>
                </a:rPr>
                <a:t>size</a:t>
              </a:r>
              <a:r>
                <a:rPr lang="de-DE" altLang="de-DE" sz="1200" b="0" dirty="0" smtClean="0">
                  <a:solidFill>
                    <a:schemeClr val="tx1"/>
                  </a:solidFill>
                </a:rPr>
                <a:t>: 20 cm x 20 cm</a:t>
              </a:r>
              <a:endParaRPr lang="de-DE" altLang="de-DE" sz="12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915816" y="4478035"/>
            <a:ext cx="2520280" cy="1973833"/>
            <a:chOff x="2915816" y="4551511"/>
            <a:chExt cx="2520280" cy="1973833"/>
          </a:xfrm>
        </p:grpSpPr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5" t="23862" r="8594" b="25107"/>
            <a:stretch>
              <a:fillRect/>
            </a:stretch>
          </p:blipFill>
          <p:spPr bwMode="auto">
            <a:xfrm>
              <a:off x="3131840" y="5372674"/>
              <a:ext cx="1911638" cy="115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4"/>
            <p:cNvSpPr txBox="1">
              <a:spLocks noChangeArrowheads="1"/>
            </p:cNvSpPr>
            <p:nvPr/>
          </p:nvSpPr>
          <p:spPr bwMode="auto">
            <a:xfrm>
              <a:off x="3347901" y="4551511"/>
              <a:ext cx="14991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2400" b="1" i="1" dirty="0" smtClean="0">
                  <a:solidFill>
                    <a:srgbClr val="00589C"/>
                  </a:solidFill>
                </a:rPr>
                <a:t>High </a:t>
              </a:r>
              <a:r>
                <a:rPr lang="de-DE" altLang="de-DE" sz="2400" b="1" i="1" dirty="0" err="1" smtClean="0">
                  <a:solidFill>
                    <a:srgbClr val="00589C"/>
                  </a:solidFill>
                </a:rPr>
                <a:t>flux</a:t>
              </a:r>
              <a:endParaRPr lang="de-DE" altLang="de-DE" sz="2400" b="1" i="1" dirty="0">
                <a:solidFill>
                  <a:srgbClr val="00589C"/>
                </a:solidFill>
              </a:endParaRPr>
            </a:p>
          </p:txBody>
        </p:sp>
        <p:sp>
          <p:nvSpPr>
            <p:cNvPr id="20" name="Rechteck 19"/>
            <p:cNvSpPr>
              <a:spLocks noChangeArrowheads="1"/>
            </p:cNvSpPr>
            <p:nvPr/>
          </p:nvSpPr>
          <p:spPr bwMode="auto">
            <a:xfrm>
              <a:off x="2915816" y="4952201"/>
              <a:ext cx="25202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de-DE" altLang="de-DE" sz="1200" b="0" dirty="0" err="1" smtClean="0">
                  <a:solidFill>
                    <a:schemeClr val="tx1"/>
                  </a:solidFill>
                </a:rPr>
                <a:t>Flux</a:t>
              </a:r>
              <a:r>
                <a:rPr lang="de-DE" altLang="de-DE" sz="1200" b="0" dirty="0" smtClean="0">
                  <a:solidFill>
                    <a:schemeClr val="tx1"/>
                  </a:solidFill>
                </a:rPr>
                <a:t> (</a:t>
              </a:r>
              <a:r>
                <a:rPr lang="de-DE" altLang="de-DE" sz="1200" b="0" dirty="0" err="1" smtClean="0">
                  <a:solidFill>
                    <a:schemeClr val="tx1"/>
                  </a:solidFill>
                </a:rPr>
                <a:t>guide</a:t>
              </a:r>
              <a:r>
                <a:rPr lang="de-DE" altLang="de-DE" sz="1200" b="0" dirty="0" smtClean="0">
                  <a:solidFill>
                    <a:schemeClr val="tx1"/>
                  </a:solidFill>
                </a:rPr>
                <a:t> end): 2.7x10</a:t>
              </a:r>
              <a:r>
                <a:rPr lang="de-DE" altLang="de-DE" sz="1200" b="0" baseline="30000" dirty="0" smtClean="0">
                  <a:solidFill>
                    <a:schemeClr val="tx1"/>
                  </a:solidFill>
                </a:rPr>
                <a:t>9</a:t>
              </a:r>
              <a:r>
                <a:rPr lang="de-DE" altLang="de-DE" sz="1200" b="0" dirty="0" smtClean="0">
                  <a:solidFill>
                    <a:schemeClr val="tx1"/>
                  </a:solidFill>
                </a:rPr>
                <a:t> n/cm</a:t>
              </a:r>
              <a:r>
                <a:rPr lang="de-DE" altLang="de-DE" sz="1200" b="0" baseline="30000" dirty="0" smtClean="0">
                  <a:solidFill>
                    <a:schemeClr val="tx1"/>
                  </a:solidFill>
                </a:rPr>
                <a:t>2</a:t>
              </a:r>
              <a:r>
                <a:rPr lang="de-DE" altLang="de-DE" sz="1200" b="0" dirty="0" smtClean="0">
                  <a:solidFill>
                    <a:schemeClr val="tx1"/>
                  </a:solidFill>
                </a:rPr>
                <a:t>s</a:t>
              </a:r>
              <a:endParaRPr lang="de-DE" altLang="de-DE" sz="12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5359585" y="3982663"/>
            <a:ext cx="3861836" cy="1893141"/>
            <a:chOff x="5359585" y="4149080"/>
            <a:chExt cx="3861836" cy="1893141"/>
          </a:xfrm>
        </p:grpSpPr>
        <p:sp>
          <p:nvSpPr>
            <p:cNvPr id="22" name="Textfeld 4"/>
            <p:cNvSpPr txBox="1">
              <a:spLocks noChangeArrowheads="1"/>
            </p:cNvSpPr>
            <p:nvPr/>
          </p:nvSpPr>
          <p:spPr bwMode="auto">
            <a:xfrm>
              <a:off x="6012160" y="4149080"/>
              <a:ext cx="25090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2400" b="1" i="1" dirty="0" smtClean="0">
                  <a:solidFill>
                    <a:srgbClr val="00589C"/>
                  </a:solidFill>
                </a:rPr>
                <a:t>Instrumentation</a:t>
              </a:r>
              <a:endParaRPr lang="de-DE" altLang="de-DE" sz="2400" b="1" i="1" dirty="0">
                <a:solidFill>
                  <a:srgbClr val="00589C"/>
                </a:solidFill>
              </a:endParaRPr>
            </a:p>
          </p:txBody>
        </p:sp>
        <p:pic>
          <p:nvPicPr>
            <p:cNvPr id="23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4" t="7019" r="24298" b="41475"/>
            <a:stretch>
              <a:fillRect/>
            </a:stretch>
          </p:blipFill>
          <p:spPr bwMode="auto">
            <a:xfrm>
              <a:off x="6417338" y="4926183"/>
              <a:ext cx="818958" cy="111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8" r="5767"/>
            <a:stretch/>
          </p:blipFill>
          <p:spPr bwMode="auto">
            <a:xfrm>
              <a:off x="8106229" y="4919829"/>
              <a:ext cx="1037772" cy="101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 descr="PICT000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6" t="11301" r="20210" b="3613"/>
            <a:stretch>
              <a:fillRect/>
            </a:stretch>
          </p:blipFill>
          <p:spPr bwMode="auto">
            <a:xfrm>
              <a:off x="7395583" y="4927805"/>
              <a:ext cx="560793" cy="111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hteck 34"/>
            <p:cNvSpPr>
              <a:spLocks noChangeArrowheads="1"/>
            </p:cNvSpPr>
            <p:nvPr/>
          </p:nvSpPr>
          <p:spPr bwMode="auto">
            <a:xfrm>
              <a:off x="6290938" y="4523527"/>
              <a:ext cx="10391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de-DE" altLang="de-DE" sz="1000" b="0" dirty="0" err="1">
                  <a:solidFill>
                    <a:schemeClr val="tx1"/>
                  </a:solidFill>
                </a:rPr>
                <a:t>Velocity</a:t>
              </a:r>
              <a:r>
                <a:rPr lang="de-DE" altLang="de-DE" sz="1000" b="0" dirty="0">
                  <a:solidFill>
                    <a:schemeClr val="tx1"/>
                  </a:solidFill>
                </a:rPr>
                <a:t> </a:t>
              </a:r>
              <a:r>
                <a:rPr lang="de-DE" altLang="de-DE" sz="1000" b="0" dirty="0" err="1">
                  <a:solidFill>
                    <a:schemeClr val="tx1"/>
                  </a:solidFill>
                </a:rPr>
                <a:t>selector</a:t>
              </a:r>
              <a:endParaRPr lang="de-DE" altLang="de-DE" sz="1000" b="0" dirty="0">
                <a:solidFill>
                  <a:schemeClr val="tx1"/>
                </a:solidFill>
              </a:endParaRPr>
            </a:p>
          </p:txBody>
        </p:sp>
        <p:sp>
          <p:nvSpPr>
            <p:cNvPr id="27" name="Rechteck 35"/>
            <p:cNvSpPr>
              <a:spLocks noChangeArrowheads="1"/>
            </p:cNvSpPr>
            <p:nvPr/>
          </p:nvSpPr>
          <p:spPr bwMode="auto">
            <a:xfrm>
              <a:off x="7092280" y="4516270"/>
              <a:ext cx="11734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de-DE" sz="1000" b="0" dirty="0">
                  <a:solidFill>
                    <a:schemeClr val="tx1"/>
                  </a:solidFill>
                </a:rPr>
                <a:t>Double-</a:t>
              </a:r>
              <a:r>
                <a:rPr lang="de-DE" altLang="de-DE" sz="1000" b="0" dirty="0" err="1">
                  <a:solidFill>
                    <a:schemeClr val="tx1"/>
                  </a:solidFill>
                </a:rPr>
                <a:t>crystal</a:t>
              </a:r>
              <a:r>
                <a:rPr lang="de-DE" altLang="de-DE" sz="1000" b="0" dirty="0">
                  <a:solidFill>
                    <a:schemeClr val="tx1"/>
                  </a:solidFill>
                </a:rPr>
                <a:t> </a:t>
              </a:r>
              <a:r>
                <a:rPr lang="de-DE" altLang="de-DE" sz="1000" b="0" dirty="0" err="1">
                  <a:solidFill>
                    <a:schemeClr val="tx1"/>
                  </a:solidFill>
                </a:rPr>
                <a:t>monochromator</a:t>
              </a:r>
              <a:endParaRPr lang="de-DE" altLang="de-DE" sz="1000" b="0" dirty="0">
                <a:solidFill>
                  <a:schemeClr val="tx1"/>
                </a:solidFill>
              </a:endParaRPr>
            </a:p>
          </p:txBody>
        </p:sp>
        <p:sp>
          <p:nvSpPr>
            <p:cNvPr id="28" name="Rechteck 36"/>
            <p:cNvSpPr>
              <a:spLocks noChangeArrowheads="1"/>
            </p:cNvSpPr>
            <p:nvPr/>
          </p:nvSpPr>
          <p:spPr bwMode="auto">
            <a:xfrm>
              <a:off x="8028808" y="4509120"/>
              <a:ext cx="11926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de-DE" altLang="de-DE" sz="1000" b="0" dirty="0" err="1">
                  <a:solidFill>
                    <a:schemeClr val="tx1"/>
                  </a:solidFill>
                </a:rPr>
                <a:t>Grating</a:t>
              </a:r>
              <a:r>
                <a:rPr lang="de-DE" altLang="de-DE" sz="1000" b="0" dirty="0">
                  <a:solidFill>
                    <a:schemeClr val="tx1"/>
                  </a:solidFill>
                </a:rPr>
                <a:t> </a:t>
              </a:r>
              <a:r>
                <a:rPr lang="de-DE" altLang="de-DE" sz="1000" b="0" dirty="0" err="1">
                  <a:solidFill>
                    <a:schemeClr val="tx1"/>
                  </a:solidFill>
                </a:rPr>
                <a:t>interferometry</a:t>
              </a:r>
              <a:endParaRPr lang="de-DE" altLang="de-DE" sz="1000" b="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4" descr="PICT00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1" r="17326"/>
            <a:stretch>
              <a:fillRect/>
            </a:stretch>
          </p:blipFill>
          <p:spPr bwMode="auto">
            <a:xfrm>
              <a:off x="5436096" y="4941168"/>
              <a:ext cx="836021" cy="109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hteck 49"/>
            <p:cNvSpPr>
              <a:spLocks noChangeArrowheads="1"/>
            </p:cNvSpPr>
            <p:nvPr/>
          </p:nvSpPr>
          <p:spPr bwMode="auto">
            <a:xfrm>
              <a:off x="5359585" y="4519180"/>
              <a:ext cx="10846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de-DE" altLang="de-DE" sz="1000" b="0" dirty="0" smtClean="0">
                  <a:solidFill>
                    <a:schemeClr val="tx1"/>
                  </a:solidFill>
                </a:rPr>
                <a:t>Neutron </a:t>
              </a:r>
              <a:r>
                <a:rPr lang="de-DE" altLang="de-DE" sz="1000" b="0" dirty="0" err="1" smtClean="0">
                  <a:solidFill>
                    <a:schemeClr val="tx1"/>
                  </a:solidFill>
                </a:rPr>
                <a:t>polarizers</a:t>
              </a:r>
              <a:endParaRPr lang="de-DE" altLang="de-DE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2987824" y="867209"/>
            <a:ext cx="1944217" cy="832131"/>
            <a:chOff x="3355742" y="1023118"/>
            <a:chExt cx="1337768" cy="832131"/>
          </a:xfrm>
        </p:grpSpPr>
        <p:sp>
          <p:nvSpPr>
            <p:cNvPr id="32" name="Textfeld 4"/>
            <p:cNvSpPr txBox="1">
              <a:spLocks noChangeArrowheads="1"/>
            </p:cNvSpPr>
            <p:nvPr/>
          </p:nvSpPr>
          <p:spPr bwMode="auto">
            <a:xfrm>
              <a:off x="3733317" y="1023118"/>
              <a:ext cx="6212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altLang="de-DE" sz="2400" b="1" i="1" dirty="0" smtClean="0">
                  <a:solidFill>
                    <a:srgbClr val="00589C"/>
                  </a:solidFill>
                </a:rPr>
                <a:t>Labs</a:t>
              </a:r>
              <a:endParaRPr lang="de-DE" altLang="de-DE" sz="2400" b="1" i="1" dirty="0">
                <a:solidFill>
                  <a:srgbClr val="00589C"/>
                </a:solidFill>
              </a:endParaRPr>
            </a:p>
          </p:txBody>
        </p:sp>
        <p:sp>
          <p:nvSpPr>
            <p:cNvPr id="33" name="Rechteck 32"/>
            <p:cNvSpPr>
              <a:spLocks noChangeArrowheads="1"/>
            </p:cNvSpPr>
            <p:nvPr/>
          </p:nvSpPr>
          <p:spPr bwMode="auto">
            <a:xfrm>
              <a:off x="3355742" y="1393584"/>
              <a:ext cx="13377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Micro-CT Lab</a:t>
              </a:r>
            </a:p>
            <a:p>
              <a:pPr algn="ctr" eaLnBrk="1" hangingPunct="1">
                <a:lnSpc>
                  <a:spcPct val="100000"/>
                </a:lnSpc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3D Data Analytics Lab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 b="0" dirty="0" smtClean="0">
                <a:solidFill>
                  <a:schemeClr val="bg1"/>
                </a:solidFill>
              </a:rPr>
              <a:t>CONRAD-2</a:t>
            </a:r>
            <a:endParaRPr lang="en-US" altLang="de-DE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03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3352800"/>
            <a:ext cx="33766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IMAG03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2024063"/>
            <a:ext cx="334962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IMAG03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3319463"/>
            <a:ext cx="34163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IMAG03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1482725"/>
            <a:ext cx="334962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dirty="0" smtClean="0">
                <a:solidFill>
                  <a:schemeClr val="bg1"/>
                </a:solidFill>
              </a:rPr>
              <a:t>History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63081" y="549512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2003</a:t>
            </a:r>
            <a:endParaRPr lang="de-D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PICT0007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590800"/>
            <a:ext cx="39004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PICT0004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2346325"/>
            <a:ext cx="39004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PICT0006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70075"/>
            <a:ext cx="3900488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PICT0005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592263"/>
            <a:ext cx="39004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dirty="0" smtClean="0">
                <a:solidFill>
                  <a:schemeClr val="bg1"/>
                </a:solidFill>
              </a:rPr>
              <a:t>History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3081" y="549512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2005</a:t>
            </a:r>
            <a:endParaRPr lang="de-D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4" descr="HMI_Conrad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782638"/>
            <a:ext cx="4879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Grafik 5" descr="HMI_Conrad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812925"/>
            <a:ext cx="330835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feld 6"/>
          <p:cNvSpPr txBox="1">
            <a:spLocks noChangeArrowheads="1"/>
          </p:cNvSpPr>
          <p:nvPr/>
        </p:nvSpPr>
        <p:spPr bwMode="auto">
          <a:xfrm>
            <a:off x="349250" y="4083050"/>
            <a:ext cx="49672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400" b="1"/>
              <a:t>Design phase: 2003 – 2004 </a:t>
            </a:r>
          </a:p>
          <a:p>
            <a:pPr eaLnBrk="1" hangingPunct="1"/>
            <a:r>
              <a:rPr lang="de-DE" altLang="de-DE" sz="2400" b="1"/>
              <a:t>Construction phase: 2004 – 2005</a:t>
            </a:r>
          </a:p>
          <a:p>
            <a:pPr eaLnBrk="1" hangingPunct="1"/>
            <a:r>
              <a:rPr lang="de-DE" altLang="de-DE" sz="2400" b="1"/>
              <a:t>Operation: July 2005 – Nov. 2010</a:t>
            </a:r>
          </a:p>
          <a:p>
            <a:pPr eaLnBrk="1" hangingPunct="1"/>
            <a:endParaRPr lang="de-DE" altLang="de-DE" sz="2400" b="1"/>
          </a:p>
          <a:p>
            <a:pPr eaLnBrk="1" hangingPunct="1"/>
            <a:r>
              <a:rPr lang="de-DE" altLang="de-DE" sz="2400" b="1"/>
              <a:t>Total investment: 250 k€</a:t>
            </a:r>
          </a:p>
          <a:p>
            <a:pPr eaLnBrk="1" hangingPunct="1"/>
            <a:r>
              <a:rPr lang="de-DE" altLang="de-DE" sz="2400" b="1"/>
              <a:t>(shielding + equipment)</a:t>
            </a:r>
          </a:p>
        </p:txBody>
      </p:sp>
      <p:sp>
        <p:nvSpPr>
          <p:cNvPr id="13317" name="Rechteck 7"/>
          <p:cNvSpPr>
            <a:spLocks noChangeArrowheads="1"/>
          </p:cNvSpPr>
          <p:nvPr/>
        </p:nvSpPr>
        <p:spPr bwMode="auto">
          <a:xfrm>
            <a:off x="5829300" y="1152525"/>
            <a:ext cx="2614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400" b="1"/>
              <a:t>CONRAD at HZB</a:t>
            </a:r>
          </a:p>
        </p:txBody>
      </p: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dirty="0" smtClean="0">
                <a:solidFill>
                  <a:schemeClr val="bg1"/>
                </a:solidFill>
              </a:rPr>
              <a:t>History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8"/>
          <p:cNvSpPr>
            <a:spLocks noChangeShapeType="1"/>
          </p:cNvSpPr>
          <p:nvPr/>
        </p:nvSpPr>
        <p:spPr bwMode="auto">
          <a:xfrm>
            <a:off x="571500" y="1817688"/>
            <a:ext cx="0" cy="48895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1" name="Line 9"/>
          <p:cNvSpPr>
            <a:spLocks noChangeShapeType="1"/>
          </p:cNvSpPr>
          <p:nvPr/>
        </p:nvSpPr>
        <p:spPr bwMode="auto">
          <a:xfrm>
            <a:off x="571500" y="2292350"/>
            <a:ext cx="189865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2" name="Line 10"/>
          <p:cNvSpPr>
            <a:spLocks noChangeShapeType="1"/>
          </p:cNvSpPr>
          <p:nvPr/>
        </p:nvSpPr>
        <p:spPr bwMode="auto">
          <a:xfrm flipV="1">
            <a:off x="2470150" y="1633538"/>
            <a:ext cx="0" cy="398462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3" name="Line 11"/>
          <p:cNvSpPr>
            <a:spLocks noChangeShapeType="1"/>
          </p:cNvSpPr>
          <p:nvPr/>
        </p:nvSpPr>
        <p:spPr bwMode="auto">
          <a:xfrm flipH="1">
            <a:off x="1612900" y="1960563"/>
            <a:ext cx="85725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4" name="Line 12"/>
          <p:cNvSpPr>
            <a:spLocks noChangeShapeType="1"/>
          </p:cNvSpPr>
          <p:nvPr/>
        </p:nvSpPr>
        <p:spPr bwMode="auto">
          <a:xfrm flipV="1">
            <a:off x="1603375" y="1541463"/>
            <a:ext cx="0" cy="428625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5" name="Line 13"/>
          <p:cNvSpPr>
            <a:spLocks noChangeShapeType="1"/>
          </p:cNvSpPr>
          <p:nvPr/>
        </p:nvSpPr>
        <p:spPr bwMode="auto">
          <a:xfrm flipV="1">
            <a:off x="1633538" y="1214438"/>
            <a:ext cx="0" cy="3683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6" name="Line 14"/>
          <p:cNvSpPr>
            <a:spLocks noChangeShapeType="1"/>
          </p:cNvSpPr>
          <p:nvPr/>
        </p:nvSpPr>
        <p:spPr bwMode="auto">
          <a:xfrm flipH="1">
            <a:off x="1082675" y="1250950"/>
            <a:ext cx="5207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7" name="Line 15"/>
          <p:cNvSpPr>
            <a:spLocks noChangeShapeType="1"/>
          </p:cNvSpPr>
          <p:nvPr/>
        </p:nvSpPr>
        <p:spPr bwMode="auto">
          <a:xfrm flipV="1">
            <a:off x="571500" y="1246188"/>
            <a:ext cx="520700" cy="581025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8" name="Line 16"/>
          <p:cNvSpPr>
            <a:spLocks noChangeShapeType="1"/>
          </p:cNvSpPr>
          <p:nvPr/>
        </p:nvSpPr>
        <p:spPr bwMode="auto">
          <a:xfrm>
            <a:off x="2990850" y="1633538"/>
            <a:ext cx="0" cy="398462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899" name="Line 17"/>
          <p:cNvSpPr>
            <a:spLocks noChangeShapeType="1"/>
          </p:cNvSpPr>
          <p:nvPr/>
        </p:nvSpPr>
        <p:spPr bwMode="auto">
          <a:xfrm>
            <a:off x="2990850" y="1970088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00" name="Line 18"/>
          <p:cNvSpPr>
            <a:spLocks noChangeShapeType="1"/>
          </p:cNvSpPr>
          <p:nvPr/>
        </p:nvSpPr>
        <p:spPr bwMode="auto">
          <a:xfrm>
            <a:off x="2990850" y="2246313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01" name="Line 19"/>
          <p:cNvSpPr>
            <a:spLocks noChangeShapeType="1"/>
          </p:cNvSpPr>
          <p:nvPr/>
        </p:nvSpPr>
        <p:spPr bwMode="auto">
          <a:xfrm>
            <a:off x="2438400" y="1603375"/>
            <a:ext cx="582613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1060450" y="1998663"/>
            <a:ext cx="214313" cy="2159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latin typeface="+mn-lt"/>
            </a:endParaRPr>
          </a:p>
        </p:txBody>
      </p:sp>
      <p:sp>
        <p:nvSpPr>
          <p:cNvPr id="37903" name="Oval 21"/>
          <p:cNvSpPr>
            <a:spLocks noChangeArrowheads="1"/>
          </p:cNvSpPr>
          <p:nvPr/>
        </p:nvSpPr>
        <p:spPr bwMode="auto">
          <a:xfrm>
            <a:off x="1136650" y="2076450"/>
            <a:ext cx="61913" cy="619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de-DE" sz="2400">
              <a:latin typeface="Calibri" pitchFamily="34" charset="0"/>
            </a:endParaRPr>
          </a:p>
        </p:txBody>
      </p:sp>
      <p:sp>
        <p:nvSpPr>
          <p:cNvPr id="37904" name="Rectangle 22"/>
          <p:cNvSpPr>
            <a:spLocks noChangeArrowheads="1"/>
          </p:cNvSpPr>
          <p:nvPr/>
        </p:nvSpPr>
        <p:spPr bwMode="auto">
          <a:xfrm>
            <a:off x="2990850" y="2063750"/>
            <a:ext cx="334963" cy="9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de-DE" sz="2400">
              <a:latin typeface="Calibri" pitchFamily="34" charset="0"/>
            </a:endParaRPr>
          </a:p>
        </p:txBody>
      </p:sp>
      <p:sp>
        <p:nvSpPr>
          <p:cNvPr id="37905" name="Freeform 23"/>
          <p:cNvSpPr>
            <a:spLocks/>
          </p:cNvSpPr>
          <p:nvPr/>
        </p:nvSpPr>
        <p:spPr bwMode="auto">
          <a:xfrm>
            <a:off x="908050" y="2035175"/>
            <a:ext cx="2051050" cy="153988"/>
          </a:xfrm>
          <a:custGeom>
            <a:avLst/>
            <a:gdLst>
              <a:gd name="T0" fmla="*/ 2147483647 w 3221"/>
              <a:gd name="T1" fmla="*/ 2147483647 h 227"/>
              <a:gd name="T2" fmla="*/ 0 w 3221"/>
              <a:gd name="T3" fmla="*/ 2147483647 h 227"/>
              <a:gd name="T4" fmla="*/ 0 w 3221"/>
              <a:gd name="T5" fmla="*/ 0 h 227"/>
              <a:gd name="T6" fmla="*/ 2147483647 w 3221"/>
              <a:gd name="T7" fmla="*/ 2147483647 h 227"/>
              <a:gd name="T8" fmla="*/ 2147483647 w 3221"/>
              <a:gd name="T9" fmla="*/ 2147483647 h 2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21"/>
              <a:gd name="T16" fmla="*/ 0 h 227"/>
              <a:gd name="T17" fmla="*/ 3221 w 3221"/>
              <a:gd name="T18" fmla="*/ 227 h 2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21" h="227">
                <a:moveTo>
                  <a:pt x="3221" y="136"/>
                </a:moveTo>
                <a:lnTo>
                  <a:pt x="0" y="227"/>
                </a:lnTo>
                <a:lnTo>
                  <a:pt x="0" y="0"/>
                </a:lnTo>
                <a:lnTo>
                  <a:pt x="3221" y="91"/>
                </a:lnTo>
                <a:lnTo>
                  <a:pt x="3221" y="136"/>
                </a:lnTo>
                <a:close/>
              </a:path>
            </a:pathLst>
          </a:custGeom>
          <a:solidFill>
            <a:srgbClr val="FF0000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06" name="Rectangle 24"/>
          <p:cNvSpPr>
            <a:spLocks noChangeArrowheads="1"/>
          </p:cNvSpPr>
          <p:nvPr/>
        </p:nvSpPr>
        <p:spPr bwMode="auto">
          <a:xfrm>
            <a:off x="2959100" y="2062163"/>
            <a:ext cx="398463" cy="92075"/>
          </a:xfrm>
          <a:prstGeom prst="rect">
            <a:avLst/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de-DE" sz="24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7907" name="Rectangle 25"/>
          <p:cNvSpPr>
            <a:spLocks noChangeAspect="1" noChangeArrowheads="1"/>
          </p:cNvSpPr>
          <p:nvPr/>
        </p:nvSpPr>
        <p:spPr bwMode="auto">
          <a:xfrm flipH="1">
            <a:off x="806450" y="1943100"/>
            <a:ext cx="44450" cy="42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de-DE" sz="2400">
              <a:latin typeface="Calibri" pitchFamily="34" charset="0"/>
            </a:endParaRPr>
          </a:p>
        </p:txBody>
      </p:sp>
      <p:sp>
        <p:nvSpPr>
          <p:cNvPr id="37908" name="Rectangle 26"/>
          <p:cNvSpPr>
            <a:spLocks noChangeAspect="1" noChangeArrowheads="1"/>
          </p:cNvSpPr>
          <p:nvPr/>
        </p:nvSpPr>
        <p:spPr bwMode="auto">
          <a:xfrm flipH="1">
            <a:off x="704850" y="1725613"/>
            <a:ext cx="141288" cy="2809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de-DE" sz="2400">
              <a:latin typeface="Calibri" pitchFamily="34" charset="0"/>
            </a:endParaRPr>
          </a:p>
        </p:txBody>
      </p:sp>
      <p:sp>
        <p:nvSpPr>
          <p:cNvPr id="37909" name="Freeform 27"/>
          <p:cNvSpPr>
            <a:spLocks noChangeAspect="1"/>
          </p:cNvSpPr>
          <p:nvPr/>
        </p:nvSpPr>
        <p:spPr bwMode="auto">
          <a:xfrm flipH="1">
            <a:off x="704850" y="2000250"/>
            <a:ext cx="203200" cy="219075"/>
          </a:xfrm>
          <a:custGeom>
            <a:avLst/>
            <a:gdLst>
              <a:gd name="T0" fmla="*/ 2147483647 w 635"/>
              <a:gd name="T1" fmla="*/ 0 h 681"/>
              <a:gd name="T2" fmla="*/ 0 w 635"/>
              <a:gd name="T3" fmla="*/ 2147483647 h 681"/>
              <a:gd name="T4" fmla="*/ 2147483647 w 635"/>
              <a:gd name="T5" fmla="*/ 2147483647 h 681"/>
              <a:gd name="T6" fmla="*/ 2147483647 w 635"/>
              <a:gd name="T7" fmla="*/ 0 h 681"/>
              <a:gd name="T8" fmla="*/ 0 60000 65536"/>
              <a:gd name="T9" fmla="*/ 0 60000 65536"/>
              <a:gd name="T10" fmla="*/ 0 60000 65536"/>
              <a:gd name="T11" fmla="*/ 0 60000 65536"/>
              <a:gd name="T12" fmla="*/ 0 w 635"/>
              <a:gd name="T13" fmla="*/ 0 h 681"/>
              <a:gd name="T14" fmla="*/ 635 w 635"/>
              <a:gd name="T15" fmla="*/ 681 h 6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" h="681">
                <a:moveTo>
                  <a:pt x="635" y="0"/>
                </a:moveTo>
                <a:lnTo>
                  <a:pt x="0" y="681"/>
                </a:lnTo>
                <a:lnTo>
                  <a:pt x="635" y="681"/>
                </a:lnTo>
                <a:lnTo>
                  <a:pt x="635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de-DE"/>
          </a:p>
        </p:txBody>
      </p:sp>
      <p:sp>
        <p:nvSpPr>
          <p:cNvPr id="37910" name="Rectangle 28"/>
          <p:cNvSpPr>
            <a:spLocks noChangeAspect="1" noChangeArrowheads="1"/>
          </p:cNvSpPr>
          <p:nvPr/>
        </p:nvSpPr>
        <p:spPr bwMode="auto">
          <a:xfrm flipH="1">
            <a:off x="704850" y="2006600"/>
            <a:ext cx="203200" cy="212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de-DE" sz="2400">
              <a:latin typeface="Calibri" pitchFamily="34" charset="0"/>
            </a:endParaRPr>
          </a:p>
        </p:txBody>
      </p:sp>
      <p:sp>
        <p:nvSpPr>
          <p:cNvPr id="37911" name="Rectangle 29"/>
          <p:cNvSpPr>
            <a:spLocks noChangeAspect="1" noChangeArrowheads="1"/>
          </p:cNvSpPr>
          <p:nvPr/>
        </p:nvSpPr>
        <p:spPr bwMode="auto">
          <a:xfrm flipH="1">
            <a:off x="711200" y="1978025"/>
            <a:ext cx="127000" cy="5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de-DE" sz="2400">
              <a:latin typeface="Calibri" pitchFamily="34" charset="0"/>
            </a:endParaRPr>
          </a:p>
        </p:txBody>
      </p:sp>
      <p:sp>
        <p:nvSpPr>
          <p:cNvPr id="37912" name="Freeform 30"/>
          <p:cNvSpPr>
            <a:spLocks noChangeAspect="1"/>
          </p:cNvSpPr>
          <p:nvPr/>
        </p:nvSpPr>
        <p:spPr bwMode="auto">
          <a:xfrm flipH="1">
            <a:off x="720725" y="1889125"/>
            <a:ext cx="187325" cy="304800"/>
          </a:xfrm>
          <a:custGeom>
            <a:avLst/>
            <a:gdLst>
              <a:gd name="T0" fmla="*/ 0 w 589"/>
              <a:gd name="T1" fmla="*/ 2147483647 h 953"/>
              <a:gd name="T2" fmla="*/ 2147483647 w 589"/>
              <a:gd name="T3" fmla="*/ 2147483647 h 953"/>
              <a:gd name="T4" fmla="*/ 2147483647 w 589"/>
              <a:gd name="T5" fmla="*/ 0 h 953"/>
              <a:gd name="T6" fmla="*/ 2147483647 w 589"/>
              <a:gd name="T7" fmla="*/ 0 h 953"/>
              <a:gd name="T8" fmla="*/ 2147483647 w 589"/>
              <a:gd name="T9" fmla="*/ 2147483647 h 953"/>
              <a:gd name="T10" fmla="*/ 0 w 589"/>
              <a:gd name="T11" fmla="*/ 2147483647 h 953"/>
              <a:gd name="T12" fmla="*/ 0 w 589"/>
              <a:gd name="T13" fmla="*/ 2147483647 h 9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9"/>
              <a:gd name="T22" fmla="*/ 0 h 953"/>
              <a:gd name="T23" fmla="*/ 589 w 589"/>
              <a:gd name="T24" fmla="*/ 953 h 9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9" h="953">
                <a:moveTo>
                  <a:pt x="0" y="953"/>
                </a:moveTo>
                <a:lnTo>
                  <a:pt x="90" y="953"/>
                </a:lnTo>
                <a:lnTo>
                  <a:pt x="363" y="0"/>
                </a:lnTo>
                <a:lnTo>
                  <a:pt x="453" y="0"/>
                </a:lnTo>
                <a:lnTo>
                  <a:pt x="589" y="408"/>
                </a:lnTo>
                <a:lnTo>
                  <a:pt x="0" y="408"/>
                </a:lnTo>
                <a:lnTo>
                  <a:pt x="0" y="9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13" name="Line 31"/>
          <p:cNvSpPr>
            <a:spLocks noChangeAspect="1" noChangeShapeType="1"/>
          </p:cNvSpPr>
          <p:nvPr/>
        </p:nvSpPr>
        <p:spPr bwMode="auto">
          <a:xfrm>
            <a:off x="704850" y="2000250"/>
            <a:ext cx="203200" cy="2190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14" name="Line 32"/>
          <p:cNvSpPr>
            <a:spLocks noChangeAspect="1" noChangeShapeType="1"/>
          </p:cNvSpPr>
          <p:nvPr/>
        </p:nvSpPr>
        <p:spPr bwMode="auto">
          <a:xfrm>
            <a:off x="904875" y="2022475"/>
            <a:ext cx="0" cy="1746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grpSp>
        <p:nvGrpSpPr>
          <p:cNvPr id="37915" name="Group 33"/>
          <p:cNvGrpSpPr>
            <a:grpSpLocks noChangeAspect="1"/>
          </p:cNvGrpSpPr>
          <p:nvPr/>
        </p:nvGrpSpPr>
        <p:grpSpPr bwMode="auto">
          <a:xfrm flipH="1">
            <a:off x="744538" y="1739900"/>
            <a:ext cx="63500" cy="152400"/>
            <a:chOff x="5061" y="1706"/>
            <a:chExt cx="196" cy="477"/>
          </a:xfrm>
        </p:grpSpPr>
        <p:sp>
          <p:nvSpPr>
            <p:cNvPr id="37959" name="Oval 34"/>
            <p:cNvSpPr>
              <a:spLocks noChangeAspect="1" noChangeArrowheads="1"/>
            </p:cNvSpPr>
            <p:nvPr/>
          </p:nvSpPr>
          <p:spPr bwMode="auto">
            <a:xfrm>
              <a:off x="5109" y="2128"/>
              <a:ext cx="99" cy="55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de-DE" sz="2400">
                <a:latin typeface="Calibri" pitchFamily="34" charset="0"/>
              </a:endParaRPr>
            </a:p>
          </p:txBody>
        </p:sp>
        <p:sp>
          <p:nvSpPr>
            <p:cNvPr id="37960" name="Rectangle 35"/>
            <p:cNvSpPr>
              <a:spLocks noChangeAspect="1" noChangeArrowheads="1"/>
            </p:cNvSpPr>
            <p:nvPr/>
          </p:nvSpPr>
          <p:spPr bwMode="auto">
            <a:xfrm>
              <a:off x="5110" y="1929"/>
              <a:ext cx="98" cy="11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de-DE" sz="2400">
                <a:latin typeface="Calibri" pitchFamily="34" charset="0"/>
              </a:endParaRPr>
            </a:p>
          </p:txBody>
        </p:sp>
        <p:sp>
          <p:nvSpPr>
            <p:cNvPr id="37961" name="Rectangle 36"/>
            <p:cNvSpPr>
              <a:spLocks noChangeAspect="1" noChangeArrowheads="1"/>
            </p:cNvSpPr>
            <p:nvPr/>
          </p:nvSpPr>
          <p:spPr bwMode="auto">
            <a:xfrm>
              <a:off x="5083" y="2041"/>
              <a:ext cx="147" cy="11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de-DE" sz="2400">
                <a:latin typeface="Calibri" pitchFamily="34" charset="0"/>
              </a:endParaRPr>
            </a:p>
          </p:txBody>
        </p:sp>
        <p:sp>
          <p:nvSpPr>
            <p:cNvPr id="37962" name="Rectangle 37"/>
            <p:cNvSpPr>
              <a:spLocks noChangeAspect="1" noChangeArrowheads="1"/>
            </p:cNvSpPr>
            <p:nvPr/>
          </p:nvSpPr>
          <p:spPr bwMode="auto">
            <a:xfrm>
              <a:off x="5061" y="1706"/>
              <a:ext cx="196" cy="27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de-DE" sz="2400">
                <a:latin typeface="Calibri" pitchFamily="34" charset="0"/>
              </a:endParaRPr>
            </a:p>
          </p:txBody>
        </p:sp>
      </p:grpSp>
      <p:sp>
        <p:nvSpPr>
          <p:cNvPr id="37916" name="Line 48"/>
          <p:cNvSpPr>
            <a:spLocks noChangeShapeType="1"/>
          </p:cNvSpPr>
          <p:nvPr/>
        </p:nvSpPr>
        <p:spPr bwMode="auto">
          <a:xfrm flipV="1">
            <a:off x="2470150" y="2211388"/>
            <a:ext cx="0" cy="90487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17" name="Line 49"/>
          <p:cNvSpPr>
            <a:spLocks noChangeShapeType="1"/>
          </p:cNvSpPr>
          <p:nvPr/>
        </p:nvSpPr>
        <p:spPr bwMode="auto">
          <a:xfrm>
            <a:off x="2470150" y="2292350"/>
            <a:ext cx="5207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18" name="Line 50"/>
          <p:cNvSpPr>
            <a:spLocks noChangeShapeType="1"/>
          </p:cNvSpPr>
          <p:nvPr/>
        </p:nvSpPr>
        <p:spPr bwMode="auto">
          <a:xfrm flipV="1">
            <a:off x="2990850" y="2184400"/>
            <a:ext cx="0" cy="122238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19" name="Line 51"/>
          <p:cNvSpPr>
            <a:spLocks noChangeShapeType="1"/>
          </p:cNvSpPr>
          <p:nvPr/>
        </p:nvSpPr>
        <p:spPr bwMode="auto">
          <a:xfrm>
            <a:off x="2959100" y="2027238"/>
            <a:ext cx="0" cy="635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20" name="Line 52"/>
          <p:cNvSpPr>
            <a:spLocks noChangeShapeType="1"/>
          </p:cNvSpPr>
          <p:nvPr/>
        </p:nvSpPr>
        <p:spPr bwMode="auto">
          <a:xfrm>
            <a:off x="2959100" y="2133600"/>
            <a:ext cx="0" cy="60325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7921" name="Textfeld 75"/>
          <p:cNvSpPr txBox="1">
            <a:spLocks noChangeArrowheads="1"/>
          </p:cNvSpPr>
          <p:nvPr/>
        </p:nvSpPr>
        <p:spPr bwMode="auto">
          <a:xfrm>
            <a:off x="500063" y="785813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400"/>
              <a:t>V7 CONRAD</a:t>
            </a:r>
          </a:p>
        </p:txBody>
      </p:sp>
      <p:sp>
        <p:nvSpPr>
          <p:cNvPr id="37922" name="Textfeld 77"/>
          <p:cNvSpPr txBox="1">
            <a:spLocks noChangeArrowheads="1"/>
          </p:cNvSpPr>
          <p:nvPr/>
        </p:nvSpPr>
        <p:spPr bwMode="auto">
          <a:xfrm>
            <a:off x="4357688" y="1435100"/>
            <a:ext cx="3403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/>
              <a:t>Beam size: 10 cm x 10 cm</a:t>
            </a:r>
          </a:p>
          <a:p>
            <a:pPr eaLnBrk="1" hangingPunct="1"/>
            <a:r>
              <a:rPr lang="de-DE" altLang="de-DE" sz="2000"/>
              <a:t>Neutron flux: 10</a:t>
            </a:r>
            <a:r>
              <a:rPr lang="de-DE" altLang="de-DE" sz="2000" baseline="30000"/>
              <a:t>7</a:t>
            </a:r>
            <a:r>
              <a:rPr lang="de-DE" altLang="de-DE" sz="2000"/>
              <a:t> n/cm</a:t>
            </a:r>
            <a:r>
              <a:rPr lang="de-DE" altLang="de-DE" sz="2000" baseline="30000"/>
              <a:t>2</a:t>
            </a:r>
            <a:r>
              <a:rPr lang="de-DE" altLang="de-DE" sz="2000"/>
              <a:t>s</a:t>
            </a:r>
          </a:p>
          <a:p>
            <a:pPr eaLnBrk="1" hangingPunct="1"/>
            <a:r>
              <a:rPr lang="de-DE" altLang="de-DE" sz="2000"/>
              <a:t>Maximal sample size: 20 cm</a:t>
            </a:r>
          </a:p>
        </p:txBody>
      </p:sp>
      <p:sp>
        <p:nvSpPr>
          <p:cNvPr id="42" name="Textfeld 41"/>
          <p:cNvSpPr txBox="1">
            <a:spLocks noChangeArrowheads="1"/>
          </p:cNvSpPr>
          <p:nvPr/>
        </p:nvSpPr>
        <p:spPr bwMode="auto">
          <a:xfrm>
            <a:off x="4510088" y="5178425"/>
            <a:ext cx="4268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/>
              <a:t>Beam size: 20 cm x 20 cm     (x4.0)</a:t>
            </a:r>
          </a:p>
          <a:p>
            <a:pPr eaLnBrk="1" hangingPunct="1"/>
            <a:r>
              <a:rPr lang="de-DE" altLang="de-DE" sz="2000"/>
              <a:t>Neutron flux: 2x10</a:t>
            </a:r>
            <a:r>
              <a:rPr lang="de-DE" altLang="de-DE" sz="2000" baseline="30000"/>
              <a:t>7</a:t>
            </a:r>
            <a:r>
              <a:rPr lang="de-DE" altLang="de-DE" sz="2000"/>
              <a:t> n/cm</a:t>
            </a:r>
            <a:r>
              <a:rPr lang="de-DE" altLang="de-DE" sz="2000" baseline="30000"/>
              <a:t>2</a:t>
            </a:r>
            <a:r>
              <a:rPr lang="de-DE" altLang="de-DE" sz="2000"/>
              <a:t>s     (x2.0)</a:t>
            </a:r>
          </a:p>
          <a:p>
            <a:pPr eaLnBrk="1" hangingPunct="1"/>
            <a:r>
              <a:rPr lang="de-DE" altLang="de-DE" sz="2000"/>
              <a:t>Maximal sample size: 50 cm  (x2.5)</a:t>
            </a:r>
          </a:p>
        </p:txBody>
      </p:sp>
      <p:grpSp>
        <p:nvGrpSpPr>
          <p:cNvPr id="3" name="Gruppieren 84"/>
          <p:cNvGrpSpPr>
            <a:grpSpLocks/>
          </p:cNvGrpSpPr>
          <p:nvPr/>
        </p:nvGrpSpPr>
        <p:grpSpPr bwMode="auto">
          <a:xfrm>
            <a:off x="500063" y="2681288"/>
            <a:ext cx="6899275" cy="2517775"/>
            <a:chOff x="500034" y="2681583"/>
            <a:chExt cx="6899063" cy="2517836"/>
          </a:xfrm>
        </p:grpSpPr>
        <p:sp>
          <p:nvSpPr>
            <p:cNvPr id="44" name="Rechteck 43"/>
            <p:cNvSpPr/>
            <p:nvPr/>
          </p:nvSpPr>
          <p:spPr>
            <a:xfrm>
              <a:off x="571469" y="3842073"/>
              <a:ext cx="1071530" cy="135734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1642999" y="4342148"/>
              <a:ext cx="4571860" cy="50007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6143423" y="4056391"/>
              <a:ext cx="928659" cy="100014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grpSp>
          <p:nvGrpSpPr>
            <p:cNvPr id="37931" name="Gruppieren 61"/>
            <p:cNvGrpSpPr>
              <a:grpSpLocks/>
            </p:cNvGrpSpPr>
            <p:nvPr/>
          </p:nvGrpSpPr>
          <p:grpSpPr bwMode="auto">
            <a:xfrm>
              <a:off x="642910" y="3971325"/>
              <a:ext cx="357190" cy="785818"/>
              <a:chOff x="857507" y="2306366"/>
              <a:chExt cx="203152" cy="493370"/>
            </a:xfrm>
          </p:grpSpPr>
          <p:sp>
            <p:nvSpPr>
              <p:cNvPr id="37946" name="Rectangle 25"/>
              <p:cNvSpPr>
                <a:spLocks noChangeAspect="1" noChangeArrowheads="1"/>
              </p:cNvSpPr>
              <p:nvPr/>
            </p:nvSpPr>
            <p:spPr bwMode="auto">
              <a:xfrm flipH="1">
                <a:off x="959420" y="2523692"/>
                <a:ext cx="43195" cy="438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de-DE" sz="2400">
                  <a:latin typeface="Calibri" pitchFamily="34" charset="0"/>
                </a:endParaRPr>
              </a:p>
            </p:txBody>
          </p:sp>
          <p:sp>
            <p:nvSpPr>
              <p:cNvPr id="37947" name="Rectangle 26"/>
              <p:cNvSpPr>
                <a:spLocks noChangeAspect="1" noChangeArrowheads="1"/>
              </p:cNvSpPr>
              <p:nvPr/>
            </p:nvSpPr>
            <p:spPr bwMode="auto">
              <a:xfrm flipH="1">
                <a:off x="857507" y="2306366"/>
                <a:ext cx="141734" cy="28144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de-DE" sz="2400">
                  <a:latin typeface="Calibri" pitchFamily="34" charset="0"/>
                </a:endParaRPr>
              </a:p>
            </p:txBody>
          </p:sp>
          <p:sp>
            <p:nvSpPr>
              <p:cNvPr id="37948" name="Freeform 27"/>
              <p:cNvSpPr>
                <a:spLocks noChangeAspect="1"/>
              </p:cNvSpPr>
              <p:nvPr/>
            </p:nvSpPr>
            <p:spPr bwMode="auto">
              <a:xfrm flipH="1">
                <a:off x="857507" y="2581735"/>
                <a:ext cx="203152" cy="218000"/>
              </a:xfrm>
              <a:custGeom>
                <a:avLst/>
                <a:gdLst>
                  <a:gd name="T0" fmla="*/ 2147483647 w 635"/>
                  <a:gd name="T1" fmla="*/ 0 h 681"/>
                  <a:gd name="T2" fmla="*/ 0 w 635"/>
                  <a:gd name="T3" fmla="*/ 2147483647 h 681"/>
                  <a:gd name="T4" fmla="*/ 2147483647 w 635"/>
                  <a:gd name="T5" fmla="*/ 2147483647 h 681"/>
                  <a:gd name="T6" fmla="*/ 2147483647 w 635"/>
                  <a:gd name="T7" fmla="*/ 0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5"/>
                  <a:gd name="T13" fmla="*/ 0 h 681"/>
                  <a:gd name="T14" fmla="*/ 635 w 635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5" h="681">
                    <a:moveTo>
                      <a:pt x="635" y="0"/>
                    </a:moveTo>
                    <a:lnTo>
                      <a:pt x="0" y="681"/>
                    </a:lnTo>
                    <a:lnTo>
                      <a:pt x="635" y="681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de-DE"/>
              </a:p>
            </p:txBody>
          </p:sp>
          <p:sp>
            <p:nvSpPr>
              <p:cNvPr id="37949" name="Rectangle 28"/>
              <p:cNvSpPr>
                <a:spLocks noChangeAspect="1" noChangeArrowheads="1"/>
              </p:cNvSpPr>
              <p:nvPr/>
            </p:nvSpPr>
            <p:spPr bwMode="auto">
              <a:xfrm flipH="1">
                <a:off x="857507" y="2587810"/>
                <a:ext cx="203152" cy="21192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de-DE" sz="2400">
                  <a:latin typeface="Calibri" pitchFamily="34" charset="0"/>
                </a:endParaRPr>
              </a:p>
            </p:txBody>
          </p:sp>
          <p:sp>
            <p:nvSpPr>
              <p:cNvPr id="37950" name="Rectangle 29"/>
              <p:cNvSpPr>
                <a:spLocks noChangeAspect="1" noChangeArrowheads="1"/>
              </p:cNvSpPr>
              <p:nvPr/>
            </p:nvSpPr>
            <p:spPr bwMode="auto">
              <a:xfrm flipH="1">
                <a:off x="864256" y="2558788"/>
                <a:ext cx="126211" cy="58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de-DE" sz="2400">
                  <a:latin typeface="Calibri" pitchFamily="34" charset="0"/>
                </a:endParaRPr>
              </a:p>
            </p:txBody>
          </p:sp>
          <p:sp>
            <p:nvSpPr>
              <p:cNvPr id="37951" name="Freeform 30"/>
              <p:cNvSpPr>
                <a:spLocks noChangeAspect="1"/>
              </p:cNvSpPr>
              <p:nvPr/>
            </p:nvSpPr>
            <p:spPr bwMode="auto">
              <a:xfrm flipH="1">
                <a:off x="872355" y="2470373"/>
                <a:ext cx="188304" cy="305065"/>
              </a:xfrm>
              <a:custGeom>
                <a:avLst/>
                <a:gdLst>
                  <a:gd name="T0" fmla="*/ 0 w 589"/>
                  <a:gd name="T1" fmla="*/ 2147483647 h 953"/>
                  <a:gd name="T2" fmla="*/ 2147483647 w 589"/>
                  <a:gd name="T3" fmla="*/ 2147483647 h 953"/>
                  <a:gd name="T4" fmla="*/ 2147483647 w 589"/>
                  <a:gd name="T5" fmla="*/ 0 h 953"/>
                  <a:gd name="T6" fmla="*/ 2147483647 w 589"/>
                  <a:gd name="T7" fmla="*/ 0 h 953"/>
                  <a:gd name="T8" fmla="*/ 2147483647 w 589"/>
                  <a:gd name="T9" fmla="*/ 2147483647 h 953"/>
                  <a:gd name="T10" fmla="*/ 0 w 589"/>
                  <a:gd name="T11" fmla="*/ 2147483647 h 953"/>
                  <a:gd name="T12" fmla="*/ 0 w 589"/>
                  <a:gd name="T13" fmla="*/ 2147483647 h 9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9"/>
                  <a:gd name="T22" fmla="*/ 0 h 953"/>
                  <a:gd name="T23" fmla="*/ 589 w 589"/>
                  <a:gd name="T24" fmla="*/ 953 h 95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9" h="953">
                    <a:moveTo>
                      <a:pt x="0" y="953"/>
                    </a:moveTo>
                    <a:lnTo>
                      <a:pt x="90" y="953"/>
                    </a:lnTo>
                    <a:lnTo>
                      <a:pt x="363" y="0"/>
                    </a:lnTo>
                    <a:lnTo>
                      <a:pt x="453" y="0"/>
                    </a:lnTo>
                    <a:lnTo>
                      <a:pt x="589" y="408"/>
                    </a:lnTo>
                    <a:lnTo>
                      <a:pt x="0" y="408"/>
                    </a:lnTo>
                    <a:lnTo>
                      <a:pt x="0" y="95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  <p:sp>
            <p:nvSpPr>
              <p:cNvPr id="37952" name="Line 31"/>
              <p:cNvSpPr>
                <a:spLocks noChangeAspect="1" noChangeShapeType="1"/>
              </p:cNvSpPr>
              <p:nvPr/>
            </p:nvSpPr>
            <p:spPr bwMode="auto">
              <a:xfrm>
                <a:off x="857507" y="2581735"/>
                <a:ext cx="203152" cy="218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  <p:sp>
            <p:nvSpPr>
              <p:cNvPr id="37953" name="Line 32"/>
              <p:cNvSpPr>
                <a:spLocks noChangeAspect="1" noChangeShapeType="1"/>
              </p:cNvSpPr>
              <p:nvPr/>
            </p:nvSpPr>
            <p:spPr bwMode="auto">
              <a:xfrm>
                <a:off x="1057284" y="2603333"/>
                <a:ext cx="0" cy="1741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  <p:grpSp>
            <p:nvGrpSpPr>
              <p:cNvPr id="37954" name="Group 33"/>
              <p:cNvGrpSpPr>
                <a:grpSpLocks noChangeAspect="1"/>
              </p:cNvGrpSpPr>
              <p:nvPr/>
            </p:nvGrpSpPr>
            <p:grpSpPr bwMode="auto">
              <a:xfrm flipH="1">
                <a:off x="897327" y="2320540"/>
                <a:ext cx="62768" cy="152533"/>
                <a:chOff x="5061" y="1706"/>
                <a:chExt cx="196" cy="477"/>
              </a:xfrm>
            </p:grpSpPr>
            <p:sp>
              <p:nvSpPr>
                <p:cNvPr id="37955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5109" y="2128"/>
                  <a:ext cx="99" cy="5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de-DE" sz="2400">
                    <a:latin typeface="Calibri" pitchFamily="34" charset="0"/>
                  </a:endParaRPr>
                </a:p>
              </p:txBody>
            </p:sp>
            <p:sp>
              <p:nvSpPr>
                <p:cNvPr id="37956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5110" y="1929"/>
                  <a:ext cx="98" cy="112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de-DE" sz="2400">
                    <a:latin typeface="Calibri" pitchFamily="34" charset="0"/>
                  </a:endParaRPr>
                </a:p>
              </p:txBody>
            </p:sp>
            <p:sp>
              <p:nvSpPr>
                <p:cNvPr id="37957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5083" y="2041"/>
                  <a:ext cx="147" cy="112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de-DE" sz="2400">
                    <a:latin typeface="Calibri" pitchFamily="34" charset="0"/>
                  </a:endParaRPr>
                </a:p>
              </p:txBody>
            </p:sp>
            <p:sp>
              <p:nvSpPr>
                <p:cNvPr id="37958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5061" y="1706"/>
                  <a:ext cx="196" cy="279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de-DE" sz="2400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37932" name="Gruppieren 64"/>
            <p:cNvGrpSpPr>
              <a:grpSpLocks/>
            </p:cNvGrpSpPr>
            <p:nvPr/>
          </p:nvGrpSpPr>
          <p:grpSpPr bwMode="auto">
            <a:xfrm>
              <a:off x="1088384" y="4386305"/>
              <a:ext cx="428628" cy="414980"/>
              <a:chOff x="1142976" y="3700793"/>
              <a:chExt cx="214626" cy="214625"/>
            </a:xfrm>
          </p:grpSpPr>
          <p:sp>
            <p:nvSpPr>
              <p:cNvPr id="60" name="Oval 20"/>
              <p:cNvSpPr>
                <a:spLocks noChangeArrowheads="1"/>
              </p:cNvSpPr>
              <p:nvPr/>
            </p:nvSpPr>
            <p:spPr bwMode="auto">
              <a:xfrm>
                <a:off x="1143273" y="3700945"/>
                <a:ext cx="214618" cy="21429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2400">
                  <a:latin typeface="+mn-lt"/>
                </a:endParaRPr>
              </a:p>
            </p:txBody>
          </p:sp>
          <p:sp>
            <p:nvSpPr>
              <p:cNvPr id="37945" name="Oval 21"/>
              <p:cNvSpPr>
                <a:spLocks noChangeArrowheads="1"/>
              </p:cNvSpPr>
              <p:nvPr/>
            </p:nvSpPr>
            <p:spPr bwMode="auto">
              <a:xfrm>
                <a:off x="1219242" y="3778409"/>
                <a:ext cx="60743" cy="6141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de-DE" sz="2400">
                  <a:latin typeface="Calibri" pitchFamily="34" charset="0"/>
                </a:endParaRPr>
              </a:p>
            </p:txBody>
          </p:sp>
        </p:grpSp>
        <p:sp>
          <p:nvSpPr>
            <p:cNvPr id="37933" name="Line 17"/>
            <p:cNvSpPr>
              <a:spLocks noChangeShapeType="1"/>
            </p:cNvSpPr>
            <p:nvPr/>
          </p:nvSpPr>
          <p:spPr bwMode="auto">
            <a:xfrm>
              <a:off x="7072330" y="4784439"/>
              <a:ext cx="3057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6041826" y="4413587"/>
              <a:ext cx="214306" cy="3571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1571563" y="4396125"/>
              <a:ext cx="142871" cy="388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37936" name="Freeform 23"/>
            <p:cNvSpPr>
              <a:spLocks/>
            </p:cNvSpPr>
            <p:nvPr/>
          </p:nvSpPr>
          <p:spPr bwMode="auto">
            <a:xfrm>
              <a:off x="1000100" y="4430447"/>
              <a:ext cx="6000792" cy="340344"/>
            </a:xfrm>
            <a:custGeom>
              <a:avLst/>
              <a:gdLst>
                <a:gd name="T0" fmla="*/ 2147483647 w 3221"/>
                <a:gd name="T1" fmla="*/ 2147483647 h 227"/>
                <a:gd name="T2" fmla="*/ 0 w 3221"/>
                <a:gd name="T3" fmla="*/ 2147483647 h 227"/>
                <a:gd name="T4" fmla="*/ 0 w 3221"/>
                <a:gd name="T5" fmla="*/ 0 h 227"/>
                <a:gd name="T6" fmla="*/ 2147483647 w 3221"/>
                <a:gd name="T7" fmla="*/ 2147483647 h 227"/>
                <a:gd name="T8" fmla="*/ 2147483647 w 3221"/>
                <a:gd name="T9" fmla="*/ 214748364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21"/>
                <a:gd name="T16" fmla="*/ 0 h 227"/>
                <a:gd name="T17" fmla="*/ 3221 w 3221"/>
                <a:gd name="T18" fmla="*/ 227 h 2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21" h="227">
                  <a:moveTo>
                    <a:pt x="3221" y="136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221" y="91"/>
                  </a:lnTo>
                  <a:lnTo>
                    <a:pt x="3221" y="136"/>
                  </a:lnTo>
                  <a:close/>
                </a:path>
              </a:pathLst>
            </a:custGeom>
            <a:solidFill>
              <a:srgbClr val="FF0000">
                <a:alpha val="5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37937" name="Textfeld 76"/>
            <p:cNvSpPr txBox="1">
              <a:spLocks noChangeArrowheads="1"/>
            </p:cNvSpPr>
            <p:nvPr/>
          </p:nvSpPr>
          <p:spPr bwMode="auto">
            <a:xfrm>
              <a:off x="500034" y="2681583"/>
              <a:ext cx="46875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2400"/>
                <a:t>V7 CONRAD (Upgrade program)</a:t>
              </a:r>
            </a:p>
          </p:txBody>
        </p:sp>
        <p:sp>
          <p:nvSpPr>
            <p:cNvPr id="37938" name="Line 17"/>
            <p:cNvSpPr>
              <a:spLocks noChangeShapeType="1"/>
            </p:cNvSpPr>
            <p:nvPr/>
          </p:nvSpPr>
          <p:spPr bwMode="auto">
            <a:xfrm>
              <a:off x="7052839" y="4431812"/>
              <a:ext cx="3057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7048270" y="4470738"/>
              <a:ext cx="166683" cy="273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37940" name="Rectangle 22"/>
            <p:cNvSpPr>
              <a:spLocks noChangeArrowheads="1"/>
            </p:cNvSpPr>
            <p:nvPr/>
          </p:nvSpPr>
          <p:spPr bwMode="auto">
            <a:xfrm>
              <a:off x="7031939" y="4540812"/>
              <a:ext cx="336112" cy="1293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de-DE" sz="2400">
                <a:latin typeface="Calibri" pitchFamily="34" charset="0"/>
              </a:endParaRPr>
            </a:p>
          </p:txBody>
        </p:sp>
        <p:sp>
          <p:nvSpPr>
            <p:cNvPr id="37941" name="Line 51"/>
            <p:cNvSpPr>
              <a:spLocks noChangeShapeType="1"/>
            </p:cNvSpPr>
            <p:nvPr/>
          </p:nvSpPr>
          <p:spPr bwMode="auto">
            <a:xfrm>
              <a:off x="7000892" y="4488505"/>
              <a:ext cx="0" cy="893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37942" name="Line 52"/>
            <p:cNvSpPr>
              <a:spLocks noChangeShapeType="1"/>
            </p:cNvSpPr>
            <p:nvPr/>
          </p:nvSpPr>
          <p:spPr bwMode="auto">
            <a:xfrm>
              <a:off x="7000892" y="4637818"/>
              <a:ext cx="0" cy="855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37943" name="Rectangle 24"/>
            <p:cNvSpPr>
              <a:spLocks noChangeArrowheads="1"/>
            </p:cNvSpPr>
            <p:nvPr/>
          </p:nvSpPr>
          <p:spPr bwMode="auto">
            <a:xfrm>
              <a:off x="7000892" y="4537959"/>
              <a:ext cx="398205" cy="129342"/>
            </a:xfrm>
            <a:prstGeom prst="rect">
              <a:avLst/>
            </a:prstGeom>
            <a:solidFill>
              <a:srgbClr val="FF00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de-DE" sz="2400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sp>
        <p:nvSpPr>
          <p:cNvPr id="75" name="Textfeld 74"/>
          <p:cNvSpPr txBox="1">
            <a:spLocks noChangeArrowheads="1"/>
          </p:cNvSpPr>
          <p:nvPr/>
        </p:nvSpPr>
        <p:spPr bwMode="auto">
          <a:xfrm>
            <a:off x="7786688" y="4749800"/>
            <a:ext cx="754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/>
              <a:t>Gain</a:t>
            </a:r>
          </a:p>
        </p:txBody>
      </p:sp>
      <p:sp>
        <p:nvSpPr>
          <p:cNvPr id="76" name="Textfeld 75"/>
          <p:cNvSpPr txBox="1">
            <a:spLocks noChangeArrowheads="1"/>
          </p:cNvSpPr>
          <p:nvPr/>
        </p:nvSpPr>
        <p:spPr bwMode="auto">
          <a:xfrm>
            <a:off x="1785938" y="3148013"/>
            <a:ext cx="4124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de-DE" altLang="de-DE"/>
              <a:t>  longer beam path </a:t>
            </a:r>
          </a:p>
          <a:p>
            <a:pPr eaLnBrk="1" hangingPunct="1">
              <a:buFont typeface="Arial" charset="0"/>
              <a:buChar char="•"/>
            </a:pPr>
            <a:r>
              <a:rPr lang="de-DE" altLang="de-DE"/>
              <a:t>  better neutron guide</a:t>
            </a:r>
          </a:p>
          <a:p>
            <a:pPr eaLnBrk="1" hangingPunct="1">
              <a:buFont typeface="Arial" charset="0"/>
              <a:buChar char="•"/>
            </a:pPr>
            <a:r>
              <a:rPr lang="de-DE" altLang="de-DE"/>
              <a:t>  larger curvature of the neutron guide</a:t>
            </a:r>
          </a:p>
        </p:txBody>
      </p:sp>
      <p:sp>
        <p:nvSpPr>
          <p:cNvPr id="37927" name="Rectangle 2"/>
          <p:cNvSpPr>
            <a:spLocks noChangeArrowheads="1"/>
          </p:cNvSpPr>
          <p:nvPr/>
        </p:nvSpPr>
        <p:spPr bwMode="auto">
          <a:xfrm>
            <a:off x="968375" y="0"/>
            <a:ext cx="81756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>
                <a:solidFill>
                  <a:schemeClr val="bg1"/>
                </a:solidFill>
              </a:rPr>
              <a:t>Upgrade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1177</Words>
  <Application>Microsoft Office PowerPoint</Application>
  <PresentationFormat>Bildschirmpräsentation (4:3)</PresentationFormat>
  <Paragraphs>291</Paragraphs>
  <Slides>37</Slides>
  <Notes>11</Notes>
  <HiddenSlides>0</HiddenSlides>
  <MMClips>6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Larissa-Design</vt:lpstr>
      <vt:lpstr>Graph</vt:lpstr>
      <vt:lpstr>PHOTO-PAINT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Bragg edges</vt:lpstr>
      <vt:lpstr>PowerPoint-Präsentation</vt:lpstr>
      <vt:lpstr>    3D Phase mapping in metals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Monica Mantel</dc:creator>
  <cp:lastModifiedBy>Nikolay Kardjilov</cp:lastModifiedBy>
  <cp:revision>378</cp:revision>
  <dcterms:created xsi:type="dcterms:W3CDTF">2009-04-16T12:28:49Z</dcterms:created>
  <dcterms:modified xsi:type="dcterms:W3CDTF">2015-11-15T12:04:55Z</dcterms:modified>
</cp:coreProperties>
</file>