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2" r:id="rId3"/>
    <p:sldId id="261" r:id="rId4"/>
    <p:sldId id="273" r:id="rId5"/>
    <p:sldId id="259" r:id="rId6"/>
    <p:sldId id="276" r:id="rId7"/>
    <p:sldId id="260" r:id="rId8"/>
    <p:sldId id="275" r:id="rId9"/>
    <p:sldId id="274" r:id="rId10"/>
    <p:sldId id="264" r:id="rId11"/>
    <p:sldId id="265" r:id="rId12"/>
    <p:sldId id="269" r:id="rId13"/>
    <p:sldId id="270" r:id="rId14"/>
    <p:sldId id="285" r:id="rId15"/>
    <p:sldId id="286" r:id="rId16"/>
    <p:sldId id="287" r:id="rId17"/>
    <p:sldId id="288" r:id="rId18"/>
    <p:sldId id="289" r:id="rId19"/>
    <p:sldId id="290" r:id="rId20"/>
    <p:sldId id="291" r:id="rId21"/>
    <p:sldId id="284" r:id="rId22"/>
    <p:sldId id="282" r:id="rId23"/>
    <p:sldId id="283" r:id="rId24"/>
    <p:sldId id="279" r:id="rId25"/>
    <p:sldId id="280"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46" autoAdjust="0"/>
  </p:normalViewPr>
  <p:slideViewPr>
    <p:cSldViewPr>
      <p:cViewPr varScale="1">
        <p:scale>
          <a:sx n="54" d="100"/>
          <a:sy n="54" d="100"/>
        </p:scale>
        <p:origin x="1805"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57" tIns="46929" rIns="93857" bIns="4692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857" tIns="46929" rIns="93857" bIns="46929" rtlCol="0"/>
          <a:lstStyle>
            <a:lvl1pPr algn="r">
              <a:defRPr sz="1200"/>
            </a:lvl1pPr>
          </a:lstStyle>
          <a:p>
            <a:fld id="{7F597F38-3BF5-41D6-A25C-0876C1504A12}" type="datetimeFigureOut">
              <a:rPr lang="en-US" smtClean="0"/>
              <a:t>11/10/2015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57" tIns="46929" rIns="93857" bIns="46929"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857" tIns="46929" rIns="93857" bIns="469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857" tIns="46929" rIns="93857" bIns="4692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857" tIns="46929" rIns="93857" bIns="46929" rtlCol="0" anchor="b"/>
          <a:lstStyle>
            <a:lvl1pPr algn="r">
              <a:defRPr sz="1200"/>
            </a:lvl1pPr>
          </a:lstStyle>
          <a:p>
            <a:fld id="{238B6DFB-5C60-434E-B763-0628B4D9D360}" type="slidenum">
              <a:rPr lang="en-US" smtClean="0"/>
              <a:t>‹#›</a:t>
            </a:fld>
            <a:endParaRPr lang="en-US"/>
          </a:p>
        </p:txBody>
      </p:sp>
    </p:spTree>
    <p:extLst>
      <p:ext uri="{BB962C8B-B14F-4D97-AF65-F5344CB8AC3E}">
        <p14:creationId xmlns:p14="http://schemas.microsoft.com/office/powerpoint/2010/main" val="404148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a:t>
            </a:fld>
            <a:endParaRPr lang="en-US"/>
          </a:p>
        </p:txBody>
      </p:sp>
    </p:spTree>
    <p:extLst>
      <p:ext uri="{BB962C8B-B14F-4D97-AF65-F5344CB8AC3E}">
        <p14:creationId xmlns:p14="http://schemas.microsoft.com/office/powerpoint/2010/main" val="228903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10</a:t>
            </a:fld>
            <a:endParaRPr lang="en-US"/>
          </a:p>
        </p:txBody>
      </p:sp>
    </p:spTree>
    <p:extLst>
      <p:ext uri="{BB962C8B-B14F-4D97-AF65-F5344CB8AC3E}">
        <p14:creationId xmlns:p14="http://schemas.microsoft.com/office/powerpoint/2010/main" val="299168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11</a:t>
            </a:fld>
            <a:endParaRPr lang="en-US"/>
          </a:p>
        </p:txBody>
      </p:sp>
    </p:spTree>
    <p:extLst>
      <p:ext uri="{BB962C8B-B14F-4D97-AF65-F5344CB8AC3E}">
        <p14:creationId xmlns:p14="http://schemas.microsoft.com/office/powerpoint/2010/main" val="104026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12</a:t>
            </a:fld>
            <a:endParaRPr lang="en-US"/>
          </a:p>
        </p:txBody>
      </p:sp>
    </p:spTree>
    <p:extLst>
      <p:ext uri="{BB962C8B-B14F-4D97-AF65-F5344CB8AC3E}">
        <p14:creationId xmlns:p14="http://schemas.microsoft.com/office/powerpoint/2010/main" val="305150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13</a:t>
            </a:fld>
            <a:endParaRPr lang="en-US"/>
          </a:p>
        </p:txBody>
      </p:sp>
    </p:spTree>
    <p:extLst>
      <p:ext uri="{BB962C8B-B14F-4D97-AF65-F5344CB8AC3E}">
        <p14:creationId xmlns:p14="http://schemas.microsoft.com/office/powerpoint/2010/main" val="195556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14</a:t>
            </a:fld>
            <a:endParaRPr lang="en-US"/>
          </a:p>
        </p:txBody>
      </p:sp>
    </p:spTree>
    <p:extLst>
      <p:ext uri="{BB962C8B-B14F-4D97-AF65-F5344CB8AC3E}">
        <p14:creationId xmlns:p14="http://schemas.microsoft.com/office/powerpoint/2010/main" val="404951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15</a:t>
            </a:fld>
            <a:endParaRPr lang="en-US"/>
          </a:p>
        </p:txBody>
      </p:sp>
    </p:spTree>
    <p:extLst>
      <p:ext uri="{BB962C8B-B14F-4D97-AF65-F5344CB8AC3E}">
        <p14:creationId xmlns:p14="http://schemas.microsoft.com/office/powerpoint/2010/main" val="48514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16</a:t>
            </a:fld>
            <a:endParaRPr lang="en-US"/>
          </a:p>
        </p:txBody>
      </p:sp>
    </p:spTree>
    <p:extLst>
      <p:ext uri="{BB962C8B-B14F-4D97-AF65-F5344CB8AC3E}">
        <p14:creationId xmlns:p14="http://schemas.microsoft.com/office/powerpoint/2010/main" val="78316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17</a:t>
            </a:fld>
            <a:endParaRPr lang="en-US"/>
          </a:p>
        </p:txBody>
      </p:sp>
    </p:spTree>
    <p:extLst>
      <p:ext uri="{BB962C8B-B14F-4D97-AF65-F5344CB8AC3E}">
        <p14:creationId xmlns:p14="http://schemas.microsoft.com/office/powerpoint/2010/main" val="68571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18</a:t>
            </a:fld>
            <a:endParaRPr lang="en-US"/>
          </a:p>
        </p:txBody>
      </p:sp>
    </p:spTree>
    <p:extLst>
      <p:ext uri="{BB962C8B-B14F-4D97-AF65-F5344CB8AC3E}">
        <p14:creationId xmlns:p14="http://schemas.microsoft.com/office/powerpoint/2010/main" val="239760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19</a:t>
            </a:fld>
            <a:endParaRPr lang="en-US"/>
          </a:p>
        </p:txBody>
      </p:sp>
    </p:spTree>
    <p:extLst>
      <p:ext uri="{BB962C8B-B14F-4D97-AF65-F5344CB8AC3E}">
        <p14:creationId xmlns:p14="http://schemas.microsoft.com/office/powerpoint/2010/main" val="132817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a:t>
            </a:fld>
            <a:endParaRPr lang="en-US"/>
          </a:p>
        </p:txBody>
      </p:sp>
    </p:spTree>
    <p:extLst>
      <p:ext uri="{BB962C8B-B14F-4D97-AF65-F5344CB8AC3E}">
        <p14:creationId xmlns:p14="http://schemas.microsoft.com/office/powerpoint/2010/main" val="555718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20</a:t>
            </a:fld>
            <a:endParaRPr lang="en-US"/>
          </a:p>
        </p:txBody>
      </p:sp>
    </p:spTree>
    <p:extLst>
      <p:ext uri="{BB962C8B-B14F-4D97-AF65-F5344CB8AC3E}">
        <p14:creationId xmlns:p14="http://schemas.microsoft.com/office/powerpoint/2010/main" val="350159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21</a:t>
            </a:fld>
            <a:endParaRPr lang="en-US"/>
          </a:p>
        </p:txBody>
      </p:sp>
    </p:spTree>
    <p:extLst>
      <p:ext uri="{BB962C8B-B14F-4D97-AF65-F5344CB8AC3E}">
        <p14:creationId xmlns:p14="http://schemas.microsoft.com/office/powerpoint/2010/main" val="67035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22</a:t>
            </a:fld>
            <a:endParaRPr lang="en-US"/>
          </a:p>
        </p:txBody>
      </p:sp>
    </p:spTree>
    <p:extLst>
      <p:ext uri="{BB962C8B-B14F-4D97-AF65-F5344CB8AC3E}">
        <p14:creationId xmlns:p14="http://schemas.microsoft.com/office/powerpoint/2010/main" val="291820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23</a:t>
            </a:fld>
            <a:endParaRPr lang="en-US"/>
          </a:p>
        </p:txBody>
      </p:sp>
    </p:spTree>
    <p:extLst>
      <p:ext uri="{BB962C8B-B14F-4D97-AF65-F5344CB8AC3E}">
        <p14:creationId xmlns:p14="http://schemas.microsoft.com/office/powerpoint/2010/main" val="191521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24</a:t>
            </a:fld>
            <a:endParaRPr lang="en-US"/>
          </a:p>
        </p:txBody>
      </p:sp>
    </p:spTree>
    <p:extLst>
      <p:ext uri="{BB962C8B-B14F-4D97-AF65-F5344CB8AC3E}">
        <p14:creationId xmlns:p14="http://schemas.microsoft.com/office/powerpoint/2010/main" val="26586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25</a:t>
            </a:fld>
            <a:endParaRPr lang="en-US"/>
          </a:p>
        </p:txBody>
      </p:sp>
    </p:spTree>
    <p:extLst>
      <p:ext uri="{BB962C8B-B14F-4D97-AF65-F5344CB8AC3E}">
        <p14:creationId xmlns:p14="http://schemas.microsoft.com/office/powerpoint/2010/main" val="1506365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26</a:t>
            </a:fld>
            <a:endParaRPr lang="en-US"/>
          </a:p>
        </p:txBody>
      </p:sp>
    </p:spTree>
    <p:extLst>
      <p:ext uri="{BB962C8B-B14F-4D97-AF65-F5344CB8AC3E}">
        <p14:creationId xmlns:p14="http://schemas.microsoft.com/office/powerpoint/2010/main" val="112756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3</a:t>
            </a:fld>
            <a:endParaRPr lang="en-US"/>
          </a:p>
        </p:txBody>
      </p:sp>
    </p:spTree>
    <p:extLst>
      <p:ext uri="{BB962C8B-B14F-4D97-AF65-F5344CB8AC3E}">
        <p14:creationId xmlns:p14="http://schemas.microsoft.com/office/powerpoint/2010/main" val="263363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4</a:t>
            </a:fld>
            <a:endParaRPr lang="en-US"/>
          </a:p>
        </p:txBody>
      </p:sp>
    </p:spTree>
    <p:extLst>
      <p:ext uri="{BB962C8B-B14F-4D97-AF65-F5344CB8AC3E}">
        <p14:creationId xmlns:p14="http://schemas.microsoft.com/office/powerpoint/2010/main" val="305688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5</a:t>
            </a:fld>
            <a:endParaRPr lang="en-US"/>
          </a:p>
        </p:txBody>
      </p:sp>
    </p:spTree>
    <p:extLst>
      <p:ext uri="{BB962C8B-B14F-4D97-AF65-F5344CB8AC3E}">
        <p14:creationId xmlns:p14="http://schemas.microsoft.com/office/powerpoint/2010/main" val="337878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6</a:t>
            </a:fld>
            <a:endParaRPr lang="en-US"/>
          </a:p>
        </p:txBody>
      </p:sp>
    </p:spTree>
    <p:extLst>
      <p:ext uri="{BB962C8B-B14F-4D97-AF65-F5344CB8AC3E}">
        <p14:creationId xmlns:p14="http://schemas.microsoft.com/office/powerpoint/2010/main" val="406610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7</a:t>
            </a:fld>
            <a:endParaRPr lang="en-US"/>
          </a:p>
        </p:txBody>
      </p:sp>
    </p:spTree>
    <p:extLst>
      <p:ext uri="{BB962C8B-B14F-4D97-AF65-F5344CB8AC3E}">
        <p14:creationId xmlns:p14="http://schemas.microsoft.com/office/powerpoint/2010/main" val="158344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8</a:t>
            </a:fld>
            <a:endParaRPr lang="en-US"/>
          </a:p>
        </p:txBody>
      </p:sp>
    </p:spTree>
    <p:extLst>
      <p:ext uri="{BB962C8B-B14F-4D97-AF65-F5344CB8AC3E}">
        <p14:creationId xmlns:p14="http://schemas.microsoft.com/office/powerpoint/2010/main" val="168486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8B6DFB-5C60-434E-B763-0628B4D9D360}" type="slidenum">
              <a:rPr lang="en-US" smtClean="0"/>
              <a:t>9</a:t>
            </a:fld>
            <a:endParaRPr lang="en-US"/>
          </a:p>
        </p:txBody>
      </p:sp>
    </p:spTree>
    <p:extLst>
      <p:ext uri="{BB962C8B-B14F-4D97-AF65-F5344CB8AC3E}">
        <p14:creationId xmlns:p14="http://schemas.microsoft.com/office/powerpoint/2010/main" val="32551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A6C46-7430-45AB-A94F-1D7F258223DF}"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61779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B9529-74D3-4C72-A3FE-22333ED8FE20}"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9957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17C0D-6BCB-4F67-93FA-6F318D0FFB51}"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904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0134E-FD87-458A-90B1-1FF3EA348EBB}"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04EF8-27F0-4BAE-BF63-9671BE9DC942}" type="datetime1">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00EF8-4C1B-4F24-AD95-055397573B55}"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857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8B540D-28B6-40E1-9FA5-321FD5F8A840}" type="datetime1">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0948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DD7C2-67FA-4A3E-A8DA-6B89554BAE7A}" type="datetime1">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25088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8EF2A-A336-467E-85B5-DFA288D9E5C1}" type="datetime1">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26537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DAB13-E112-46F3-8230-6D6AC885B20D}"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14881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40BA2-AAD0-42C4-B676-5E63733074F9}" type="datetime1">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3361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96261-C2F4-4681-A09D-275D69EBD980}" type="datetime1">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7C49B-6361-429E-95C0-8ACFC6C4674B}" type="slidenum">
              <a:rPr lang="en-US" smtClean="0"/>
              <a:t>‹#›</a:t>
            </a:fld>
            <a:endParaRPr lang="en-US"/>
          </a:p>
        </p:txBody>
      </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47851"/>
          </a:xfrm>
        </p:spPr>
        <p:txBody>
          <a:bodyPr>
            <a:noAutofit/>
          </a:bodyPr>
          <a:lstStyle/>
          <a:p>
            <a:r>
              <a:rPr lang="en-US" sz="3600" dirty="0" smtClean="0">
                <a:latin typeface="Arial" pitchFamily="34" charset="0"/>
                <a:cs typeface="Arial" pitchFamily="34" charset="0"/>
              </a:rPr>
              <a:t>The Application of a Graded Approach in the Regulation of Research Reactors at the U.S. Nuclear Regulatory Commission </a:t>
            </a:r>
            <a:endParaRPr lang="en-US" sz="3600" dirty="0">
              <a:latin typeface="Arial" pitchFamily="34" charset="0"/>
              <a:cs typeface="Arial" pitchFamily="34" charset="0"/>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latin typeface="Arial" pitchFamily="34" charset="0"/>
                <a:cs typeface="Arial" pitchFamily="34" charset="0"/>
              </a:rPr>
              <a:t>November 19, 2015</a:t>
            </a:r>
          </a:p>
          <a:p>
            <a:endParaRPr lang="en-US" dirty="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Alexander Adams, Jr.</a:t>
            </a:r>
          </a:p>
          <a:p>
            <a:r>
              <a:rPr lang="en-US" dirty="0" smtClean="0">
                <a:solidFill>
                  <a:schemeClr val="tx1"/>
                </a:solidFill>
                <a:latin typeface="Arial" pitchFamily="34" charset="0"/>
                <a:cs typeface="Arial" pitchFamily="34" charset="0"/>
              </a:rPr>
              <a:t>Chief</a:t>
            </a:r>
          </a:p>
          <a:p>
            <a:r>
              <a:rPr lang="en-US" dirty="0" smtClean="0">
                <a:solidFill>
                  <a:schemeClr val="tx1"/>
                </a:solidFill>
                <a:latin typeface="Arial" pitchFamily="34" charset="0"/>
                <a:cs typeface="Arial" pitchFamily="34" charset="0"/>
              </a:rPr>
              <a:t>Research and Test Reactors Licensing Branch </a:t>
            </a:r>
            <a:endParaRPr lang="en-US" dirty="0">
              <a:solidFill>
                <a:schemeClr val="tx1"/>
              </a:solidFill>
              <a:latin typeface="Arial" pitchFamily="34" charset="0"/>
              <a:cs typeface="Arial" pitchFamily="34" charset="0"/>
            </a:endParaRPr>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5319504" y="228600"/>
            <a:ext cx="3443496" cy="1295399"/>
          </a:xfrm>
          <a:prstGeom prst="rect">
            <a:avLst/>
          </a:prstGeom>
          <a:noFill/>
        </p:spPr>
      </p:pic>
    </p:spTree>
    <p:extLst>
      <p:ext uri="{BB962C8B-B14F-4D97-AF65-F5344CB8AC3E}">
        <p14:creationId xmlns:p14="http://schemas.microsoft.com/office/powerpoint/2010/main" val="2747855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r>
              <a:rPr lang="en-US" dirty="0" smtClean="0"/>
              <a:t>Reactor Categorization</a:t>
            </a:r>
            <a:endParaRPr lang="en-US" dirty="0"/>
          </a:p>
        </p:txBody>
      </p:sp>
      <p:sp>
        <p:nvSpPr>
          <p:cNvPr id="3" name="Content Placeholder 2"/>
          <p:cNvSpPr>
            <a:spLocks noGrp="1"/>
          </p:cNvSpPr>
          <p:nvPr>
            <p:ph idx="1"/>
          </p:nvPr>
        </p:nvSpPr>
        <p:spPr>
          <a:xfrm>
            <a:off x="457200" y="1981200"/>
            <a:ext cx="8229600" cy="4267200"/>
          </a:xfrm>
        </p:spPr>
        <p:txBody>
          <a:bodyPr>
            <a:normAutofit/>
          </a:bodyPr>
          <a:lstStyle/>
          <a:p>
            <a:pPr marL="0" indent="0">
              <a:buNone/>
            </a:pPr>
            <a:r>
              <a:rPr lang="en-US" dirty="0" smtClean="0"/>
              <a:t>Commercial research reactor</a:t>
            </a:r>
          </a:p>
          <a:p>
            <a:pPr marL="0" indent="0">
              <a:buNone/>
            </a:pPr>
            <a:r>
              <a:rPr lang="en-US" dirty="0"/>
              <a:t> </a:t>
            </a:r>
            <a:r>
              <a:rPr lang="en-US" dirty="0" smtClean="0"/>
              <a:t> - More than 50 percent of the </a:t>
            </a:r>
          </a:p>
          <a:p>
            <a:pPr marL="0" indent="0">
              <a:buNone/>
            </a:pPr>
            <a:r>
              <a:rPr lang="en-US" dirty="0" smtClean="0"/>
              <a:t>      annual cost of owning and operating </a:t>
            </a:r>
          </a:p>
          <a:p>
            <a:pPr marL="0" indent="0">
              <a:buNone/>
            </a:pPr>
            <a:r>
              <a:rPr lang="en-US" dirty="0" smtClean="0"/>
              <a:t>      the facility is devoted to items for sale or </a:t>
            </a:r>
          </a:p>
          <a:p>
            <a:pPr marL="0" indent="0">
              <a:buNone/>
            </a:pPr>
            <a:r>
              <a:rPr lang="en-US" dirty="0" smtClean="0"/>
              <a:t>      commercial distribution or service other than</a:t>
            </a:r>
          </a:p>
          <a:p>
            <a:pPr marL="0" indent="0">
              <a:buNone/>
            </a:pPr>
            <a:r>
              <a:rPr lang="en-US" dirty="0" smtClean="0"/>
              <a:t>      research and development or education or</a:t>
            </a:r>
          </a:p>
          <a:p>
            <a:pPr marL="0" indent="0">
              <a:buNone/>
            </a:pPr>
            <a:r>
              <a:rPr lang="en-US" dirty="0"/>
              <a:t> </a:t>
            </a:r>
            <a:r>
              <a:rPr lang="en-US" dirty="0" smtClean="0"/>
              <a:t>     training</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10</a:t>
            </a:fld>
            <a:endParaRPr lang="en-US"/>
          </a:p>
        </p:txBody>
      </p:sp>
      <p:pic>
        <p:nvPicPr>
          <p:cNvPr id="6" name="Picture 5"/>
          <p:cNvPicPr>
            <a:picLocks noChangeAspect="1"/>
          </p:cNvPicPr>
          <p:nvPr/>
        </p:nvPicPr>
        <p:blipFill>
          <a:blip r:embed="rId4"/>
          <a:stretch>
            <a:fillRect/>
          </a:stretch>
        </p:blipFill>
        <p:spPr>
          <a:xfrm>
            <a:off x="6567487" y="1752600"/>
            <a:ext cx="2095500" cy="1343025"/>
          </a:xfrm>
          <a:prstGeom prst="rect">
            <a:avLst/>
          </a:prstGeom>
        </p:spPr>
      </p:pic>
    </p:spTree>
    <p:extLst>
      <p:ext uri="{BB962C8B-B14F-4D97-AF65-F5344CB8AC3E}">
        <p14:creationId xmlns:p14="http://schemas.microsoft.com/office/powerpoint/2010/main" val="292387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228600"/>
          </a:xfrm>
        </p:spPr>
        <p:txBody>
          <a:bodyPr>
            <a:normAutofit fontScale="90000"/>
          </a:bodyPr>
          <a:lstStyle/>
          <a:p>
            <a:r>
              <a:rPr lang="en-US" dirty="0" smtClean="0"/>
              <a:t>Atomic Energy Act</a:t>
            </a:r>
            <a:endParaRPr lang="en-US" dirty="0"/>
          </a:p>
        </p:txBody>
      </p:sp>
      <p:sp>
        <p:nvSpPr>
          <p:cNvPr id="3" name="Content Placeholder 2"/>
          <p:cNvSpPr>
            <a:spLocks noGrp="1"/>
          </p:cNvSpPr>
          <p:nvPr>
            <p:ph idx="1"/>
          </p:nvPr>
        </p:nvSpPr>
        <p:spPr>
          <a:xfrm>
            <a:off x="457200" y="2057400"/>
            <a:ext cx="8229600" cy="4068763"/>
          </a:xfrm>
        </p:spPr>
        <p:txBody>
          <a:bodyPr>
            <a:normAutofit lnSpcReduction="10000"/>
          </a:bodyPr>
          <a:lstStyle/>
          <a:p>
            <a:pPr marL="0" indent="0">
              <a:buNone/>
            </a:pPr>
            <a:r>
              <a:rPr lang="en-US" dirty="0"/>
              <a:t>Commission is directed to impose only such minimum amount of regulation of the licensee as the Commission finds will permit the Commission to fulfill its obligations under this Act to promote the common defense and security and to protect the health and safety of the public and will permit the conduct of widespread and diverse research and </a:t>
            </a:r>
            <a:r>
              <a:rPr lang="en-US" dirty="0" smtClean="0"/>
              <a:t>development</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11</a:t>
            </a:fld>
            <a:endParaRPr lang="en-US"/>
          </a:p>
        </p:txBody>
      </p:sp>
    </p:spTree>
    <p:extLst>
      <p:ext uri="{BB962C8B-B14F-4D97-AF65-F5344CB8AC3E}">
        <p14:creationId xmlns:p14="http://schemas.microsoft.com/office/powerpoint/2010/main" val="285374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54897"/>
          </a:xfrm>
        </p:spPr>
        <p:txBody>
          <a:bodyPr>
            <a:normAutofit fontScale="90000"/>
          </a:bodyPr>
          <a:lstStyle/>
          <a:p>
            <a:r>
              <a:rPr lang="en-US" dirty="0" smtClean="0"/>
              <a:t>Graded Approach in the Licensing Process </a:t>
            </a:r>
            <a:endParaRPr lang="en-US" dirty="0"/>
          </a:p>
        </p:txBody>
      </p:sp>
      <p:sp>
        <p:nvSpPr>
          <p:cNvPr id="3" name="Content Placeholder 2"/>
          <p:cNvSpPr>
            <a:spLocks noGrp="1"/>
          </p:cNvSpPr>
          <p:nvPr>
            <p:ph idx="1"/>
          </p:nvPr>
        </p:nvSpPr>
        <p:spPr>
          <a:xfrm>
            <a:off x="400050" y="2142742"/>
            <a:ext cx="8229600" cy="4068763"/>
          </a:xfrm>
        </p:spPr>
        <p:txBody>
          <a:bodyPr>
            <a:normAutofit/>
          </a:bodyPr>
          <a:lstStyle/>
          <a:p>
            <a:pPr marL="0" indent="0">
              <a:spcBef>
                <a:spcPts val="0"/>
              </a:spcBef>
              <a:buNone/>
            </a:pPr>
            <a:r>
              <a:rPr lang="en-US" dirty="0" smtClean="0"/>
              <a:t>The licensing process gets more complex as the risk of a facility increases</a:t>
            </a:r>
          </a:p>
          <a:p>
            <a:pPr marL="0" indent="0">
              <a:spcBef>
                <a:spcPts val="0"/>
              </a:spcBef>
              <a:buNone/>
            </a:pPr>
            <a:r>
              <a:rPr lang="en-US" dirty="0"/>
              <a:t> </a:t>
            </a:r>
            <a:r>
              <a:rPr lang="en-US" dirty="0" smtClean="0"/>
              <a:t> -  Mandatory hearings for test reactor and</a:t>
            </a:r>
          </a:p>
          <a:p>
            <a:pPr marL="0" indent="0">
              <a:spcBef>
                <a:spcPts val="0"/>
              </a:spcBef>
              <a:buNone/>
            </a:pPr>
            <a:r>
              <a:rPr lang="en-US" dirty="0"/>
              <a:t> </a:t>
            </a:r>
            <a:r>
              <a:rPr lang="en-US" dirty="0" smtClean="0"/>
              <a:t>       commercial facility construction permits  </a:t>
            </a:r>
          </a:p>
          <a:p>
            <a:pPr marL="0" indent="0">
              <a:spcBef>
                <a:spcPts val="0"/>
              </a:spcBef>
              <a:buNone/>
            </a:pPr>
            <a:r>
              <a:rPr lang="en-US" dirty="0"/>
              <a:t> </a:t>
            </a:r>
            <a:r>
              <a:rPr lang="en-US" dirty="0" smtClean="0"/>
              <a:t> -  Advisory Committee on Reactor Safeguards</a:t>
            </a:r>
          </a:p>
          <a:p>
            <a:pPr marL="0" indent="0">
              <a:spcBef>
                <a:spcPts val="0"/>
              </a:spcBef>
              <a:buNone/>
            </a:pPr>
            <a:r>
              <a:rPr lang="en-US" dirty="0"/>
              <a:t> </a:t>
            </a:r>
            <a:r>
              <a:rPr lang="en-US" dirty="0" smtClean="0"/>
              <a:t>       review for construction permits and </a:t>
            </a:r>
          </a:p>
          <a:p>
            <a:pPr marL="0" indent="0">
              <a:spcBef>
                <a:spcPts val="0"/>
              </a:spcBef>
              <a:buNone/>
            </a:pPr>
            <a:r>
              <a:rPr lang="en-US" dirty="0"/>
              <a:t> </a:t>
            </a:r>
            <a:r>
              <a:rPr lang="en-US" dirty="0" smtClean="0"/>
              <a:t>       operating licenses for test reactor and</a:t>
            </a:r>
          </a:p>
          <a:p>
            <a:pPr marL="0" indent="0">
              <a:spcBef>
                <a:spcPts val="0"/>
              </a:spcBef>
              <a:buNone/>
            </a:pPr>
            <a:r>
              <a:rPr lang="en-US" dirty="0"/>
              <a:t> </a:t>
            </a:r>
            <a:r>
              <a:rPr lang="en-US" dirty="0" smtClean="0"/>
              <a:t>       commercial facilities</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12</a:t>
            </a:fld>
            <a:endParaRPr lang="en-US"/>
          </a:p>
        </p:txBody>
      </p:sp>
    </p:spTree>
    <p:extLst>
      <p:ext uri="{BB962C8B-B14F-4D97-AF65-F5344CB8AC3E}">
        <p14:creationId xmlns:p14="http://schemas.microsoft.com/office/powerpoint/2010/main" val="1348197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007"/>
            <a:ext cx="8229600" cy="685800"/>
          </a:xfrm>
        </p:spPr>
        <p:txBody>
          <a:bodyPr>
            <a:normAutofit fontScale="90000"/>
          </a:bodyPr>
          <a:lstStyle/>
          <a:p>
            <a:r>
              <a:rPr lang="en-US" dirty="0" smtClean="0"/>
              <a:t>Graded Approach in the Licensing Process</a:t>
            </a:r>
            <a:r>
              <a:rPr lang="en-US" dirty="0"/>
              <a:t/>
            </a:r>
            <a:br>
              <a:rPr lang="en-US" dirty="0"/>
            </a:br>
            <a:endParaRPr lang="en-US" dirty="0"/>
          </a:p>
        </p:txBody>
      </p:sp>
      <p:sp>
        <p:nvSpPr>
          <p:cNvPr id="3" name="Content Placeholder 2"/>
          <p:cNvSpPr>
            <a:spLocks noGrp="1"/>
          </p:cNvSpPr>
          <p:nvPr>
            <p:ph idx="1"/>
          </p:nvPr>
        </p:nvSpPr>
        <p:spPr>
          <a:xfrm>
            <a:off x="533400" y="2308224"/>
            <a:ext cx="8229600" cy="4221163"/>
          </a:xfrm>
        </p:spPr>
        <p:txBody>
          <a:bodyPr>
            <a:normAutofit fontScale="92500" lnSpcReduction="10000"/>
          </a:bodyPr>
          <a:lstStyle/>
          <a:p>
            <a:pPr marL="0" indent="0">
              <a:spcBef>
                <a:spcPts val="0"/>
              </a:spcBef>
              <a:buNone/>
            </a:pPr>
            <a:r>
              <a:rPr lang="en-US" dirty="0" smtClean="0"/>
              <a:t>License renewal process gets more </a:t>
            </a:r>
          </a:p>
          <a:p>
            <a:pPr marL="0" indent="0">
              <a:spcBef>
                <a:spcPts val="0"/>
              </a:spcBef>
              <a:buNone/>
            </a:pPr>
            <a:r>
              <a:rPr lang="en-US" dirty="0"/>
              <a:t> </a:t>
            </a:r>
            <a:r>
              <a:rPr lang="en-US" dirty="0" smtClean="0"/>
              <a:t>  rigorous as facility risk increases</a:t>
            </a:r>
          </a:p>
          <a:p>
            <a:pPr marL="0" indent="0">
              <a:buNone/>
            </a:pPr>
            <a:endParaRPr lang="en-US" dirty="0" smtClean="0"/>
          </a:p>
          <a:p>
            <a:pPr marL="0" indent="0">
              <a:spcBef>
                <a:spcPts val="0"/>
              </a:spcBef>
              <a:buNone/>
            </a:pPr>
            <a:r>
              <a:rPr lang="en-US" dirty="0" smtClean="0"/>
              <a:t>  -  2 MW and greater or facilities seeking a</a:t>
            </a:r>
          </a:p>
          <a:p>
            <a:pPr marL="0" indent="0">
              <a:spcBef>
                <a:spcPts val="0"/>
              </a:spcBef>
              <a:buNone/>
            </a:pPr>
            <a:r>
              <a:rPr lang="en-US" dirty="0"/>
              <a:t> </a:t>
            </a:r>
            <a:r>
              <a:rPr lang="en-US" dirty="0" smtClean="0"/>
              <a:t>       power increase undergo full review using</a:t>
            </a:r>
          </a:p>
          <a:p>
            <a:pPr marL="0" indent="0">
              <a:spcBef>
                <a:spcPts val="0"/>
              </a:spcBef>
              <a:buNone/>
            </a:pPr>
            <a:r>
              <a:rPr lang="en-US" dirty="0"/>
              <a:t> </a:t>
            </a:r>
            <a:r>
              <a:rPr lang="en-US" dirty="0" smtClean="0"/>
              <a:t>       NUREG-1537</a:t>
            </a:r>
          </a:p>
          <a:p>
            <a:pPr marL="0" indent="0">
              <a:spcBef>
                <a:spcPts val="0"/>
              </a:spcBef>
              <a:buNone/>
            </a:pPr>
            <a:r>
              <a:rPr lang="en-US" dirty="0" smtClean="0"/>
              <a:t>  -  Less than 2 MW undergo streamlined review</a:t>
            </a:r>
          </a:p>
          <a:p>
            <a:pPr marL="0" indent="0">
              <a:spcBef>
                <a:spcPts val="0"/>
              </a:spcBef>
              <a:buNone/>
            </a:pPr>
            <a:r>
              <a:rPr lang="en-US" dirty="0"/>
              <a:t> </a:t>
            </a:r>
            <a:r>
              <a:rPr lang="en-US" dirty="0" smtClean="0"/>
              <a:t>       than focuses on reactor, radiation protection,</a:t>
            </a:r>
          </a:p>
          <a:p>
            <a:pPr marL="0" indent="0">
              <a:spcBef>
                <a:spcPts val="0"/>
              </a:spcBef>
              <a:buNone/>
            </a:pPr>
            <a:r>
              <a:rPr lang="en-US" dirty="0"/>
              <a:t> </a:t>
            </a:r>
            <a:r>
              <a:rPr lang="en-US" dirty="0" smtClean="0"/>
              <a:t>       accidents and technical specifications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13</a:t>
            </a:fld>
            <a:endParaRPr lang="en-US"/>
          </a:p>
        </p:txBody>
      </p:sp>
      <p:pic>
        <p:nvPicPr>
          <p:cNvPr id="6" name="Picture 5"/>
          <p:cNvPicPr>
            <a:picLocks noChangeAspect="1"/>
          </p:cNvPicPr>
          <p:nvPr/>
        </p:nvPicPr>
        <p:blipFill>
          <a:blip r:embed="rId4"/>
          <a:stretch>
            <a:fillRect/>
          </a:stretch>
        </p:blipFill>
        <p:spPr>
          <a:xfrm>
            <a:off x="7086600" y="1676400"/>
            <a:ext cx="1600200" cy="2070495"/>
          </a:xfrm>
          <a:prstGeom prst="rect">
            <a:avLst/>
          </a:prstGeom>
        </p:spPr>
      </p:pic>
    </p:spTree>
    <p:extLst>
      <p:ext uri="{BB962C8B-B14F-4D97-AF65-F5344CB8AC3E}">
        <p14:creationId xmlns:p14="http://schemas.microsoft.com/office/powerpoint/2010/main" val="215640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fontScale="90000"/>
          </a:bodyPr>
          <a:lstStyle/>
          <a:p>
            <a:r>
              <a:rPr lang="en-US" dirty="0" smtClean="0"/>
              <a:t>Graded Approach in the Licensing Process</a:t>
            </a:r>
            <a:r>
              <a:rPr lang="en-US" dirty="0"/>
              <a:t/>
            </a:r>
            <a:br>
              <a:rPr lang="en-US" dirty="0"/>
            </a:b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pPr marL="0" indent="0">
              <a:buNone/>
            </a:pPr>
            <a:r>
              <a:rPr lang="en-US" dirty="0" smtClean="0"/>
              <a:t>Future license renewal proposed rule</a:t>
            </a:r>
          </a:p>
          <a:p>
            <a:pPr marL="0" indent="0">
              <a:buNone/>
            </a:pPr>
            <a:endParaRPr lang="en-US" dirty="0" smtClean="0"/>
          </a:p>
          <a:p>
            <a:pPr marL="0" indent="0">
              <a:spcBef>
                <a:spcPts val="0"/>
              </a:spcBef>
              <a:buNone/>
            </a:pPr>
            <a:r>
              <a:rPr lang="en-US" dirty="0" smtClean="0"/>
              <a:t>  -  Non-expiring license for non-commercial</a:t>
            </a:r>
          </a:p>
          <a:p>
            <a:pPr marL="0" indent="0">
              <a:spcBef>
                <a:spcPts val="0"/>
              </a:spcBef>
              <a:buNone/>
            </a:pPr>
            <a:r>
              <a:rPr lang="en-US" dirty="0"/>
              <a:t> </a:t>
            </a:r>
            <a:r>
              <a:rPr lang="en-US" dirty="0" smtClean="0"/>
              <a:t>       research reactors (SAR update every five</a:t>
            </a:r>
          </a:p>
          <a:p>
            <a:pPr marL="0" indent="0">
              <a:spcBef>
                <a:spcPts val="0"/>
              </a:spcBef>
              <a:buNone/>
            </a:pPr>
            <a:r>
              <a:rPr lang="en-US" dirty="0"/>
              <a:t> </a:t>
            </a:r>
            <a:r>
              <a:rPr lang="en-US" dirty="0" smtClean="0"/>
              <a:t>        years)</a:t>
            </a:r>
          </a:p>
          <a:p>
            <a:pPr marL="0" indent="0">
              <a:spcBef>
                <a:spcPts val="0"/>
              </a:spcBef>
              <a:buNone/>
            </a:pPr>
            <a:endParaRPr lang="en-US" dirty="0"/>
          </a:p>
          <a:p>
            <a:pPr marL="0" indent="0">
              <a:spcBef>
                <a:spcPts val="0"/>
              </a:spcBef>
              <a:buNone/>
            </a:pPr>
            <a:r>
              <a:rPr lang="en-US" dirty="0" smtClean="0"/>
              <a:t>  -  Streamlined review for commercial facilities</a:t>
            </a:r>
          </a:p>
          <a:p>
            <a:pPr marL="0" indent="0">
              <a:spcBef>
                <a:spcPts val="0"/>
              </a:spcBef>
              <a:buNone/>
            </a:pPr>
            <a:r>
              <a:rPr lang="en-US" dirty="0"/>
              <a:t> </a:t>
            </a:r>
            <a:r>
              <a:rPr lang="en-US" dirty="0" smtClean="0"/>
              <a:t>        and test reactors (review of changes to</a:t>
            </a:r>
          </a:p>
          <a:p>
            <a:pPr marL="0" indent="0">
              <a:spcBef>
                <a:spcPts val="0"/>
              </a:spcBef>
              <a:buNone/>
            </a:pPr>
            <a:r>
              <a:rPr lang="en-US" dirty="0"/>
              <a:t> </a:t>
            </a:r>
            <a:r>
              <a:rPr lang="en-US" dirty="0" smtClean="0"/>
              <a:t>        facility)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14</a:t>
            </a:fld>
            <a:endParaRPr lang="en-US"/>
          </a:p>
        </p:txBody>
      </p:sp>
    </p:spTree>
    <p:extLst>
      <p:ext uri="{BB962C8B-B14F-4D97-AF65-F5344CB8AC3E}">
        <p14:creationId xmlns:p14="http://schemas.microsoft.com/office/powerpoint/2010/main" val="60111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482723"/>
            <a:ext cx="8229600" cy="685800"/>
          </a:xfrm>
        </p:spPr>
        <p:txBody>
          <a:bodyPr>
            <a:normAutofit fontScale="90000"/>
          </a:bodyPr>
          <a:lstStyle/>
          <a:p>
            <a:r>
              <a:rPr lang="en-US" dirty="0" smtClean="0"/>
              <a:t>Graded Approach in Technical Requirements</a:t>
            </a:r>
            <a:r>
              <a:rPr lang="en-US" dirty="0"/>
              <a:t/>
            </a:r>
            <a:br>
              <a:rPr lang="en-US" dirty="0"/>
            </a:br>
            <a:endParaRPr lang="en-US" dirty="0"/>
          </a:p>
        </p:txBody>
      </p:sp>
      <p:sp>
        <p:nvSpPr>
          <p:cNvPr id="3" name="Content Placeholder 2"/>
          <p:cNvSpPr>
            <a:spLocks noGrp="1"/>
          </p:cNvSpPr>
          <p:nvPr>
            <p:ph idx="1"/>
          </p:nvPr>
        </p:nvSpPr>
        <p:spPr>
          <a:xfrm>
            <a:off x="490537" y="2317749"/>
            <a:ext cx="8229600" cy="4221163"/>
          </a:xfrm>
        </p:spPr>
        <p:txBody>
          <a:bodyPr>
            <a:normAutofit/>
          </a:bodyPr>
          <a:lstStyle/>
          <a:p>
            <a:pPr marL="0" indent="0">
              <a:spcBef>
                <a:spcPts val="0"/>
              </a:spcBef>
              <a:buNone/>
            </a:pPr>
            <a:r>
              <a:rPr lang="en-US" dirty="0" smtClean="0"/>
              <a:t>Technical requirements increase as the risk of a</a:t>
            </a:r>
          </a:p>
          <a:p>
            <a:pPr marL="0" indent="0">
              <a:spcBef>
                <a:spcPts val="0"/>
              </a:spcBef>
              <a:buNone/>
            </a:pPr>
            <a:r>
              <a:rPr lang="en-US" dirty="0"/>
              <a:t> </a:t>
            </a:r>
            <a:r>
              <a:rPr lang="en-US" dirty="0" smtClean="0"/>
              <a:t>  facility increases</a:t>
            </a:r>
          </a:p>
          <a:p>
            <a:pPr marL="0" indent="0">
              <a:buNone/>
            </a:pPr>
            <a:r>
              <a:rPr lang="en-US" dirty="0" smtClean="0"/>
              <a:t>  -  Design criteria</a:t>
            </a:r>
          </a:p>
          <a:p>
            <a:pPr marL="0" indent="0">
              <a:buNone/>
            </a:pPr>
            <a:r>
              <a:rPr lang="en-US" dirty="0" smtClean="0"/>
              <a:t>  -  Bounding fission product release</a:t>
            </a:r>
          </a:p>
          <a:p>
            <a:pPr marL="0" indent="0">
              <a:buNone/>
            </a:pPr>
            <a:r>
              <a:rPr lang="en-US" dirty="0" smtClean="0"/>
              <a:t>  -  Emergency planning</a:t>
            </a:r>
          </a:p>
          <a:p>
            <a:pPr marL="0" indent="0">
              <a:buNone/>
            </a:pPr>
            <a:r>
              <a:rPr lang="en-US" dirty="0" smtClean="0"/>
              <a:t>  -  Reactor siting</a:t>
            </a:r>
          </a:p>
          <a:p>
            <a:pPr marL="0" indent="0">
              <a:buNone/>
            </a:pPr>
            <a:r>
              <a:rPr lang="en-US" dirty="0" smtClean="0"/>
              <a:t>  -  Environmental requirements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15</a:t>
            </a:fld>
            <a:endParaRPr lang="en-US"/>
          </a:p>
        </p:txBody>
      </p:sp>
    </p:spTree>
    <p:extLst>
      <p:ext uri="{BB962C8B-B14F-4D97-AF65-F5344CB8AC3E}">
        <p14:creationId xmlns:p14="http://schemas.microsoft.com/office/powerpoint/2010/main" val="2660045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482723"/>
            <a:ext cx="8229600" cy="685800"/>
          </a:xfrm>
        </p:spPr>
        <p:txBody>
          <a:bodyPr>
            <a:normAutofit fontScale="90000"/>
          </a:bodyPr>
          <a:lstStyle/>
          <a:p>
            <a:r>
              <a:rPr lang="en-US" dirty="0" smtClean="0"/>
              <a:t>Graded Approach in Technical Requirements</a:t>
            </a:r>
            <a:r>
              <a:rPr lang="en-US" dirty="0"/>
              <a:t/>
            </a:r>
            <a:br>
              <a:rPr lang="en-US" dirty="0"/>
            </a:br>
            <a:endParaRPr lang="en-US" dirty="0"/>
          </a:p>
        </p:txBody>
      </p:sp>
      <p:sp>
        <p:nvSpPr>
          <p:cNvPr id="3" name="Content Placeholder 2"/>
          <p:cNvSpPr>
            <a:spLocks noGrp="1"/>
          </p:cNvSpPr>
          <p:nvPr>
            <p:ph idx="1"/>
          </p:nvPr>
        </p:nvSpPr>
        <p:spPr>
          <a:xfrm>
            <a:off x="490537" y="2317749"/>
            <a:ext cx="8229600" cy="4221163"/>
          </a:xfrm>
        </p:spPr>
        <p:txBody>
          <a:bodyPr>
            <a:normAutofit/>
          </a:bodyPr>
          <a:lstStyle/>
          <a:p>
            <a:pPr marL="0" indent="0">
              <a:spcBef>
                <a:spcPts val="0"/>
              </a:spcBef>
              <a:buNone/>
            </a:pPr>
            <a:r>
              <a:rPr lang="en-US" dirty="0" smtClean="0"/>
              <a:t>Design requirements</a:t>
            </a:r>
          </a:p>
          <a:p>
            <a:pPr marL="0" indent="0">
              <a:spcBef>
                <a:spcPts val="0"/>
              </a:spcBef>
              <a:buNone/>
            </a:pPr>
            <a:r>
              <a:rPr lang="en-US" dirty="0"/>
              <a:t> </a:t>
            </a:r>
            <a:r>
              <a:rPr lang="en-US" dirty="0" smtClean="0"/>
              <a:t> -  Power reactors – General Design</a:t>
            </a:r>
          </a:p>
          <a:p>
            <a:pPr marL="0" indent="0">
              <a:spcBef>
                <a:spcPts val="0"/>
              </a:spcBef>
              <a:buNone/>
            </a:pPr>
            <a:r>
              <a:rPr lang="en-US" dirty="0"/>
              <a:t> </a:t>
            </a:r>
            <a:r>
              <a:rPr lang="en-US" dirty="0" smtClean="0"/>
              <a:t>       Requirements for Nuclear Power Plants</a:t>
            </a:r>
            <a:endParaRPr lang="en-US" dirty="0"/>
          </a:p>
          <a:p>
            <a:pPr marL="0" indent="0">
              <a:spcBef>
                <a:spcPts val="0"/>
              </a:spcBef>
              <a:buNone/>
            </a:pPr>
            <a:r>
              <a:rPr lang="en-US" dirty="0" smtClean="0"/>
              <a:t>  -  Research and test reactors – Maintaining</a:t>
            </a:r>
          </a:p>
          <a:p>
            <a:pPr marL="0" indent="0">
              <a:spcBef>
                <a:spcPts val="0"/>
              </a:spcBef>
              <a:buNone/>
            </a:pPr>
            <a:r>
              <a:rPr lang="en-US" dirty="0"/>
              <a:t> </a:t>
            </a:r>
            <a:r>
              <a:rPr lang="en-US" dirty="0" smtClean="0"/>
              <a:t>       radiation doses within acceptable limits</a:t>
            </a:r>
          </a:p>
          <a:p>
            <a:pPr marL="0" indent="0">
              <a:spcBef>
                <a:spcPts val="0"/>
              </a:spcBef>
              <a:buNone/>
            </a:pPr>
            <a:r>
              <a:rPr lang="en-US" dirty="0"/>
              <a:t> </a:t>
            </a:r>
            <a:r>
              <a:rPr lang="en-US" dirty="0" smtClean="0"/>
              <a:t> -  Guidance in NUREG-1537 – Guidelines for</a:t>
            </a:r>
          </a:p>
          <a:p>
            <a:pPr marL="0" indent="0">
              <a:spcBef>
                <a:spcPts val="0"/>
              </a:spcBef>
              <a:buNone/>
            </a:pPr>
            <a:r>
              <a:rPr lang="en-US" dirty="0"/>
              <a:t> </a:t>
            </a:r>
            <a:r>
              <a:rPr lang="en-US" dirty="0" smtClean="0"/>
              <a:t>       Preparing and Reviewing Applications for </a:t>
            </a:r>
          </a:p>
          <a:p>
            <a:pPr marL="0" indent="0">
              <a:spcBef>
                <a:spcPts val="0"/>
              </a:spcBef>
              <a:buNone/>
            </a:pPr>
            <a:r>
              <a:rPr lang="en-US" dirty="0"/>
              <a:t> </a:t>
            </a:r>
            <a:r>
              <a:rPr lang="en-US" dirty="0" smtClean="0"/>
              <a:t>       the Licensing of Non-Power Reactors</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16</a:t>
            </a:fld>
            <a:endParaRPr lang="en-US"/>
          </a:p>
        </p:txBody>
      </p:sp>
    </p:spTree>
    <p:extLst>
      <p:ext uri="{BB962C8B-B14F-4D97-AF65-F5344CB8AC3E}">
        <p14:creationId xmlns:p14="http://schemas.microsoft.com/office/powerpoint/2010/main" val="4254595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482723"/>
            <a:ext cx="8229600" cy="685800"/>
          </a:xfrm>
        </p:spPr>
        <p:txBody>
          <a:bodyPr>
            <a:normAutofit fontScale="90000"/>
          </a:bodyPr>
          <a:lstStyle/>
          <a:p>
            <a:r>
              <a:rPr lang="en-US" dirty="0" smtClean="0"/>
              <a:t>Graded Approach in Technical Requirements</a:t>
            </a:r>
            <a:r>
              <a:rPr lang="en-US" dirty="0"/>
              <a:t/>
            </a:r>
            <a:br>
              <a:rPr lang="en-US" dirty="0"/>
            </a:br>
            <a:endParaRPr lang="en-US" dirty="0"/>
          </a:p>
        </p:txBody>
      </p:sp>
      <p:sp>
        <p:nvSpPr>
          <p:cNvPr id="3" name="Content Placeholder 2"/>
          <p:cNvSpPr>
            <a:spLocks noGrp="1"/>
          </p:cNvSpPr>
          <p:nvPr>
            <p:ph idx="1"/>
          </p:nvPr>
        </p:nvSpPr>
        <p:spPr>
          <a:xfrm>
            <a:off x="490537" y="2317749"/>
            <a:ext cx="8229600" cy="4221163"/>
          </a:xfrm>
        </p:spPr>
        <p:txBody>
          <a:bodyPr>
            <a:normAutofit lnSpcReduction="10000"/>
          </a:bodyPr>
          <a:lstStyle/>
          <a:p>
            <a:pPr marL="0" indent="0">
              <a:spcBef>
                <a:spcPts val="0"/>
              </a:spcBef>
              <a:buNone/>
            </a:pPr>
            <a:r>
              <a:rPr lang="en-US" dirty="0" smtClean="0"/>
              <a:t>Bounding fission product release – maximum </a:t>
            </a:r>
          </a:p>
          <a:p>
            <a:pPr marL="0" indent="0">
              <a:spcBef>
                <a:spcPts val="0"/>
              </a:spcBef>
              <a:buNone/>
            </a:pPr>
            <a:r>
              <a:rPr lang="en-US" dirty="0"/>
              <a:t> </a:t>
            </a:r>
            <a:r>
              <a:rPr lang="en-US" dirty="0" smtClean="0"/>
              <a:t>  hypothetical accident</a:t>
            </a:r>
          </a:p>
          <a:p>
            <a:pPr marL="0" indent="0">
              <a:spcBef>
                <a:spcPts val="0"/>
              </a:spcBef>
              <a:buNone/>
            </a:pPr>
            <a:endParaRPr lang="en-US" dirty="0" smtClean="0"/>
          </a:p>
          <a:p>
            <a:pPr marL="0" indent="0">
              <a:spcBef>
                <a:spcPts val="0"/>
              </a:spcBef>
              <a:buNone/>
            </a:pPr>
            <a:r>
              <a:rPr lang="en-US" dirty="0"/>
              <a:t> </a:t>
            </a:r>
            <a:r>
              <a:rPr lang="en-US" dirty="0" smtClean="0"/>
              <a:t> -  low-power plate reactors – strip plate from</a:t>
            </a:r>
          </a:p>
          <a:p>
            <a:pPr marL="0" indent="0">
              <a:spcBef>
                <a:spcPts val="0"/>
              </a:spcBef>
              <a:buNone/>
            </a:pPr>
            <a:r>
              <a:rPr lang="en-US" dirty="0"/>
              <a:t> </a:t>
            </a:r>
            <a:r>
              <a:rPr lang="en-US" dirty="0" smtClean="0"/>
              <a:t>       specified fraction of fuel plates</a:t>
            </a:r>
          </a:p>
          <a:p>
            <a:pPr marL="0" indent="0">
              <a:spcBef>
                <a:spcPts val="0"/>
              </a:spcBef>
              <a:buNone/>
            </a:pPr>
            <a:r>
              <a:rPr lang="en-US" dirty="0"/>
              <a:t> </a:t>
            </a:r>
            <a:r>
              <a:rPr lang="en-US" dirty="0" smtClean="0"/>
              <a:t> -  high-power plate reactors – melt a specified</a:t>
            </a:r>
          </a:p>
          <a:p>
            <a:pPr marL="0" indent="0">
              <a:spcBef>
                <a:spcPts val="0"/>
              </a:spcBef>
              <a:buNone/>
            </a:pPr>
            <a:r>
              <a:rPr lang="en-US" dirty="0"/>
              <a:t> </a:t>
            </a:r>
            <a:r>
              <a:rPr lang="en-US" dirty="0" smtClean="0"/>
              <a:t>       fraction of fuel plates</a:t>
            </a:r>
          </a:p>
          <a:p>
            <a:pPr marL="0" indent="0">
              <a:spcBef>
                <a:spcPts val="0"/>
              </a:spcBef>
              <a:buNone/>
            </a:pPr>
            <a:r>
              <a:rPr lang="en-US" dirty="0" smtClean="0"/>
              <a:t>  -  </a:t>
            </a:r>
            <a:r>
              <a:rPr lang="en-US" dirty="0" err="1" smtClean="0"/>
              <a:t>TRIGA</a:t>
            </a:r>
            <a:r>
              <a:rPr lang="en-US" dirty="0" smtClean="0"/>
              <a:t> – loss of clad in air of maximum fission</a:t>
            </a:r>
          </a:p>
          <a:p>
            <a:pPr marL="0" indent="0">
              <a:spcBef>
                <a:spcPts val="0"/>
              </a:spcBef>
              <a:buNone/>
            </a:pPr>
            <a:r>
              <a:rPr lang="en-US" dirty="0"/>
              <a:t> </a:t>
            </a:r>
            <a:r>
              <a:rPr lang="en-US" dirty="0" smtClean="0"/>
              <a:t>       inventory fuel pin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17</a:t>
            </a:fld>
            <a:endParaRPr lang="en-US"/>
          </a:p>
        </p:txBody>
      </p:sp>
    </p:spTree>
    <p:extLst>
      <p:ext uri="{BB962C8B-B14F-4D97-AF65-F5344CB8AC3E}">
        <p14:creationId xmlns:p14="http://schemas.microsoft.com/office/powerpoint/2010/main" val="182212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482723"/>
            <a:ext cx="8229600" cy="685800"/>
          </a:xfrm>
        </p:spPr>
        <p:txBody>
          <a:bodyPr>
            <a:normAutofit fontScale="90000"/>
          </a:bodyPr>
          <a:lstStyle/>
          <a:p>
            <a:r>
              <a:rPr lang="en-US" dirty="0" smtClean="0"/>
              <a:t>Graded Approach in Technical Requirements</a:t>
            </a:r>
            <a:r>
              <a:rPr lang="en-US" dirty="0"/>
              <a:t/>
            </a:r>
            <a:br>
              <a:rPr lang="en-US" dirty="0"/>
            </a:br>
            <a:endParaRPr lang="en-US" dirty="0"/>
          </a:p>
        </p:txBody>
      </p:sp>
      <p:sp>
        <p:nvSpPr>
          <p:cNvPr id="3" name="Content Placeholder 2"/>
          <p:cNvSpPr>
            <a:spLocks noGrp="1"/>
          </p:cNvSpPr>
          <p:nvPr>
            <p:ph idx="1"/>
          </p:nvPr>
        </p:nvSpPr>
        <p:spPr>
          <a:xfrm>
            <a:off x="442912" y="2168523"/>
            <a:ext cx="8229600" cy="4187827"/>
          </a:xfrm>
        </p:spPr>
        <p:txBody>
          <a:bodyPr>
            <a:normAutofit fontScale="85000" lnSpcReduction="10000"/>
          </a:bodyPr>
          <a:lstStyle/>
          <a:p>
            <a:pPr marL="0" indent="0">
              <a:spcBef>
                <a:spcPts val="0"/>
              </a:spcBef>
              <a:buNone/>
            </a:pPr>
            <a:r>
              <a:rPr lang="en-US" sz="3300" dirty="0" smtClean="0"/>
              <a:t>Emergency planning regulations – potential </a:t>
            </a:r>
          </a:p>
          <a:p>
            <a:pPr marL="0" indent="0">
              <a:spcBef>
                <a:spcPts val="0"/>
              </a:spcBef>
              <a:buNone/>
            </a:pPr>
            <a:r>
              <a:rPr lang="en-US" sz="3300" dirty="0" smtClean="0"/>
              <a:t>  radiological hazards associated with research reactors </a:t>
            </a:r>
          </a:p>
          <a:p>
            <a:pPr marL="0" indent="0">
              <a:spcBef>
                <a:spcPts val="0"/>
              </a:spcBef>
              <a:buNone/>
            </a:pPr>
            <a:r>
              <a:rPr lang="en-US" sz="3300" dirty="0"/>
              <a:t> </a:t>
            </a:r>
            <a:r>
              <a:rPr lang="en-US" sz="3300" dirty="0" smtClean="0"/>
              <a:t> different than power reactors</a:t>
            </a:r>
          </a:p>
          <a:p>
            <a:pPr marL="0" indent="0">
              <a:spcBef>
                <a:spcPts val="0"/>
              </a:spcBef>
              <a:buNone/>
            </a:pPr>
            <a:endParaRPr lang="en-US" sz="3300" dirty="0" smtClean="0"/>
          </a:p>
          <a:p>
            <a:pPr marL="0" indent="0">
              <a:spcBef>
                <a:spcPts val="0"/>
              </a:spcBef>
              <a:buNone/>
            </a:pPr>
            <a:r>
              <a:rPr lang="en-US" dirty="0"/>
              <a:t> </a:t>
            </a:r>
            <a:r>
              <a:rPr lang="en-US" dirty="0" smtClean="0"/>
              <a:t> -  Emergency planning zone power level dependent </a:t>
            </a:r>
          </a:p>
          <a:p>
            <a:pPr marL="0" indent="0">
              <a:spcBef>
                <a:spcPts val="0"/>
              </a:spcBef>
              <a:buNone/>
            </a:pPr>
            <a:r>
              <a:rPr lang="en-US" dirty="0"/>
              <a:t> </a:t>
            </a:r>
            <a:r>
              <a:rPr lang="en-US" dirty="0" smtClean="0"/>
              <a:t> -  Categorization by power level -  up to 100 W, 100 W to</a:t>
            </a:r>
          </a:p>
          <a:p>
            <a:pPr marL="0" indent="0">
              <a:spcBef>
                <a:spcPts val="0"/>
              </a:spcBef>
              <a:buNone/>
            </a:pPr>
            <a:r>
              <a:rPr lang="en-US" dirty="0"/>
              <a:t> </a:t>
            </a:r>
            <a:r>
              <a:rPr lang="en-US" dirty="0" smtClean="0"/>
              <a:t>       less than 100 kW, 100 kW to less than 2 MW, greater</a:t>
            </a:r>
          </a:p>
          <a:p>
            <a:pPr marL="0" indent="0">
              <a:spcBef>
                <a:spcPts val="0"/>
              </a:spcBef>
              <a:buNone/>
            </a:pPr>
            <a:r>
              <a:rPr lang="en-US" dirty="0"/>
              <a:t> </a:t>
            </a:r>
            <a:r>
              <a:rPr lang="en-US" dirty="0" smtClean="0"/>
              <a:t>       than 2 MW</a:t>
            </a:r>
          </a:p>
          <a:p>
            <a:pPr marL="0" indent="0">
              <a:spcBef>
                <a:spcPts val="0"/>
              </a:spcBef>
              <a:buNone/>
            </a:pPr>
            <a:r>
              <a:rPr lang="en-US" dirty="0"/>
              <a:t> </a:t>
            </a:r>
            <a:r>
              <a:rPr lang="en-US" dirty="0" smtClean="0"/>
              <a:t> -  100 W reactors do not need emergency organization</a:t>
            </a:r>
          </a:p>
          <a:p>
            <a:pPr marL="0" indent="0">
              <a:spcBef>
                <a:spcPts val="0"/>
              </a:spcBef>
              <a:buNone/>
            </a:pPr>
            <a:r>
              <a:rPr lang="en-US" dirty="0"/>
              <a:t> </a:t>
            </a:r>
            <a:r>
              <a:rPr lang="en-US" dirty="0" smtClean="0"/>
              <a:t>       that can operate around the clock for a long time</a:t>
            </a:r>
          </a:p>
          <a:p>
            <a:pPr marL="0" indent="0">
              <a:spcBef>
                <a:spcPts val="0"/>
              </a:spcBef>
              <a:buNone/>
            </a:pP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18</a:t>
            </a:fld>
            <a:endParaRPr lang="en-US"/>
          </a:p>
        </p:txBody>
      </p:sp>
    </p:spTree>
    <p:extLst>
      <p:ext uri="{BB962C8B-B14F-4D97-AF65-F5344CB8AC3E}">
        <p14:creationId xmlns:p14="http://schemas.microsoft.com/office/powerpoint/2010/main" val="43182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447800"/>
            <a:ext cx="8229600" cy="720723"/>
          </a:xfrm>
        </p:spPr>
        <p:txBody>
          <a:bodyPr>
            <a:normAutofit fontScale="90000"/>
          </a:bodyPr>
          <a:lstStyle/>
          <a:p>
            <a:r>
              <a:rPr lang="en-US" dirty="0" smtClean="0"/>
              <a:t>Graded Approach in Technical Requirements</a:t>
            </a:r>
            <a:r>
              <a:rPr lang="en-US" dirty="0"/>
              <a:t/>
            </a:r>
            <a:br>
              <a:rPr lang="en-US" dirty="0"/>
            </a:br>
            <a:endParaRPr lang="en-US" dirty="0"/>
          </a:p>
        </p:txBody>
      </p:sp>
      <p:sp>
        <p:nvSpPr>
          <p:cNvPr id="3" name="Content Placeholder 2"/>
          <p:cNvSpPr>
            <a:spLocks noGrp="1"/>
          </p:cNvSpPr>
          <p:nvPr>
            <p:ph idx="1"/>
          </p:nvPr>
        </p:nvSpPr>
        <p:spPr>
          <a:xfrm>
            <a:off x="457200" y="3294061"/>
            <a:ext cx="8229600" cy="3244851"/>
          </a:xfrm>
        </p:spPr>
        <p:txBody>
          <a:bodyPr>
            <a:normAutofit/>
          </a:bodyPr>
          <a:lstStyle/>
          <a:p>
            <a:pPr marL="0" indent="0">
              <a:spcBef>
                <a:spcPts val="0"/>
              </a:spcBef>
              <a:buNone/>
            </a:pPr>
            <a:r>
              <a:rPr lang="en-US" dirty="0" smtClean="0"/>
              <a:t>Reactor siting</a:t>
            </a:r>
          </a:p>
          <a:p>
            <a:pPr marL="0" indent="0">
              <a:spcBef>
                <a:spcPts val="0"/>
              </a:spcBef>
              <a:buNone/>
            </a:pPr>
            <a:r>
              <a:rPr lang="en-US" dirty="0" smtClean="0"/>
              <a:t>  -  Power reactors and test reactors - </a:t>
            </a:r>
          </a:p>
          <a:p>
            <a:pPr marL="0" indent="0">
              <a:spcBef>
                <a:spcPts val="0"/>
              </a:spcBef>
              <a:buNone/>
            </a:pPr>
            <a:r>
              <a:rPr lang="en-US" dirty="0"/>
              <a:t> </a:t>
            </a:r>
            <a:r>
              <a:rPr lang="en-US" dirty="0" smtClean="0"/>
              <a:t>       10 CFR Part 100 – specific siting regulations</a:t>
            </a:r>
          </a:p>
          <a:p>
            <a:pPr marL="0" indent="0">
              <a:spcBef>
                <a:spcPts val="0"/>
              </a:spcBef>
              <a:buNone/>
            </a:pPr>
            <a:r>
              <a:rPr lang="en-US" dirty="0" smtClean="0"/>
              <a:t>  -  Research reactors – no specific siting</a:t>
            </a:r>
          </a:p>
          <a:p>
            <a:pPr marL="0" indent="0">
              <a:spcBef>
                <a:spcPts val="0"/>
              </a:spcBef>
              <a:buNone/>
            </a:pPr>
            <a:r>
              <a:rPr lang="en-US" dirty="0"/>
              <a:t> </a:t>
            </a:r>
            <a:r>
              <a:rPr lang="en-US" dirty="0" smtClean="0"/>
              <a:t>       regulations – currently no accident release</a:t>
            </a:r>
          </a:p>
          <a:p>
            <a:pPr marL="0" indent="0">
              <a:spcBef>
                <a:spcPts val="0"/>
              </a:spcBef>
              <a:buNone/>
            </a:pPr>
            <a:r>
              <a:rPr lang="en-US" dirty="0"/>
              <a:t> </a:t>
            </a:r>
            <a:r>
              <a:rPr lang="en-US" dirty="0" smtClean="0"/>
              <a:t>       limits, doses limited to 10 CFR Part 20</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19</a:t>
            </a:fld>
            <a:endParaRPr lang="en-US"/>
          </a:p>
        </p:txBody>
      </p:sp>
      <p:pic>
        <p:nvPicPr>
          <p:cNvPr id="6" name="Picture 5"/>
          <p:cNvPicPr>
            <a:picLocks noChangeAspect="1"/>
          </p:cNvPicPr>
          <p:nvPr/>
        </p:nvPicPr>
        <p:blipFill>
          <a:blip r:embed="rId4"/>
          <a:stretch>
            <a:fillRect/>
          </a:stretch>
        </p:blipFill>
        <p:spPr>
          <a:xfrm>
            <a:off x="5434247" y="2055811"/>
            <a:ext cx="3371380" cy="1828959"/>
          </a:xfrm>
          <a:prstGeom prst="rect">
            <a:avLst/>
          </a:prstGeom>
        </p:spPr>
      </p:pic>
    </p:spTree>
    <p:extLst>
      <p:ext uri="{BB962C8B-B14F-4D97-AF65-F5344CB8AC3E}">
        <p14:creationId xmlns:p14="http://schemas.microsoft.com/office/powerpoint/2010/main" val="341858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a:bodyPr>
          <a:lstStyle/>
          <a:p>
            <a:r>
              <a:rPr lang="en-US" dirty="0" smtClean="0"/>
              <a:t>Introduction</a:t>
            </a:r>
          </a:p>
          <a:p>
            <a:r>
              <a:rPr lang="en-US" dirty="0" smtClean="0"/>
              <a:t>Reactor categorization</a:t>
            </a:r>
          </a:p>
          <a:p>
            <a:r>
              <a:rPr lang="en-US" dirty="0" smtClean="0"/>
              <a:t>Atomic Energy Act</a:t>
            </a:r>
          </a:p>
          <a:p>
            <a:r>
              <a:rPr lang="en-US" dirty="0" smtClean="0"/>
              <a:t>Graded approach in the licensing process</a:t>
            </a:r>
          </a:p>
          <a:p>
            <a:r>
              <a:rPr lang="en-US" dirty="0" smtClean="0"/>
              <a:t>Graded approach in technical requirements</a:t>
            </a:r>
          </a:p>
          <a:p>
            <a:r>
              <a:rPr lang="en-US" dirty="0" smtClean="0"/>
              <a:t>Graded approach in security</a:t>
            </a:r>
          </a:p>
          <a:p>
            <a:r>
              <a:rPr lang="en-US" dirty="0" smtClean="0"/>
              <a:t>Graded approach in inspection</a:t>
            </a:r>
          </a:p>
          <a:p>
            <a:r>
              <a:rPr lang="en-US" dirty="0" smtClean="0"/>
              <a:t>Graded approach in other aspects of regulation</a:t>
            </a:r>
          </a:p>
          <a:p>
            <a:pPr marL="0" indent="0">
              <a:buNone/>
            </a:pPr>
            <a:endParaRPr lang="en-US" dirty="0" smtClean="0"/>
          </a:p>
          <a:p>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307C49B-6361-429E-95C0-8ACFC6C4674B}" type="slidenum">
              <a:rPr lang="en-US" smtClean="0"/>
              <a:t>2</a:t>
            </a:fld>
            <a:endParaRPr lang="en-US"/>
          </a:p>
        </p:txBody>
      </p:sp>
      <p:pic>
        <p:nvPicPr>
          <p:cNvPr id="5" name="Picture 16" descr="nrc_logo_black"/>
          <p:cNvPicPr>
            <a:picLocks noChangeAspect="1" noChangeArrowheads="1"/>
          </p:cNvPicPr>
          <p:nvPr/>
        </p:nvPicPr>
        <p:blipFill>
          <a:blip r:embed="rId3" cstate="print">
            <a:grayscl/>
          </a:blip>
          <a:srcRect/>
          <a:stretch>
            <a:fillRect/>
          </a:stretch>
        </p:blipFill>
        <p:spPr bwMode="auto">
          <a:xfrm>
            <a:off x="6705600" y="92076"/>
            <a:ext cx="1981200" cy="745302"/>
          </a:xfrm>
          <a:prstGeom prst="rect">
            <a:avLst/>
          </a:prstGeom>
          <a:noFill/>
        </p:spPr>
      </p:pic>
      <p:pic>
        <p:nvPicPr>
          <p:cNvPr id="6" name="Picture 2" descr="C:\Users\AXA\Pictures\6550352635_a259c5791e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0"/>
            <a:ext cx="2819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09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1482723"/>
            <a:ext cx="8229600" cy="685800"/>
          </a:xfrm>
        </p:spPr>
        <p:txBody>
          <a:bodyPr>
            <a:normAutofit fontScale="90000"/>
          </a:bodyPr>
          <a:lstStyle/>
          <a:p>
            <a:r>
              <a:rPr lang="en-US" dirty="0" smtClean="0"/>
              <a:t>Graded Approach in Technical Requirements</a:t>
            </a:r>
            <a:r>
              <a:rPr lang="en-US" dirty="0"/>
              <a:t/>
            </a:r>
            <a:br>
              <a:rPr lang="en-US" dirty="0"/>
            </a:br>
            <a:endParaRPr lang="en-US" dirty="0"/>
          </a:p>
        </p:txBody>
      </p:sp>
      <p:sp>
        <p:nvSpPr>
          <p:cNvPr id="3" name="Content Placeholder 2"/>
          <p:cNvSpPr>
            <a:spLocks noGrp="1"/>
          </p:cNvSpPr>
          <p:nvPr>
            <p:ph idx="1"/>
          </p:nvPr>
        </p:nvSpPr>
        <p:spPr>
          <a:xfrm>
            <a:off x="533400" y="2819401"/>
            <a:ext cx="8229600" cy="3352800"/>
          </a:xfrm>
        </p:spPr>
        <p:txBody>
          <a:bodyPr>
            <a:normAutofit/>
          </a:bodyPr>
          <a:lstStyle/>
          <a:p>
            <a:pPr marL="0" indent="0">
              <a:buNone/>
            </a:pPr>
            <a:r>
              <a:rPr lang="en-US" dirty="0" smtClean="0"/>
              <a:t>Environmental regulations</a:t>
            </a:r>
          </a:p>
          <a:p>
            <a:pPr marL="0" indent="0">
              <a:spcBef>
                <a:spcPts val="0"/>
              </a:spcBef>
              <a:buNone/>
            </a:pPr>
            <a:r>
              <a:rPr lang="en-US" dirty="0" smtClean="0"/>
              <a:t>  -  Test reactors – environmental impact</a:t>
            </a:r>
          </a:p>
          <a:p>
            <a:pPr marL="0" indent="0">
              <a:spcBef>
                <a:spcPts val="0"/>
              </a:spcBef>
              <a:buNone/>
            </a:pPr>
            <a:r>
              <a:rPr lang="en-US" dirty="0"/>
              <a:t> </a:t>
            </a:r>
            <a:r>
              <a:rPr lang="en-US" dirty="0" smtClean="0"/>
              <a:t>        statement for construction permit,</a:t>
            </a:r>
          </a:p>
          <a:p>
            <a:pPr marL="0" indent="0">
              <a:spcBef>
                <a:spcPts val="0"/>
              </a:spcBef>
              <a:buNone/>
            </a:pPr>
            <a:r>
              <a:rPr lang="en-US" dirty="0"/>
              <a:t> </a:t>
            </a:r>
            <a:r>
              <a:rPr lang="en-US" dirty="0" smtClean="0"/>
              <a:t>        operating license, or renewal</a:t>
            </a:r>
          </a:p>
          <a:p>
            <a:pPr marL="0" indent="0">
              <a:spcBef>
                <a:spcPts val="0"/>
              </a:spcBef>
              <a:buNone/>
            </a:pPr>
            <a:r>
              <a:rPr lang="en-US" dirty="0" smtClean="0"/>
              <a:t>  -  Research reactors – environmental </a:t>
            </a:r>
          </a:p>
          <a:p>
            <a:pPr marL="0" indent="0">
              <a:spcBef>
                <a:spcPts val="0"/>
              </a:spcBef>
              <a:buNone/>
            </a:pPr>
            <a:r>
              <a:rPr lang="en-US" dirty="0"/>
              <a:t> </a:t>
            </a:r>
            <a:r>
              <a:rPr lang="en-US" dirty="0" smtClean="0"/>
              <a:t>        assessment</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20</a:t>
            </a:fld>
            <a:endParaRPr lang="en-US"/>
          </a:p>
        </p:txBody>
      </p:sp>
    </p:spTree>
    <p:extLst>
      <p:ext uri="{BB962C8B-B14F-4D97-AF65-F5344CB8AC3E}">
        <p14:creationId xmlns:p14="http://schemas.microsoft.com/office/powerpoint/2010/main" val="1348779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2" y="973903"/>
            <a:ext cx="8229600" cy="914400"/>
          </a:xfrm>
        </p:spPr>
        <p:txBody>
          <a:bodyPr>
            <a:normAutofit/>
          </a:bodyPr>
          <a:lstStyle/>
          <a:p>
            <a:r>
              <a:rPr lang="en-US" dirty="0" smtClean="0"/>
              <a:t>Graded Approach in Security</a:t>
            </a:r>
            <a:endParaRPr lang="en-US" dirty="0"/>
          </a:p>
        </p:txBody>
      </p:sp>
      <p:sp>
        <p:nvSpPr>
          <p:cNvPr id="3" name="Content Placeholder 2"/>
          <p:cNvSpPr>
            <a:spLocks noGrp="1"/>
          </p:cNvSpPr>
          <p:nvPr>
            <p:ph idx="1"/>
          </p:nvPr>
        </p:nvSpPr>
        <p:spPr>
          <a:xfrm>
            <a:off x="437561" y="2133600"/>
            <a:ext cx="8229600" cy="4572000"/>
          </a:xfrm>
        </p:spPr>
        <p:txBody>
          <a:bodyPr>
            <a:normAutofit fontScale="92500"/>
          </a:bodyPr>
          <a:lstStyle/>
          <a:p>
            <a:pPr marL="0" indent="0">
              <a:spcBef>
                <a:spcPts val="0"/>
              </a:spcBef>
              <a:buNone/>
            </a:pPr>
            <a:r>
              <a:rPr lang="en-US" dirty="0" smtClean="0"/>
              <a:t>Regulatory approach based</a:t>
            </a:r>
          </a:p>
          <a:p>
            <a:pPr marL="0" indent="0">
              <a:spcBef>
                <a:spcPts val="0"/>
              </a:spcBef>
              <a:buNone/>
            </a:pPr>
            <a:r>
              <a:rPr lang="en-US" dirty="0" smtClean="0"/>
              <a:t>  on type and amount of </a:t>
            </a:r>
          </a:p>
          <a:p>
            <a:pPr marL="0" indent="0">
              <a:spcBef>
                <a:spcPts val="0"/>
              </a:spcBef>
              <a:buNone/>
            </a:pPr>
            <a:r>
              <a:rPr lang="en-US" dirty="0" smtClean="0"/>
              <a:t>  material possessed</a:t>
            </a:r>
          </a:p>
          <a:p>
            <a:pPr marL="0" indent="0">
              <a:spcBef>
                <a:spcPts val="0"/>
              </a:spcBef>
              <a:buNone/>
            </a:pPr>
            <a:r>
              <a:rPr lang="en-US" dirty="0" smtClean="0"/>
              <a:t>  -  Formula quantity, 5000</a:t>
            </a:r>
          </a:p>
          <a:p>
            <a:pPr marL="0" indent="0">
              <a:spcBef>
                <a:spcPts val="0"/>
              </a:spcBef>
              <a:buNone/>
            </a:pPr>
            <a:r>
              <a:rPr lang="en-US" dirty="0"/>
              <a:t> </a:t>
            </a:r>
            <a:r>
              <a:rPr lang="en-US" dirty="0" smtClean="0"/>
              <a:t>       grams or more high enriched uranium (</a:t>
            </a:r>
            <a:r>
              <a:rPr lang="en-US" dirty="0" err="1" smtClean="0"/>
              <a:t>HEU</a:t>
            </a:r>
            <a:r>
              <a:rPr lang="en-US" dirty="0" smtClean="0"/>
              <a:t>)</a:t>
            </a:r>
          </a:p>
          <a:p>
            <a:pPr marL="0" indent="0">
              <a:spcBef>
                <a:spcPts val="0"/>
              </a:spcBef>
              <a:buNone/>
            </a:pPr>
            <a:r>
              <a:rPr lang="en-US" dirty="0" smtClean="0"/>
              <a:t>  -  Moderate strategic significance, more than 1000</a:t>
            </a:r>
          </a:p>
          <a:p>
            <a:pPr marL="0" indent="0">
              <a:spcBef>
                <a:spcPts val="0"/>
              </a:spcBef>
              <a:buNone/>
            </a:pPr>
            <a:r>
              <a:rPr lang="en-US" dirty="0" smtClean="0"/>
              <a:t>        grams </a:t>
            </a:r>
            <a:r>
              <a:rPr lang="en-US" dirty="0" err="1" smtClean="0"/>
              <a:t>HEU</a:t>
            </a:r>
            <a:r>
              <a:rPr lang="en-US" dirty="0" smtClean="0"/>
              <a:t> up to 5000 grams</a:t>
            </a:r>
          </a:p>
          <a:p>
            <a:pPr marL="0" indent="0">
              <a:spcBef>
                <a:spcPts val="0"/>
              </a:spcBef>
              <a:buNone/>
            </a:pPr>
            <a:r>
              <a:rPr lang="en-US" dirty="0" smtClean="0"/>
              <a:t>  -  Low strategic significance, more than 15 grams</a:t>
            </a:r>
          </a:p>
          <a:p>
            <a:pPr marL="0" indent="0">
              <a:spcBef>
                <a:spcPts val="0"/>
              </a:spcBef>
              <a:buNone/>
            </a:pPr>
            <a:r>
              <a:rPr lang="en-US" dirty="0"/>
              <a:t> </a:t>
            </a:r>
            <a:r>
              <a:rPr lang="en-US" dirty="0" smtClean="0"/>
              <a:t>       </a:t>
            </a:r>
            <a:r>
              <a:rPr lang="en-US" dirty="0" err="1" smtClean="0"/>
              <a:t>HEU</a:t>
            </a:r>
            <a:r>
              <a:rPr lang="en-US" dirty="0" smtClean="0"/>
              <a:t> up to 1000 grams </a:t>
            </a:r>
          </a:p>
          <a:p>
            <a:pPr marL="0" indent="0">
              <a:buNone/>
            </a:pP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21</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961" y="1828800"/>
            <a:ext cx="3124200" cy="198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049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2" y="973903"/>
            <a:ext cx="8229600" cy="914400"/>
          </a:xfrm>
        </p:spPr>
        <p:txBody>
          <a:bodyPr>
            <a:normAutofit/>
          </a:bodyPr>
          <a:lstStyle/>
          <a:p>
            <a:r>
              <a:rPr lang="en-US" dirty="0" smtClean="0"/>
              <a:t>Graded Approach in Inspection</a:t>
            </a:r>
            <a:endParaRPr lang="en-US" dirty="0"/>
          </a:p>
        </p:txBody>
      </p:sp>
      <p:sp>
        <p:nvSpPr>
          <p:cNvPr id="3" name="Content Placeholder 2"/>
          <p:cNvSpPr>
            <a:spLocks noGrp="1"/>
          </p:cNvSpPr>
          <p:nvPr>
            <p:ph idx="1"/>
          </p:nvPr>
        </p:nvSpPr>
        <p:spPr>
          <a:xfrm>
            <a:off x="437561" y="2133600"/>
            <a:ext cx="8229600" cy="4572000"/>
          </a:xfrm>
        </p:spPr>
        <p:txBody>
          <a:bodyPr>
            <a:normAutofit/>
          </a:bodyPr>
          <a:lstStyle/>
          <a:p>
            <a:pPr marL="0" indent="0">
              <a:spcBef>
                <a:spcPts val="0"/>
              </a:spcBef>
              <a:buNone/>
            </a:pPr>
            <a:r>
              <a:rPr lang="en-US" dirty="0" smtClean="0"/>
              <a:t>Inspection effort increases </a:t>
            </a:r>
          </a:p>
          <a:p>
            <a:pPr marL="0" indent="0">
              <a:spcBef>
                <a:spcPts val="0"/>
              </a:spcBef>
              <a:buNone/>
            </a:pPr>
            <a:r>
              <a:rPr lang="en-US" dirty="0" smtClean="0"/>
              <a:t>   with increasing risk</a:t>
            </a:r>
          </a:p>
          <a:p>
            <a:pPr marL="0" indent="0">
              <a:buNone/>
            </a:pPr>
            <a:endParaRPr lang="en-US" dirty="0" smtClean="0"/>
          </a:p>
          <a:p>
            <a:pPr marL="0" indent="0">
              <a:spcBef>
                <a:spcPts val="0"/>
              </a:spcBef>
              <a:buNone/>
            </a:pPr>
            <a:r>
              <a:rPr lang="en-US" dirty="0" smtClean="0"/>
              <a:t> - Reactors are divided into 3</a:t>
            </a:r>
          </a:p>
          <a:p>
            <a:pPr marL="0" indent="0">
              <a:spcBef>
                <a:spcPts val="0"/>
              </a:spcBef>
              <a:buNone/>
            </a:pPr>
            <a:r>
              <a:rPr lang="en-US" dirty="0" smtClean="0"/>
              <a:t>      classes for inspections:</a:t>
            </a:r>
          </a:p>
          <a:p>
            <a:pPr lvl="1">
              <a:buFont typeface="Courier New" panose="02070309020205020404" pitchFamily="49" charset="0"/>
              <a:buChar char="o"/>
            </a:pPr>
            <a:r>
              <a:rPr lang="en-US" dirty="0" smtClean="0"/>
              <a:t> Class 1 – 2 MW and greater</a:t>
            </a:r>
          </a:p>
          <a:p>
            <a:pPr lvl="1">
              <a:buFont typeface="Courier New" panose="02070309020205020404" pitchFamily="49" charset="0"/>
              <a:buChar char="o"/>
            </a:pPr>
            <a:r>
              <a:rPr lang="en-US" dirty="0" smtClean="0"/>
              <a:t> Class 2 – less then 2 MW</a:t>
            </a:r>
          </a:p>
          <a:p>
            <a:pPr lvl="1">
              <a:buFont typeface="Courier New" panose="02070309020205020404" pitchFamily="49" charset="0"/>
              <a:buChar char="o"/>
            </a:pPr>
            <a:r>
              <a:rPr lang="en-US" dirty="0" smtClean="0"/>
              <a:t> Class 3 – permanently shut down</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22</a:t>
            </a:fld>
            <a:endParaRPr lang="en-US"/>
          </a:p>
        </p:txBody>
      </p:sp>
      <p:pic>
        <p:nvPicPr>
          <p:cNvPr id="6" name="Picture 5"/>
          <p:cNvPicPr>
            <a:picLocks noChangeAspect="1"/>
          </p:cNvPicPr>
          <p:nvPr/>
        </p:nvPicPr>
        <p:blipFill>
          <a:blip r:embed="rId4"/>
          <a:stretch>
            <a:fillRect/>
          </a:stretch>
        </p:blipFill>
        <p:spPr>
          <a:xfrm>
            <a:off x="5791199" y="2132012"/>
            <a:ext cx="2875961" cy="2135188"/>
          </a:xfrm>
          <a:prstGeom prst="rect">
            <a:avLst/>
          </a:prstGeom>
        </p:spPr>
      </p:pic>
    </p:spTree>
    <p:extLst>
      <p:ext uri="{BB962C8B-B14F-4D97-AF65-F5344CB8AC3E}">
        <p14:creationId xmlns:p14="http://schemas.microsoft.com/office/powerpoint/2010/main" val="1439114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2" y="973903"/>
            <a:ext cx="8229600" cy="914400"/>
          </a:xfrm>
        </p:spPr>
        <p:txBody>
          <a:bodyPr>
            <a:normAutofit/>
          </a:bodyPr>
          <a:lstStyle/>
          <a:p>
            <a:r>
              <a:rPr lang="en-US" dirty="0" smtClean="0"/>
              <a:t>Graded Approach in Inspection</a:t>
            </a:r>
            <a:endParaRPr lang="en-US" dirty="0"/>
          </a:p>
        </p:txBody>
      </p:sp>
      <p:sp>
        <p:nvSpPr>
          <p:cNvPr id="3" name="Content Placeholder 2"/>
          <p:cNvSpPr>
            <a:spLocks noGrp="1"/>
          </p:cNvSpPr>
          <p:nvPr>
            <p:ph idx="1"/>
          </p:nvPr>
        </p:nvSpPr>
        <p:spPr>
          <a:xfrm>
            <a:off x="437561" y="2133600"/>
            <a:ext cx="8229600" cy="4572000"/>
          </a:xfrm>
        </p:spPr>
        <p:txBody>
          <a:bodyPr>
            <a:normAutofit/>
          </a:bodyPr>
          <a:lstStyle/>
          <a:p>
            <a:pPr marL="0" indent="0">
              <a:spcBef>
                <a:spcPts val="0"/>
              </a:spcBef>
              <a:buNone/>
            </a:pPr>
            <a:r>
              <a:rPr lang="en-US" dirty="0" smtClean="0"/>
              <a:t>Scope of inspection similar</a:t>
            </a:r>
          </a:p>
          <a:p>
            <a:pPr marL="0" indent="0">
              <a:spcBef>
                <a:spcPts val="0"/>
              </a:spcBef>
              <a:buNone/>
            </a:pPr>
            <a:r>
              <a:rPr lang="en-US" dirty="0" smtClean="0"/>
              <a:t>     for class 1 and 2</a:t>
            </a:r>
          </a:p>
          <a:p>
            <a:pPr marL="0" indent="0">
              <a:spcBef>
                <a:spcPts val="0"/>
              </a:spcBef>
              <a:buNone/>
            </a:pPr>
            <a:r>
              <a:rPr lang="en-US" dirty="0" smtClean="0"/>
              <a:t>Depth of inspection increases</a:t>
            </a:r>
          </a:p>
          <a:p>
            <a:pPr marL="0" indent="0">
              <a:spcBef>
                <a:spcPts val="0"/>
              </a:spcBef>
              <a:buNone/>
            </a:pPr>
            <a:r>
              <a:rPr lang="en-US" dirty="0" smtClean="0"/>
              <a:t>     with power  </a:t>
            </a:r>
          </a:p>
          <a:p>
            <a:pPr lvl="1">
              <a:buFont typeface="Courier New" panose="02070309020205020404" pitchFamily="49" charset="0"/>
              <a:buChar char="o"/>
            </a:pPr>
            <a:r>
              <a:rPr lang="en-US" dirty="0" smtClean="0"/>
              <a:t> Class 1 reactors 2 week on site per year</a:t>
            </a:r>
          </a:p>
          <a:p>
            <a:pPr lvl="1">
              <a:buFont typeface="Courier New" panose="02070309020205020404" pitchFamily="49" charset="0"/>
              <a:buChar char="o"/>
            </a:pPr>
            <a:r>
              <a:rPr lang="en-US" dirty="0" smtClean="0"/>
              <a:t> Class 2 reactors 1 week on site per year</a:t>
            </a:r>
          </a:p>
          <a:p>
            <a:pPr lvl="1">
              <a:spcBef>
                <a:spcPts val="0"/>
              </a:spcBef>
              <a:buFont typeface="Courier New" panose="02070309020205020404" pitchFamily="49" charset="0"/>
              <a:buChar char="o"/>
            </a:pPr>
            <a:r>
              <a:rPr lang="en-US" dirty="0" smtClean="0"/>
              <a:t> Class 3 reactors on site in response to</a:t>
            </a:r>
          </a:p>
          <a:p>
            <a:pPr marL="0" indent="0">
              <a:spcBef>
                <a:spcPts val="0"/>
              </a:spcBef>
              <a:buNone/>
            </a:pPr>
            <a:r>
              <a:rPr lang="en-US" dirty="0"/>
              <a:t> </a:t>
            </a:r>
            <a:r>
              <a:rPr lang="en-US" dirty="0" smtClean="0"/>
              <a:t>           </a:t>
            </a:r>
            <a:r>
              <a:rPr lang="en-US" sz="2800" dirty="0" smtClean="0"/>
              <a:t>activities or 1 week every 3 years</a:t>
            </a:r>
            <a:endParaRPr lang="en-US" sz="2800" dirty="0"/>
          </a:p>
          <a:p>
            <a:pPr marL="0" indent="0">
              <a:buNone/>
            </a:pPr>
            <a:endParaRPr lang="en-US" dirty="0" smtClean="0"/>
          </a:p>
          <a:p>
            <a:pPr marL="0" indent="0">
              <a:buNone/>
            </a:pP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23</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961" y="1828800"/>
            <a:ext cx="3124200" cy="198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115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2" y="973903"/>
            <a:ext cx="8229600" cy="914400"/>
          </a:xfrm>
        </p:spPr>
        <p:txBody>
          <a:bodyPr>
            <a:normAutofit fontScale="90000"/>
          </a:bodyPr>
          <a:lstStyle/>
          <a:p>
            <a:r>
              <a:rPr lang="en-US" dirty="0" smtClean="0"/>
              <a:t>Other Applications of a Graded Approach</a:t>
            </a:r>
            <a:endParaRPr lang="en-US" dirty="0"/>
          </a:p>
        </p:txBody>
      </p:sp>
      <p:sp>
        <p:nvSpPr>
          <p:cNvPr id="3" name="Content Placeholder 2"/>
          <p:cNvSpPr>
            <a:spLocks noGrp="1"/>
          </p:cNvSpPr>
          <p:nvPr>
            <p:ph idx="1"/>
          </p:nvPr>
        </p:nvSpPr>
        <p:spPr>
          <a:xfrm>
            <a:off x="437561" y="2133600"/>
            <a:ext cx="8229600" cy="4572000"/>
          </a:xfrm>
        </p:spPr>
        <p:txBody>
          <a:bodyPr>
            <a:normAutofit/>
          </a:bodyPr>
          <a:lstStyle/>
          <a:p>
            <a:pPr marL="0" indent="0">
              <a:buNone/>
            </a:pPr>
            <a:r>
              <a:rPr lang="en-US" dirty="0" smtClean="0"/>
              <a:t>Financial protection</a:t>
            </a:r>
          </a:p>
          <a:p>
            <a:pPr marL="0" indent="0">
              <a:buNone/>
            </a:pPr>
            <a:r>
              <a:rPr lang="en-US" dirty="0" smtClean="0"/>
              <a:t>  -  10 kW or less, $1 M</a:t>
            </a:r>
          </a:p>
          <a:p>
            <a:pPr marL="0" indent="0">
              <a:buNone/>
            </a:pPr>
            <a:r>
              <a:rPr lang="en-US" dirty="0"/>
              <a:t> </a:t>
            </a:r>
            <a:r>
              <a:rPr lang="en-US" dirty="0" smtClean="0"/>
              <a:t> -  10 kW to 1 MW, $1.5 M</a:t>
            </a:r>
          </a:p>
          <a:p>
            <a:pPr marL="0" indent="0">
              <a:buNone/>
            </a:pPr>
            <a:r>
              <a:rPr lang="en-US" dirty="0"/>
              <a:t> </a:t>
            </a:r>
            <a:r>
              <a:rPr lang="en-US" dirty="0" smtClean="0"/>
              <a:t> -  More than 1 MW to 10 MW (research</a:t>
            </a:r>
          </a:p>
          <a:p>
            <a:pPr marL="0" indent="0">
              <a:buNone/>
            </a:pPr>
            <a:r>
              <a:rPr lang="en-US" dirty="0"/>
              <a:t> </a:t>
            </a:r>
            <a:r>
              <a:rPr lang="en-US" dirty="0" smtClean="0"/>
              <a:t>      reactors only), $2.5 M</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24</a:t>
            </a:fld>
            <a:endParaRPr lang="en-US"/>
          </a:p>
        </p:txBody>
      </p:sp>
      <p:pic>
        <p:nvPicPr>
          <p:cNvPr id="6" name="Picture 5"/>
          <p:cNvPicPr>
            <a:picLocks noChangeAspect="1"/>
          </p:cNvPicPr>
          <p:nvPr/>
        </p:nvPicPr>
        <p:blipFill>
          <a:blip r:embed="rId4"/>
          <a:stretch>
            <a:fillRect/>
          </a:stretch>
        </p:blipFill>
        <p:spPr>
          <a:xfrm>
            <a:off x="5791200" y="2084387"/>
            <a:ext cx="2514600" cy="1676400"/>
          </a:xfrm>
          <a:prstGeom prst="rect">
            <a:avLst/>
          </a:prstGeom>
        </p:spPr>
      </p:pic>
    </p:spTree>
    <p:extLst>
      <p:ext uri="{BB962C8B-B14F-4D97-AF65-F5344CB8AC3E}">
        <p14:creationId xmlns:p14="http://schemas.microsoft.com/office/powerpoint/2010/main" val="2810240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2" y="973903"/>
            <a:ext cx="8229600" cy="914400"/>
          </a:xfrm>
        </p:spPr>
        <p:txBody>
          <a:bodyPr>
            <a:normAutofit fontScale="90000"/>
          </a:bodyPr>
          <a:lstStyle/>
          <a:p>
            <a:r>
              <a:rPr lang="en-US" dirty="0" smtClean="0"/>
              <a:t>Other Applications of a Graded Approach</a:t>
            </a:r>
            <a:endParaRPr lang="en-US" dirty="0"/>
          </a:p>
        </p:txBody>
      </p:sp>
      <p:sp>
        <p:nvSpPr>
          <p:cNvPr id="3" name="Content Placeholder 2"/>
          <p:cNvSpPr>
            <a:spLocks noGrp="1"/>
          </p:cNvSpPr>
          <p:nvPr>
            <p:ph idx="1"/>
          </p:nvPr>
        </p:nvSpPr>
        <p:spPr>
          <a:xfrm>
            <a:off x="437561" y="2133600"/>
            <a:ext cx="8229600" cy="4572000"/>
          </a:xfrm>
        </p:spPr>
        <p:txBody>
          <a:bodyPr>
            <a:normAutofit/>
          </a:bodyPr>
          <a:lstStyle/>
          <a:p>
            <a:pPr marL="0" indent="0">
              <a:buNone/>
            </a:pPr>
            <a:r>
              <a:rPr lang="en-US" dirty="0" smtClean="0"/>
              <a:t>Base civil penalties</a:t>
            </a:r>
          </a:p>
          <a:p>
            <a:pPr marL="0" indent="0">
              <a:buNone/>
            </a:pPr>
            <a:r>
              <a:rPr lang="en-US" dirty="0"/>
              <a:t> </a:t>
            </a:r>
            <a:r>
              <a:rPr lang="en-US" dirty="0" smtClean="0"/>
              <a:t> -  Research reactor, $7000</a:t>
            </a:r>
          </a:p>
          <a:p>
            <a:pPr marL="0" indent="0">
              <a:buNone/>
            </a:pPr>
            <a:r>
              <a:rPr lang="en-US" dirty="0"/>
              <a:t> </a:t>
            </a:r>
            <a:r>
              <a:rPr lang="en-US" dirty="0" smtClean="0"/>
              <a:t> -  Test reactor, $14,000</a:t>
            </a:r>
          </a:p>
          <a:p>
            <a:pPr marL="0" indent="0">
              <a:buNone/>
            </a:pPr>
            <a:r>
              <a:rPr lang="en-US" dirty="0"/>
              <a:t> </a:t>
            </a:r>
            <a:r>
              <a:rPr lang="en-US" dirty="0" smtClean="0"/>
              <a:t> -  Power reactor, $140,000</a:t>
            </a:r>
          </a:p>
          <a:p>
            <a:pPr marL="0" indent="0">
              <a:buNone/>
            </a:pPr>
            <a:r>
              <a:rPr lang="en-US" dirty="0" smtClean="0"/>
              <a:t>Fees for 2015</a:t>
            </a:r>
          </a:p>
          <a:p>
            <a:pPr marL="0" indent="0">
              <a:buNone/>
            </a:pPr>
            <a:r>
              <a:rPr lang="en-US" dirty="0"/>
              <a:t> </a:t>
            </a:r>
            <a:r>
              <a:rPr lang="en-US" dirty="0" smtClean="0"/>
              <a:t> -  Research and test reactors, $83,500</a:t>
            </a:r>
          </a:p>
          <a:p>
            <a:pPr marL="0" indent="0">
              <a:buNone/>
            </a:pPr>
            <a:r>
              <a:rPr lang="en-US" dirty="0"/>
              <a:t> </a:t>
            </a:r>
            <a:r>
              <a:rPr lang="en-US" dirty="0" smtClean="0"/>
              <a:t> -  Power reactor, $5,030,000 </a:t>
            </a:r>
          </a:p>
          <a:p>
            <a:pPr marL="0" indent="0">
              <a:buNone/>
            </a:pP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25</a:t>
            </a:fld>
            <a:endParaRPr lang="en-US"/>
          </a:p>
        </p:txBody>
      </p:sp>
      <p:pic>
        <p:nvPicPr>
          <p:cNvPr id="6" name="Picture 5"/>
          <p:cNvPicPr>
            <a:picLocks noChangeAspect="1"/>
          </p:cNvPicPr>
          <p:nvPr/>
        </p:nvPicPr>
        <p:blipFill>
          <a:blip r:embed="rId4"/>
          <a:stretch>
            <a:fillRect/>
          </a:stretch>
        </p:blipFill>
        <p:spPr>
          <a:xfrm>
            <a:off x="6247222" y="1888303"/>
            <a:ext cx="2419939" cy="2462270"/>
          </a:xfrm>
          <a:prstGeom prst="rect">
            <a:avLst/>
          </a:prstGeom>
        </p:spPr>
      </p:pic>
    </p:spTree>
    <p:extLst>
      <p:ext uri="{BB962C8B-B14F-4D97-AF65-F5344CB8AC3E}">
        <p14:creationId xmlns:p14="http://schemas.microsoft.com/office/powerpoint/2010/main" val="1572461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2" y="973903"/>
            <a:ext cx="8229600" cy="9144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37561" y="2133600"/>
            <a:ext cx="8229600" cy="4572000"/>
          </a:xfrm>
        </p:spPr>
        <p:txBody>
          <a:bodyPr>
            <a:normAutofit/>
          </a:bodyPr>
          <a:lstStyle/>
          <a:p>
            <a:pPr marL="0" indent="0">
              <a:spcBef>
                <a:spcPts val="0"/>
              </a:spcBef>
              <a:buNone/>
            </a:pPr>
            <a:r>
              <a:rPr lang="en-US" dirty="0" smtClean="0"/>
              <a:t>Graded approach starts with</a:t>
            </a:r>
          </a:p>
          <a:p>
            <a:pPr marL="0" indent="0">
              <a:spcBef>
                <a:spcPts val="0"/>
              </a:spcBef>
              <a:buNone/>
            </a:pPr>
            <a:r>
              <a:rPr lang="en-US" dirty="0" smtClean="0"/>
              <a:t>  the Atomic Energy Act</a:t>
            </a:r>
          </a:p>
          <a:p>
            <a:pPr marL="0" indent="0">
              <a:spcBef>
                <a:spcPts val="0"/>
              </a:spcBef>
              <a:buNone/>
            </a:pPr>
            <a:endParaRPr lang="en-US" dirty="0" smtClean="0"/>
          </a:p>
          <a:p>
            <a:pPr marL="0" indent="0">
              <a:spcBef>
                <a:spcPts val="0"/>
              </a:spcBef>
              <a:buNone/>
            </a:pPr>
            <a:r>
              <a:rPr lang="en-US" dirty="0" smtClean="0"/>
              <a:t>Graded approach has been </a:t>
            </a:r>
          </a:p>
          <a:p>
            <a:pPr marL="0" indent="0">
              <a:spcBef>
                <a:spcPts val="0"/>
              </a:spcBef>
              <a:buNone/>
            </a:pPr>
            <a:r>
              <a:rPr lang="en-US" dirty="0" smtClean="0"/>
              <a:t>  used from the earliest days of reactor</a:t>
            </a:r>
          </a:p>
          <a:p>
            <a:pPr marL="0" indent="0">
              <a:spcBef>
                <a:spcPts val="0"/>
              </a:spcBef>
              <a:buNone/>
            </a:pPr>
            <a:r>
              <a:rPr lang="en-US" dirty="0" smtClean="0"/>
              <a:t>  regulation</a:t>
            </a:r>
          </a:p>
          <a:p>
            <a:pPr marL="0" indent="0">
              <a:spcBef>
                <a:spcPts val="0"/>
              </a:spcBef>
              <a:buNone/>
            </a:pPr>
            <a:endParaRPr lang="en-US" dirty="0" smtClean="0"/>
          </a:p>
          <a:p>
            <a:pPr marL="0" indent="0">
              <a:spcBef>
                <a:spcPts val="0"/>
              </a:spcBef>
              <a:buNone/>
            </a:pPr>
            <a:r>
              <a:rPr lang="en-US" dirty="0" smtClean="0"/>
              <a:t>A graded approach is used in all aspects of NRC</a:t>
            </a:r>
          </a:p>
          <a:p>
            <a:pPr marL="0" indent="0">
              <a:spcBef>
                <a:spcPts val="0"/>
              </a:spcBef>
              <a:buNone/>
            </a:pPr>
            <a:r>
              <a:rPr lang="en-US" dirty="0" smtClean="0"/>
              <a:t>  regulation</a:t>
            </a:r>
          </a:p>
          <a:p>
            <a:pPr marL="0" indent="0">
              <a:buNone/>
            </a:pP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26</a:t>
            </a:fld>
            <a:endParaRPr lang="en-US"/>
          </a:p>
        </p:txBody>
      </p:sp>
      <p:pic>
        <p:nvPicPr>
          <p:cNvPr id="6" name="Picture 5"/>
          <p:cNvPicPr>
            <a:picLocks noChangeAspect="1"/>
          </p:cNvPicPr>
          <p:nvPr/>
        </p:nvPicPr>
        <p:blipFill>
          <a:blip r:embed="rId4"/>
          <a:stretch>
            <a:fillRect/>
          </a:stretch>
        </p:blipFill>
        <p:spPr>
          <a:xfrm>
            <a:off x="5710237" y="1719205"/>
            <a:ext cx="3067050" cy="2126485"/>
          </a:xfrm>
          <a:prstGeom prst="rect">
            <a:avLst/>
          </a:prstGeom>
        </p:spPr>
      </p:pic>
    </p:spTree>
    <p:extLst>
      <p:ext uri="{BB962C8B-B14F-4D97-AF65-F5344CB8AC3E}">
        <p14:creationId xmlns:p14="http://schemas.microsoft.com/office/powerpoint/2010/main" val="1643529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902"/>
            <a:ext cx="8229600" cy="443735"/>
          </a:xfrm>
        </p:spPr>
        <p:txBody>
          <a:bodyPr>
            <a:normAutofit fontScale="90000"/>
          </a:bodyPr>
          <a:lstStyle/>
          <a:p>
            <a:r>
              <a:rPr lang="en-US" dirty="0" smtClean="0"/>
              <a:t>Graded Approach</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marL="57150" indent="0">
              <a:spcBef>
                <a:spcPts val="0"/>
              </a:spcBef>
              <a:buNone/>
            </a:pPr>
            <a:r>
              <a:rPr lang="en-US" altLang="en-US" dirty="0" smtClean="0"/>
              <a:t>Equate degree of scrutiny in the</a:t>
            </a:r>
          </a:p>
          <a:p>
            <a:pPr marL="57150" indent="0">
              <a:spcBef>
                <a:spcPts val="0"/>
              </a:spcBef>
              <a:buNone/>
            </a:pPr>
            <a:r>
              <a:rPr lang="en-US" altLang="en-US" dirty="0" smtClean="0"/>
              <a:t>   regulatory process to the safety </a:t>
            </a:r>
          </a:p>
          <a:p>
            <a:pPr marL="57150" indent="0">
              <a:spcBef>
                <a:spcPts val="0"/>
              </a:spcBef>
              <a:buNone/>
            </a:pPr>
            <a:r>
              <a:rPr lang="en-US" altLang="en-US" dirty="0"/>
              <a:t> </a:t>
            </a:r>
            <a:r>
              <a:rPr lang="en-US" altLang="en-US" dirty="0" smtClean="0"/>
              <a:t>  significance of the reactor design </a:t>
            </a:r>
          </a:p>
          <a:p>
            <a:pPr marL="57150" indent="0">
              <a:spcBef>
                <a:spcPts val="0"/>
              </a:spcBef>
              <a:buNone/>
            </a:pPr>
            <a:endParaRPr lang="en-US" altLang="en-US" sz="3500" dirty="0" smtClean="0"/>
          </a:p>
          <a:p>
            <a:pPr marL="0" indent="0">
              <a:spcBef>
                <a:spcPts val="0"/>
              </a:spcBef>
              <a:buNone/>
            </a:pPr>
            <a:r>
              <a:rPr lang="en-US" dirty="0" smtClean="0"/>
              <a:t>As risk increases the regulatory process</a:t>
            </a:r>
          </a:p>
          <a:p>
            <a:pPr marL="0" indent="0">
              <a:spcBef>
                <a:spcPts val="0"/>
              </a:spcBef>
              <a:buNone/>
            </a:pPr>
            <a:r>
              <a:rPr lang="en-US" dirty="0"/>
              <a:t> </a:t>
            </a:r>
            <a:r>
              <a:rPr lang="en-US" dirty="0" smtClean="0"/>
              <a:t>   becomes more stringent</a:t>
            </a:r>
          </a:p>
          <a:p>
            <a:pPr marL="0" indent="0">
              <a:spcBef>
                <a:spcPts val="0"/>
              </a:spcBef>
              <a:buNone/>
            </a:pPr>
            <a:endParaRPr lang="en-US" dirty="0" smtClean="0"/>
          </a:p>
          <a:p>
            <a:pPr marL="0" indent="0">
              <a:spcBef>
                <a:spcPts val="0"/>
              </a:spcBef>
              <a:buNone/>
            </a:pPr>
            <a:r>
              <a:rPr lang="en-US" dirty="0" smtClean="0"/>
              <a:t>IAEA SSG-22, “Use of a Graded Approach in the </a:t>
            </a:r>
          </a:p>
          <a:p>
            <a:pPr marL="0" indent="0">
              <a:spcBef>
                <a:spcPts val="0"/>
              </a:spcBef>
              <a:buNone/>
            </a:pPr>
            <a:r>
              <a:rPr lang="en-US" dirty="0" smtClean="0"/>
              <a:t>   Application of the Safety Requirements for</a:t>
            </a:r>
          </a:p>
          <a:p>
            <a:pPr marL="0" indent="0">
              <a:spcBef>
                <a:spcPts val="0"/>
              </a:spcBef>
              <a:buNone/>
            </a:pPr>
            <a:r>
              <a:rPr lang="en-US" dirty="0" smtClean="0"/>
              <a:t>   Research Reactors” contains specific details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3</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47824"/>
            <a:ext cx="2133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8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902"/>
            <a:ext cx="8229600" cy="443735"/>
          </a:xfrm>
        </p:spPr>
        <p:txBody>
          <a:bodyPr>
            <a:normAutofit fontScale="90000"/>
          </a:bodyPr>
          <a:lstStyle/>
          <a:p>
            <a:r>
              <a:rPr lang="en-US" dirty="0" smtClean="0"/>
              <a:t>U.S. Research and Test Reactors</a:t>
            </a:r>
            <a:endParaRPr lang="en-US" dirty="0"/>
          </a:p>
        </p:txBody>
      </p:sp>
      <p:sp>
        <p:nvSpPr>
          <p:cNvPr id="3" name="Content Placeholder 2"/>
          <p:cNvSpPr>
            <a:spLocks noGrp="1"/>
          </p:cNvSpPr>
          <p:nvPr>
            <p:ph idx="1"/>
          </p:nvPr>
        </p:nvSpPr>
        <p:spPr>
          <a:xfrm>
            <a:off x="457200" y="1828800"/>
            <a:ext cx="8229600" cy="4527550"/>
          </a:xfrm>
        </p:spPr>
        <p:txBody>
          <a:bodyPr>
            <a:normAutofit fontScale="92500" lnSpcReduction="20000"/>
          </a:bodyPr>
          <a:lstStyle/>
          <a:p>
            <a:pPr marL="0" indent="0">
              <a:spcBef>
                <a:spcPts val="0"/>
              </a:spcBef>
              <a:buNone/>
            </a:pPr>
            <a:r>
              <a:rPr lang="en-US" dirty="0" smtClean="0"/>
              <a:t>31 operating reactors</a:t>
            </a:r>
          </a:p>
          <a:p>
            <a:pPr>
              <a:spcBef>
                <a:spcPts val="0"/>
              </a:spcBef>
            </a:pPr>
            <a:endParaRPr lang="en-US" dirty="0" smtClean="0"/>
          </a:p>
          <a:p>
            <a:pPr marL="0" indent="0">
              <a:spcBef>
                <a:spcPts val="0"/>
              </a:spcBef>
              <a:buNone/>
            </a:pPr>
            <a:r>
              <a:rPr lang="en-US" dirty="0" smtClean="0"/>
              <a:t>  -  Power range 5 watts to </a:t>
            </a:r>
          </a:p>
          <a:p>
            <a:pPr marL="0" indent="0">
              <a:spcBef>
                <a:spcPts val="0"/>
              </a:spcBef>
              <a:buNone/>
            </a:pPr>
            <a:r>
              <a:rPr lang="en-US" dirty="0"/>
              <a:t> </a:t>
            </a:r>
            <a:r>
              <a:rPr lang="en-US" dirty="0" smtClean="0"/>
              <a:t>       20 MW</a:t>
            </a:r>
          </a:p>
          <a:p>
            <a:pPr marL="0" indent="0">
              <a:spcBef>
                <a:spcPts val="0"/>
              </a:spcBef>
              <a:buNone/>
            </a:pPr>
            <a:r>
              <a:rPr lang="en-US" dirty="0" smtClean="0"/>
              <a:t>  -  Five are 2 MW or greater</a:t>
            </a:r>
          </a:p>
          <a:p>
            <a:pPr marL="0" indent="0">
              <a:spcBef>
                <a:spcPts val="0"/>
              </a:spcBef>
              <a:buNone/>
            </a:pPr>
            <a:endParaRPr lang="en-US" dirty="0" smtClean="0"/>
          </a:p>
          <a:p>
            <a:pPr marL="0" indent="0">
              <a:spcBef>
                <a:spcPts val="0"/>
              </a:spcBef>
              <a:buNone/>
            </a:pPr>
            <a:r>
              <a:rPr lang="en-US" dirty="0" smtClean="0"/>
              <a:t>  -  Reactor types</a:t>
            </a:r>
          </a:p>
          <a:p>
            <a:pPr lvl="1">
              <a:spcBef>
                <a:spcPts val="0"/>
              </a:spcBef>
              <a:buFont typeface="Courier New" panose="02070309020205020404" pitchFamily="49" charset="0"/>
              <a:buChar char="o"/>
            </a:pPr>
            <a:r>
              <a:rPr lang="en-US" altLang="en-US" sz="2700" dirty="0" smtClean="0"/>
              <a:t>16   </a:t>
            </a:r>
            <a:r>
              <a:rPr lang="en-US" altLang="en-US" sz="2700" dirty="0" err="1" smtClean="0"/>
              <a:t>TRIGA</a:t>
            </a:r>
            <a:endParaRPr lang="en-US" altLang="en-US" sz="2700" dirty="0" smtClean="0"/>
          </a:p>
          <a:p>
            <a:pPr lvl="1">
              <a:spcBef>
                <a:spcPts val="0"/>
              </a:spcBef>
              <a:buFont typeface="Courier New" panose="02070309020205020404" pitchFamily="49" charset="0"/>
              <a:buChar char="o"/>
            </a:pPr>
            <a:r>
              <a:rPr lang="en-US" altLang="en-US" sz="2700" dirty="0" smtClean="0"/>
              <a:t>  9   plate-type fuel</a:t>
            </a:r>
          </a:p>
          <a:p>
            <a:pPr lvl="1">
              <a:spcBef>
                <a:spcPts val="0"/>
              </a:spcBef>
              <a:buFont typeface="Courier New" panose="02070309020205020404" pitchFamily="49" charset="0"/>
              <a:buChar char="o"/>
            </a:pPr>
            <a:r>
              <a:rPr lang="en-US" altLang="en-US" sz="2700" dirty="0" smtClean="0"/>
              <a:t>  3   </a:t>
            </a:r>
            <a:r>
              <a:rPr lang="en-US" altLang="en-US" sz="2700" dirty="0" err="1" smtClean="0"/>
              <a:t>AGNs</a:t>
            </a:r>
            <a:endParaRPr lang="en-US" altLang="en-US" sz="2700" dirty="0" smtClean="0"/>
          </a:p>
          <a:p>
            <a:pPr lvl="1">
              <a:spcBef>
                <a:spcPts val="0"/>
              </a:spcBef>
              <a:buFont typeface="Courier New" panose="02070309020205020404" pitchFamily="49" charset="0"/>
              <a:buChar char="o"/>
            </a:pPr>
            <a:r>
              <a:rPr lang="en-US" altLang="en-US" sz="2700" dirty="0" smtClean="0"/>
              <a:t>  3   one-of-a-kind (</a:t>
            </a:r>
            <a:r>
              <a:rPr lang="en-US" altLang="en-US" sz="2700" dirty="0" err="1" smtClean="0"/>
              <a:t>PULSTAR</a:t>
            </a:r>
            <a:r>
              <a:rPr lang="en-US" altLang="en-US" sz="2700" dirty="0" smtClean="0"/>
              <a:t>, Argonaut,</a:t>
            </a:r>
          </a:p>
          <a:p>
            <a:pPr marL="457200" lvl="1" indent="0">
              <a:spcBef>
                <a:spcPts val="0"/>
              </a:spcBef>
              <a:buNone/>
            </a:pPr>
            <a:r>
              <a:rPr lang="en-US" altLang="en-US" sz="3100" dirty="0"/>
              <a:t> </a:t>
            </a:r>
            <a:r>
              <a:rPr lang="en-US" altLang="en-US" sz="3100" dirty="0" smtClean="0"/>
              <a:t>         </a:t>
            </a:r>
            <a:r>
              <a:rPr lang="en-US" altLang="en-US" sz="2700" dirty="0" smtClean="0"/>
              <a:t>critical assembly)</a:t>
            </a:r>
            <a:endParaRPr lang="en-US" sz="2700"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4</a:t>
            </a:fld>
            <a:endParaRPr lang="en-US"/>
          </a:p>
        </p:txBody>
      </p:sp>
      <p:pic>
        <p:nvPicPr>
          <p:cNvPr id="7" name="Picture 6"/>
          <p:cNvPicPr>
            <a:picLocks noChangeAspect="1"/>
          </p:cNvPicPr>
          <p:nvPr/>
        </p:nvPicPr>
        <p:blipFill rotWithShape="1">
          <a:blip r:embed="rId4"/>
          <a:srcRect l="1190" t="1250" r="1658" b="43435"/>
          <a:stretch/>
        </p:blipFill>
        <p:spPr>
          <a:xfrm>
            <a:off x="5000625" y="1463675"/>
            <a:ext cx="3857625" cy="2862375"/>
          </a:xfrm>
          <a:prstGeom prst="rect">
            <a:avLst/>
          </a:prstGeom>
        </p:spPr>
      </p:pic>
    </p:spTree>
    <p:extLst>
      <p:ext uri="{BB962C8B-B14F-4D97-AF65-F5344CB8AC3E}">
        <p14:creationId xmlns:p14="http://schemas.microsoft.com/office/powerpoint/2010/main" val="1249502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2391"/>
            <a:ext cx="8229600" cy="702498"/>
          </a:xfrm>
        </p:spPr>
        <p:txBody>
          <a:bodyPr>
            <a:normAutofit/>
          </a:bodyPr>
          <a:lstStyle/>
          <a:p>
            <a:r>
              <a:rPr lang="en-US" sz="3600" dirty="0" smtClean="0"/>
              <a:t>Reactor Categorization </a:t>
            </a:r>
            <a:endParaRPr lang="en-US" sz="3600" dirty="0"/>
          </a:p>
        </p:txBody>
      </p:sp>
      <p:sp>
        <p:nvSpPr>
          <p:cNvPr id="3" name="Content Placeholder 2"/>
          <p:cNvSpPr>
            <a:spLocks noGrp="1"/>
          </p:cNvSpPr>
          <p:nvPr>
            <p:ph idx="1"/>
          </p:nvPr>
        </p:nvSpPr>
        <p:spPr>
          <a:xfrm>
            <a:off x="557212" y="1078679"/>
            <a:ext cx="8229600" cy="5093521"/>
          </a:xfrm>
        </p:spPr>
        <p:txBody>
          <a:bodyPr>
            <a:normAutofit fontScale="92500" lnSpcReduction="20000"/>
          </a:bodyPr>
          <a:lstStyle/>
          <a:p>
            <a:pPr marL="0" indent="0">
              <a:buNone/>
            </a:pPr>
            <a:r>
              <a:rPr lang="en-US" dirty="0" smtClean="0"/>
              <a:t>Reactor type</a:t>
            </a:r>
          </a:p>
          <a:p>
            <a:pPr marL="0" indent="0">
              <a:buNone/>
            </a:pPr>
            <a:r>
              <a:rPr lang="en-US" dirty="0" smtClean="0"/>
              <a:t>  -  Research reactor</a:t>
            </a:r>
          </a:p>
          <a:p>
            <a:pPr marL="0" indent="0">
              <a:buNone/>
            </a:pPr>
            <a:r>
              <a:rPr lang="en-US" dirty="0"/>
              <a:t> </a:t>
            </a:r>
            <a:r>
              <a:rPr lang="en-US" dirty="0" smtClean="0"/>
              <a:t> -  Test reactor</a:t>
            </a:r>
          </a:p>
          <a:p>
            <a:pPr marL="0" indent="0">
              <a:buNone/>
            </a:pPr>
            <a:r>
              <a:rPr lang="en-US" dirty="0"/>
              <a:t> </a:t>
            </a:r>
            <a:r>
              <a:rPr lang="en-US" dirty="0" smtClean="0"/>
              <a:t> -  Power reactor</a:t>
            </a:r>
          </a:p>
          <a:p>
            <a:pPr marL="0" indent="0">
              <a:buNone/>
            </a:pPr>
            <a:r>
              <a:rPr lang="en-US" dirty="0" smtClean="0"/>
              <a:t>Reactor power</a:t>
            </a:r>
          </a:p>
          <a:p>
            <a:pPr marL="0" indent="0">
              <a:buNone/>
            </a:pPr>
            <a:r>
              <a:rPr lang="en-US" dirty="0"/>
              <a:t> </a:t>
            </a:r>
            <a:r>
              <a:rPr lang="en-US" dirty="0" smtClean="0"/>
              <a:t> -  Low-power research reactor</a:t>
            </a:r>
          </a:p>
          <a:p>
            <a:pPr marL="0" indent="0">
              <a:buNone/>
            </a:pPr>
            <a:r>
              <a:rPr lang="en-US" dirty="0"/>
              <a:t> </a:t>
            </a:r>
            <a:r>
              <a:rPr lang="en-US" dirty="0" smtClean="0"/>
              <a:t> -  High-power research reactor</a:t>
            </a:r>
          </a:p>
          <a:p>
            <a:pPr marL="0" indent="0">
              <a:buNone/>
            </a:pPr>
            <a:r>
              <a:rPr lang="en-US" dirty="0"/>
              <a:t> </a:t>
            </a:r>
            <a:r>
              <a:rPr lang="en-US" dirty="0" smtClean="0"/>
              <a:t> -  Test reactor</a:t>
            </a:r>
          </a:p>
          <a:p>
            <a:pPr marL="0" indent="0">
              <a:buNone/>
            </a:pPr>
            <a:r>
              <a:rPr lang="en-US" dirty="0" smtClean="0"/>
              <a:t>Reactor purpose</a:t>
            </a:r>
          </a:p>
          <a:p>
            <a:pPr marL="0" indent="0">
              <a:buNone/>
            </a:pPr>
            <a:r>
              <a:rPr lang="en-US" dirty="0"/>
              <a:t> </a:t>
            </a:r>
            <a:r>
              <a:rPr lang="en-US" dirty="0" smtClean="0"/>
              <a:t> -  Research and development</a:t>
            </a:r>
          </a:p>
          <a:p>
            <a:pPr marL="0" indent="0">
              <a:buNone/>
            </a:pPr>
            <a:r>
              <a:rPr lang="en-US" dirty="0" smtClean="0"/>
              <a:t>  -  Commercial activities</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5</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2" y="1212851"/>
            <a:ext cx="2209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09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5115"/>
            <a:ext cx="8229600" cy="702498"/>
          </a:xfrm>
        </p:spPr>
        <p:txBody>
          <a:bodyPr>
            <a:normAutofit/>
          </a:bodyPr>
          <a:lstStyle/>
          <a:p>
            <a:r>
              <a:rPr lang="en-US" sz="3600" dirty="0" smtClean="0"/>
              <a:t>Reactor Categorization </a:t>
            </a:r>
            <a:endParaRPr lang="en-US" sz="3600" dirty="0"/>
          </a:p>
        </p:txBody>
      </p:sp>
      <p:sp>
        <p:nvSpPr>
          <p:cNvPr id="3" name="Content Placeholder 2"/>
          <p:cNvSpPr>
            <a:spLocks noGrp="1"/>
          </p:cNvSpPr>
          <p:nvPr>
            <p:ph idx="1"/>
          </p:nvPr>
        </p:nvSpPr>
        <p:spPr>
          <a:xfrm>
            <a:off x="609600" y="1600200"/>
            <a:ext cx="8229600" cy="4373563"/>
          </a:xfrm>
        </p:spPr>
        <p:txBody>
          <a:bodyPr>
            <a:normAutofit/>
          </a:bodyPr>
          <a:lstStyle/>
          <a:p>
            <a:pPr marL="0" indent="0">
              <a:buNone/>
            </a:pPr>
            <a:r>
              <a:rPr lang="en-US" dirty="0" smtClean="0"/>
              <a:t>Low-power research reactor</a:t>
            </a:r>
          </a:p>
          <a:p>
            <a:pPr marL="0" indent="0">
              <a:buNone/>
            </a:pPr>
            <a:r>
              <a:rPr lang="en-US" dirty="0" smtClean="0"/>
              <a:t>  - Less than 2 MW(t)</a:t>
            </a:r>
          </a:p>
          <a:p>
            <a:pPr marL="0" indent="0">
              <a:buNone/>
            </a:pPr>
            <a:r>
              <a:rPr lang="en-US" dirty="0" smtClean="0"/>
              <a:t>  - Low decay heat generation</a:t>
            </a:r>
          </a:p>
          <a:p>
            <a:pPr marL="0" indent="0">
              <a:buNone/>
            </a:pPr>
            <a:r>
              <a:rPr lang="en-US" dirty="0" smtClean="0"/>
              <a:t>  - Core can be air-cooled in case</a:t>
            </a:r>
          </a:p>
          <a:p>
            <a:pPr marL="0" indent="0">
              <a:buNone/>
            </a:pPr>
            <a:r>
              <a:rPr lang="en-US" dirty="0" smtClean="0"/>
              <a:t>        of loss of coolant accident</a:t>
            </a:r>
          </a:p>
          <a:p>
            <a:pPr marL="0" indent="0">
              <a:buNone/>
            </a:pPr>
            <a:r>
              <a:rPr lang="en-US" dirty="0" smtClean="0"/>
              <a:t>  - Limited fission product inventory</a:t>
            </a:r>
            <a:r>
              <a:rPr lang="en-US" dirty="0"/>
              <a:t>	</a:t>
            </a:r>
            <a:r>
              <a:rPr lang="en-US" dirty="0" smtClean="0"/>
              <a:t>	</a:t>
            </a:r>
          </a:p>
          <a:p>
            <a:pPr marL="0" indent="0">
              <a:buNone/>
            </a:pP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6</a:t>
            </a:fld>
            <a:endParaRPr lang="en-US"/>
          </a:p>
        </p:txBody>
      </p:sp>
      <p:pic>
        <p:nvPicPr>
          <p:cNvPr id="6" name="Picture 5"/>
          <p:cNvPicPr>
            <a:picLocks noChangeAspect="1"/>
          </p:cNvPicPr>
          <p:nvPr/>
        </p:nvPicPr>
        <p:blipFill>
          <a:blip r:embed="rId4"/>
          <a:stretch>
            <a:fillRect/>
          </a:stretch>
        </p:blipFill>
        <p:spPr>
          <a:xfrm>
            <a:off x="6667500" y="1600200"/>
            <a:ext cx="1905000" cy="2543175"/>
          </a:xfrm>
          <a:prstGeom prst="rect">
            <a:avLst/>
          </a:prstGeom>
        </p:spPr>
      </p:pic>
    </p:spTree>
    <p:extLst>
      <p:ext uri="{BB962C8B-B14F-4D97-AF65-F5344CB8AC3E}">
        <p14:creationId xmlns:p14="http://schemas.microsoft.com/office/powerpoint/2010/main" val="408020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558"/>
            <a:ext cx="8229600" cy="778697"/>
          </a:xfrm>
        </p:spPr>
        <p:txBody>
          <a:bodyPr>
            <a:noAutofit/>
          </a:bodyPr>
          <a:lstStyle/>
          <a:p>
            <a:r>
              <a:rPr lang="en-US" sz="3600" dirty="0" smtClean="0"/>
              <a:t>Reactor Categorization</a:t>
            </a:r>
            <a:endParaRPr lang="en-US" sz="3600" dirty="0"/>
          </a:p>
        </p:txBody>
      </p:sp>
      <p:sp>
        <p:nvSpPr>
          <p:cNvPr id="3" name="Content Placeholder 2"/>
          <p:cNvSpPr>
            <a:spLocks noGrp="1"/>
          </p:cNvSpPr>
          <p:nvPr>
            <p:ph idx="1"/>
          </p:nvPr>
        </p:nvSpPr>
        <p:spPr>
          <a:xfrm>
            <a:off x="304800" y="1788320"/>
            <a:ext cx="8229600" cy="4191000"/>
          </a:xfrm>
        </p:spPr>
        <p:txBody>
          <a:bodyPr>
            <a:normAutofit/>
          </a:bodyPr>
          <a:lstStyle/>
          <a:p>
            <a:pPr marL="0" indent="0">
              <a:buNone/>
            </a:pPr>
            <a:r>
              <a:rPr lang="en-US" dirty="0"/>
              <a:t>High-power research reactor</a:t>
            </a:r>
          </a:p>
          <a:p>
            <a:pPr marL="0" indent="0">
              <a:buNone/>
            </a:pPr>
            <a:r>
              <a:rPr lang="en-US" dirty="0" smtClean="0"/>
              <a:t>  - </a:t>
            </a:r>
            <a:r>
              <a:rPr lang="en-US" dirty="0"/>
              <a:t>2 MW(t) to 10 MW(t</a:t>
            </a:r>
            <a:r>
              <a:rPr lang="en-US" dirty="0" smtClean="0"/>
              <a:t>)</a:t>
            </a:r>
          </a:p>
          <a:p>
            <a:pPr marL="0" indent="0">
              <a:buNone/>
            </a:pPr>
            <a:r>
              <a:rPr lang="en-US" dirty="0" smtClean="0"/>
              <a:t>  - Decay heat removal may need</a:t>
            </a:r>
          </a:p>
          <a:p>
            <a:pPr marL="0" indent="0">
              <a:buNone/>
            </a:pPr>
            <a:r>
              <a:rPr lang="en-US" dirty="0" smtClean="0"/>
              <a:t>        emergency core cooling system</a:t>
            </a:r>
          </a:p>
          <a:p>
            <a:pPr marL="0" indent="0">
              <a:buNone/>
            </a:pPr>
            <a:r>
              <a:rPr lang="en-US" dirty="0" smtClean="0"/>
              <a:t>  - Increase in fission product inventory over low-</a:t>
            </a:r>
          </a:p>
          <a:p>
            <a:pPr marL="0" indent="0">
              <a:buNone/>
            </a:pPr>
            <a:r>
              <a:rPr lang="en-US" dirty="0"/>
              <a:t> </a:t>
            </a:r>
            <a:r>
              <a:rPr lang="en-US" dirty="0" smtClean="0"/>
              <a:t>      power research reactors</a:t>
            </a:r>
          </a:p>
          <a:p>
            <a:pPr marL="0" indent="0">
              <a:buNone/>
            </a:pPr>
            <a:r>
              <a:rPr lang="en-US" dirty="0" smtClean="0"/>
              <a:t>  - Accidents consider fuel plate melt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7</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1549370"/>
            <a:ext cx="2819400" cy="189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8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8558"/>
            <a:ext cx="8229600" cy="778697"/>
          </a:xfrm>
        </p:spPr>
        <p:txBody>
          <a:bodyPr>
            <a:noAutofit/>
          </a:bodyPr>
          <a:lstStyle/>
          <a:p>
            <a:r>
              <a:rPr lang="en-US" sz="3600" dirty="0" smtClean="0"/>
              <a:t>Reactor Categorization</a:t>
            </a:r>
            <a:endParaRPr lang="en-US" sz="3600" dirty="0"/>
          </a:p>
        </p:txBody>
      </p:sp>
      <p:sp>
        <p:nvSpPr>
          <p:cNvPr id="3" name="Content Placeholder 2"/>
          <p:cNvSpPr>
            <a:spLocks noGrp="1"/>
          </p:cNvSpPr>
          <p:nvPr>
            <p:ph idx="1"/>
          </p:nvPr>
        </p:nvSpPr>
        <p:spPr>
          <a:xfrm>
            <a:off x="457200" y="2133600"/>
            <a:ext cx="8229600" cy="4191000"/>
          </a:xfrm>
        </p:spPr>
        <p:txBody>
          <a:bodyPr>
            <a:normAutofit/>
          </a:bodyPr>
          <a:lstStyle/>
          <a:p>
            <a:pPr marL="0" indent="0">
              <a:buNone/>
            </a:pPr>
            <a:r>
              <a:rPr lang="en-US" dirty="0" smtClean="0"/>
              <a:t>Test </a:t>
            </a:r>
            <a:r>
              <a:rPr lang="en-US" dirty="0"/>
              <a:t>reactor</a:t>
            </a:r>
          </a:p>
          <a:p>
            <a:pPr marL="0" indent="0">
              <a:buNone/>
            </a:pPr>
            <a:r>
              <a:rPr lang="en-US" dirty="0" smtClean="0"/>
              <a:t>  - Greater </a:t>
            </a:r>
            <a:r>
              <a:rPr lang="en-US" dirty="0"/>
              <a:t>than 10 </a:t>
            </a:r>
            <a:r>
              <a:rPr lang="en-US" dirty="0" smtClean="0"/>
              <a:t>MW(t)</a:t>
            </a:r>
          </a:p>
          <a:p>
            <a:pPr marL="0" indent="0">
              <a:buNone/>
            </a:pPr>
            <a:r>
              <a:rPr lang="en-US" dirty="0"/>
              <a:t> </a:t>
            </a:r>
            <a:r>
              <a:rPr lang="en-US" dirty="0" smtClean="0"/>
              <a:t> - Greater than 1 MW(t) with:</a:t>
            </a:r>
          </a:p>
          <a:p>
            <a:pPr lvl="1">
              <a:spcBef>
                <a:spcPts val="0"/>
              </a:spcBef>
              <a:buFont typeface="Courier New" panose="02070309020205020404" pitchFamily="49" charset="0"/>
              <a:buChar char="o"/>
            </a:pPr>
            <a:r>
              <a:rPr lang="en-US" dirty="0" smtClean="0"/>
              <a:t>Circulating loop through core for fuel</a:t>
            </a:r>
          </a:p>
          <a:p>
            <a:pPr marL="0" indent="0">
              <a:spcBef>
                <a:spcPts val="0"/>
              </a:spcBef>
              <a:buNone/>
            </a:pPr>
            <a:r>
              <a:rPr lang="en-US" dirty="0"/>
              <a:t> </a:t>
            </a:r>
            <a:r>
              <a:rPr lang="en-US" dirty="0" smtClean="0"/>
              <a:t>           </a:t>
            </a:r>
            <a:r>
              <a:rPr lang="en-US" sz="2800" dirty="0" smtClean="0"/>
              <a:t>experiments</a:t>
            </a:r>
          </a:p>
          <a:p>
            <a:pPr lvl="1">
              <a:spcBef>
                <a:spcPts val="0"/>
              </a:spcBef>
              <a:buFont typeface="Courier New" panose="02070309020205020404" pitchFamily="49" charset="0"/>
              <a:buChar char="o"/>
            </a:pPr>
            <a:r>
              <a:rPr lang="en-US" dirty="0" smtClean="0"/>
              <a:t>Liquid fuel loading</a:t>
            </a:r>
          </a:p>
          <a:p>
            <a:pPr lvl="1">
              <a:spcBef>
                <a:spcPts val="0"/>
              </a:spcBef>
              <a:buFont typeface="Courier New" panose="02070309020205020404" pitchFamily="49" charset="0"/>
              <a:buChar char="o"/>
            </a:pPr>
            <a:r>
              <a:rPr lang="en-US" dirty="0" smtClean="0"/>
              <a:t>In-core experimental facility in excess of</a:t>
            </a:r>
          </a:p>
          <a:p>
            <a:pPr marL="0" indent="0">
              <a:spcBef>
                <a:spcPts val="0"/>
              </a:spcBef>
              <a:buNone/>
            </a:pPr>
            <a:r>
              <a:rPr lang="en-US" dirty="0"/>
              <a:t> </a:t>
            </a:r>
            <a:r>
              <a:rPr lang="en-US" dirty="0" smtClean="0"/>
              <a:t>           </a:t>
            </a:r>
            <a:r>
              <a:rPr lang="en-US" sz="2800" dirty="0" smtClean="0"/>
              <a:t>16 in</a:t>
            </a:r>
            <a:r>
              <a:rPr lang="en-US" sz="2800" baseline="30000" dirty="0" smtClean="0"/>
              <a:t>2</a:t>
            </a:r>
            <a:r>
              <a:rPr lang="en-US" sz="2800" dirty="0" smtClean="0"/>
              <a:t> in cross section </a:t>
            </a:r>
            <a:endParaRPr lang="en-US" sz="2800"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8</a:t>
            </a:fld>
            <a:endParaRPr lang="en-US"/>
          </a:p>
        </p:txBody>
      </p:sp>
      <p:pic>
        <p:nvPicPr>
          <p:cNvPr id="6" name="Picture 5"/>
          <p:cNvPicPr>
            <a:picLocks noChangeAspect="1"/>
          </p:cNvPicPr>
          <p:nvPr/>
        </p:nvPicPr>
        <p:blipFill>
          <a:blip r:embed="rId4"/>
          <a:stretch>
            <a:fillRect/>
          </a:stretch>
        </p:blipFill>
        <p:spPr>
          <a:xfrm>
            <a:off x="5562600" y="1257255"/>
            <a:ext cx="2969009" cy="2133785"/>
          </a:xfrm>
          <a:prstGeom prst="rect">
            <a:avLst/>
          </a:prstGeom>
        </p:spPr>
      </p:pic>
    </p:spTree>
    <p:extLst>
      <p:ext uri="{BB962C8B-B14F-4D97-AF65-F5344CB8AC3E}">
        <p14:creationId xmlns:p14="http://schemas.microsoft.com/office/powerpoint/2010/main" val="3355369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990"/>
            <a:ext cx="8229600" cy="990600"/>
          </a:xfrm>
        </p:spPr>
        <p:txBody>
          <a:bodyPr>
            <a:noAutofit/>
          </a:bodyPr>
          <a:lstStyle/>
          <a:p>
            <a:r>
              <a:rPr lang="en-US" sz="3200" dirty="0" smtClean="0"/>
              <a:t>Reactor Categorization</a:t>
            </a:r>
            <a:endParaRPr lang="en-US" sz="3200" dirty="0"/>
          </a:p>
        </p:txBody>
      </p:sp>
      <p:sp>
        <p:nvSpPr>
          <p:cNvPr id="3" name="Content Placeholder 2"/>
          <p:cNvSpPr>
            <a:spLocks noGrp="1"/>
          </p:cNvSpPr>
          <p:nvPr>
            <p:ph idx="1"/>
          </p:nvPr>
        </p:nvSpPr>
        <p:spPr>
          <a:xfrm>
            <a:off x="457200" y="1617663"/>
            <a:ext cx="8229600" cy="4191000"/>
          </a:xfrm>
        </p:spPr>
        <p:txBody>
          <a:bodyPr>
            <a:normAutofit/>
          </a:bodyPr>
          <a:lstStyle/>
          <a:p>
            <a:pPr marL="0" indent="0">
              <a:spcBef>
                <a:spcPts val="0"/>
              </a:spcBef>
              <a:buNone/>
            </a:pPr>
            <a:r>
              <a:rPr lang="en-US" dirty="0" smtClean="0"/>
              <a:t>Reactors used for research and</a:t>
            </a:r>
          </a:p>
          <a:p>
            <a:pPr marL="0" indent="0">
              <a:spcBef>
                <a:spcPts val="0"/>
              </a:spcBef>
              <a:buNone/>
            </a:pPr>
            <a:r>
              <a:rPr lang="en-US" dirty="0" smtClean="0"/>
              <a:t>   development</a:t>
            </a:r>
          </a:p>
          <a:p>
            <a:pPr marL="0" indent="0">
              <a:spcBef>
                <a:spcPts val="0"/>
              </a:spcBef>
              <a:buNone/>
            </a:pPr>
            <a:r>
              <a:rPr lang="en-US" dirty="0" smtClean="0"/>
              <a:t>  - Theoretical analysis, exploration,</a:t>
            </a:r>
          </a:p>
          <a:p>
            <a:pPr marL="0" indent="0">
              <a:spcBef>
                <a:spcPts val="0"/>
              </a:spcBef>
              <a:buNone/>
            </a:pPr>
            <a:r>
              <a:rPr lang="en-US" dirty="0" smtClean="0"/>
              <a:t>       or experimentation</a:t>
            </a:r>
          </a:p>
          <a:p>
            <a:pPr marL="0" indent="0">
              <a:spcBef>
                <a:spcPts val="0"/>
              </a:spcBef>
              <a:buNone/>
            </a:pPr>
            <a:r>
              <a:rPr lang="en-US" dirty="0" smtClean="0"/>
              <a:t>  - Extension of investigative findings and</a:t>
            </a:r>
          </a:p>
          <a:p>
            <a:pPr marL="0" indent="0">
              <a:spcBef>
                <a:spcPts val="0"/>
              </a:spcBef>
              <a:buNone/>
            </a:pPr>
            <a:r>
              <a:rPr lang="en-US" dirty="0"/>
              <a:t> </a:t>
            </a:r>
            <a:r>
              <a:rPr lang="en-US" dirty="0" smtClean="0"/>
              <a:t>      theories of a scientific or technical nature</a:t>
            </a:r>
          </a:p>
          <a:p>
            <a:pPr marL="0" indent="0">
              <a:spcBef>
                <a:spcPts val="0"/>
              </a:spcBef>
              <a:buNone/>
            </a:pPr>
            <a:r>
              <a:rPr lang="en-US" dirty="0"/>
              <a:t> </a:t>
            </a:r>
            <a:r>
              <a:rPr lang="en-US" dirty="0" smtClean="0"/>
              <a:t>      into practical application for experimental</a:t>
            </a:r>
          </a:p>
          <a:p>
            <a:pPr marL="0" indent="0">
              <a:spcBef>
                <a:spcPts val="0"/>
              </a:spcBef>
              <a:buNone/>
            </a:pPr>
            <a:r>
              <a:rPr lang="en-US" dirty="0"/>
              <a:t> </a:t>
            </a:r>
            <a:r>
              <a:rPr lang="en-US" dirty="0" smtClean="0"/>
              <a:t>      and demonstration purposes  </a:t>
            </a:r>
            <a:endParaRPr lang="en-US" dirty="0"/>
          </a:p>
        </p:txBody>
      </p:sp>
      <p:pic>
        <p:nvPicPr>
          <p:cNvPr id="4" name="Picture 16" descr="nrc_logo_black"/>
          <p:cNvPicPr>
            <a:picLocks noChangeAspect="1" noChangeArrowheads="1"/>
          </p:cNvPicPr>
          <p:nvPr/>
        </p:nvPicPr>
        <p:blipFill>
          <a:blip r:embed="rId3" cstate="print">
            <a:grayscl/>
          </a:blip>
          <a:srcRect/>
          <a:stretch>
            <a:fillRect/>
          </a:stretch>
        </p:blipFill>
        <p:spPr bwMode="auto">
          <a:xfrm>
            <a:off x="6781800" y="228601"/>
            <a:ext cx="1981200" cy="745302"/>
          </a:xfrm>
          <a:prstGeom prst="rect">
            <a:avLst/>
          </a:prstGeom>
          <a:noFill/>
        </p:spPr>
      </p:pic>
      <p:sp>
        <p:nvSpPr>
          <p:cNvPr id="5" name="Slide Number Placeholder 4"/>
          <p:cNvSpPr>
            <a:spLocks noGrp="1"/>
          </p:cNvSpPr>
          <p:nvPr>
            <p:ph type="sldNum" sz="quarter" idx="12"/>
          </p:nvPr>
        </p:nvSpPr>
        <p:spPr/>
        <p:txBody>
          <a:bodyPr/>
          <a:lstStyle/>
          <a:p>
            <a:fld id="{6307C49B-6361-429E-95C0-8ACFC6C4674B}" type="slidenum">
              <a:rPr lang="en-US" smtClean="0"/>
              <a:t>9</a:t>
            </a:fld>
            <a:endParaRPr lang="en-US"/>
          </a:p>
        </p:txBody>
      </p:sp>
      <p:pic>
        <p:nvPicPr>
          <p:cNvPr id="6" name="Picture 5"/>
          <p:cNvPicPr>
            <a:picLocks noChangeAspect="1"/>
          </p:cNvPicPr>
          <p:nvPr/>
        </p:nvPicPr>
        <p:blipFill>
          <a:blip r:embed="rId4"/>
          <a:stretch>
            <a:fillRect/>
          </a:stretch>
        </p:blipFill>
        <p:spPr>
          <a:xfrm>
            <a:off x="6877050" y="1276292"/>
            <a:ext cx="1885950" cy="2353557"/>
          </a:xfrm>
          <a:prstGeom prst="rect">
            <a:avLst/>
          </a:prstGeom>
        </p:spPr>
      </p:pic>
    </p:spTree>
    <p:extLst>
      <p:ext uri="{BB962C8B-B14F-4D97-AF65-F5344CB8AC3E}">
        <p14:creationId xmlns:p14="http://schemas.microsoft.com/office/powerpoint/2010/main" val="2162145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7195</TotalTime>
  <Words>1316</Words>
  <Application>Microsoft Office PowerPoint</Application>
  <PresentationFormat>On-screen Show (4:3)</PresentationFormat>
  <Paragraphs>281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blank</vt:lpstr>
      <vt:lpstr>The Application of a Graded Approach in the Regulation of Research Reactors at the U.S. Nuclear Regulatory Commission </vt:lpstr>
      <vt:lpstr>Overview</vt:lpstr>
      <vt:lpstr>Graded Approach</vt:lpstr>
      <vt:lpstr>U.S. Research and Test Reactors</vt:lpstr>
      <vt:lpstr>Reactor Categorization </vt:lpstr>
      <vt:lpstr>Reactor Categorization </vt:lpstr>
      <vt:lpstr>Reactor Categorization</vt:lpstr>
      <vt:lpstr>Reactor Categorization</vt:lpstr>
      <vt:lpstr>Reactor Categorization</vt:lpstr>
      <vt:lpstr>Reactor Categorization</vt:lpstr>
      <vt:lpstr>Atomic Energy Act</vt:lpstr>
      <vt:lpstr>Graded Approach in the Licensing Process </vt:lpstr>
      <vt:lpstr>Graded Approach in the Licensing Process </vt:lpstr>
      <vt:lpstr>Graded Approach in the Licensing Process </vt:lpstr>
      <vt:lpstr>Graded Approach in Technical Requirements </vt:lpstr>
      <vt:lpstr>Graded Approach in Technical Requirements </vt:lpstr>
      <vt:lpstr>Graded Approach in Technical Requirements </vt:lpstr>
      <vt:lpstr>Graded Approach in Technical Requirements </vt:lpstr>
      <vt:lpstr>Graded Approach in Technical Requirements </vt:lpstr>
      <vt:lpstr>Graded Approach in Technical Requirements </vt:lpstr>
      <vt:lpstr>Graded Approach in Security</vt:lpstr>
      <vt:lpstr>Graded Approach in Inspection</vt:lpstr>
      <vt:lpstr>Graded Approach in Inspection</vt:lpstr>
      <vt:lpstr>Other Applications of a Graded Approach</vt:lpstr>
      <vt:lpstr>Other Applications of a Graded Approach</vt:lpstr>
      <vt:lpstr>Conclusions</vt:lpstr>
    </vt:vector>
  </TitlesOfParts>
  <Company>USNRC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NRC Application of the IAEA Code of Conduct for Research Reactors</dc:title>
  <dc:creator>axa</dc:creator>
  <cp:lastModifiedBy>Adams, Alexander</cp:lastModifiedBy>
  <cp:revision>127</cp:revision>
  <cp:lastPrinted>2015-11-10T21:16:29Z</cp:lastPrinted>
  <dcterms:created xsi:type="dcterms:W3CDTF">2014-05-05T15:14:14Z</dcterms:created>
  <dcterms:modified xsi:type="dcterms:W3CDTF">2015-11-10T23:20:25Z</dcterms:modified>
</cp:coreProperties>
</file>