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41"/>
  </p:notesMasterIdLst>
  <p:handoutMasterIdLst>
    <p:handoutMasterId r:id="rId42"/>
  </p:handoutMasterIdLst>
  <p:sldIdLst>
    <p:sldId id="263" r:id="rId2"/>
    <p:sldId id="326" r:id="rId3"/>
    <p:sldId id="411" r:id="rId4"/>
    <p:sldId id="412" r:id="rId5"/>
    <p:sldId id="413" r:id="rId6"/>
    <p:sldId id="414" r:id="rId7"/>
    <p:sldId id="463" r:id="rId8"/>
    <p:sldId id="425" r:id="rId9"/>
    <p:sldId id="426" r:id="rId10"/>
    <p:sldId id="429" r:id="rId11"/>
    <p:sldId id="431" r:id="rId12"/>
    <p:sldId id="462" r:id="rId13"/>
    <p:sldId id="433" r:id="rId14"/>
    <p:sldId id="434" r:id="rId15"/>
    <p:sldId id="420" r:id="rId16"/>
    <p:sldId id="449" r:id="rId17"/>
    <p:sldId id="453" r:id="rId18"/>
    <p:sldId id="436" r:id="rId19"/>
    <p:sldId id="437" r:id="rId20"/>
    <p:sldId id="438" r:id="rId21"/>
    <p:sldId id="445" r:id="rId22"/>
    <p:sldId id="446" r:id="rId23"/>
    <p:sldId id="376" r:id="rId24"/>
    <p:sldId id="441" r:id="rId25"/>
    <p:sldId id="442" r:id="rId26"/>
    <p:sldId id="443" r:id="rId27"/>
    <p:sldId id="444" r:id="rId28"/>
    <p:sldId id="450" r:id="rId29"/>
    <p:sldId id="452" r:id="rId30"/>
    <p:sldId id="451" r:id="rId31"/>
    <p:sldId id="454" r:id="rId32"/>
    <p:sldId id="456" r:id="rId33"/>
    <p:sldId id="458" r:id="rId34"/>
    <p:sldId id="455" r:id="rId35"/>
    <p:sldId id="460" r:id="rId36"/>
    <p:sldId id="461" r:id="rId37"/>
    <p:sldId id="459" r:id="rId38"/>
    <p:sldId id="393" r:id="rId39"/>
    <p:sldId id="40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14" autoAdjust="0"/>
    <p:restoredTop sz="94671" autoAdjust="0"/>
  </p:normalViewPr>
  <p:slideViewPr>
    <p:cSldViewPr>
      <p:cViewPr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26D49-C167-4B2D-ABEC-C2E6882E1CB1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2F91B-E2A5-473E-B8E4-D0FC1EC1B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1897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DC00C-6146-49EE-B769-836FA277B2B3}" type="datetimeFigureOut">
              <a:rPr lang="en-IN" smtClean="0"/>
              <a:pPr/>
              <a:t>13-11-2015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0EAE3-D039-4E96-B9AB-E6E77897FE5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774188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E0EAE3-D039-4E96-B9AB-E6E77897FE5E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1361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0EAE3-D039-4E96-B9AB-E6E77897FE5E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198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E0EAE3-D039-4E96-B9AB-E6E77897FE5E}" type="slidenum">
              <a:rPr lang="en-IN" smtClean="0"/>
              <a:pPr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5839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16-20th November 2015 Vienna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IAEA-CN-231-7 Safety Assessment and Up-grades at Dhruva Reactor Following Accident at Fukushima Daiichi by C.G.Karhadkar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4A5D-B7B0-4768-802A-708EEB17A2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16-20th November 2015 Vienna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IAEA-CN-231-7 Safety Assessment and Up-grades at Dhruva Reactor Following Accident at Fukushima Daiichi by C.G.Karhadkar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FECD9-5477-4392-AB40-FE2C1408A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16-20th November 2015 Vienna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IAEA-CN-231-7 Safety Assessment and Up-grades at Dhruva Reactor Following Accident at Fukushima Daiichi by C.G.Karhadkar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9199A-6675-45A4-968C-B643744CB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16-20th November 2015 Vienna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IAEA-CN-231-7 Safety Assessment and Up-grades at Dhruva Reactor Following Accident at Fukushima Daiichi by C.G.Karhadkar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3F09D-12B1-41AA-BF7C-BC971EA832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16-20th November 2015 Vienna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IAEA-CN-231-7 Safety Assessment and Up-grades at Dhruva Reactor Following Accident at Fukushima Daiichi by C.G.Karhadkar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3DBBC-6375-4404-87BB-B2767DAF7E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16-20th November 2015 Vienna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IAEA-CN-231-7 Safety Assessment and Up-grades at Dhruva Reactor Following Accident at Fukushima Daiichi by C.G.Karhadkar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2B716-92DA-4BBE-9C81-FFF7542988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16-20th November 2015 Vienna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IAEA-CN-231-7 Safety Assessment and Up-grades at Dhruva Reactor Following Accident at Fukushima Daiichi by C.G.Karhadkar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E3893-8473-49ED-9498-3D2F9A6CDE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16-20th November 2015 Vienna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IAEA-CN-231-7 Safety Assessment and Up-grades at Dhruva Reactor Following Accident at Fukushima Daiichi by C.G.Karhadkar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37F72-296B-4FFC-9C04-8D2844A04D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16-20th November 2015 Vienna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IAEA-CN-231-7 Safety Assessment and Up-grades at Dhruva Reactor Following Accident at Fukushima Daiichi by C.G.Karhadkar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7276A-AE9C-4A7D-A87F-5FE859FB9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16-20th November 2015 Vienna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IAEA-CN-231-7 Safety Assessment and Up-grades at Dhruva Reactor Following Accident at Fukushima Daiichi by C.G.Karhadkar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57ED8-2581-4BAF-8AD2-CAED0790A8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16-20th November 2015 Vienna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IAEA-CN-231-7 Safety Assessment and Up-grades at Dhruva Reactor Following Accident at Fukushima Daiichi by C.G.Karhadkar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8C98E-28CD-4533-BFCF-B33F93D692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16-20th November 2015 Vienna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IAEA-CN-231-7 Safety Assessment and Up-grades at Dhruva Reactor Following Accident at Fukushima Daiichi by C.G.Karhadkar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510D854-EB52-401B-BF4B-684B8B1A2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2743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Safety </a:t>
            </a:r>
            <a:r>
              <a:rPr lang="en-US" dirty="0">
                <a:solidFill>
                  <a:schemeClr val="tx1"/>
                </a:solidFill>
              </a:rPr>
              <a:t>Assessment and </a:t>
            </a:r>
            <a:r>
              <a:rPr lang="en-US" dirty="0" smtClean="0">
                <a:solidFill>
                  <a:schemeClr val="tx1"/>
                </a:solidFill>
              </a:rPr>
              <a:t>Up-grades at </a:t>
            </a:r>
            <a:r>
              <a:rPr lang="en-US" dirty="0">
                <a:solidFill>
                  <a:schemeClr val="tx1"/>
                </a:solidFill>
              </a:rPr>
              <a:t>Dhruva Reactor Following </a:t>
            </a:r>
            <a:r>
              <a:rPr lang="en-US" dirty="0" smtClean="0">
                <a:solidFill>
                  <a:schemeClr val="tx1"/>
                </a:solidFill>
              </a:rPr>
              <a:t>Accident </a:t>
            </a:r>
            <a:r>
              <a:rPr lang="en-US" dirty="0">
                <a:solidFill>
                  <a:schemeClr val="tx1"/>
                </a:solidFill>
              </a:rPr>
              <a:t>at Fukushima </a:t>
            </a:r>
            <a:r>
              <a:rPr lang="en-US" dirty="0" smtClean="0">
                <a:solidFill>
                  <a:schemeClr val="tx1"/>
                </a:solidFill>
              </a:rPr>
              <a:t>Daiichi</a:t>
            </a:r>
            <a:r>
              <a:rPr lang="en-IN" dirty="0">
                <a:solidFill>
                  <a:schemeClr val="tx1"/>
                </a:solidFill>
              </a:rPr>
              <a:t/>
            </a:r>
            <a:br>
              <a:rPr lang="en-IN" dirty="0">
                <a:solidFill>
                  <a:schemeClr val="tx1"/>
                </a:solidFill>
              </a:rPr>
            </a:b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590800"/>
            <a:ext cx="6932613" cy="3276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C.G. Karhadkar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Reactor Superintendent Dhruva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Reactor Operations Division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Reactor Group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Bhabha</a:t>
            </a:r>
            <a:r>
              <a:rPr lang="en-US" dirty="0" smtClean="0">
                <a:solidFill>
                  <a:schemeClr val="tx1"/>
                </a:solidFill>
              </a:rPr>
              <a:t> Atomic Research Centre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INDIA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9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prstClr val="black"/>
                </a:solidFill>
              </a:rPr>
              <a:t>Tsunami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–</a:t>
            </a:r>
            <a:r>
              <a:rPr lang="en-US" sz="2800" dirty="0" smtClean="0">
                <a:solidFill>
                  <a:prstClr val="black"/>
                </a:solidFill>
              </a:rPr>
              <a:t>Western Coast-Assessment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3F09D-12B1-41AA-BF7C-BC971EA832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" y="1981200"/>
            <a:ext cx="4267200" cy="4572000"/>
          </a:xfrm>
        </p:spPr>
        <p:txBody>
          <a:bodyPr>
            <a:normAutofit fontScale="92500" lnSpcReduction="20000"/>
          </a:bodyPr>
          <a:lstStyle/>
          <a:p>
            <a:pPr marL="800100" indent="-34290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Maximum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height predicted </a:t>
            </a:r>
            <a:r>
              <a:rPr lang="en-US" dirty="0" smtClean="0">
                <a:solidFill>
                  <a:srgbClr val="FF0000"/>
                </a:solidFill>
                <a:ea typeface="Calibri"/>
                <a:cs typeface="Times New Roman"/>
              </a:rPr>
              <a:t>1.05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meters including wave run up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</a:p>
          <a:p>
            <a:pPr marL="457200" indent="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  <a:buNone/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endParaRPr lang="en-US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800100" indent="-34290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Tsunami, at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Mumbai after a delay of </a:t>
            </a:r>
            <a:r>
              <a:rPr lang="en-US" dirty="0">
                <a:solidFill>
                  <a:srgbClr val="FF0000"/>
                </a:solidFill>
                <a:ea typeface="Calibri"/>
                <a:cs typeface="Times New Roman"/>
              </a:rPr>
              <a:t>270 </a:t>
            </a:r>
            <a:r>
              <a:rPr lang="en-US" dirty="0" smtClean="0">
                <a:solidFill>
                  <a:srgbClr val="FF0000"/>
                </a:solidFill>
                <a:ea typeface="Calibri"/>
                <a:cs typeface="Times New Roman"/>
              </a:rPr>
              <a:t>minutes.</a:t>
            </a:r>
          </a:p>
          <a:p>
            <a:pPr marL="457200" indent="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  <a:buNone/>
            </a:pPr>
            <a:endParaRPr lang="en-US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800100" indent="-34290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</a:pPr>
            <a:endParaRPr lang="en-US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800100" indent="-34290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It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is concluded that,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extent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of flooding due to tsunami is well below the present Design Basis Flood Level (DBFL). </a:t>
            </a:r>
            <a:endParaRPr lang="en-US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lvl="0">
              <a:buClr>
                <a:srgbClr val="31B6FD"/>
              </a:buClr>
            </a:pPr>
            <a:endParaRPr lang="en-US" dirty="0">
              <a:solidFill>
                <a:srgbClr val="073E87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5677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60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  <a:ea typeface="Calibri"/>
                <a:cs typeface="Times New Roman"/>
              </a:rPr>
              <a:t>Storm </a:t>
            </a:r>
            <a:r>
              <a:rPr lang="en-US" sz="4000" dirty="0" smtClean="0">
                <a:solidFill>
                  <a:schemeClr val="tx1"/>
                </a:solidFill>
                <a:ea typeface="Calibri"/>
                <a:cs typeface="Times New Roman"/>
              </a:rPr>
              <a:t>Wave/Surge-</a:t>
            </a:r>
            <a:r>
              <a:rPr lang="en-US" sz="2400" dirty="0" smtClean="0">
                <a:solidFill>
                  <a:schemeClr val="tx1"/>
                </a:solidFill>
                <a:ea typeface="Calibri"/>
                <a:cs typeface="Times New Roman"/>
              </a:rPr>
              <a:t>Assessment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3F09D-12B1-41AA-BF7C-BC971EA832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676400"/>
            <a:ext cx="4876800" cy="5181600"/>
          </a:xfrm>
        </p:spPr>
        <p:txBody>
          <a:bodyPr>
            <a:normAutofit fontScale="92500"/>
          </a:bodyPr>
          <a:lstStyle/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ea typeface="Calibri"/>
              </a:rPr>
              <a:t>Central Water &amp; Power Research Station (CWPRS</a:t>
            </a:r>
            <a:r>
              <a:rPr lang="en-US" dirty="0" smtClean="0">
                <a:solidFill>
                  <a:srgbClr val="FF0000"/>
                </a:solidFill>
                <a:ea typeface="Calibri"/>
              </a:rPr>
              <a:t>)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, </a:t>
            </a:r>
            <a:r>
              <a:rPr lang="en-US" dirty="0">
                <a:solidFill>
                  <a:schemeClr val="tx1"/>
                </a:solidFill>
                <a:ea typeface="Calibri"/>
              </a:rPr>
              <a:t>Pune. </a:t>
            </a:r>
            <a:endParaRPr lang="en-US" dirty="0" smtClean="0">
              <a:solidFill>
                <a:schemeClr val="tx1"/>
              </a:solidFill>
              <a:ea typeface="Calibri"/>
            </a:endParaRP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Storm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tracks and synoptic charts for 115 years (1891-2005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) referred for hind casting of Wave /Surge for Mumbai coast. </a:t>
            </a: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Extreme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value analysis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storm wave.</a:t>
            </a: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Extreme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value analysis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storm surge.</a:t>
            </a: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Greater of two with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return period of </a:t>
            </a:r>
            <a:r>
              <a:rPr lang="en-US" dirty="0">
                <a:solidFill>
                  <a:srgbClr val="FF0000"/>
                </a:solidFill>
                <a:ea typeface="Calibri"/>
                <a:cs typeface="Times New Roman"/>
              </a:rPr>
              <a:t>1000 years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was adopted. </a:t>
            </a:r>
            <a:endParaRPr lang="en-US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Predicted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storm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surge </a:t>
            </a:r>
            <a:r>
              <a:rPr lang="en-US" dirty="0" smtClean="0">
                <a:solidFill>
                  <a:srgbClr val="FF0000"/>
                </a:solidFill>
                <a:ea typeface="Calibri"/>
                <a:cs typeface="Times New Roman"/>
              </a:rPr>
              <a:t>2.3 m.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Higher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than tsunami,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adopted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as DBFL for Dhruva.</a:t>
            </a:r>
            <a:endParaRPr lang="en-US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85511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14800"/>
            <a:ext cx="3855110" cy="206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08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1600200"/>
            <a:ext cx="8686800" cy="5029200"/>
          </a:xfrm>
        </p:spPr>
        <p:txBody>
          <a:bodyPr>
            <a:normAutofit/>
          </a:bodyPr>
          <a:lstStyle/>
          <a:p>
            <a:pPr marL="457200" lvl="0" indent="-34290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</a:pPr>
            <a:r>
              <a:rPr lang="en-US" sz="2200" dirty="0" smtClean="0">
                <a:solidFill>
                  <a:prstClr val="black"/>
                </a:solidFill>
                <a:ea typeface="Calibri"/>
                <a:cs typeface="Times New Roman"/>
              </a:rPr>
              <a:t>As </a:t>
            </a:r>
            <a:r>
              <a:rPr lang="en-US" sz="2200" dirty="0">
                <a:solidFill>
                  <a:prstClr val="black"/>
                </a:solidFill>
                <a:ea typeface="Calibri"/>
                <a:cs typeface="Times New Roman"/>
              </a:rPr>
              <a:t>per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AERB guide AERB/SG/S-11 (1990). </a:t>
            </a:r>
            <a:endParaRPr lang="en-US" sz="22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r>
              <a:rPr lang="en-US" sz="2200" b="1" dirty="0" smtClean="0">
                <a:solidFill>
                  <a:schemeClr val="tx1"/>
                </a:solidFill>
              </a:rPr>
              <a:t>Deterministic evaluation.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Distance of the site with respect to the seismic faults.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Maximum seismicity attributed to each fault.</a:t>
            </a:r>
          </a:p>
          <a:p>
            <a:r>
              <a:rPr lang="en-US" sz="2200" b="1" dirty="0" smtClean="0">
                <a:solidFill>
                  <a:schemeClr val="tx1"/>
                </a:solidFill>
              </a:rPr>
              <a:t>Probabilistic evaluation.</a:t>
            </a:r>
          </a:p>
          <a:p>
            <a:pPr marL="457200" lvl="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</a:pPr>
            <a:r>
              <a:rPr lang="en-US" sz="2200" dirty="0" smtClean="0">
                <a:solidFill>
                  <a:prstClr val="black"/>
                </a:solidFill>
                <a:ea typeface="Calibri"/>
                <a:cs typeface="Times New Roman"/>
              </a:rPr>
              <a:t>Maximum </a:t>
            </a:r>
            <a:r>
              <a:rPr lang="en-US" sz="2200" dirty="0">
                <a:solidFill>
                  <a:prstClr val="black"/>
                </a:solidFill>
                <a:ea typeface="Calibri"/>
                <a:cs typeface="Times New Roman"/>
              </a:rPr>
              <a:t>potential vibratory ground motion that can be expected for the region with Mean Return Interval (MRI)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≥ 10,000 </a:t>
            </a:r>
            <a:r>
              <a:rPr lang="en-US" sz="2200" dirty="0">
                <a:solidFill>
                  <a:prstClr val="black"/>
                </a:solidFill>
                <a:ea typeface="Calibri"/>
                <a:cs typeface="Times New Roman"/>
              </a:rPr>
              <a:t>years and OBE, with MRI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~100 years</a:t>
            </a:r>
            <a:r>
              <a:rPr lang="en-US" sz="2200" dirty="0">
                <a:solidFill>
                  <a:prstClr val="black"/>
                </a:solidFill>
                <a:ea typeface="Calibri"/>
                <a:cs typeface="Times New Roman"/>
              </a:rPr>
              <a:t>. </a:t>
            </a:r>
            <a:endParaRPr lang="en-US" sz="22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57200" lvl="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</a:pPr>
            <a:r>
              <a:rPr lang="en-US" sz="2200" dirty="0" smtClean="0">
                <a:solidFill>
                  <a:prstClr val="black"/>
                </a:solidFill>
                <a:ea typeface="Calibri"/>
                <a:cs typeface="Times New Roman"/>
              </a:rPr>
              <a:t>Higher </a:t>
            </a:r>
            <a:r>
              <a:rPr lang="en-US" sz="2200" dirty="0">
                <a:solidFill>
                  <a:prstClr val="black"/>
                </a:solidFill>
                <a:ea typeface="Calibri"/>
                <a:cs typeface="Times New Roman"/>
              </a:rPr>
              <a:t>of the two (i.e. deterministic and probabilistic value) is adopted for a site. </a:t>
            </a:r>
            <a:endParaRPr lang="en-US" sz="22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57200" lvl="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</a:pPr>
            <a:r>
              <a:rPr lang="en-US" sz="2200" dirty="0">
                <a:solidFill>
                  <a:prstClr val="black"/>
                </a:solidFill>
                <a:ea typeface="Calibri"/>
                <a:cs typeface="Times New Roman"/>
              </a:rPr>
              <a:t>SSE value for a design basis seismic event is set at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0.2 g</a:t>
            </a:r>
            <a:r>
              <a:rPr lang="en-US" sz="2200" dirty="0">
                <a:solidFill>
                  <a:prstClr val="black"/>
                </a:solidFill>
                <a:ea typeface="Calibri"/>
                <a:cs typeface="Times New Roman"/>
              </a:rPr>
              <a:t> OBE at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0.1g</a:t>
            </a:r>
            <a:r>
              <a:rPr lang="en-US" sz="2200" dirty="0">
                <a:solidFill>
                  <a:prstClr val="black"/>
                </a:solidFill>
                <a:ea typeface="Calibri"/>
                <a:cs typeface="Times New Roman"/>
              </a:rPr>
              <a:t> for </a:t>
            </a:r>
            <a:r>
              <a:rPr lang="en-US" sz="2200" dirty="0" err="1">
                <a:solidFill>
                  <a:prstClr val="black"/>
                </a:solidFill>
                <a:ea typeface="Calibri"/>
                <a:cs typeface="Times New Roman"/>
              </a:rPr>
              <a:t>Dhruva</a:t>
            </a:r>
            <a:r>
              <a:rPr lang="en-US" sz="2200" dirty="0">
                <a:solidFill>
                  <a:prstClr val="black"/>
                </a:solidFill>
                <a:ea typeface="Calibri"/>
                <a:cs typeface="Times New Roman"/>
              </a:rPr>
              <a:t> .</a:t>
            </a:r>
          </a:p>
          <a:p>
            <a:pPr marL="457200" lvl="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</a:pPr>
            <a:endParaRPr lang="en-US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3F09D-12B1-41AA-BF7C-BC971EA832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</a:rPr>
              <a:t>Estimation </a:t>
            </a:r>
            <a:r>
              <a:rPr lang="en-US" dirty="0" smtClean="0">
                <a:solidFill>
                  <a:prstClr val="black"/>
                </a:solidFill>
              </a:rPr>
              <a:t>Design </a:t>
            </a:r>
            <a:r>
              <a:rPr lang="en-US" dirty="0">
                <a:solidFill>
                  <a:prstClr val="black"/>
                </a:solidFill>
              </a:rPr>
              <a:t>Basis SSE </a:t>
            </a:r>
            <a:r>
              <a:rPr lang="en-US" sz="4000" dirty="0">
                <a:solidFill>
                  <a:prstClr val="black"/>
                </a:solidFill>
              </a:rPr>
              <a:t/>
            </a:r>
            <a:br>
              <a:rPr lang="en-US" sz="4000" dirty="0">
                <a:solidFill>
                  <a:prstClr val="black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7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1219200"/>
            <a:ext cx="8686800" cy="17526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ea typeface="Calibri"/>
              </a:rPr>
              <a:t>Upper </a:t>
            </a:r>
            <a:r>
              <a:rPr lang="en-US" sz="2200" dirty="0">
                <a:solidFill>
                  <a:schemeClr val="tx1"/>
                </a:solidFill>
                <a:ea typeface="Calibri"/>
              </a:rPr>
              <a:t>bound value for </a:t>
            </a:r>
            <a:r>
              <a:rPr lang="en-US" sz="2200" dirty="0" smtClean="0">
                <a:solidFill>
                  <a:schemeClr val="tx1"/>
                </a:solidFill>
                <a:ea typeface="Calibri"/>
              </a:rPr>
              <a:t>postulated BDB </a:t>
            </a:r>
            <a:r>
              <a:rPr lang="en-US" sz="2200" dirty="0">
                <a:solidFill>
                  <a:schemeClr val="tx1"/>
                </a:solidFill>
                <a:ea typeface="Calibri"/>
              </a:rPr>
              <a:t>basis cyclonic storm.</a:t>
            </a:r>
            <a:endParaRPr lang="en-US" sz="2200" dirty="0" smtClean="0">
              <a:solidFill>
                <a:schemeClr val="tx1"/>
              </a:solidFill>
              <a:ea typeface="Calibri"/>
            </a:endParaRPr>
          </a:p>
          <a:p>
            <a:r>
              <a:rPr lang="en-US" sz="2200" dirty="0" smtClean="0">
                <a:solidFill>
                  <a:schemeClr val="tx1"/>
                </a:solidFill>
                <a:ea typeface="Calibri"/>
              </a:rPr>
              <a:t>A </a:t>
            </a:r>
            <a:r>
              <a:rPr lang="en-US" sz="2200" dirty="0">
                <a:solidFill>
                  <a:schemeClr val="tx1"/>
                </a:solidFill>
                <a:ea typeface="Calibri"/>
              </a:rPr>
              <a:t>pressure drop of </a:t>
            </a:r>
            <a:r>
              <a:rPr lang="en-US" sz="2200" dirty="0">
                <a:solidFill>
                  <a:srgbClr val="FF0000"/>
                </a:solidFill>
                <a:ea typeface="Calibri"/>
              </a:rPr>
              <a:t>100 mbar</a:t>
            </a:r>
            <a:r>
              <a:rPr lang="en-US" sz="2200" dirty="0">
                <a:solidFill>
                  <a:schemeClr val="tx1"/>
                </a:solidFill>
                <a:ea typeface="Calibri"/>
              </a:rPr>
              <a:t>, associated wind speed of </a:t>
            </a:r>
            <a:r>
              <a:rPr lang="en-US" sz="2200" dirty="0">
                <a:solidFill>
                  <a:srgbClr val="FF0000"/>
                </a:solidFill>
                <a:ea typeface="Calibri"/>
              </a:rPr>
              <a:t>300 kmph </a:t>
            </a:r>
            <a:r>
              <a:rPr lang="en-US" sz="2200" dirty="0">
                <a:solidFill>
                  <a:schemeClr val="tx1"/>
                </a:solidFill>
                <a:ea typeface="Calibri"/>
              </a:rPr>
              <a:t>for east coast and </a:t>
            </a:r>
            <a:r>
              <a:rPr lang="en-US" sz="2200" dirty="0">
                <a:solidFill>
                  <a:srgbClr val="FF0000"/>
                </a:solidFill>
                <a:ea typeface="Calibri"/>
              </a:rPr>
              <a:t>240 kmph </a:t>
            </a:r>
            <a:r>
              <a:rPr lang="en-US" sz="2200" dirty="0">
                <a:solidFill>
                  <a:schemeClr val="tx1"/>
                </a:solidFill>
                <a:ea typeface="Calibri"/>
              </a:rPr>
              <a:t>for west </a:t>
            </a:r>
            <a:r>
              <a:rPr lang="en-US" sz="2200" dirty="0" smtClean="0">
                <a:solidFill>
                  <a:schemeClr val="tx1"/>
                </a:solidFill>
                <a:ea typeface="Calibri"/>
              </a:rPr>
              <a:t>coast and a radius </a:t>
            </a:r>
            <a:r>
              <a:rPr lang="en-US" sz="2200" dirty="0">
                <a:solidFill>
                  <a:schemeClr val="tx1"/>
                </a:solidFill>
                <a:ea typeface="Calibri"/>
              </a:rPr>
              <a:t>of </a:t>
            </a:r>
            <a:r>
              <a:rPr lang="en-US" sz="2200" dirty="0">
                <a:solidFill>
                  <a:srgbClr val="FF0000"/>
                </a:solidFill>
                <a:ea typeface="Calibri"/>
              </a:rPr>
              <a:t>50 </a:t>
            </a:r>
            <a:r>
              <a:rPr lang="en-US" sz="2200" dirty="0" smtClean="0">
                <a:solidFill>
                  <a:srgbClr val="FF0000"/>
                </a:solidFill>
                <a:ea typeface="Calibri"/>
              </a:rPr>
              <a:t>km</a:t>
            </a:r>
            <a:endParaRPr lang="en-US" sz="2200" dirty="0" smtClean="0">
              <a:solidFill>
                <a:schemeClr val="tx1"/>
              </a:solidFill>
              <a:ea typeface="Calibri"/>
            </a:endParaRPr>
          </a:p>
          <a:p>
            <a:r>
              <a:rPr lang="en-US" sz="2200" dirty="0" smtClean="0">
                <a:solidFill>
                  <a:schemeClr val="tx1"/>
                </a:solidFill>
                <a:ea typeface="Calibri"/>
              </a:rPr>
              <a:t> </a:t>
            </a:r>
            <a:r>
              <a:rPr lang="en-US" sz="2200" dirty="0">
                <a:solidFill>
                  <a:schemeClr val="tx1"/>
                </a:solidFill>
                <a:ea typeface="Calibri"/>
              </a:rPr>
              <a:t>The translational speed of storm is suggested as </a:t>
            </a:r>
            <a:r>
              <a:rPr lang="en-US" sz="2200" dirty="0">
                <a:solidFill>
                  <a:srgbClr val="FF0000"/>
                </a:solidFill>
                <a:ea typeface="Calibri"/>
              </a:rPr>
              <a:t>40 kmph</a:t>
            </a:r>
            <a:r>
              <a:rPr lang="en-US" sz="2200" dirty="0">
                <a:solidFill>
                  <a:schemeClr val="tx1"/>
                </a:solidFill>
                <a:ea typeface="Calibri"/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3F09D-12B1-41AA-BF7C-BC971EA832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8087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Times New Roman"/>
                <a:ea typeface="Calibri"/>
              </a:rPr>
              <a:t>Guide lines </a:t>
            </a:r>
            <a:r>
              <a:rPr lang="en-US" sz="4000" dirty="0" smtClean="0">
                <a:solidFill>
                  <a:schemeClr val="tx1"/>
                </a:solidFill>
                <a:latin typeface="Times New Roman"/>
                <a:ea typeface="Calibri"/>
              </a:rPr>
              <a:t>BDBF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Calibri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ea typeface="Calibri"/>
              </a:rPr>
              <a:t>S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ea typeface="Calibri"/>
              </a:rPr>
              <a:t>torm Surge-AERB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098" name="Picture 2" descr="D:\Office Files\IAEA Vienna\Presentation Inputs\Surge Due to wi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52800"/>
            <a:ext cx="5791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2909262"/>
            <a:ext cx="289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CWPRS suggested the BDBF level to be </a:t>
            </a:r>
            <a:r>
              <a:rPr lang="en-US" sz="2200" dirty="0">
                <a:solidFill>
                  <a:srgbClr val="FF0000"/>
                </a:solidFill>
              </a:rPr>
              <a:t>3.5 meters </a:t>
            </a:r>
            <a:r>
              <a:rPr lang="en-US" sz="2200" dirty="0"/>
              <a:t>above the maximum high tide.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Significantly </a:t>
            </a:r>
            <a:r>
              <a:rPr lang="en-US" sz="2200" dirty="0"/>
              <a:t>higher than the grade level for </a:t>
            </a:r>
            <a:r>
              <a:rPr lang="en-US" sz="2200" dirty="0" err="1"/>
              <a:t>Dhruva</a:t>
            </a:r>
            <a:r>
              <a:rPr lang="en-US" sz="2200" dirty="0"/>
              <a:t> reactor and beyond a level of cliff edge effect</a:t>
            </a:r>
          </a:p>
        </p:txBody>
      </p:sp>
    </p:spTree>
    <p:extLst>
      <p:ext uri="{BB962C8B-B14F-4D97-AF65-F5344CB8AC3E}">
        <p14:creationId xmlns:p14="http://schemas.microsoft.com/office/powerpoint/2010/main" val="311264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04799" y="2133600"/>
            <a:ext cx="9220200" cy="4419600"/>
          </a:xfrm>
        </p:spPr>
        <p:txBody>
          <a:bodyPr>
            <a:normAutofit/>
          </a:bodyPr>
          <a:lstStyle/>
          <a:p>
            <a:pPr marL="800100" indent="-342900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All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physically possible combinations and variations of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ea typeface="Calibri"/>
                <a:cs typeface="Times New Roman"/>
              </a:rPr>
              <a:t>tsunamigenic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source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parameters and accurate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near shore data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	including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the effect of built environment around the site, were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to be accounted. </a:t>
            </a:r>
          </a:p>
          <a:p>
            <a:pPr marL="800100" indent="-342900" algn="just">
              <a:lnSpc>
                <a:spcPct val="115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45720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ea typeface="Calibri"/>
                <a:cs typeface="Times New Roman"/>
              </a:rPr>
              <a:t>Sensitivity </a:t>
            </a: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analysis was </a:t>
            </a:r>
            <a:r>
              <a:rPr lang="en-US" dirty="0" smtClean="0">
                <a:solidFill>
                  <a:prstClr val="black"/>
                </a:solidFill>
                <a:ea typeface="Calibri"/>
                <a:cs typeface="Times New Roman"/>
              </a:rPr>
              <a:t>carried </a:t>
            </a: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out up to </a:t>
            </a:r>
            <a:r>
              <a:rPr lang="en-US" dirty="0" smtClean="0">
                <a:solidFill>
                  <a:prstClr val="black"/>
                </a:solidFill>
                <a:ea typeface="Calibri"/>
                <a:cs typeface="Times New Roman"/>
              </a:rPr>
              <a:t>a an earthquake of  </a:t>
            </a:r>
            <a:r>
              <a:rPr lang="en-US" dirty="0" smtClean="0">
                <a:solidFill>
                  <a:srgbClr val="FF0000"/>
                </a:solidFill>
                <a:ea typeface="Calibri"/>
                <a:cs typeface="Times New Roman"/>
              </a:rPr>
              <a:t>9.0 	magnitude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for the </a:t>
            </a:r>
            <a:r>
              <a:rPr lang="en-US" dirty="0" err="1">
                <a:solidFill>
                  <a:schemeClr val="tx1"/>
                </a:solidFill>
                <a:ea typeface="Calibri"/>
                <a:cs typeface="Times New Roman"/>
              </a:rPr>
              <a:t>M</a:t>
            </a:r>
            <a:r>
              <a:rPr lang="en-US" dirty="0" err="1" smtClean="0">
                <a:solidFill>
                  <a:schemeClr val="tx1"/>
                </a:solidFill>
                <a:ea typeface="Calibri"/>
                <a:cs typeface="Times New Roman"/>
              </a:rPr>
              <a:t>akrana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 fault</a:t>
            </a:r>
            <a:r>
              <a:rPr lang="en-US" dirty="0" smtClean="0">
                <a:solidFill>
                  <a:srgbClr val="FF0000"/>
                </a:solidFill>
                <a:ea typeface="Calibri"/>
                <a:cs typeface="Times New Roman"/>
              </a:rPr>
              <a:t>.</a:t>
            </a:r>
          </a:p>
          <a:p>
            <a:pPr marL="45720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45720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It was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concluded that it is not likely to affect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the </a:t>
            </a:r>
            <a:r>
              <a:rPr lang="en-US" dirty="0" err="1" smtClean="0">
                <a:solidFill>
                  <a:schemeClr val="tx1"/>
                </a:solidFill>
                <a:ea typeface="Calibri"/>
                <a:cs typeface="Times New Roman"/>
              </a:rPr>
              <a:t>tsaunami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 wave 	height significantly.</a:t>
            </a:r>
            <a:endParaRPr lang="en-US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3F09D-12B1-41AA-BF7C-BC971EA832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Guide lines </a:t>
            </a:r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</a:rPr>
              <a:t>BDBF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-Tsunami-AERB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67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1" y="2819400"/>
            <a:ext cx="8686800" cy="3810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ea typeface="Calibri"/>
              </a:rPr>
              <a:t>AERB suggested to </a:t>
            </a:r>
            <a:r>
              <a:rPr lang="en-US" sz="2200" dirty="0">
                <a:solidFill>
                  <a:schemeClr val="tx1"/>
                </a:solidFill>
                <a:ea typeface="Calibri"/>
              </a:rPr>
              <a:t>evaluate the capability of the nuclear facilities to withstand ground motion </a:t>
            </a:r>
            <a:r>
              <a:rPr lang="en-US" sz="2200" dirty="0" smtClean="0">
                <a:solidFill>
                  <a:schemeClr val="tx1"/>
                </a:solidFill>
                <a:ea typeface="Calibri"/>
              </a:rPr>
              <a:t>utilizing </a:t>
            </a:r>
            <a:r>
              <a:rPr lang="en-US" sz="2200" dirty="0">
                <a:solidFill>
                  <a:schemeClr val="tx1"/>
                </a:solidFill>
                <a:ea typeface="Calibri"/>
              </a:rPr>
              <a:t>as-built </a:t>
            </a:r>
            <a:r>
              <a:rPr lang="en-US" sz="2200" dirty="0" smtClean="0">
                <a:solidFill>
                  <a:schemeClr val="tx1"/>
                </a:solidFill>
                <a:ea typeface="Calibri"/>
              </a:rPr>
              <a:t>information. </a:t>
            </a:r>
          </a:p>
          <a:p>
            <a:endParaRPr lang="en-US" sz="2200" dirty="0" smtClean="0">
              <a:solidFill>
                <a:schemeClr val="tx1"/>
              </a:solidFill>
              <a:ea typeface="Calibri"/>
            </a:endParaRPr>
          </a:p>
          <a:p>
            <a:endParaRPr lang="en-US" sz="2200" dirty="0" smtClean="0">
              <a:solidFill>
                <a:schemeClr val="tx1"/>
              </a:solidFill>
              <a:ea typeface="Calibri"/>
            </a:endParaRPr>
          </a:p>
          <a:p>
            <a:r>
              <a:rPr lang="en-US" sz="2200" dirty="0" smtClean="0">
                <a:solidFill>
                  <a:schemeClr val="tx1"/>
                </a:solidFill>
                <a:ea typeface="Calibri"/>
              </a:rPr>
              <a:t>Re-evaluation is being carried out following </a:t>
            </a:r>
            <a:r>
              <a:rPr lang="en-US" sz="2200" dirty="0">
                <a:solidFill>
                  <a:schemeClr val="tx1"/>
                </a:solidFill>
                <a:ea typeface="Calibri"/>
              </a:rPr>
              <a:t>the methodologies as suggested in the </a:t>
            </a:r>
            <a:r>
              <a:rPr lang="en-US" sz="2200" dirty="0">
                <a:solidFill>
                  <a:srgbClr val="FF0000"/>
                </a:solidFill>
                <a:ea typeface="Calibri"/>
              </a:rPr>
              <a:t>IAEA Safety Series-28 </a:t>
            </a:r>
            <a:r>
              <a:rPr lang="en-US" sz="2200" dirty="0">
                <a:solidFill>
                  <a:schemeClr val="tx1"/>
                </a:solidFill>
                <a:ea typeface="Calibri"/>
              </a:rPr>
              <a:t>for assessing the margins. </a:t>
            </a:r>
            <a:endParaRPr lang="en-US" sz="22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2B716-92DA-4BBE-9C81-FFF7542988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38328"/>
            <a:ext cx="8839200" cy="1252728"/>
          </a:xfrm>
        </p:spPr>
        <p:txBody>
          <a:bodyPr/>
          <a:lstStyle/>
          <a:p>
            <a:r>
              <a:rPr lang="en-US" sz="4000" dirty="0" smtClean="0">
                <a:solidFill>
                  <a:prstClr val="black"/>
                </a:solidFill>
              </a:rPr>
              <a:t>Guide line for BDB </a:t>
            </a:r>
            <a:r>
              <a:rPr lang="en-US" sz="4000" dirty="0" smtClean="0">
                <a:solidFill>
                  <a:prstClr val="black"/>
                </a:solidFill>
              </a:rPr>
              <a:t>Earthquake</a:t>
            </a:r>
            <a:r>
              <a:rPr lang="en-US" sz="3600" dirty="0" smtClean="0">
                <a:solidFill>
                  <a:prstClr val="black"/>
                </a:solidFill>
              </a:rPr>
              <a:t>-</a:t>
            </a:r>
            <a:r>
              <a:rPr lang="en-US" sz="2800" dirty="0" smtClean="0">
                <a:solidFill>
                  <a:prstClr val="black"/>
                </a:solidFill>
              </a:rPr>
              <a:t>AERB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803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2057400"/>
            <a:ext cx="8686799" cy="472440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Walk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down of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reactor structures,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by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civil and seismic experts. </a:t>
            </a:r>
            <a:endParaRPr lang="en-US" sz="22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Health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assessment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structure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using NDT techniques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in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progress.  </a:t>
            </a:r>
            <a:endParaRPr lang="en-US" sz="22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Preliminary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, assessment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indicates no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signs of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distress.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en-US" sz="22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Assessment of Seismic margins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beyond DBE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with </a:t>
            </a:r>
            <a:r>
              <a:rPr lang="en-US" sz="2200" dirty="0" err="1">
                <a:solidFill>
                  <a:schemeClr val="tx1"/>
                </a:solidFill>
                <a:ea typeface="Calibri"/>
                <a:cs typeface="Times New Roman"/>
              </a:rPr>
              <a:t>Trombay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 site (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site specific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) spectrum and soil characteristics is in progress. </a:t>
            </a:r>
            <a:endParaRPr lang="en-US" sz="22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Results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of the analysis completed so far have indicated that adequate margins (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at least two times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) are available for the SSCs. </a:t>
            </a:r>
            <a:endParaRPr lang="en-US" sz="22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en-US" sz="22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In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case safety margins are observed to be less necessary retrofitting will be considered.</a:t>
            </a:r>
            <a:endParaRPr lang="en-US" sz="2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3DBBC-6375-4404-87BB-B2767DAF7E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338328"/>
            <a:ext cx="8839200" cy="125272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ea typeface="Calibri"/>
                <a:cs typeface="Times New Roman"/>
              </a:rPr>
              <a:t>Review </a:t>
            </a:r>
            <a:r>
              <a:rPr lang="en-US" sz="4000" dirty="0" smtClean="0">
                <a:solidFill>
                  <a:schemeClr val="tx1"/>
                </a:solidFill>
                <a:ea typeface="Calibri"/>
                <a:cs typeface="Times New Roman"/>
              </a:rPr>
              <a:t>of SSCs BDB Earthquake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362200"/>
            <a:ext cx="8686799" cy="4191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ea typeface="Calibri"/>
              </a:rPr>
              <a:t>As per the guidelines issued by the regulatory bodies.</a:t>
            </a:r>
          </a:p>
          <a:p>
            <a:r>
              <a:rPr lang="en-US" sz="2200" dirty="0" smtClean="0">
                <a:solidFill>
                  <a:srgbClr val="FF0000"/>
                </a:solidFill>
                <a:ea typeface="Calibri"/>
              </a:rPr>
              <a:t>Seismic </a:t>
            </a:r>
            <a:r>
              <a:rPr lang="en-US" sz="2200" dirty="0">
                <a:solidFill>
                  <a:srgbClr val="FF0000"/>
                </a:solidFill>
                <a:ea typeface="Calibri"/>
              </a:rPr>
              <a:t>trip on the reactor </a:t>
            </a:r>
            <a:r>
              <a:rPr lang="en-US" sz="2200" dirty="0">
                <a:solidFill>
                  <a:schemeClr val="tx1"/>
                </a:solidFill>
                <a:ea typeface="Calibri"/>
              </a:rPr>
              <a:t>is being provided on </a:t>
            </a:r>
            <a:r>
              <a:rPr lang="en-US" sz="2200" dirty="0" smtClean="0">
                <a:solidFill>
                  <a:schemeClr val="tx1"/>
                </a:solidFill>
                <a:ea typeface="Calibri"/>
              </a:rPr>
              <a:t>two </a:t>
            </a:r>
            <a:r>
              <a:rPr lang="en-US" sz="2200" dirty="0">
                <a:solidFill>
                  <a:schemeClr val="tx1"/>
                </a:solidFill>
                <a:ea typeface="Calibri"/>
              </a:rPr>
              <a:t>out of three logic using three free field sensors, if ground motion </a:t>
            </a:r>
            <a:r>
              <a:rPr lang="en-US" sz="2200" dirty="0">
                <a:solidFill>
                  <a:srgbClr val="FF0000"/>
                </a:solidFill>
                <a:ea typeface="Calibri"/>
              </a:rPr>
              <a:t>approaches </a:t>
            </a:r>
            <a:r>
              <a:rPr lang="en-US" sz="2200" dirty="0" smtClean="0">
                <a:solidFill>
                  <a:srgbClr val="FF0000"/>
                </a:solidFill>
                <a:ea typeface="Calibri"/>
              </a:rPr>
              <a:t>~80</a:t>
            </a:r>
            <a:r>
              <a:rPr lang="en-US" sz="2200" dirty="0">
                <a:solidFill>
                  <a:srgbClr val="FF0000"/>
                </a:solidFill>
                <a:ea typeface="Calibri"/>
              </a:rPr>
              <a:t>% </a:t>
            </a:r>
            <a:r>
              <a:rPr lang="en-US" sz="2200" dirty="0">
                <a:solidFill>
                  <a:schemeClr val="tx1"/>
                </a:solidFill>
                <a:ea typeface="Calibri"/>
              </a:rPr>
              <a:t>of OBE value. </a:t>
            </a:r>
            <a:r>
              <a:rPr lang="en-US" sz="2200" dirty="0" smtClean="0">
                <a:solidFill>
                  <a:schemeClr val="tx1"/>
                </a:solidFill>
                <a:ea typeface="Calibri"/>
              </a:rPr>
              <a:t> </a:t>
            </a:r>
          </a:p>
          <a:p>
            <a:r>
              <a:rPr lang="en-US" sz="2200" dirty="0" smtClean="0">
                <a:solidFill>
                  <a:schemeClr val="tx1"/>
                </a:solidFill>
                <a:ea typeface="Calibri"/>
              </a:rPr>
              <a:t>Additional </a:t>
            </a:r>
            <a:r>
              <a:rPr lang="en-US" sz="2200" dirty="0">
                <a:solidFill>
                  <a:schemeClr val="tx1"/>
                </a:solidFill>
                <a:ea typeface="Calibri"/>
              </a:rPr>
              <a:t>four sensors will be provided for recording the time history and response spectrum </a:t>
            </a:r>
            <a:r>
              <a:rPr lang="en-US" sz="2200" dirty="0" smtClean="0">
                <a:solidFill>
                  <a:schemeClr val="tx1"/>
                </a:solidFill>
                <a:ea typeface="Calibri"/>
              </a:rPr>
              <a:t>at: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ea typeface="Calibri"/>
              </a:rPr>
              <a:t>Reactor building/Service foundation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ea typeface="Calibri"/>
              </a:rPr>
              <a:t>Top </a:t>
            </a:r>
            <a:r>
              <a:rPr lang="en-US" sz="2000" dirty="0">
                <a:solidFill>
                  <a:schemeClr val="tx1"/>
                </a:solidFill>
                <a:ea typeface="Calibri"/>
              </a:rPr>
              <a:t>of pile </a:t>
            </a:r>
            <a:r>
              <a:rPr lang="en-US" sz="2000" dirty="0" smtClean="0">
                <a:solidFill>
                  <a:schemeClr val="tx1"/>
                </a:solidFill>
                <a:ea typeface="Calibri"/>
              </a:rPr>
              <a:t>block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ea typeface="Calibri"/>
              </a:rPr>
              <a:t>Top </a:t>
            </a:r>
            <a:r>
              <a:rPr lang="en-US" sz="2000" dirty="0">
                <a:solidFill>
                  <a:schemeClr val="tx1"/>
                </a:solidFill>
                <a:ea typeface="Calibri"/>
              </a:rPr>
              <a:t>of service building</a:t>
            </a:r>
            <a:r>
              <a:rPr lang="en-US" sz="2000" dirty="0" smtClean="0">
                <a:solidFill>
                  <a:schemeClr val="tx1"/>
                </a:solidFill>
                <a:ea typeface="Calibri"/>
              </a:rPr>
              <a:t>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3F09D-12B1-41AA-BF7C-BC971EA832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b="1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b="1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b="1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b="1" dirty="0" smtClean="0">
                <a:solidFill>
                  <a:schemeClr val="tx1"/>
                </a:solidFill>
                <a:ea typeface="Calibri"/>
                <a:cs typeface="Times New Roman"/>
              </a:rPr>
              <a:t>Additional Provisions </a:t>
            </a:r>
            <a:br>
              <a:rPr lang="en-US" b="1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3100" dirty="0" smtClean="0">
                <a:solidFill>
                  <a:schemeClr val="tx1"/>
                </a:solidFill>
                <a:ea typeface="Calibri"/>
                <a:cs typeface="Times New Roman"/>
              </a:rPr>
              <a:t>Tripping </a:t>
            </a:r>
            <a:r>
              <a:rPr lang="en-US" sz="3100" dirty="0">
                <a:solidFill>
                  <a:schemeClr val="tx1"/>
                </a:solidFill>
                <a:ea typeface="Calibri"/>
                <a:cs typeface="Times New Roman"/>
              </a:rPr>
              <a:t>of Reactor on a Seismic </a:t>
            </a:r>
            <a:r>
              <a:rPr lang="en-US" sz="3100" dirty="0" smtClean="0">
                <a:solidFill>
                  <a:schemeClr val="tx1"/>
                </a:solidFill>
                <a:ea typeface="Calibri"/>
                <a:cs typeface="Times New Roman"/>
              </a:rPr>
              <a:t>Event</a:t>
            </a: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en-US" sz="4000" dirty="0">
                <a:latin typeface="Calibri"/>
                <a:ea typeface="Calibri"/>
                <a:cs typeface="Times New Roman"/>
              </a:rPr>
              <a:t/>
            </a:r>
            <a:br>
              <a:rPr lang="en-US" sz="4000" dirty="0">
                <a:latin typeface="Calibri"/>
                <a:ea typeface="Calibri"/>
                <a:cs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1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09800"/>
            <a:ext cx="8686799" cy="4419600"/>
          </a:xfrm>
        </p:spPr>
        <p:txBody>
          <a:bodyPr/>
          <a:lstStyle/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Dhruva reactor systems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reviewed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for their sustainability and functionality in event of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BDBEs.</a:t>
            </a: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2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Shut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down capability and guaranteed shutdown. </a:t>
            </a:r>
            <a:endParaRPr lang="en-US" sz="22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Containment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integrity and controlled venting of containment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Cooling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and submergence of stored irradiated fuel assemblies in storage bays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Decay heat removal and power supply system.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3F09D-12B1-41AA-BF7C-BC971EA832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Configuration </a:t>
            </a:r>
            <a:r>
              <a:rPr lang="en-US" sz="4000" dirty="0" smtClean="0">
                <a:solidFill>
                  <a:schemeClr val="tx1"/>
                </a:solidFill>
              </a:rPr>
              <a:t>Safety/Safety </a:t>
            </a:r>
            <a:r>
              <a:rPr lang="en-US" sz="4000" dirty="0">
                <a:solidFill>
                  <a:schemeClr val="tx1"/>
                </a:solidFill>
              </a:rPr>
              <a:t>related </a:t>
            </a:r>
            <a:r>
              <a:rPr lang="en-US" sz="4000" dirty="0" smtClean="0">
                <a:solidFill>
                  <a:schemeClr val="tx1"/>
                </a:solidFill>
              </a:rPr>
              <a:t>systems-</a:t>
            </a:r>
            <a:r>
              <a:rPr lang="en-US" sz="2800" dirty="0" err="1" smtClean="0">
                <a:solidFill>
                  <a:schemeClr val="tx1"/>
                </a:solidFill>
              </a:rPr>
              <a:t>Dhruva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6858000" y="60960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0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ea typeface="Calibri"/>
                <a:cs typeface="Times New Roman"/>
              </a:rPr>
              <a:t>Primary Shut Down System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3F09D-12B1-41AA-BF7C-BC971EA832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1905000"/>
            <a:ext cx="4270247" cy="480060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tabLst>
                <a:tab pos="628650" algn="l"/>
              </a:tabLst>
            </a:pP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Fast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acting shut-down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system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628650" algn="l"/>
              </a:tabLst>
            </a:pPr>
            <a:endParaRPr lang="en-US" sz="22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spcBef>
                <a:spcPts val="0"/>
              </a:spcBef>
              <a:tabLst>
                <a:tab pos="628650" algn="l"/>
              </a:tabLst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Nine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air-cooled cadmium shut-off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rods</a:t>
            </a:r>
          </a:p>
          <a:p>
            <a:pPr lvl="1" algn="just">
              <a:lnSpc>
                <a:spcPct val="115000"/>
              </a:lnSpc>
              <a:spcBef>
                <a:spcPts val="0"/>
              </a:spcBef>
              <a:tabLst>
                <a:tab pos="628650" algn="l"/>
              </a:tabLst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In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two banks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</a:p>
          <a:p>
            <a:pPr lvl="1" algn="just">
              <a:lnSpc>
                <a:spcPct val="115000"/>
              </a:lnSpc>
              <a:spcBef>
                <a:spcPts val="0"/>
              </a:spcBef>
              <a:tabLst>
                <a:tab pos="628650" algn="l"/>
              </a:tabLst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Spring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accelerated gravity driven (fail safe) </a:t>
            </a:r>
            <a:endParaRPr lang="en-US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spcBef>
                <a:spcPts val="0"/>
              </a:spcBef>
              <a:tabLst>
                <a:tab pos="628650" algn="l"/>
              </a:tabLst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fast acting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Calibri"/>
                <a:cs typeface="Times New Roman"/>
              </a:rPr>
              <a:t>80%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 drop in </a:t>
            </a:r>
            <a:r>
              <a:rPr lang="en-US" dirty="0" smtClean="0">
                <a:solidFill>
                  <a:srgbClr val="FF0000"/>
                </a:solidFill>
                <a:ea typeface="Calibri"/>
                <a:cs typeface="Times New Roman"/>
              </a:rPr>
              <a:t>2 sec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 and </a:t>
            </a:r>
            <a:r>
              <a:rPr lang="en-US" dirty="0" smtClean="0">
                <a:solidFill>
                  <a:srgbClr val="FF0000"/>
                </a:solidFill>
                <a:ea typeface="Calibri"/>
                <a:cs typeface="Times New Roman"/>
              </a:rPr>
              <a:t>100%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 drop in </a:t>
            </a:r>
            <a:r>
              <a:rPr lang="en-US" dirty="0" smtClean="0">
                <a:solidFill>
                  <a:srgbClr val="FF0000"/>
                </a:solidFill>
                <a:ea typeface="Calibri"/>
                <a:cs typeface="Times New Roman"/>
              </a:rPr>
              <a:t>5 sec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</a:p>
          <a:p>
            <a:pPr lvl="1" algn="just">
              <a:lnSpc>
                <a:spcPct val="115000"/>
              </a:lnSpc>
              <a:spcBef>
                <a:spcPts val="0"/>
              </a:spcBef>
              <a:tabLst>
                <a:tab pos="628650" algn="l"/>
              </a:tabLst>
            </a:pP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T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hey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provide a minimum sub-criticality of </a:t>
            </a:r>
            <a:r>
              <a:rPr lang="en-US" dirty="0">
                <a:solidFill>
                  <a:srgbClr val="FF0000"/>
                </a:solidFill>
                <a:ea typeface="Calibri"/>
                <a:cs typeface="Times New Roman"/>
              </a:rPr>
              <a:t>90 </a:t>
            </a:r>
            <a:r>
              <a:rPr lang="en-US" dirty="0" err="1">
                <a:solidFill>
                  <a:srgbClr val="FF0000"/>
                </a:solidFill>
                <a:ea typeface="Calibri"/>
                <a:cs typeface="Times New Roman"/>
              </a:rPr>
              <a:t>mK</a:t>
            </a:r>
            <a:r>
              <a:rPr lang="en-US" dirty="0" err="1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  </a:t>
            </a:r>
            <a:endParaRPr lang="en-US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4"/>
          </p:nvPr>
        </p:nvPicPr>
        <p:blipFill>
          <a:blip r:embed="rId2" cstate="print">
            <a:clrChange>
              <a:clrFrom>
                <a:srgbClr val="FFFB88"/>
              </a:clrFrom>
              <a:clrTo>
                <a:srgbClr val="FFFB88">
                  <a:alpha val="0"/>
                </a:srgbClr>
              </a:clrTo>
            </a:clrChange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rcRect r="2930"/>
          <a:stretch>
            <a:fillRect/>
          </a:stretch>
        </p:blipFill>
        <p:spPr bwMode="auto">
          <a:xfrm>
            <a:off x="4800600" y="1752600"/>
            <a:ext cx="4038599" cy="472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184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48006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Introduction.</a:t>
            </a:r>
          </a:p>
          <a:p>
            <a:pPr>
              <a:lnSpc>
                <a:spcPct val="20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Review Methodology for a</a:t>
            </a:r>
            <a:r>
              <a:rPr lang="en-IN" sz="2200" dirty="0" smtClean="0">
                <a:solidFill>
                  <a:schemeClr val="tx1"/>
                </a:solidFill>
              </a:rPr>
              <a:t>assessment </a:t>
            </a:r>
            <a:r>
              <a:rPr lang="en-IN" sz="2200" dirty="0">
                <a:solidFill>
                  <a:schemeClr val="tx1"/>
                </a:solidFill>
              </a:rPr>
              <a:t>of </a:t>
            </a:r>
            <a:r>
              <a:rPr lang="en-IN" sz="2200" dirty="0" smtClean="0">
                <a:solidFill>
                  <a:schemeClr val="tx1"/>
                </a:solidFill>
              </a:rPr>
              <a:t>external events, Results &amp; consequences.</a:t>
            </a:r>
          </a:p>
          <a:p>
            <a:pPr>
              <a:lnSpc>
                <a:spcPct val="20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Guide lines </a:t>
            </a:r>
            <a:r>
              <a:rPr lang="en-US" sz="2200" dirty="0">
                <a:solidFill>
                  <a:schemeClr val="tx1"/>
                </a:solidFill>
              </a:rPr>
              <a:t>for Beyond Design Basis </a:t>
            </a:r>
            <a:r>
              <a:rPr lang="en-US" sz="2200" dirty="0" smtClean="0">
                <a:solidFill>
                  <a:schemeClr val="tx1"/>
                </a:solidFill>
              </a:rPr>
              <a:t>Events.</a:t>
            </a:r>
          </a:p>
          <a:p>
            <a:pPr>
              <a:lnSpc>
                <a:spcPct val="20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Present configuration </a:t>
            </a:r>
            <a:r>
              <a:rPr lang="en-US" sz="2200" dirty="0">
                <a:solidFill>
                  <a:schemeClr val="tx1"/>
                </a:solidFill>
              </a:rPr>
              <a:t>of </a:t>
            </a:r>
            <a:r>
              <a:rPr lang="en-US" sz="2200" dirty="0" smtClean="0">
                <a:solidFill>
                  <a:schemeClr val="tx1"/>
                </a:solidFill>
              </a:rPr>
              <a:t>safety/safety </a:t>
            </a:r>
            <a:r>
              <a:rPr lang="en-US" sz="2200" dirty="0">
                <a:solidFill>
                  <a:schemeClr val="tx1"/>
                </a:solidFill>
              </a:rPr>
              <a:t>related systems of </a:t>
            </a:r>
            <a:r>
              <a:rPr lang="en-US" sz="2200" dirty="0" smtClean="0">
                <a:solidFill>
                  <a:schemeClr val="tx1"/>
                </a:solidFill>
              </a:rPr>
              <a:t>Dhruva.</a:t>
            </a:r>
          </a:p>
          <a:p>
            <a:pPr>
              <a:lnSpc>
                <a:spcPct val="200000"/>
              </a:lnSpc>
            </a:pPr>
            <a:r>
              <a:rPr lang="en-IN" sz="2200" dirty="0" smtClean="0">
                <a:solidFill>
                  <a:schemeClr val="tx1"/>
                </a:solidFill>
              </a:rPr>
              <a:t>Review of system configuration and changes.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Outline of Presentation</a:t>
            </a:r>
            <a:endParaRPr lang="en-IN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0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ea typeface="Calibri"/>
                <a:cs typeface="Times New Roman"/>
              </a:rPr>
              <a:t>Shut </a:t>
            </a:r>
            <a:r>
              <a:rPr lang="en-US" sz="4000" dirty="0">
                <a:solidFill>
                  <a:prstClr val="black"/>
                </a:solidFill>
                <a:ea typeface="Calibri"/>
                <a:cs typeface="Times New Roman"/>
              </a:rPr>
              <a:t>Down </a:t>
            </a:r>
            <a:r>
              <a:rPr lang="en-US" sz="4000" dirty="0" smtClean="0">
                <a:solidFill>
                  <a:prstClr val="black"/>
                </a:solidFill>
                <a:ea typeface="Calibri"/>
                <a:cs typeface="Times New Roman"/>
              </a:rPr>
              <a:t>System-</a:t>
            </a:r>
            <a:r>
              <a:rPr lang="en-US" sz="2800" dirty="0" smtClean="0">
                <a:solidFill>
                  <a:prstClr val="black"/>
                </a:solidFill>
                <a:ea typeface="Calibri"/>
                <a:cs typeface="Times New Roman"/>
              </a:rPr>
              <a:t>Moderator </a:t>
            </a:r>
            <a:r>
              <a:rPr lang="en-US" sz="2800" dirty="0" smtClean="0">
                <a:solidFill>
                  <a:prstClr val="black"/>
                </a:solidFill>
                <a:ea typeface="Calibri"/>
                <a:cs typeface="Times New Roman"/>
              </a:rPr>
              <a:t>Dump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3F09D-12B1-41AA-BF7C-BC971EA832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" y="1828800"/>
            <a:ext cx="3733799" cy="4876800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  <a:tabLst>
                <a:tab pos="628650" algn="l"/>
              </a:tabLst>
            </a:pPr>
            <a:r>
              <a:rPr lang="en-US" sz="2200" dirty="0">
                <a:solidFill>
                  <a:prstClr val="black"/>
                </a:solidFill>
                <a:ea typeface="Calibri"/>
                <a:cs typeface="Times New Roman"/>
              </a:rPr>
              <a:t>6 number of spring to open (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fail </a:t>
            </a:r>
            <a:r>
              <a:rPr lang="en-US" sz="2200" dirty="0" smtClean="0">
                <a:solidFill>
                  <a:srgbClr val="FF0000"/>
                </a:solidFill>
                <a:ea typeface="Calibri"/>
                <a:cs typeface="Times New Roman"/>
              </a:rPr>
              <a:t>safe</a:t>
            </a:r>
            <a:r>
              <a:rPr lang="en-US" sz="2200" dirty="0" smtClean="0">
                <a:solidFill>
                  <a:prstClr val="black"/>
                </a:solidFill>
                <a:ea typeface="Calibri"/>
                <a:cs typeface="Times New Roman"/>
              </a:rPr>
              <a:t>) dump </a:t>
            </a:r>
            <a:r>
              <a:rPr lang="en-US" sz="2200" dirty="0">
                <a:solidFill>
                  <a:prstClr val="black"/>
                </a:solidFill>
                <a:ea typeface="Calibri"/>
                <a:cs typeface="Times New Roman"/>
              </a:rPr>
              <a:t>valves</a:t>
            </a:r>
            <a:r>
              <a:rPr lang="en-US" sz="2200" dirty="0" smtClean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  <a:tabLst>
                <a:tab pos="628650" algn="l"/>
              </a:tabLst>
            </a:pPr>
            <a:r>
              <a:rPr lang="en-US" sz="2200" dirty="0">
                <a:solidFill>
                  <a:prstClr val="black"/>
                </a:solidFill>
                <a:ea typeface="Calibri"/>
                <a:cs typeface="Times New Roman"/>
              </a:rPr>
              <a:t>G</a:t>
            </a:r>
            <a:r>
              <a:rPr lang="en-US" sz="2200" dirty="0" smtClean="0">
                <a:solidFill>
                  <a:prstClr val="black"/>
                </a:solidFill>
                <a:ea typeface="Calibri"/>
                <a:cs typeface="Times New Roman"/>
              </a:rPr>
              <a:t>ravity </a:t>
            </a:r>
            <a:r>
              <a:rPr lang="en-US" sz="2200" dirty="0">
                <a:solidFill>
                  <a:prstClr val="black"/>
                </a:solidFill>
                <a:ea typeface="Calibri"/>
                <a:cs typeface="Times New Roman"/>
              </a:rPr>
              <a:t>assisted </a:t>
            </a:r>
            <a:r>
              <a:rPr lang="en-US" sz="2200" dirty="0" smtClean="0">
                <a:solidFill>
                  <a:prstClr val="black"/>
                </a:solidFill>
                <a:ea typeface="Calibri"/>
                <a:cs typeface="Times New Roman"/>
              </a:rPr>
              <a:t>dumping.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  <a:tabLst>
                <a:tab pos="628650" algn="l"/>
              </a:tabLst>
            </a:pPr>
            <a:r>
              <a:rPr lang="en-US" sz="2200" dirty="0" smtClean="0">
                <a:solidFill>
                  <a:prstClr val="black"/>
                </a:solidFill>
                <a:ea typeface="Calibri"/>
                <a:cs typeface="Times New Roman"/>
              </a:rPr>
              <a:t>Provides </a:t>
            </a:r>
            <a:r>
              <a:rPr lang="en-US" sz="2200" dirty="0" smtClean="0">
                <a:solidFill>
                  <a:srgbClr val="FF0000"/>
                </a:solidFill>
                <a:ea typeface="Calibri"/>
                <a:cs typeface="Times New Roman"/>
              </a:rPr>
              <a:t>long-term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shut-down </a:t>
            </a:r>
            <a:r>
              <a:rPr lang="en-US" sz="2200" dirty="0" smtClean="0">
                <a:solidFill>
                  <a:srgbClr val="FF0000"/>
                </a:solidFill>
                <a:ea typeface="Calibri"/>
                <a:cs typeface="Times New Roman"/>
              </a:rPr>
              <a:t>safety</a:t>
            </a:r>
            <a:r>
              <a:rPr lang="en-US" sz="2200" dirty="0" smtClean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  <a:tabLst>
                <a:tab pos="628650" algn="l"/>
              </a:tabLst>
            </a:pPr>
            <a:r>
              <a:rPr lang="en-US" sz="2200" dirty="0" smtClean="0">
                <a:solidFill>
                  <a:prstClr val="black"/>
                </a:solidFill>
                <a:ea typeface="Calibri"/>
                <a:cs typeface="Times New Roman"/>
              </a:rPr>
              <a:t>Provide </a:t>
            </a:r>
            <a:r>
              <a:rPr lang="en-US" sz="2200" dirty="0">
                <a:solidFill>
                  <a:prstClr val="black"/>
                </a:solidFill>
                <a:ea typeface="Calibri"/>
                <a:cs typeface="Times New Roman"/>
              </a:rPr>
              <a:t>a minimum sub-criticality of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50 </a:t>
            </a:r>
            <a:r>
              <a:rPr lang="en-US" sz="2200" dirty="0" err="1">
                <a:solidFill>
                  <a:srgbClr val="FF0000"/>
                </a:solidFill>
                <a:ea typeface="Calibri"/>
                <a:cs typeface="Times New Roman"/>
              </a:rPr>
              <a:t>mK</a:t>
            </a:r>
            <a:r>
              <a:rPr lang="en-US" sz="2200" dirty="0" err="1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  <a:r>
              <a:rPr lang="en-US" sz="2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endParaRPr lang="en-US" sz="22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  <a:tabLst>
                <a:tab pos="628650" algn="l"/>
              </a:tabLst>
            </a:pPr>
            <a:r>
              <a:rPr lang="en-US" sz="2200" dirty="0" smtClean="0">
                <a:solidFill>
                  <a:prstClr val="black"/>
                </a:solidFill>
                <a:ea typeface="Calibri"/>
                <a:cs typeface="Times New Roman"/>
              </a:rPr>
              <a:t>Typically takes </a:t>
            </a:r>
            <a:r>
              <a:rPr lang="en-US" sz="2200" dirty="0" smtClean="0">
                <a:solidFill>
                  <a:srgbClr val="FF0000"/>
                </a:solidFill>
                <a:ea typeface="Calibri"/>
                <a:cs typeface="Times New Roman"/>
              </a:rPr>
              <a:t>160</a:t>
            </a:r>
            <a:r>
              <a:rPr lang="en-US" sz="2200" dirty="0" smtClean="0">
                <a:solidFill>
                  <a:prstClr val="black"/>
                </a:solidFill>
                <a:ea typeface="Calibri"/>
                <a:cs typeface="Times New Roman"/>
              </a:rPr>
              <a:t> seconds for complete dumping.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  <a:tabLst>
                <a:tab pos="628650" algn="l"/>
              </a:tabLst>
            </a:pPr>
            <a:r>
              <a:rPr lang="en-US" sz="2200" dirty="0" smtClean="0">
                <a:solidFill>
                  <a:prstClr val="black"/>
                </a:solidFill>
                <a:ea typeface="Calibri"/>
                <a:cs typeface="Times New Roman"/>
              </a:rPr>
              <a:t>Initial Dump rate of </a:t>
            </a:r>
            <a:r>
              <a:rPr lang="en-US" sz="2200" dirty="0" smtClean="0">
                <a:solidFill>
                  <a:srgbClr val="FF0000"/>
                </a:solidFill>
                <a:ea typeface="Calibri"/>
                <a:cs typeface="Times New Roman"/>
              </a:rPr>
              <a:t>10,000 </a:t>
            </a:r>
            <a:r>
              <a:rPr lang="en-US" sz="2200" dirty="0" err="1" smtClean="0">
                <a:solidFill>
                  <a:srgbClr val="FF0000"/>
                </a:solidFill>
                <a:ea typeface="Calibri"/>
                <a:cs typeface="Times New Roman"/>
              </a:rPr>
              <a:t>lpm</a:t>
            </a:r>
            <a:r>
              <a:rPr lang="en-US" sz="2200" dirty="0" smtClean="0">
                <a:solidFill>
                  <a:srgbClr val="FF0000"/>
                </a:solidFill>
                <a:ea typeface="Calibri"/>
                <a:cs typeface="Times New Roman"/>
              </a:rPr>
              <a:t>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  <a:tabLst>
                <a:tab pos="628650" algn="l"/>
              </a:tabLst>
            </a:pP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1026" name="Picture 2" descr="K:\IAEA Vienna\Presentation Inputs\Back up Shut Down System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0"/>
            <a:ext cx="497433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60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ea typeface="Calibri"/>
                <a:cs typeface="Times New Roman"/>
              </a:rPr>
              <a:t>Containment System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2B716-92DA-4BBE-9C81-FFF7542988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1981200"/>
            <a:ext cx="4648200" cy="472440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tabLst>
                <a:tab pos="628650" algn="l"/>
              </a:tabLst>
            </a:pP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All active facilities housed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in 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RCC containment building.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tabLst>
                <a:tab pos="628650" algn="l"/>
              </a:tabLst>
            </a:pPr>
            <a:r>
              <a:rPr lang="en-US" sz="2200" dirty="0" smtClean="0">
                <a:solidFill>
                  <a:srgbClr val="FF0000"/>
                </a:solidFill>
                <a:ea typeface="Calibri"/>
                <a:cs typeface="Times New Roman"/>
              </a:rPr>
              <a:t>Automatic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(fail safe) </a:t>
            </a:r>
            <a:r>
              <a:rPr lang="en-US" sz="2200" dirty="0" smtClean="0">
                <a:solidFill>
                  <a:srgbClr val="FF0000"/>
                </a:solidFill>
                <a:ea typeface="Calibri"/>
                <a:cs typeface="Times New Roman"/>
              </a:rPr>
              <a:t>isolation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.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tabLst>
                <a:tab pos="628650" algn="l"/>
              </a:tabLst>
            </a:pPr>
            <a:endParaRPr lang="en-US" sz="22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tabLst>
                <a:tab pos="628650" algn="l"/>
              </a:tabLst>
            </a:pPr>
            <a:r>
              <a:rPr lang="en-US" sz="2200" dirty="0" smtClean="0">
                <a:solidFill>
                  <a:srgbClr val="FF0000"/>
                </a:solidFill>
                <a:ea typeface="Calibri"/>
                <a:cs typeface="Times New Roman"/>
              </a:rPr>
              <a:t>Controlled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depressurization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through HEPA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and charcoal filters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to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stack, through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fail safe </a:t>
            </a:r>
            <a:r>
              <a:rPr lang="en-US" sz="2200" dirty="0" smtClean="0">
                <a:solidFill>
                  <a:srgbClr val="FF0000"/>
                </a:solidFill>
                <a:ea typeface="Calibri"/>
                <a:cs typeface="Times New Roman"/>
              </a:rPr>
              <a:t>/manual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dampers.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tabLst>
                <a:tab pos="628650" algn="l"/>
              </a:tabLst>
            </a:pPr>
            <a:endParaRPr lang="en-US" sz="22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tabLst>
                <a:tab pos="628650" algn="l"/>
              </a:tabLst>
            </a:pP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Hence controlled venting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of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reactor building through stack in any of the BDBEs is possible.</a:t>
            </a:r>
            <a:endParaRPr lang="en-US" sz="2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9" name="Content Placeholder 8" descr="G:\Photos\50YP -23.jpg"/>
          <p:cNvPicPr>
            <a:picLocks noGrp="1"/>
          </p:cNvPicPr>
          <p:nvPr>
            <p:ph sz="quarter" idx="14"/>
          </p:nvPr>
        </p:nvPicPr>
        <p:blipFill>
          <a:blip r:embed="rId2" cstate="print"/>
          <a:srcRect l="23875" t="24557" r="5675" b="14177"/>
          <a:stretch>
            <a:fillRect/>
          </a:stretch>
        </p:blipFill>
        <p:spPr bwMode="auto">
          <a:xfrm>
            <a:off x="5105400" y="2286000"/>
            <a:ext cx="3835021" cy="3048000"/>
          </a:xfrm>
          <a:prstGeom prst="rect">
            <a:avLst/>
          </a:prstGeom>
          <a:noFill/>
          <a:ln w="19050">
            <a:solidFill>
              <a:sysClr val="windowText" lastClr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310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752600"/>
            <a:ext cx="8686799" cy="49530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tabLst>
                <a:tab pos="628650" algn="l"/>
              </a:tabLst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Storage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pool of </a:t>
            </a:r>
            <a:r>
              <a:rPr lang="en-US" dirty="0">
                <a:solidFill>
                  <a:srgbClr val="FF0000"/>
                </a:solidFill>
                <a:ea typeface="Calibri"/>
                <a:cs typeface="Times New Roman"/>
              </a:rPr>
              <a:t>1000 m</a:t>
            </a:r>
            <a:r>
              <a:rPr lang="en-US" baseline="30000" dirty="0">
                <a:solidFill>
                  <a:srgbClr val="FF0000"/>
                </a:solidFill>
                <a:ea typeface="Calibri"/>
                <a:cs typeface="Times New Roman"/>
              </a:rPr>
              <a:t>3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capacity, SS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lined with tell-tale device for identifying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leakage.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tabLst>
                <a:tab pos="628650" algn="l"/>
              </a:tabLst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Evaporative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cooling from the pool is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adequate.</a:t>
            </a:r>
            <a:endParaRPr lang="en-US" sz="20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tabLst>
                <a:tab pos="628650" algn="l"/>
              </a:tabLst>
            </a:pPr>
            <a:endParaRPr lang="en-US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tabLst>
                <a:tab pos="628650" algn="l"/>
              </a:tabLst>
            </a:pP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Emergency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core un-loading, maximum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heat load </a:t>
            </a:r>
            <a:r>
              <a:rPr lang="en-US" dirty="0" smtClean="0">
                <a:solidFill>
                  <a:srgbClr val="FF0000"/>
                </a:solidFill>
                <a:ea typeface="Calibri"/>
                <a:cs typeface="Times New Roman"/>
              </a:rPr>
              <a:t>300 </a:t>
            </a:r>
            <a:r>
              <a:rPr lang="en-US" dirty="0">
                <a:solidFill>
                  <a:srgbClr val="FF0000"/>
                </a:solidFill>
                <a:ea typeface="Calibri"/>
                <a:cs typeface="Times New Roman"/>
              </a:rPr>
              <a:t>kW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tabLst>
                <a:tab pos="628650" algn="l"/>
              </a:tabLst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Without external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cooling,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temperature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stabilizes at </a:t>
            </a:r>
            <a:r>
              <a:rPr lang="en-US" dirty="0">
                <a:solidFill>
                  <a:srgbClr val="FF0000"/>
                </a:solidFill>
                <a:ea typeface="Calibri"/>
                <a:cs typeface="Times New Roman"/>
              </a:rPr>
              <a:t>70ᵒC after 15 </a:t>
            </a:r>
            <a:r>
              <a:rPr lang="en-US" dirty="0" smtClean="0">
                <a:solidFill>
                  <a:srgbClr val="FF0000"/>
                </a:solidFill>
                <a:ea typeface="Calibri"/>
                <a:cs typeface="Times New Roman"/>
              </a:rPr>
              <a:t>days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, fuel remains submerged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for </a:t>
            </a:r>
            <a:r>
              <a:rPr lang="en-US" dirty="0" smtClean="0">
                <a:solidFill>
                  <a:srgbClr val="FF0000"/>
                </a:solidFill>
                <a:ea typeface="Calibri"/>
                <a:cs typeface="Times New Roman"/>
              </a:rPr>
              <a:t>2 </a:t>
            </a:r>
            <a:r>
              <a:rPr lang="en-US" dirty="0">
                <a:solidFill>
                  <a:srgbClr val="FF0000"/>
                </a:solidFill>
                <a:ea typeface="Calibri"/>
                <a:cs typeface="Times New Roman"/>
              </a:rPr>
              <a:t>months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tabLst>
                <a:tab pos="628650" algn="l"/>
              </a:tabLst>
            </a:pPr>
            <a:endParaRPr lang="en-US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tabLst>
                <a:tab pos="628650" algn="l"/>
              </a:tabLst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Make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up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facility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, is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available from OHST or Service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water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and Recently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added fire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hydrant.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tabLst>
                <a:tab pos="628650" algn="l"/>
              </a:tabLst>
            </a:pPr>
            <a:endParaRPr lang="en-US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tabLst>
                <a:tab pos="628650" algn="l"/>
              </a:tabLst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Hence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for the worst scenario safety of fuel in SFSB is assured.</a:t>
            </a:r>
            <a:endParaRPr lang="en-US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2B716-92DA-4BBE-9C81-FFF7542988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ea typeface="Calibri"/>
                <a:cs typeface="Times New Roman"/>
              </a:rPr>
              <a:t>Spent Fuel Storage Bay (</a:t>
            </a:r>
            <a:r>
              <a:rPr lang="en-US" sz="4000" dirty="0" smtClean="0">
                <a:solidFill>
                  <a:schemeClr val="tx1"/>
                </a:solidFill>
                <a:ea typeface="Calibri"/>
                <a:cs typeface="Times New Roman"/>
              </a:rPr>
              <a:t>SFSB)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3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304801"/>
            <a:ext cx="8686799" cy="990600"/>
          </a:xfrm>
        </p:spPr>
        <p:txBody>
          <a:bodyPr>
            <a:normAutofit fontScale="90000"/>
          </a:bodyPr>
          <a:lstStyle/>
          <a:p>
            <a:r>
              <a:rPr lang="en-IN" sz="3200" dirty="0" smtClean="0"/>
              <a:t/>
            </a:r>
            <a:br>
              <a:rPr lang="en-IN" sz="3200" dirty="0" smtClean="0"/>
            </a:br>
            <a:r>
              <a:rPr lang="en-IN" dirty="0" smtClean="0">
                <a:solidFill>
                  <a:schemeClr val="tx1"/>
                </a:solidFill>
              </a:rPr>
              <a:t>Decay Heat Removal System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425699"/>
            <a:ext cx="8686800" cy="527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19400" y="1600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2966114" y="4867701"/>
            <a:ext cx="5911756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IN" sz="2200" dirty="0" smtClean="0">
                <a:solidFill>
                  <a:schemeClr val="tx1"/>
                </a:solidFill>
              </a:rPr>
              <a:t>OHST </a:t>
            </a:r>
            <a:r>
              <a:rPr lang="en-IN" sz="2200" dirty="0">
                <a:solidFill>
                  <a:schemeClr val="tx1"/>
                </a:solidFill>
              </a:rPr>
              <a:t>&amp; UGDT put to gather act as </a:t>
            </a:r>
            <a:r>
              <a:rPr lang="en-IN" sz="2200" dirty="0">
                <a:solidFill>
                  <a:srgbClr val="FF0000"/>
                </a:solidFill>
              </a:rPr>
              <a:t>ultimate heat sink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200" dirty="0" smtClean="0">
                <a:solidFill>
                  <a:schemeClr val="tx1"/>
                </a:solidFill>
              </a:rPr>
              <a:t>Without make up can </a:t>
            </a:r>
            <a:r>
              <a:rPr lang="en-IN" sz="2200" dirty="0">
                <a:solidFill>
                  <a:schemeClr val="tx1"/>
                </a:solidFill>
              </a:rPr>
              <a:t>provide </a:t>
            </a:r>
            <a:r>
              <a:rPr lang="en-IN" sz="2200" dirty="0" smtClean="0">
                <a:solidFill>
                  <a:schemeClr val="tx1"/>
                </a:solidFill>
              </a:rPr>
              <a:t>cooling </a:t>
            </a:r>
            <a:r>
              <a:rPr lang="en-IN" sz="2200" dirty="0">
                <a:solidFill>
                  <a:schemeClr val="tx1"/>
                </a:solidFill>
              </a:rPr>
              <a:t>for </a:t>
            </a:r>
            <a:r>
              <a:rPr lang="en-IN" sz="2200" dirty="0">
                <a:solidFill>
                  <a:srgbClr val="FF0000"/>
                </a:solidFill>
              </a:rPr>
              <a:t>8 </a:t>
            </a:r>
            <a:r>
              <a:rPr lang="en-IN" sz="2200" dirty="0" smtClean="0">
                <a:solidFill>
                  <a:srgbClr val="FF0000"/>
                </a:solidFill>
              </a:rPr>
              <a:t>Hrs</a:t>
            </a:r>
            <a:r>
              <a:rPr lang="en-IN" sz="22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200" dirty="0" smtClean="0">
                <a:solidFill>
                  <a:srgbClr val="FF0000"/>
                </a:solidFill>
              </a:rPr>
              <a:t>Fail safe valves </a:t>
            </a:r>
            <a:r>
              <a:rPr lang="en-IN" sz="2200" dirty="0" smtClean="0">
                <a:solidFill>
                  <a:schemeClr val="tx1"/>
                </a:solidFill>
              </a:rPr>
              <a:t>for auto operation of the 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200" dirty="0" smtClean="0">
                <a:solidFill>
                  <a:schemeClr val="tx1"/>
                </a:solidFill>
              </a:rPr>
              <a:t>Make up pumps can directly drive turbines.</a:t>
            </a:r>
            <a:endParaRPr lang="en-IN" sz="2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78486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1800 M</a:t>
            </a:r>
            <a:r>
              <a:rPr lang="en-US" baseline="30000" dirty="0" smtClean="0"/>
              <a:t>3</a:t>
            </a:r>
            <a:r>
              <a:rPr lang="en-US" dirty="0" smtClean="0"/>
              <a:t> Capacity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79994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09800"/>
            <a:ext cx="8686799" cy="4495800"/>
          </a:xfrm>
        </p:spPr>
        <p:txBody>
          <a:bodyPr>
            <a:normAutofit/>
          </a:bodyPr>
          <a:lstStyle/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Power to </a:t>
            </a:r>
            <a:r>
              <a:rPr lang="en-US" sz="2200" dirty="0" err="1" smtClean="0">
                <a:solidFill>
                  <a:schemeClr val="tx1"/>
                </a:solidFill>
                <a:ea typeface="Calibri"/>
                <a:cs typeface="Times New Roman"/>
              </a:rPr>
              <a:t>Dhruva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is fed from 110 kV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substation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  <a:endParaRPr lang="en-US" sz="22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FF0000"/>
                </a:solidFill>
                <a:ea typeface="Calibri"/>
                <a:cs typeface="Times New Roman"/>
              </a:rPr>
              <a:t>Two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physically separated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redundant underground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22 kV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feeders.</a:t>
            </a: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prstClr val="black"/>
                </a:solidFill>
                <a:ea typeface="Calibri"/>
                <a:cs typeface="Times New Roman"/>
              </a:rPr>
              <a:t>Reactor </a:t>
            </a:r>
            <a:r>
              <a:rPr lang="en-US" sz="2200" dirty="0">
                <a:solidFill>
                  <a:prstClr val="black"/>
                </a:solidFill>
                <a:ea typeface="Calibri"/>
                <a:cs typeface="Times New Roman"/>
              </a:rPr>
              <a:t>trip is provided on Class IV power under voltage condition, persisting for more than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200 milliseconds</a:t>
            </a:r>
            <a:r>
              <a:rPr lang="en-US" sz="2200" dirty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  <a:endParaRPr lang="en-US" sz="2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2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Electrical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Power supply to site from the grid is provided through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4 feeders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. </a:t>
            </a:r>
            <a:endParaRPr lang="en-US" sz="22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759143" lvl="1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Two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of these feeders are overhead transmission line of 110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kV. </a:t>
            </a:r>
          </a:p>
          <a:p>
            <a:pPr marL="759143" lvl="1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Two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are underground feeders of 22 kV. </a:t>
            </a:r>
            <a:endParaRPr lang="en-US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3F09D-12B1-41AA-BF7C-BC971EA832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Power Supply-</a:t>
            </a:r>
            <a:r>
              <a:rPr lang="en-US" sz="4000" dirty="0" smtClean="0">
                <a:solidFill>
                  <a:schemeClr val="tx1"/>
                </a:solidFill>
                <a:ea typeface="Calibri"/>
                <a:cs typeface="Times New Roman"/>
              </a:rPr>
              <a:t>Class </a:t>
            </a:r>
            <a:r>
              <a:rPr lang="en-US" sz="4000" dirty="0">
                <a:solidFill>
                  <a:schemeClr val="tx1"/>
                </a:solidFill>
                <a:ea typeface="Calibri"/>
                <a:cs typeface="Times New Roman"/>
              </a:rPr>
              <a:t>IV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5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Power Supply-</a:t>
            </a:r>
            <a:r>
              <a:rPr lang="en-US" sz="4000" dirty="0">
                <a:solidFill>
                  <a:prstClr val="black"/>
                </a:solidFill>
                <a:ea typeface="Calibri"/>
                <a:cs typeface="Times New Roman"/>
              </a:rPr>
              <a:t>Class </a:t>
            </a:r>
            <a:r>
              <a:rPr lang="en-US" sz="4000" dirty="0" smtClean="0">
                <a:solidFill>
                  <a:prstClr val="black"/>
                </a:solidFill>
                <a:ea typeface="Calibri"/>
                <a:cs typeface="Times New Roman"/>
              </a:rPr>
              <a:t>III 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3F09D-12B1-41AA-BF7C-BC971EA832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6200" y="1752600"/>
            <a:ext cx="4191001" cy="2590800"/>
          </a:xfrm>
        </p:spPr>
        <p:txBody>
          <a:bodyPr>
            <a:normAutofit/>
          </a:bodyPr>
          <a:lstStyle/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3 DG sets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of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500 kVA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capacity. </a:t>
            </a: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Diesel inventory Two tanks 40,000 lit. (Minimum </a:t>
            </a:r>
            <a:r>
              <a:rPr lang="en-US" sz="2200" dirty="0" smtClean="0">
                <a:solidFill>
                  <a:srgbClr val="FF0000"/>
                </a:solidFill>
                <a:ea typeface="Calibri"/>
                <a:cs typeface="Times New Roman"/>
              </a:rPr>
              <a:t>23,000 liters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) </a:t>
            </a: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3 DG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sets for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2 days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and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one sets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for another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5 </a:t>
            </a:r>
            <a:r>
              <a:rPr lang="en-US" sz="2200" dirty="0" smtClean="0">
                <a:solidFill>
                  <a:srgbClr val="FF0000"/>
                </a:solidFill>
                <a:ea typeface="Calibri"/>
                <a:cs typeface="Times New Roman"/>
              </a:rPr>
              <a:t>days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.  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4"/>
          </p:nvPr>
        </p:nvPicPr>
        <p:blipFill>
          <a:blip r:embed="rId2" cstate="print"/>
          <a:srcRect r="1101"/>
          <a:stretch>
            <a:fillRect/>
          </a:stretch>
        </p:blipFill>
        <p:spPr bwMode="auto">
          <a:xfrm>
            <a:off x="4267200" y="1676400"/>
            <a:ext cx="4724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4343400"/>
            <a:ext cx="8458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Another two Station Black Out (SBO) DG sets exclusively for OHST makeup pumps.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These </a:t>
            </a:r>
            <a:r>
              <a:rPr lang="en-US" sz="2200" dirty="0"/>
              <a:t>DG kept isolated from class -III system and connected manually.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Additionally, two portable diesel engine driven pumps for makeup of OHST from UGDT.</a:t>
            </a:r>
          </a:p>
        </p:txBody>
      </p:sp>
    </p:spTree>
    <p:extLst>
      <p:ext uri="{BB962C8B-B14F-4D97-AF65-F5344CB8AC3E}">
        <p14:creationId xmlns:p14="http://schemas.microsoft.com/office/powerpoint/2010/main" val="39143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ea typeface="Calibri"/>
                <a:cs typeface="Times New Roman"/>
              </a:rPr>
              <a:t>Class-II supply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3F09D-12B1-41AA-BF7C-BC971EA832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1905000"/>
            <a:ext cx="3733799" cy="3886200"/>
          </a:xfrm>
        </p:spPr>
        <p:txBody>
          <a:bodyPr>
            <a:normAutofit/>
          </a:bodyPr>
          <a:lstStyle/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ea typeface="Calibri"/>
                <a:cs typeface="Times New Roman"/>
              </a:rPr>
              <a:t>Class </a:t>
            </a:r>
            <a:r>
              <a:rPr lang="en-US" sz="2200" dirty="0">
                <a:ea typeface="Calibri"/>
                <a:cs typeface="Times New Roman"/>
              </a:rPr>
              <a:t>II 415 V AC uninterrupted supply is provided by two numbers of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250 kVA </a:t>
            </a:r>
            <a:r>
              <a:rPr lang="en-US" sz="2200" dirty="0">
                <a:ea typeface="Calibri"/>
                <a:cs typeface="Times New Roman"/>
              </a:rPr>
              <a:t>Motor Alternator </a:t>
            </a:r>
            <a:r>
              <a:rPr lang="en-US" sz="2200" dirty="0" smtClean="0">
                <a:ea typeface="Calibri"/>
                <a:cs typeface="Times New Roman"/>
              </a:rPr>
              <a:t>Sets.</a:t>
            </a: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ea typeface="Calibri"/>
                <a:cs typeface="Times New Roman"/>
              </a:rPr>
              <a:t>Two </a:t>
            </a:r>
            <a:r>
              <a:rPr lang="en-US" sz="2200" dirty="0">
                <a:ea typeface="Calibri"/>
                <a:cs typeface="Times New Roman"/>
              </a:rPr>
              <a:t>numbers of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20 kVA </a:t>
            </a:r>
            <a:r>
              <a:rPr lang="en-US" sz="2200" dirty="0">
                <a:ea typeface="Calibri"/>
                <a:cs typeface="Times New Roman"/>
              </a:rPr>
              <a:t>inverter sets driven by Class I power supply. </a:t>
            </a:r>
            <a:endParaRPr lang="en-US" sz="2200" dirty="0">
              <a:latin typeface="Calibri"/>
              <a:ea typeface="Calibri"/>
              <a:cs typeface="Times New Roman"/>
            </a:endParaRPr>
          </a:p>
          <a:p>
            <a:endParaRPr lang="en-US" sz="2200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752600"/>
            <a:ext cx="4953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639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ea typeface="Calibri"/>
                <a:cs typeface="Times New Roman"/>
              </a:rPr>
              <a:t>Class-I Supply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3F09D-12B1-41AA-BF7C-BC971EA832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" y="1828800"/>
            <a:ext cx="3733799" cy="4724400"/>
          </a:xfrm>
        </p:spPr>
        <p:txBody>
          <a:bodyPr>
            <a:normAutofit/>
          </a:bodyPr>
          <a:lstStyle/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240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V DC and 48 V DC supply from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ACVRs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driven by Class-III and backed up by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battery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banks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(two each) of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1200 Amp-hour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capacity and of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300 Amp-hour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capacity.</a:t>
            </a: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One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battery bank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in each category can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last up to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10 </a:t>
            </a:r>
            <a:r>
              <a:rPr lang="en-US" sz="2200" dirty="0" smtClean="0">
                <a:solidFill>
                  <a:srgbClr val="FF0000"/>
                </a:solidFill>
                <a:ea typeface="Calibri"/>
                <a:cs typeface="Times New Roman"/>
              </a:rPr>
              <a:t>hours.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45152" y="2057400"/>
            <a:ext cx="3822192" cy="4069080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endParaRPr lang="en-US" sz="2000" b="1" dirty="0">
              <a:solidFill>
                <a:srgbClr val="4F81BD"/>
              </a:solidFill>
              <a:latin typeface="Calibri"/>
              <a:ea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2286000"/>
            <a:ext cx="5036949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91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81200"/>
            <a:ext cx="8686799" cy="449580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Safety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of Dhruva reactor has been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demonstrated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up to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DBFL.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 For BDBF there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will be a cliff edge effect and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many of the systems will get affected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 viz. </a:t>
            </a:r>
            <a:endParaRPr lang="en-US" sz="22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en-US" sz="22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lvl="2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Class IV power supply.</a:t>
            </a:r>
          </a:p>
          <a:p>
            <a:pPr lvl="2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Class-III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power sources (main and SBO), </a:t>
            </a:r>
            <a:endParaRPr lang="en-US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lvl="2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Class-II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power sources and switch gear, </a:t>
            </a:r>
            <a:endParaRPr lang="en-US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lvl="2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OHST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make up pumps, </a:t>
            </a:r>
            <a:endParaRPr lang="en-US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lvl="2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Equipment controls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endParaRPr lang="en-US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lvl="2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Instrumentation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endParaRPr lang="en-US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lvl="2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Communication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endParaRPr lang="en-US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lvl="2"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Lighting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etc.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3F09D-12B1-41AA-BF7C-BC971EA832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ea typeface="Calibri"/>
                <a:cs typeface="Times New Roman"/>
              </a:rPr>
              <a:t>Review BDB Flood </a:t>
            </a:r>
            <a:r>
              <a:rPr lang="en-US" sz="2800" dirty="0" smtClean="0">
                <a:solidFill>
                  <a:schemeClr val="tx1"/>
                </a:solidFill>
                <a:ea typeface="Calibri"/>
                <a:cs typeface="Times New Roman"/>
              </a:rPr>
              <a:t>Storm Surge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2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133600"/>
            <a:ext cx="8686799" cy="4343400"/>
          </a:xfrm>
        </p:spPr>
        <p:txBody>
          <a:bodyPr/>
          <a:lstStyle/>
          <a:p>
            <a:pPr lvl="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</a:pP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Equipment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 located at higher elevation and those inside reactor building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will remain available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viz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</a:p>
          <a:p>
            <a:pPr lvl="2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</a:pP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OHST, </a:t>
            </a:r>
          </a:p>
          <a:p>
            <a:pPr lvl="2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Class-III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switch gear, </a:t>
            </a:r>
            <a:endParaRPr lang="en-US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lvl="2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</a:pP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All the battery banks and class-I switchgear and their chargers, </a:t>
            </a:r>
          </a:p>
          <a:p>
            <a:pPr lvl="2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Shut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down cooling pump motor/turbine sets, </a:t>
            </a:r>
            <a:endParaRPr lang="en-US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lvl="2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Facility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for venting of reactor building, </a:t>
            </a:r>
            <a:endParaRPr lang="en-US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lvl="2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Portable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engine mounted pumps for making up OHST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,</a:t>
            </a:r>
          </a:p>
          <a:p>
            <a:pPr lvl="2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Supplementary Control Room (SCR) etc. </a:t>
            </a:r>
            <a:endParaRPr lang="en-US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3F09D-12B1-41AA-BF7C-BC971EA832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ea typeface="Calibri"/>
                <a:cs typeface="Times New Roman"/>
              </a:rPr>
              <a:t>Review BDB Flood </a:t>
            </a:r>
            <a:r>
              <a:rPr lang="en-US" sz="2800" dirty="0" smtClean="0">
                <a:solidFill>
                  <a:prstClr val="black"/>
                </a:solidFill>
                <a:ea typeface="Calibri"/>
                <a:cs typeface="Times New Roman"/>
              </a:rPr>
              <a:t>Storm Surge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214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Introduction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3F09D-12B1-41AA-BF7C-BC971EA832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1981200"/>
            <a:ext cx="4191000" cy="4724400"/>
          </a:xfrm>
        </p:spPr>
        <p:txBody>
          <a:bodyPr>
            <a:normAutofit/>
          </a:bodyPr>
          <a:lstStyle/>
          <a:p>
            <a:pPr algn="just"/>
            <a:r>
              <a:rPr lang="en-US" sz="2200" dirty="0">
                <a:solidFill>
                  <a:schemeClr val="tx1"/>
                </a:solidFill>
              </a:rPr>
              <a:t>Fukushima </a:t>
            </a:r>
            <a:r>
              <a:rPr lang="en-US" sz="2200" dirty="0" smtClean="0">
                <a:solidFill>
                  <a:schemeClr val="tx1"/>
                </a:solidFill>
              </a:rPr>
              <a:t>Daiichi was an extreme event.</a:t>
            </a:r>
          </a:p>
          <a:p>
            <a:pPr algn="just"/>
            <a:r>
              <a:rPr lang="en-US" sz="2200" dirty="0" smtClean="0">
                <a:solidFill>
                  <a:schemeClr val="tx1"/>
                </a:solidFill>
              </a:rPr>
              <a:t>Common cause resulted in three </a:t>
            </a:r>
            <a:r>
              <a:rPr lang="en-US" sz="2200" dirty="0">
                <a:solidFill>
                  <a:schemeClr val="tx1"/>
                </a:solidFill>
              </a:rPr>
              <a:t>extreme </a:t>
            </a:r>
            <a:r>
              <a:rPr lang="en-US" sz="2200" dirty="0" smtClean="0">
                <a:solidFill>
                  <a:schemeClr val="tx1"/>
                </a:solidFill>
              </a:rPr>
              <a:t>conditions occurring simultaneously. </a:t>
            </a:r>
          </a:p>
          <a:p>
            <a:pPr lvl="1" algn="just"/>
            <a:r>
              <a:rPr lang="en-US" dirty="0">
                <a:solidFill>
                  <a:schemeClr val="tx1"/>
                </a:solidFill>
              </a:rPr>
              <a:t>Prolonged Station Blackout.</a:t>
            </a:r>
          </a:p>
          <a:p>
            <a:pPr lvl="1" algn="just"/>
            <a:r>
              <a:rPr lang="en-US" dirty="0" smtClean="0">
                <a:solidFill>
                  <a:schemeClr val="tx1"/>
                </a:solidFill>
              </a:rPr>
              <a:t>BDB </a:t>
            </a:r>
            <a:r>
              <a:rPr lang="en-US" dirty="0">
                <a:solidFill>
                  <a:schemeClr val="tx1"/>
                </a:solidFill>
              </a:rPr>
              <a:t>Seismic Event.</a:t>
            </a:r>
          </a:p>
          <a:p>
            <a:pPr lvl="1" algn="just"/>
            <a:r>
              <a:rPr lang="en-US" dirty="0" smtClean="0">
                <a:solidFill>
                  <a:schemeClr val="tx1"/>
                </a:solidFill>
              </a:rPr>
              <a:t>BDB </a:t>
            </a:r>
            <a:r>
              <a:rPr lang="en-US" dirty="0">
                <a:solidFill>
                  <a:schemeClr val="tx1"/>
                </a:solidFill>
              </a:rPr>
              <a:t>Flood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200" dirty="0" smtClean="0">
                <a:solidFill>
                  <a:schemeClr val="tx1"/>
                </a:solidFill>
              </a:rPr>
              <a:t>This has forced all the nuclear reactor operators to review their reactor system configuration for adequacy.</a:t>
            </a:r>
            <a:endParaRPr lang="en-US" sz="2200" dirty="0">
              <a:solidFill>
                <a:schemeClr val="tx1"/>
              </a:solidFill>
            </a:endParaRP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209800"/>
            <a:ext cx="4452153" cy="403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216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338328"/>
            <a:ext cx="8991600" cy="125272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ea typeface="Calibri"/>
                <a:cs typeface="Times New Roman"/>
              </a:rPr>
              <a:t>Review BDB Flood </a:t>
            </a:r>
            <a:r>
              <a:rPr lang="en-US" sz="2800" dirty="0" smtClean="0">
                <a:solidFill>
                  <a:prstClr val="black"/>
                </a:solidFill>
                <a:ea typeface="Calibri"/>
                <a:cs typeface="Times New Roman"/>
              </a:rPr>
              <a:t>Storm Surge-Stages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3F09D-12B1-41AA-BF7C-BC971EA832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524000"/>
            <a:ext cx="4498847" cy="5334000"/>
          </a:xfrm>
        </p:spPr>
        <p:txBody>
          <a:bodyPr>
            <a:normAutofit fontScale="92500" lnSpcReduction="20000"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Three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stages of mitigation </a:t>
            </a:r>
            <a:endParaRPr lang="en-US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</a:pPr>
            <a:r>
              <a:rPr lang="en-US" b="1" dirty="0" smtClean="0">
                <a:solidFill>
                  <a:schemeClr val="tx1"/>
                </a:solidFill>
                <a:ea typeface="Calibri"/>
                <a:cs typeface="Times New Roman"/>
              </a:rPr>
              <a:t>Stage-I Preparatory </a:t>
            </a:r>
            <a:r>
              <a:rPr lang="en-US" b="1" dirty="0">
                <a:solidFill>
                  <a:schemeClr val="tx1"/>
                </a:solidFill>
                <a:ea typeface="Calibri"/>
                <a:cs typeface="Times New Roman"/>
              </a:rPr>
              <a:t>Stage: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As per the metrological expertise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pre-warning of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72 </a:t>
            </a:r>
            <a:r>
              <a:rPr lang="en-US" dirty="0" err="1">
                <a:solidFill>
                  <a:schemeClr val="tx1"/>
                </a:solidFill>
                <a:ea typeface="Calibri"/>
                <a:cs typeface="Times New Roman"/>
              </a:rPr>
              <a:t>hrs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 is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possible. Hence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response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time of two days (48 </a:t>
            </a:r>
            <a:r>
              <a:rPr lang="en-US" dirty="0" err="1">
                <a:solidFill>
                  <a:schemeClr val="tx1"/>
                </a:solidFill>
                <a:ea typeface="Calibri"/>
                <a:cs typeface="Times New Roman"/>
              </a:rPr>
              <a:t>hrs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)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assumed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for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preparations. 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</a:pPr>
            <a:r>
              <a:rPr lang="en-US" b="1" dirty="0" smtClean="0">
                <a:solidFill>
                  <a:schemeClr val="tx1"/>
                </a:solidFill>
                <a:ea typeface="Calibri"/>
                <a:cs typeface="Times New Roman"/>
              </a:rPr>
              <a:t>Stage-II Fighting </a:t>
            </a:r>
            <a:r>
              <a:rPr lang="en-US" b="1" dirty="0">
                <a:solidFill>
                  <a:schemeClr val="tx1"/>
                </a:solidFill>
                <a:ea typeface="Calibri"/>
                <a:cs typeface="Times New Roman"/>
              </a:rPr>
              <a:t>Stage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: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Typical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storm surge can last up to 24 hours with peak duration of 6 hour. Hence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conservative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mission time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two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days (48 </a:t>
            </a:r>
            <a:r>
              <a:rPr lang="en-US" dirty="0" err="1">
                <a:solidFill>
                  <a:schemeClr val="tx1"/>
                </a:solidFill>
                <a:ea typeface="Calibri"/>
                <a:cs typeface="Times New Roman"/>
              </a:rPr>
              <a:t>hrs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).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</a:pPr>
            <a:r>
              <a:rPr lang="en-US" b="1" dirty="0" smtClean="0">
                <a:solidFill>
                  <a:schemeClr val="tx1"/>
                </a:solidFill>
                <a:ea typeface="Calibri"/>
                <a:cs typeface="Times New Roman"/>
              </a:rPr>
              <a:t>Stage-III Restoration </a:t>
            </a:r>
            <a:r>
              <a:rPr lang="en-US" b="1" dirty="0">
                <a:solidFill>
                  <a:schemeClr val="tx1"/>
                </a:solidFill>
                <a:ea typeface="Calibri"/>
                <a:cs typeface="Times New Roman"/>
              </a:rPr>
              <a:t>Stage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: It was felt that a time of about seven days would be adequate for minimal class IV power supply and makeup pump restoration. </a:t>
            </a:r>
            <a:endParaRPr lang="en-US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</a:pPr>
            <a:endParaRPr lang="en-US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  <a:buNone/>
            </a:pPr>
            <a:endParaRPr lang="en-US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5122" name="Picture 2" descr="D:\Office Files\IAEA Vienna\Supporting Documents\DBFL\Phailin\1382334_338678146276133_762573032_n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343400" cy="495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25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81200"/>
            <a:ext cx="8686799" cy="4572000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>
                <a:solidFill>
                  <a:schemeClr val="tx1"/>
                </a:solidFill>
              </a:rPr>
              <a:t>With these inputs a detailed event sequence was created and deficiencies observed in meeting the safety functions were noted.</a:t>
            </a:r>
          </a:p>
          <a:p>
            <a:pPr algn="just"/>
            <a:r>
              <a:rPr lang="en-US" sz="2200" dirty="0" smtClean="0">
                <a:solidFill>
                  <a:schemeClr val="tx1"/>
                </a:solidFill>
              </a:rPr>
              <a:t>After detailed deliberations system configuration changes were proposed to fill the gap areas taking into account </a:t>
            </a:r>
            <a:r>
              <a:rPr lang="en-US" sz="2200" dirty="0">
                <a:solidFill>
                  <a:schemeClr val="tx1"/>
                </a:solidFill>
              </a:rPr>
              <a:t>the available resources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200" dirty="0" smtClean="0">
                <a:solidFill>
                  <a:schemeClr val="tx1"/>
                </a:solidFill>
              </a:rPr>
              <a:t>Many </a:t>
            </a:r>
            <a:r>
              <a:rPr lang="en-US" sz="2200" dirty="0" smtClean="0">
                <a:solidFill>
                  <a:srgbClr val="FF0000"/>
                </a:solidFill>
              </a:rPr>
              <a:t>temporary provisions </a:t>
            </a:r>
            <a:r>
              <a:rPr lang="en-US" sz="2200" dirty="0" smtClean="0">
                <a:solidFill>
                  <a:schemeClr val="tx1"/>
                </a:solidFill>
              </a:rPr>
              <a:t>were made and </a:t>
            </a:r>
            <a:r>
              <a:rPr lang="en-US" sz="2200" dirty="0" smtClean="0">
                <a:solidFill>
                  <a:srgbClr val="FF0000"/>
                </a:solidFill>
              </a:rPr>
              <a:t>kept poised for their quick deployment</a:t>
            </a:r>
            <a:r>
              <a:rPr lang="en-US" sz="2200" dirty="0" smtClean="0">
                <a:solidFill>
                  <a:schemeClr val="tx1"/>
                </a:solidFill>
              </a:rPr>
              <a:t> during the preparatory stage.</a:t>
            </a:r>
            <a:endParaRPr lang="en-US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>
                <a:solidFill>
                  <a:schemeClr val="tx1"/>
                </a:solidFill>
              </a:rPr>
              <a:t>Care was taken to see that  </a:t>
            </a:r>
            <a:r>
              <a:rPr lang="en-US" sz="2200" dirty="0" smtClean="0">
                <a:solidFill>
                  <a:schemeClr val="tx1"/>
                </a:solidFill>
              </a:rPr>
              <a:t>these </a:t>
            </a:r>
            <a:r>
              <a:rPr lang="en-US" sz="2200" dirty="0" smtClean="0">
                <a:solidFill>
                  <a:srgbClr val="FF0000"/>
                </a:solidFill>
              </a:rPr>
              <a:t>configuration changes have a very minimal impact on the normal day to day operation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 smtClean="0">
                <a:solidFill>
                  <a:schemeClr val="tx1"/>
                </a:solidFill>
              </a:rPr>
              <a:t>An EOP was created to manage the all the safety functions.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3F09D-12B1-41AA-BF7C-BC971EA832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ea typeface="Calibri"/>
                <a:cs typeface="Times New Roman"/>
              </a:rPr>
              <a:t>Review BDB </a:t>
            </a:r>
            <a:r>
              <a:rPr lang="en-US" sz="4000" dirty="0">
                <a:solidFill>
                  <a:prstClr val="black"/>
                </a:solidFill>
                <a:ea typeface="Calibri"/>
                <a:cs typeface="Times New Roman"/>
              </a:rPr>
              <a:t>Flood </a:t>
            </a:r>
            <a:r>
              <a:rPr lang="en-US" dirty="0" smtClean="0">
                <a:solidFill>
                  <a:prstClr val="black"/>
                </a:solidFill>
                <a:ea typeface="Calibri"/>
                <a:cs typeface="Times New Roman"/>
              </a:rPr>
              <a:t>-</a:t>
            </a:r>
            <a:r>
              <a:rPr lang="en-US" sz="2800" dirty="0" smtClean="0">
                <a:solidFill>
                  <a:prstClr val="black"/>
                </a:solidFill>
                <a:ea typeface="Calibri"/>
                <a:cs typeface="Times New Roman"/>
              </a:rPr>
              <a:t>EOP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60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828800"/>
            <a:ext cx="8686799" cy="4724400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All </a:t>
            </a:r>
            <a:r>
              <a:rPr lang="en-US" sz="2200" dirty="0">
                <a:solidFill>
                  <a:srgbClr val="FF0000"/>
                </a:solidFill>
              </a:rPr>
              <a:t>class-III buses and switchgear </a:t>
            </a:r>
            <a:r>
              <a:rPr lang="en-US" sz="2200" dirty="0">
                <a:solidFill>
                  <a:schemeClr val="tx1"/>
                </a:solidFill>
              </a:rPr>
              <a:t>will be used to provide power. </a:t>
            </a:r>
          </a:p>
          <a:p>
            <a:r>
              <a:rPr lang="en-US" sz="2200" dirty="0">
                <a:solidFill>
                  <a:schemeClr val="tx1"/>
                </a:solidFill>
              </a:rPr>
              <a:t>Distribution by laying temporary cables (</a:t>
            </a:r>
            <a:r>
              <a:rPr lang="en-US" sz="2200" dirty="0">
                <a:solidFill>
                  <a:srgbClr val="FF0000"/>
                </a:solidFill>
              </a:rPr>
              <a:t>kept ready</a:t>
            </a:r>
            <a:r>
              <a:rPr lang="en-US" sz="2200" dirty="0">
                <a:solidFill>
                  <a:schemeClr val="tx1"/>
                </a:solidFill>
              </a:rPr>
              <a:t>) to emergency equipment in reactor building. 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Plan for upgrading the existing 500 kVA DG sets with new 625 kVA DG sets was on the anvil.</a:t>
            </a:r>
          </a:p>
          <a:p>
            <a:pPr lvl="0">
              <a:buClr>
                <a:srgbClr val="31B6FD"/>
              </a:buClr>
            </a:pPr>
            <a:r>
              <a:rPr lang="en-US" sz="2200" dirty="0" smtClean="0">
                <a:solidFill>
                  <a:schemeClr val="tx1"/>
                </a:solidFill>
              </a:rPr>
              <a:t>It </a:t>
            </a:r>
            <a:r>
              <a:rPr lang="en-US" sz="2200" dirty="0">
                <a:solidFill>
                  <a:schemeClr val="tx1"/>
                </a:solidFill>
              </a:rPr>
              <a:t>was decided to construct </a:t>
            </a:r>
            <a:r>
              <a:rPr lang="en-US" sz="2200" dirty="0">
                <a:solidFill>
                  <a:srgbClr val="FF0000"/>
                </a:solidFill>
              </a:rPr>
              <a:t>a new seismically qualified building </a:t>
            </a:r>
            <a:r>
              <a:rPr lang="en-US" sz="2200" dirty="0">
                <a:solidFill>
                  <a:schemeClr val="tx1"/>
                </a:solidFill>
              </a:rPr>
              <a:t>and provide two </a:t>
            </a:r>
            <a:r>
              <a:rPr lang="en-US" sz="2200" dirty="0">
                <a:solidFill>
                  <a:srgbClr val="FF0000"/>
                </a:solidFill>
              </a:rPr>
              <a:t>625 </a:t>
            </a:r>
            <a:r>
              <a:rPr lang="en-US" sz="2200" dirty="0" smtClean="0">
                <a:solidFill>
                  <a:srgbClr val="FF0000"/>
                </a:solidFill>
              </a:rPr>
              <a:t>kVA </a:t>
            </a:r>
            <a:r>
              <a:rPr lang="en-US" sz="2200" dirty="0">
                <a:solidFill>
                  <a:srgbClr val="FF0000"/>
                </a:solidFill>
              </a:rPr>
              <a:t>air cooled DG </a:t>
            </a:r>
            <a:r>
              <a:rPr lang="en-US" sz="2200" dirty="0">
                <a:solidFill>
                  <a:schemeClr val="tx1"/>
                </a:solidFill>
              </a:rPr>
              <a:t>set in this building at higher elevation with adequate diesel storage facility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endParaRPr lang="en-US" sz="2200" dirty="0" smtClean="0">
              <a:solidFill>
                <a:prstClr val="black"/>
              </a:solidFill>
            </a:endParaRPr>
          </a:p>
          <a:p>
            <a:pPr lvl="0">
              <a:buClr>
                <a:srgbClr val="31B6FD"/>
              </a:buClr>
            </a:pPr>
            <a:r>
              <a:rPr lang="en-US" sz="2200" dirty="0" smtClean="0">
                <a:solidFill>
                  <a:prstClr val="black"/>
                </a:solidFill>
              </a:rPr>
              <a:t>For </a:t>
            </a:r>
            <a:r>
              <a:rPr lang="en-US" sz="2200" dirty="0">
                <a:solidFill>
                  <a:prstClr val="black"/>
                </a:solidFill>
              </a:rPr>
              <a:t>interim period a </a:t>
            </a:r>
            <a:r>
              <a:rPr lang="en-US" sz="2200" dirty="0">
                <a:solidFill>
                  <a:srgbClr val="FF0000"/>
                </a:solidFill>
              </a:rPr>
              <a:t>200 kW portable DG set </a:t>
            </a:r>
            <a:r>
              <a:rPr lang="en-US" sz="2200" dirty="0">
                <a:solidFill>
                  <a:prstClr val="black"/>
                </a:solidFill>
              </a:rPr>
              <a:t>maintained by fire services station has been identified and ear marked for this purpose. 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3F09D-12B1-41AA-BF7C-BC971EA832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295400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  <a:ea typeface="Calibri"/>
                <a:cs typeface="Times New Roman"/>
              </a:rPr>
              <a:t>Additional Provisions –</a:t>
            </a:r>
            <a:r>
              <a:rPr lang="en-US" b="1" dirty="0" smtClean="0">
                <a:solidFill>
                  <a:prstClr val="black"/>
                </a:solidFill>
                <a:ea typeface="Calibri"/>
                <a:cs typeface="Times New Roman"/>
              </a:rPr>
              <a:t>Rationale</a:t>
            </a:r>
            <a:r>
              <a:rPr lang="en-US" sz="32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en-US" sz="31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Provision of Emergency Power supply and </a:t>
            </a:r>
            <a:r>
              <a:rPr lang="en-US" sz="31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distribution</a:t>
            </a:r>
            <a:r>
              <a:rPr lang="en-US" sz="27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US" sz="27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endParaRPr 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09800"/>
            <a:ext cx="8686799" cy="4038600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Battery </a:t>
            </a:r>
            <a:r>
              <a:rPr lang="en-US" dirty="0">
                <a:solidFill>
                  <a:schemeClr val="tx1"/>
                </a:solidFill>
              </a:rPr>
              <a:t>banks #1, 2, 3 and 4 can provide uninterrupted power </a:t>
            </a:r>
            <a:r>
              <a:rPr lang="en-US" dirty="0" smtClean="0">
                <a:solidFill>
                  <a:schemeClr val="tx1"/>
                </a:solidFill>
              </a:rPr>
              <a:t>to vital services. </a:t>
            </a:r>
          </a:p>
          <a:p>
            <a:pPr lvl="1" algn="just"/>
            <a:r>
              <a:rPr lang="en-US" dirty="0" smtClean="0">
                <a:solidFill>
                  <a:schemeClr val="tx1"/>
                </a:solidFill>
              </a:rPr>
              <a:t>Lighting </a:t>
            </a:r>
            <a:r>
              <a:rPr lang="en-US" dirty="0">
                <a:solidFill>
                  <a:schemeClr val="tx1"/>
                </a:solidFill>
              </a:rPr>
              <a:t>loads, </a:t>
            </a:r>
            <a:endParaRPr lang="en-US" dirty="0" smtClean="0">
              <a:solidFill>
                <a:schemeClr val="tx1"/>
              </a:solidFill>
            </a:endParaRPr>
          </a:p>
          <a:p>
            <a:pPr lvl="1" algn="just"/>
            <a:r>
              <a:rPr lang="en-US" dirty="0" smtClean="0">
                <a:solidFill>
                  <a:schemeClr val="tx1"/>
                </a:solidFill>
              </a:rPr>
              <a:t>Communication </a:t>
            </a:r>
            <a:r>
              <a:rPr lang="en-US" dirty="0">
                <a:solidFill>
                  <a:schemeClr val="tx1"/>
                </a:solidFill>
              </a:rPr>
              <a:t>facility for few of the identified control stations, </a:t>
            </a:r>
            <a:endParaRPr lang="en-US" dirty="0" smtClean="0">
              <a:solidFill>
                <a:schemeClr val="tx1"/>
              </a:solidFill>
            </a:endParaRPr>
          </a:p>
          <a:p>
            <a:pPr lvl="1" algn="just"/>
            <a:r>
              <a:rPr lang="en-US" dirty="0" smtClean="0">
                <a:solidFill>
                  <a:schemeClr val="tx1"/>
                </a:solidFill>
              </a:rPr>
              <a:t>Control </a:t>
            </a:r>
            <a:r>
              <a:rPr lang="en-US" dirty="0">
                <a:solidFill>
                  <a:schemeClr val="tx1"/>
                </a:solidFill>
              </a:rPr>
              <a:t>and instrumentation in SCR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It is proposed to transfer </a:t>
            </a:r>
            <a:r>
              <a:rPr lang="en-US" dirty="0">
                <a:solidFill>
                  <a:srgbClr val="FF0000"/>
                </a:solidFill>
              </a:rPr>
              <a:t>one inverter at higher elevation</a:t>
            </a:r>
            <a:r>
              <a:rPr lang="en-US" dirty="0">
                <a:solidFill>
                  <a:schemeClr val="tx1"/>
                </a:solidFill>
              </a:rPr>
              <a:t> for making available </a:t>
            </a:r>
            <a:r>
              <a:rPr lang="en-US" dirty="0">
                <a:solidFill>
                  <a:srgbClr val="FF0000"/>
                </a:solidFill>
              </a:rPr>
              <a:t>uninterrupted AC power for operating one shut down cooling pump </a:t>
            </a:r>
            <a:r>
              <a:rPr lang="en-US" dirty="0">
                <a:solidFill>
                  <a:schemeClr val="tx1"/>
                </a:solidFill>
              </a:rPr>
              <a:t>through class-III switch gear.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3F09D-12B1-41AA-BF7C-BC971EA832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38328"/>
            <a:ext cx="8839200" cy="125272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Additional Provisions –Rationale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Provision of Emergency Power supply and distribution</a:t>
            </a:r>
          </a:p>
        </p:txBody>
      </p:sp>
    </p:spTree>
    <p:extLst>
      <p:ext uri="{BB962C8B-B14F-4D97-AF65-F5344CB8AC3E}">
        <p14:creationId xmlns:p14="http://schemas.microsoft.com/office/powerpoint/2010/main" val="17990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8686799" cy="4953000"/>
          </a:xfrm>
        </p:spPr>
        <p:txBody>
          <a:bodyPr>
            <a:normAutofit lnSpcReduction="10000"/>
          </a:bodyPr>
          <a:lstStyle/>
          <a:p>
            <a:pPr marL="182880" lvl="0" indent="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  <a:buNone/>
              <a:tabLst>
                <a:tab pos="571500" algn="l"/>
              </a:tabLst>
            </a:pPr>
            <a:endParaRPr lang="en-US" sz="700" dirty="0" smtClean="0">
              <a:solidFill>
                <a:srgbClr val="073E87"/>
              </a:solidFill>
              <a:latin typeface="Calibri"/>
              <a:ea typeface="Calibri"/>
              <a:cs typeface="Times New Roman"/>
            </a:endParaRPr>
          </a:p>
          <a:p>
            <a:pPr marL="457200" lvl="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  <a:tabLst>
                <a:tab pos="571500" algn="l"/>
              </a:tabLst>
            </a:pPr>
            <a:r>
              <a:rPr lang="en-US" sz="2200" dirty="0" smtClean="0">
                <a:solidFill>
                  <a:srgbClr val="FF0000"/>
                </a:solidFill>
                <a:ea typeface="Calibri"/>
                <a:cs typeface="Times New Roman"/>
              </a:rPr>
              <a:t>New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pump house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with two pumps and independent make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up line, was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built and made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external flood proof, up to BDBFL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</a:p>
          <a:p>
            <a:pPr marL="457200" lvl="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  <a:tabLst>
                <a:tab pos="571500" algn="l"/>
              </a:tabLst>
            </a:pPr>
            <a:r>
              <a:rPr lang="en-US" sz="2200" dirty="0" smtClean="0">
                <a:solidFill>
                  <a:srgbClr val="FF0000"/>
                </a:solidFill>
                <a:ea typeface="Calibri"/>
                <a:cs typeface="Times New Roman"/>
              </a:rPr>
              <a:t>Overflow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line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modified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to provide an </a:t>
            </a:r>
            <a:r>
              <a:rPr lang="en-US" sz="2200" dirty="0" smtClean="0">
                <a:solidFill>
                  <a:srgbClr val="FF0000"/>
                </a:solidFill>
                <a:ea typeface="Calibri"/>
                <a:cs typeface="Times New Roman"/>
              </a:rPr>
              <a:t>hookup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point </a:t>
            </a:r>
            <a:r>
              <a:rPr lang="en-US" sz="2200" dirty="0" smtClean="0">
                <a:solidFill>
                  <a:srgbClr val="FF0000"/>
                </a:solidFill>
                <a:ea typeface="Calibri"/>
                <a:cs typeface="Times New Roman"/>
              </a:rPr>
              <a:t>for make up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. </a:t>
            </a:r>
            <a:endParaRPr lang="en-US" sz="22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  <a:tabLst>
                <a:tab pos="571500" algn="l"/>
              </a:tabLst>
            </a:pP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Additional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hookup point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to provide high pressure water source, for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directly driving the turbines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and providing secondary cooling, external to the reactor building has been made. </a:t>
            </a:r>
          </a:p>
          <a:p>
            <a:pPr marL="457200" lvl="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  <a:tabLst>
                <a:tab pos="571500" algn="l"/>
              </a:tabLst>
            </a:pP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Modifications proposed to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provide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direct hookup points in loop#1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turbine inlet and outlet lines and primary heat exchanger for driving one turbine and providing secondary cooling, using any water source (like fire hydrant water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).</a:t>
            </a:r>
          </a:p>
          <a:p>
            <a:pPr marL="457200" lvl="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  <a:tabLst>
                <a:tab pos="571500" algn="l"/>
              </a:tabLst>
            </a:pPr>
            <a:r>
              <a:rPr lang="en-US" sz="2200" dirty="0" smtClean="0">
                <a:solidFill>
                  <a:srgbClr val="FF0000"/>
                </a:solidFill>
                <a:ea typeface="Calibri"/>
                <a:cs typeface="Times New Roman"/>
              </a:rPr>
              <a:t>Additional Down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comer from OHST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p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roposed for </a:t>
            </a:r>
            <a:r>
              <a:rPr lang="en-US" sz="2200" dirty="0" smtClean="0">
                <a:solidFill>
                  <a:srgbClr val="FF0000"/>
                </a:solidFill>
                <a:ea typeface="Calibri"/>
                <a:cs typeface="Times New Roman"/>
              </a:rPr>
              <a:t>improving redundancy.</a:t>
            </a:r>
            <a:endParaRPr lang="en-US" sz="22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182880" lvl="0" indent="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  <a:buNone/>
              <a:tabLst>
                <a:tab pos="571500" algn="l"/>
              </a:tabLst>
            </a:pP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 </a:t>
            </a:r>
            <a:endParaRPr lang="en-US" sz="22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3F09D-12B1-41AA-BF7C-BC971EA832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b="1" dirty="0" smtClean="0">
                <a:solidFill>
                  <a:prstClr val="black"/>
                </a:solidFill>
              </a:rPr>
              <a:t/>
            </a:r>
            <a:br>
              <a:rPr lang="en-US" sz="4000" b="1" dirty="0" smtClean="0">
                <a:solidFill>
                  <a:prstClr val="black"/>
                </a:solidFill>
              </a:rPr>
            </a:br>
            <a:r>
              <a:rPr lang="en-US" sz="4000" b="1" dirty="0" smtClean="0">
                <a:solidFill>
                  <a:prstClr val="black"/>
                </a:solidFill>
              </a:rPr>
              <a:t/>
            </a:r>
            <a:br>
              <a:rPr lang="en-US" sz="4000" b="1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Additional Provisions –Rationale</a:t>
            </a:r>
            <a:r>
              <a:rPr lang="en-US" sz="4000" b="1" dirty="0" smtClean="0">
                <a:solidFill>
                  <a:prstClr val="black"/>
                </a:solidFill>
              </a:rPr>
              <a:t/>
            </a:r>
            <a:br>
              <a:rPr lang="en-US" sz="4000" b="1" dirty="0" smtClean="0">
                <a:solidFill>
                  <a:prstClr val="black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  <a:ea typeface="Calibri"/>
                <a:cs typeface="Times New Roman"/>
              </a:rPr>
              <a:t>Provision </a:t>
            </a:r>
            <a:r>
              <a:rPr lang="en-US" sz="2700" dirty="0">
                <a:solidFill>
                  <a:schemeClr val="tx1"/>
                </a:solidFill>
                <a:ea typeface="Calibri"/>
                <a:cs typeface="Times New Roman"/>
              </a:rPr>
              <a:t>of Power water and OHST </a:t>
            </a:r>
            <a:r>
              <a:rPr lang="en-US" sz="2700" dirty="0" smtClean="0">
                <a:solidFill>
                  <a:schemeClr val="tx1"/>
                </a:solidFill>
                <a:ea typeface="Calibri"/>
                <a:cs typeface="Times New Roman"/>
              </a:rPr>
              <a:t>makeup</a:t>
            </a:r>
            <a:r>
              <a:rPr lang="en-US" sz="2700" dirty="0">
                <a:solidFill>
                  <a:srgbClr val="073E87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US" sz="2700" dirty="0">
                <a:solidFill>
                  <a:srgbClr val="073E87"/>
                </a:solidFill>
                <a:latin typeface="Calibri"/>
                <a:ea typeface="Calibri"/>
                <a:cs typeface="Times New Roman"/>
              </a:rPr>
            </a:br>
            <a:r>
              <a:rPr lang="en-US" sz="4000" b="1" dirty="0" smtClean="0">
                <a:solidFill>
                  <a:prstClr val="black"/>
                </a:solidFill>
              </a:rPr>
              <a:t/>
            </a:r>
            <a:br>
              <a:rPr lang="en-US" sz="4000" b="1" dirty="0" smtClean="0">
                <a:solidFill>
                  <a:prstClr val="black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5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7276A-AE9C-4A7D-A87F-5FE859FB9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D:\Office Files\IAEA Vienna\Presentation Inputs\ecw cgk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764" cy="682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65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0"/>
            <a:ext cx="8686799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200" dirty="0">
                <a:solidFill>
                  <a:srgbClr val="FF0000"/>
                </a:solidFill>
              </a:rPr>
              <a:t>Time available </a:t>
            </a:r>
            <a:r>
              <a:rPr lang="en-US" sz="2200" dirty="0">
                <a:solidFill>
                  <a:schemeClr val="tx1"/>
                </a:solidFill>
              </a:rPr>
              <a:t>with primary circulation on, </a:t>
            </a:r>
            <a:r>
              <a:rPr lang="en-US" sz="2200" dirty="0">
                <a:solidFill>
                  <a:srgbClr val="FF0000"/>
                </a:solidFill>
              </a:rPr>
              <a:t>without secondary cooling </a:t>
            </a:r>
            <a:r>
              <a:rPr lang="en-US" sz="2200" dirty="0">
                <a:solidFill>
                  <a:schemeClr val="tx1"/>
                </a:solidFill>
              </a:rPr>
              <a:t>was evaluated giving credit to stagnant water inventory in Vault and primary heat exchangers. </a:t>
            </a:r>
            <a:endParaRPr lang="en-US" sz="2200" dirty="0" smtClean="0">
              <a:solidFill>
                <a:schemeClr val="tx1"/>
              </a:solidFill>
            </a:endParaRP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It </a:t>
            </a:r>
            <a:r>
              <a:rPr lang="en-US" sz="2200" dirty="0">
                <a:solidFill>
                  <a:schemeClr val="tx1"/>
                </a:solidFill>
              </a:rPr>
              <a:t>is noted that after </a:t>
            </a:r>
            <a:r>
              <a:rPr lang="en-US" sz="2200" dirty="0">
                <a:solidFill>
                  <a:srgbClr val="FF0000"/>
                </a:solidFill>
              </a:rPr>
              <a:t>48 hours</a:t>
            </a:r>
            <a:r>
              <a:rPr lang="en-US" sz="2200" dirty="0">
                <a:solidFill>
                  <a:schemeClr val="tx1"/>
                </a:solidFill>
              </a:rPr>
              <a:t>, of reactor shut down, time available before reactor coolant temperature reaches </a:t>
            </a:r>
            <a:r>
              <a:rPr lang="en-US" sz="2200" dirty="0">
                <a:solidFill>
                  <a:srgbClr val="FF0000"/>
                </a:solidFill>
              </a:rPr>
              <a:t>70ᵒC</a:t>
            </a:r>
            <a:r>
              <a:rPr lang="en-US" sz="2200" dirty="0">
                <a:solidFill>
                  <a:schemeClr val="tx1"/>
                </a:solidFill>
              </a:rPr>
              <a:t> (with in the design limits), will be about </a:t>
            </a:r>
            <a:r>
              <a:rPr lang="en-US" sz="2200" dirty="0">
                <a:solidFill>
                  <a:srgbClr val="FF0000"/>
                </a:solidFill>
              </a:rPr>
              <a:t>16.0 hours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3F09D-12B1-41AA-BF7C-BC971EA832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38328"/>
            <a:ext cx="8686800" cy="141427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Additional A</a:t>
            </a:r>
            <a:r>
              <a:rPr lang="en-US" b="1" dirty="0" smtClean="0">
                <a:solidFill>
                  <a:prstClr val="black"/>
                </a:solidFill>
              </a:rPr>
              <a:t>ssessment </a:t>
            </a:r>
            <a:r>
              <a:rPr lang="en-US" b="1" dirty="0">
                <a:solidFill>
                  <a:prstClr val="black"/>
                </a:solidFill>
              </a:rPr>
              <a:t>–Rationale</a:t>
            </a:r>
            <a:r>
              <a:rPr lang="en-US" sz="3600" b="1" dirty="0">
                <a:solidFill>
                  <a:prstClr val="black"/>
                </a:solidFill>
              </a:rPr>
              <a:t/>
            </a:r>
            <a:br>
              <a:rPr lang="en-US" sz="3600" b="1" dirty="0">
                <a:solidFill>
                  <a:prstClr val="black"/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Estimation </a:t>
            </a:r>
            <a:r>
              <a:rPr lang="en-US" sz="3100" dirty="0" smtClean="0">
                <a:solidFill>
                  <a:schemeClr val="tx1"/>
                </a:solidFill>
              </a:rPr>
              <a:t>of time </a:t>
            </a:r>
            <a:r>
              <a:rPr lang="en-US" sz="3100" dirty="0">
                <a:solidFill>
                  <a:schemeClr val="tx1"/>
                </a:solidFill>
              </a:rPr>
              <a:t>to initiate secondary </a:t>
            </a:r>
            <a:r>
              <a:rPr lang="en-US" sz="3100" dirty="0" smtClean="0">
                <a:solidFill>
                  <a:schemeClr val="tx1"/>
                </a:solidFill>
              </a:rPr>
              <a:t>cooling</a:t>
            </a:r>
            <a:r>
              <a:rPr lang="en-US" sz="3100" dirty="0">
                <a:solidFill>
                  <a:srgbClr val="073E87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US" sz="3100" dirty="0">
                <a:solidFill>
                  <a:srgbClr val="073E87"/>
                </a:solidFill>
                <a:latin typeface="Calibri"/>
                <a:ea typeface="Calibri"/>
                <a:cs typeface="Times New Roman"/>
              </a:rPr>
            </a:b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68576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1905000"/>
            <a:ext cx="8686800" cy="4724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Supplementary Control Room </a:t>
            </a:r>
            <a:r>
              <a:rPr lang="en-US" sz="2200" dirty="0" smtClean="0">
                <a:solidFill>
                  <a:schemeClr val="tx1"/>
                </a:solidFill>
              </a:rPr>
              <a:t>(SCR) has been provided, it will </a:t>
            </a:r>
            <a:r>
              <a:rPr lang="en-US" sz="2200" dirty="0">
                <a:solidFill>
                  <a:schemeClr val="tx1"/>
                </a:solidFill>
              </a:rPr>
              <a:t>remain </a:t>
            </a:r>
            <a:r>
              <a:rPr lang="en-US" sz="2200" dirty="0" smtClean="0">
                <a:solidFill>
                  <a:schemeClr val="tx1"/>
                </a:solidFill>
              </a:rPr>
              <a:t>available during BDBF for Monitoring </a:t>
            </a:r>
            <a:r>
              <a:rPr lang="en-US" sz="2200" dirty="0">
                <a:solidFill>
                  <a:schemeClr val="tx1"/>
                </a:solidFill>
              </a:rPr>
              <a:t>of plant parameters, including necessary information pertaining to </a:t>
            </a:r>
            <a:r>
              <a:rPr lang="en-US" sz="2200" dirty="0" smtClean="0">
                <a:solidFill>
                  <a:schemeClr val="tx1"/>
                </a:solidFill>
              </a:rPr>
              <a:t>following:</a:t>
            </a:r>
          </a:p>
          <a:p>
            <a:pPr marL="0" indent="0" algn="just">
              <a:buNone/>
            </a:pPr>
            <a:endParaRPr lang="en-US" sz="2200" dirty="0" smtClean="0">
              <a:solidFill>
                <a:schemeClr val="tx1"/>
              </a:solidFill>
            </a:endParaRPr>
          </a:p>
          <a:p>
            <a:pPr lvl="1" algn="just"/>
            <a:r>
              <a:rPr lang="en-US" sz="2000" dirty="0" err="1" smtClean="0">
                <a:solidFill>
                  <a:schemeClr val="tx1"/>
                </a:solidFill>
              </a:rPr>
              <a:t>Neutronic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power,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 algn="just"/>
            <a:r>
              <a:rPr lang="en-US" sz="2000" dirty="0" smtClean="0">
                <a:solidFill>
                  <a:schemeClr val="tx1"/>
                </a:solidFill>
              </a:rPr>
              <a:t>Status </a:t>
            </a:r>
            <a:r>
              <a:rPr lang="en-US" sz="2000" dirty="0">
                <a:solidFill>
                  <a:schemeClr val="tx1"/>
                </a:solidFill>
              </a:rPr>
              <a:t>of shut-down devices (shut-off rods, dump valves &amp; control valves),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 algn="just"/>
            <a:r>
              <a:rPr lang="en-US" sz="2000" dirty="0" smtClean="0">
                <a:solidFill>
                  <a:schemeClr val="tx1"/>
                </a:solidFill>
              </a:rPr>
              <a:t>Moderator </a:t>
            </a:r>
            <a:r>
              <a:rPr lang="en-US" sz="2000" dirty="0">
                <a:solidFill>
                  <a:schemeClr val="tx1"/>
                </a:solidFill>
              </a:rPr>
              <a:t>level,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 algn="just"/>
            <a:r>
              <a:rPr lang="en-US" sz="2000" dirty="0" smtClean="0">
                <a:solidFill>
                  <a:schemeClr val="tx1"/>
                </a:solidFill>
              </a:rPr>
              <a:t>Shut </a:t>
            </a:r>
            <a:r>
              <a:rPr lang="en-US" sz="2000" dirty="0">
                <a:solidFill>
                  <a:schemeClr val="tx1"/>
                </a:solidFill>
              </a:rPr>
              <a:t>down cooling pump status, core gross flow, each loop flow,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 algn="just"/>
            <a:r>
              <a:rPr lang="en-US" sz="2000" dirty="0" smtClean="0">
                <a:solidFill>
                  <a:schemeClr val="tx1"/>
                </a:solidFill>
              </a:rPr>
              <a:t>Primary </a:t>
            </a:r>
            <a:r>
              <a:rPr lang="en-US" sz="2000" dirty="0">
                <a:solidFill>
                  <a:schemeClr val="tx1"/>
                </a:solidFill>
              </a:rPr>
              <a:t>coolant inlet temperature</a:t>
            </a:r>
            <a:r>
              <a:rPr lang="en-US" sz="2000" dirty="0" smtClean="0">
                <a:solidFill>
                  <a:schemeClr val="tx1"/>
                </a:solidFill>
              </a:rPr>
              <a:t>,</a:t>
            </a:r>
          </a:p>
          <a:p>
            <a:pPr lvl="1" algn="just"/>
            <a:r>
              <a:rPr lang="en-US" sz="2000" dirty="0" smtClean="0">
                <a:solidFill>
                  <a:schemeClr val="tx1"/>
                </a:solidFill>
              </a:rPr>
              <a:t>Reactor </a:t>
            </a:r>
            <a:r>
              <a:rPr lang="en-US" sz="2000" dirty="0">
                <a:solidFill>
                  <a:schemeClr val="tx1"/>
                </a:solidFill>
              </a:rPr>
              <a:t>building pressure &amp; ventilation gamma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 </a:t>
            </a:r>
            <a:r>
              <a:rPr lang="en-US" sz="2000" dirty="0" smtClean="0">
                <a:solidFill>
                  <a:schemeClr val="tx1"/>
                </a:solidFill>
              </a:rPr>
              <a:t>SCP is also provided with some limited controls.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3F09D-12B1-41AA-BF7C-BC971EA832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prstClr val="black"/>
                </a:solidFill>
              </a:rPr>
              <a:t>Additional Provisions –</a:t>
            </a:r>
            <a:r>
              <a:rPr lang="en-US" sz="4000" b="1" dirty="0" smtClean="0">
                <a:solidFill>
                  <a:prstClr val="black"/>
                </a:solidFill>
              </a:rPr>
              <a:t>Rationale </a:t>
            </a:r>
            <a:r>
              <a:rPr lang="en-US" sz="2800" dirty="0" smtClean="0">
                <a:solidFill>
                  <a:schemeClr val="tx1"/>
                </a:solidFill>
              </a:rPr>
              <a:t>Monitoring </a:t>
            </a:r>
            <a:r>
              <a:rPr lang="en-US" sz="2800" dirty="0">
                <a:solidFill>
                  <a:schemeClr val="tx1"/>
                </a:solidFill>
              </a:rPr>
              <a:t>of important parameters</a:t>
            </a:r>
          </a:p>
        </p:txBody>
      </p:sp>
    </p:spTree>
    <p:extLst>
      <p:ext uri="{BB962C8B-B14F-4D97-AF65-F5344CB8AC3E}">
        <p14:creationId xmlns:p14="http://schemas.microsoft.com/office/powerpoint/2010/main" val="233594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590800"/>
            <a:ext cx="8610600" cy="35353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</a:rPr>
              <a:t>Considering various improvements made/ proposed in the system configuration, it is felt that it will be possible to cope with an overwhelming beyond design basis natural </a:t>
            </a:r>
            <a:r>
              <a:rPr lang="en-US" sz="2200" dirty="0" smtClean="0">
                <a:solidFill>
                  <a:schemeClr val="tx1"/>
                </a:solidFill>
              </a:rPr>
              <a:t>events </a:t>
            </a:r>
            <a:r>
              <a:rPr lang="en-US" sz="2200" dirty="0">
                <a:solidFill>
                  <a:schemeClr val="tx1"/>
                </a:solidFill>
              </a:rPr>
              <a:t>as described above.</a:t>
            </a:r>
            <a:endParaRPr lang="en-IN" sz="2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>
                <a:solidFill>
                  <a:schemeClr val="tx1"/>
                </a:solidFill>
              </a:rPr>
              <a:t>Conclusion</a:t>
            </a:r>
            <a:endParaRPr lang="en-IN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5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>
                <a:solidFill>
                  <a:schemeClr val="tx1"/>
                </a:solidFill>
                <a:latin typeface="Bodoni MT Condensed" pitchFamily="18" charset="0"/>
              </a:rPr>
              <a:t>Thank You </a:t>
            </a:r>
            <a:endParaRPr lang="en-IN" sz="9600" dirty="0">
              <a:solidFill>
                <a:schemeClr val="tx1"/>
              </a:solidFill>
              <a:latin typeface="Bodoni MT Condensed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Introduction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3F09D-12B1-41AA-BF7C-BC971EA832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399" y="1676400"/>
            <a:ext cx="3733801" cy="4953000"/>
          </a:xfrm>
        </p:spPr>
        <p:txBody>
          <a:bodyPr>
            <a:normAutofit fontScale="92500"/>
          </a:bodyPr>
          <a:lstStyle/>
          <a:p>
            <a:pPr lvl="0" algn="just">
              <a:lnSpc>
                <a:spcPct val="170000"/>
              </a:lnSpc>
              <a:buClr>
                <a:srgbClr val="31B6FD"/>
              </a:buClr>
            </a:pPr>
            <a:r>
              <a:rPr lang="en-US" dirty="0" smtClean="0">
                <a:solidFill>
                  <a:schemeClr val="tx1"/>
                </a:solidFill>
                <a:ea typeface="Calibri"/>
              </a:rPr>
              <a:t>A </a:t>
            </a:r>
            <a:r>
              <a:rPr lang="en-US" dirty="0">
                <a:solidFill>
                  <a:schemeClr val="tx1"/>
                </a:solidFill>
                <a:ea typeface="Calibri"/>
              </a:rPr>
              <a:t>comprehensive review of system configuration of </a:t>
            </a:r>
            <a:r>
              <a:rPr lang="en-US" dirty="0" err="1">
                <a:solidFill>
                  <a:schemeClr val="tx1"/>
                </a:solidFill>
                <a:ea typeface="Calibri"/>
              </a:rPr>
              <a:t>Dhruva</a:t>
            </a:r>
            <a:r>
              <a:rPr lang="en-US" dirty="0">
                <a:solidFill>
                  <a:schemeClr val="tx1"/>
                </a:solidFill>
                <a:ea typeface="Calibri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was undertaken.</a:t>
            </a:r>
          </a:p>
          <a:p>
            <a:pPr algn="just">
              <a:lnSpc>
                <a:spcPct val="170000"/>
              </a:lnSpc>
              <a:buClr>
                <a:srgbClr val="31B6FD"/>
              </a:buClr>
            </a:pPr>
            <a:r>
              <a:rPr lang="en-US" dirty="0" smtClean="0">
                <a:solidFill>
                  <a:schemeClr val="tx1"/>
                </a:solidFill>
                <a:ea typeface="Calibri"/>
              </a:rPr>
              <a:t>Safety </a:t>
            </a:r>
            <a:r>
              <a:rPr lang="en-US" dirty="0">
                <a:solidFill>
                  <a:schemeClr val="tx1"/>
                </a:solidFill>
                <a:ea typeface="Calibri"/>
              </a:rPr>
              <a:t>up-grades have been </a:t>
            </a:r>
            <a:r>
              <a:rPr lang="en-US" dirty="0" smtClean="0">
                <a:solidFill>
                  <a:schemeClr val="tx1"/>
                </a:solidFill>
                <a:ea typeface="Calibri"/>
              </a:rPr>
              <a:t>proposed /implemented. </a:t>
            </a:r>
          </a:p>
          <a:p>
            <a:pPr lvl="1" algn="just">
              <a:lnSpc>
                <a:spcPct val="170000"/>
              </a:lnSpc>
              <a:buClr>
                <a:srgbClr val="31B6FD"/>
              </a:buClr>
            </a:pPr>
            <a:r>
              <a:rPr lang="en-US" sz="2400" dirty="0" smtClean="0">
                <a:solidFill>
                  <a:schemeClr val="tx1"/>
                </a:solidFill>
                <a:ea typeface="Calibri"/>
              </a:rPr>
              <a:t>Improving </a:t>
            </a:r>
            <a:r>
              <a:rPr lang="en-US" sz="2400" dirty="0">
                <a:solidFill>
                  <a:schemeClr val="tx1"/>
                </a:solidFill>
                <a:ea typeface="Calibri"/>
              </a:rPr>
              <a:t>safety margins against </a:t>
            </a:r>
            <a:r>
              <a:rPr lang="en-US" sz="2400" dirty="0" smtClean="0">
                <a:solidFill>
                  <a:schemeClr val="tx1"/>
                </a:solidFill>
                <a:ea typeface="Calibri"/>
              </a:rPr>
              <a:t>DBEs</a:t>
            </a:r>
          </a:p>
          <a:p>
            <a:pPr lvl="1" algn="just">
              <a:lnSpc>
                <a:spcPct val="170000"/>
              </a:lnSpc>
              <a:buClr>
                <a:srgbClr val="31B6FD"/>
              </a:buClr>
            </a:pPr>
            <a:r>
              <a:rPr lang="en-US" sz="2400" dirty="0" smtClean="0">
                <a:solidFill>
                  <a:schemeClr val="tx1"/>
                </a:solidFill>
                <a:ea typeface="Calibri"/>
              </a:rPr>
              <a:t>Managing BDBEs. 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57400"/>
            <a:ext cx="508000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91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267200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External Flooding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Tsunami</a:t>
            </a:r>
          </a:p>
          <a:p>
            <a:pPr marL="301943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Storm Wave/ Surge</a:t>
            </a:r>
          </a:p>
          <a:p>
            <a:pPr marL="301943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sz="2200" b="1" dirty="0" smtClean="0">
                <a:solidFill>
                  <a:schemeClr val="tx1"/>
                </a:solidFill>
              </a:rPr>
              <a:t>Seismic Events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3F09D-12B1-41AA-BF7C-BC971EA832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38328"/>
            <a:ext cx="8686800" cy="95707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Review --External Events for Coastal Site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133600"/>
            <a:ext cx="8686799" cy="45720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Grade </a:t>
            </a:r>
            <a:r>
              <a:rPr lang="en-US" sz="2200" dirty="0">
                <a:solidFill>
                  <a:schemeClr val="tx1"/>
                </a:solidFill>
              </a:rPr>
              <a:t>level </a:t>
            </a:r>
            <a:r>
              <a:rPr lang="en-US" sz="2200" dirty="0" smtClean="0">
                <a:solidFill>
                  <a:schemeClr val="tx1"/>
                </a:solidFill>
              </a:rPr>
              <a:t>for new nuclear facilities, is based on combinations of phenomena that gives maximize water level at the facility. </a:t>
            </a:r>
          </a:p>
          <a:p>
            <a:pPr lvl="1" algn="just"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</a:rPr>
              <a:t>For inland sites  Safety Guide </a:t>
            </a:r>
            <a:r>
              <a:rPr lang="en-US" dirty="0" smtClean="0">
                <a:solidFill>
                  <a:srgbClr val="FF0000"/>
                </a:solidFill>
              </a:rPr>
              <a:t>AERB/SG/S-6A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1" algn="just"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</a:rPr>
              <a:t>For Costal Sites Safety Guide </a:t>
            </a:r>
            <a:r>
              <a:rPr lang="en-US" dirty="0" smtClean="0">
                <a:solidFill>
                  <a:srgbClr val="FF0000"/>
                </a:solidFill>
              </a:rPr>
              <a:t>AERB/SG/S-6B</a:t>
            </a:r>
          </a:p>
          <a:p>
            <a:pPr lvl="1" algn="just">
              <a:lnSpc>
                <a:spcPct val="110000"/>
              </a:lnSpc>
            </a:pPr>
            <a:endParaRPr lang="en-US" dirty="0" smtClean="0">
              <a:solidFill>
                <a:srgbClr val="FF0000"/>
              </a:solidFill>
            </a:endParaRPr>
          </a:p>
          <a:p>
            <a:pPr lvl="0" algn="just">
              <a:lnSpc>
                <a:spcPct val="110000"/>
              </a:lnSpc>
              <a:buClr>
                <a:srgbClr val="31B6FD"/>
              </a:buClr>
            </a:pPr>
            <a:r>
              <a:rPr lang="en-US" sz="2200" dirty="0" smtClean="0">
                <a:solidFill>
                  <a:schemeClr val="tx1"/>
                </a:solidFill>
              </a:rPr>
              <a:t>For older </a:t>
            </a:r>
            <a:r>
              <a:rPr lang="en-US" sz="2200" dirty="0">
                <a:solidFill>
                  <a:schemeClr val="tx1"/>
                </a:solidFill>
              </a:rPr>
              <a:t>plants </a:t>
            </a:r>
            <a:r>
              <a:rPr lang="en-US" sz="2200" dirty="0" smtClean="0">
                <a:solidFill>
                  <a:schemeClr val="tx1"/>
                </a:solidFill>
              </a:rPr>
              <a:t>it is part </a:t>
            </a:r>
            <a:r>
              <a:rPr lang="en-US" sz="2200" dirty="0">
                <a:solidFill>
                  <a:schemeClr val="tx1"/>
                </a:solidFill>
              </a:rPr>
              <a:t>of </a:t>
            </a:r>
            <a:r>
              <a:rPr lang="en-US" sz="2200" dirty="0">
                <a:solidFill>
                  <a:srgbClr val="FF0000"/>
                </a:solidFill>
              </a:rPr>
              <a:t>Periodic Safety Reviews </a:t>
            </a:r>
            <a:r>
              <a:rPr lang="en-US" sz="2200" dirty="0">
                <a:solidFill>
                  <a:schemeClr val="tx1"/>
                </a:solidFill>
              </a:rPr>
              <a:t>(PSR</a:t>
            </a:r>
            <a:r>
              <a:rPr lang="en-US" sz="2200" dirty="0" smtClean="0">
                <a:solidFill>
                  <a:schemeClr val="tx1"/>
                </a:solidFill>
              </a:rPr>
              <a:t>). </a:t>
            </a:r>
          </a:p>
          <a:p>
            <a:pPr algn="just">
              <a:lnSpc>
                <a:spcPct val="110000"/>
              </a:lnSpc>
              <a:buClr>
                <a:srgbClr val="31B6FD"/>
              </a:buClr>
            </a:pPr>
            <a:r>
              <a:rPr lang="en-US" sz="2200" dirty="0">
                <a:solidFill>
                  <a:prstClr val="black"/>
                </a:solidFill>
              </a:rPr>
              <a:t>If site cannot be graded to this level, suitable engineering measures are designed so that the water level does not jeopardize the safety of the facility. </a:t>
            </a:r>
            <a:endParaRPr lang="en-US" sz="2200" dirty="0" smtClean="0">
              <a:solidFill>
                <a:prstClr val="black"/>
              </a:solidFill>
            </a:endParaRPr>
          </a:p>
          <a:p>
            <a:pPr algn="just">
              <a:lnSpc>
                <a:spcPct val="110000"/>
              </a:lnSpc>
              <a:buClr>
                <a:srgbClr val="31B6FD"/>
              </a:buClr>
            </a:pPr>
            <a:endParaRPr lang="en-US" sz="2200" dirty="0">
              <a:solidFill>
                <a:prstClr val="black"/>
              </a:solidFill>
            </a:endParaRPr>
          </a:p>
          <a:p>
            <a:pPr lvl="0" algn="just">
              <a:lnSpc>
                <a:spcPct val="110000"/>
              </a:lnSpc>
              <a:buClr>
                <a:srgbClr val="31B6FD"/>
              </a:buClr>
            </a:pPr>
            <a:r>
              <a:rPr lang="en-US" sz="2200" dirty="0" smtClean="0">
                <a:solidFill>
                  <a:schemeClr val="tx1"/>
                </a:solidFill>
              </a:rPr>
              <a:t>For </a:t>
            </a:r>
            <a:r>
              <a:rPr lang="en-US" sz="2200" dirty="0" err="1" smtClean="0">
                <a:solidFill>
                  <a:schemeClr val="tx1"/>
                </a:solidFill>
              </a:rPr>
              <a:t>Dhruva</a:t>
            </a:r>
            <a:r>
              <a:rPr lang="en-US" sz="2200" dirty="0" smtClean="0">
                <a:solidFill>
                  <a:schemeClr val="tx1"/>
                </a:solidFill>
              </a:rPr>
              <a:t> PSR was </a:t>
            </a:r>
            <a:r>
              <a:rPr lang="en-US" sz="2200" dirty="0">
                <a:solidFill>
                  <a:schemeClr val="tx1"/>
                </a:solidFill>
              </a:rPr>
              <a:t>concluded in 2014 </a:t>
            </a:r>
            <a:r>
              <a:rPr lang="en-US" sz="2200" dirty="0" smtClean="0">
                <a:solidFill>
                  <a:schemeClr val="tx1"/>
                </a:solidFill>
              </a:rPr>
              <a:t>for its </a:t>
            </a:r>
            <a:r>
              <a:rPr lang="en-US" sz="2200" dirty="0">
                <a:solidFill>
                  <a:schemeClr val="tx1"/>
                </a:solidFill>
              </a:rPr>
              <a:t>relicensing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endParaRPr lang="en-US" sz="2200" dirty="0" smtClean="0">
              <a:solidFill>
                <a:prstClr val="black"/>
              </a:solidFill>
            </a:endParaRPr>
          </a:p>
          <a:p>
            <a:pPr marL="0" lvl="0" indent="0" algn="just">
              <a:lnSpc>
                <a:spcPct val="110000"/>
              </a:lnSpc>
              <a:buClr>
                <a:srgbClr val="31B6FD"/>
              </a:buClr>
              <a:buNone/>
            </a:pPr>
            <a:endParaRPr lang="en-US" sz="2200" dirty="0" smtClean="0">
              <a:solidFill>
                <a:prstClr val="black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3F09D-12B1-41AA-BF7C-BC971EA832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External </a:t>
            </a:r>
            <a:r>
              <a:rPr lang="en-US" sz="4000" dirty="0">
                <a:solidFill>
                  <a:schemeClr val="tx1"/>
                </a:solidFill>
              </a:rPr>
              <a:t>Flooding</a:t>
            </a:r>
          </a:p>
        </p:txBody>
      </p:sp>
    </p:spTree>
    <p:extLst>
      <p:ext uri="{BB962C8B-B14F-4D97-AF65-F5344CB8AC3E}">
        <p14:creationId xmlns:p14="http://schemas.microsoft.com/office/powerpoint/2010/main" val="16175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438400"/>
            <a:ext cx="8686799" cy="4191000"/>
          </a:xfrm>
        </p:spPr>
        <p:txBody>
          <a:bodyPr>
            <a:normAutofit/>
          </a:bodyPr>
          <a:lstStyle/>
          <a:p>
            <a:pPr lvl="0" algn="just">
              <a:lnSpc>
                <a:spcPct val="200000"/>
              </a:lnSpc>
              <a:buClr>
                <a:srgbClr val="31B6FD"/>
              </a:buClr>
            </a:pPr>
            <a:r>
              <a:rPr lang="en-US" sz="2200" b="1" dirty="0">
                <a:solidFill>
                  <a:prstClr val="black"/>
                </a:solidFill>
              </a:rPr>
              <a:t>Tsunami / Storm Surge: </a:t>
            </a:r>
            <a:r>
              <a:rPr lang="en-US" sz="2200" dirty="0">
                <a:solidFill>
                  <a:prstClr val="black"/>
                </a:solidFill>
              </a:rPr>
              <a:t>maximum water level is summation of: </a:t>
            </a:r>
          </a:p>
          <a:p>
            <a:pPr lvl="1" algn="just">
              <a:lnSpc>
                <a:spcPct val="200000"/>
              </a:lnSpc>
              <a:buClr>
                <a:srgbClr val="31B6FD"/>
              </a:buClr>
            </a:pPr>
            <a:r>
              <a:rPr lang="en-US" dirty="0">
                <a:solidFill>
                  <a:prstClr val="black"/>
                </a:solidFill>
              </a:rPr>
              <a:t>Astronomical high tide </a:t>
            </a:r>
          </a:p>
          <a:p>
            <a:pPr lvl="1" algn="just">
              <a:lnSpc>
                <a:spcPct val="200000"/>
              </a:lnSpc>
              <a:buClr>
                <a:srgbClr val="31B6FD"/>
              </a:buClr>
            </a:pPr>
            <a:r>
              <a:rPr lang="en-US" dirty="0">
                <a:solidFill>
                  <a:prstClr val="black"/>
                </a:solidFill>
              </a:rPr>
              <a:t>Wave height either due to storm or tsunami</a:t>
            </a:r>
          </a:p>
          <a:p>
            <a:pPr lvl="1" algn="just">
              <a:lnSpc>
                <a:spcPct val="200000"/>
              </a:lnSpc>
              <a:buClr>
                <a:srgbClr val="31B6FD"/>
              </a:buClr>
            </a:pPr>
            <a:r>
              <a:rPr lang="en-US" dirty="0">
                <a:solidFill>
                  <a:prstClr val="black"/>
                </a:solidFill>
              </a:rPr>
              <a:t>Their respective wave run-up </a:t>
            </a:r>
          </a:p>
          <a:p>
            <a:pPr marL="301943" lvl="1" indent="0" algn="just">
              <a:buClr>
                <a:srgbClr val="31B6FD"/>
              </a:buClr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lvl="0" algn="just">
              <a:buClr>
                <a:srgbClr val="31B6FD"/>
              </a:buClr>
            </a:pP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3F09D-12B1-41AA-BF7C-BC971EA832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prstClr val="black"/>
                </a:solidFill>
              </a:rPr>
              <a:t>External Flooding-Coastal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1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ea typeface="Calibri"/>
                <a:cs typeface="Times New Roman"/>
              </a:rPr>
              <a:t>Tsunami </a:t>
            </a:r>
            <a:r>
              <a:rPr lang="en-US" sz="4000" dirty="0" smtClean="0">
                <a:solidFill>
                  <a:schemeClr val="tx1"/>
                </a:solidFill>
                <a:ea typeface="Calibri"/>
                <a:cs typeface="Times New Roman"/>
              </a:rPr>
              <a:t>-</a:t>
            </a:r>
            <a:r>
              <a:rPr lang="en-US" sz="2800" dirty="0" smtClean="0">
                <a:solidFill>
                  <a:prstClr val="black"/>
                </a:solidFill>
              </a:rPr>
              <a:t>Assessment-</a:t>
            </a:r>
            <a:r>
              <a:rPr lang="en-US" sz="2800" dirty="0" smtClean="0">
                <a:solidFill>
                  <a:schemeClr val="tx1"/>
                </a:solidFill>
                <a:ea typeface="Calibri"/>
                <a:cs typeface="Times New Roman"/>
              </a:rPr>
              <a:t>General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3F09D-12B1-41AA-BF7C-BC971EA832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" y="1676400"/>
            <a:ext cx="4419600" cy="5181600"/>
          </a:xfrm>
        </p:spPr>
        <p:txBody>
          <a:bodyPr>
            <a:normAutofit lnSpcReduction="10000"/>
          </a:bodyPr>
          <a:lstStyle/>
          <a:p>
            <a:pPr marL="525780" indent="-342900" algn="just">
              <a:lnSpc>
                <a:spcPct val="115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Submarine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faults capable of generating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tsunami are </a:t>
            </a:r>
            <a:r>
              <a:rPr lang="en-US" sz="2200" dirty="0" smtClean="0">
                <a:solidFill>
                  <a:srgbClr val="FF0000"/>
                </a:solidFill>
                <a:ea typeface="Calibri"/>
                <a:cs typeface="Times New Roman"/>
              </a:rPr>
              <a:t>&gt;800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km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from the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Indian coast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. </a:t>
            </a:r>
            <a:endParaRPr lang="en-US" sz="22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Simultaneous earthquake &amp; tsunami  unlikely.</a:t>
            </a: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FF0000"/>
                </a:solidFill>
                <a:ea typeface="Calibri"/>
                <a:cs typeface="Times New Roman"/>
              </a:rPr>
              <a:t>National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Centre for Ocean Information Services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 (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INCOIS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)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was established in Hyderabad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. </a:t>
            </a:r>
            <a:endParaRPr lang="en-US" sz="22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Tsunami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early warning system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made operational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. </a:t>
            </a: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Sumatra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earthquake with magnitude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8.5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 on </a:t>
            </a:r>
            <a:r>
              <a:rPr lang="en-US" sz="2200" dirty="0" smtClean="0">
                <a:solidFill>
                  <a:srgbClr val="FF0000"/>
                </a:solidFill>
                <a:ea typeface="Calibri"/>
                <a:cs typeface="Times New Roman"/>
              </a:rPr>
              <a:t>April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11, </a:t>
            </a:r>
            <a:r>
              <a:rPr lang="en-US" sz="2200" dirty="0" smtClean="0">
                <a:solidFill>
                  <a:srgbClr val="FF0000"/>
                </a:solidFill>
                <a:ea typeface="Calibri"/>
                <a:cs typeface="Times New Roman"/>
              </a:rPr>
              <a:t>2012,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INCOIS issued bulletin within </a:t>
            </a:r>
            <a:r>
              <a:rPr lang="en-US" sz="2200" dirty="0" smtClean="0">
                <a:solidFill>
                  <a:srgbClr val="FF0000"/>
                </a:solidFill>
                <a:ea typeface="Calibri"/>
                <a:cs typeface="Times New Roman"/>
              </a:rPr>
              <a:t>eight minutes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0"/>
            <a:ext cx="4485302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51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514600"/>
            <a:ext cx="8686799" cy="3611563"/>
          </a:xfrm>
        </p:spPr>
        <p:txBody>
          <a:bodyPr>
            <a:normAutofit/>
          </a:bodyPr>
          <a:lstStyle/>
          <a:p>
            <a:pPr marL="800100" indent="-34290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</a:pPr>
            <a:r>
              <a:rPr lang="en-US" sz="2200" dirty="0" err="1">
                <a:solidFill>
                  <a:schemeClr val="tx1"/>
                </a:solidFill>
                <a:ea typeface="Calibri"/>
                <a:cs typeface="Times New Roman"/>
              </a:rPr>
              <a:t>Makran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ea typeface="Calibri"/>
                <a:cs typeface="Times New Roman"/>
              </a:rPr>
              <a:t>subduction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 in southern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Pakistan is seismically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active.</a:t>
            </a:r>
          </a:p>
          <a:p>
            <a:pPr marL="800100" indent="-34290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</a:pP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Historical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tsunamigenic earthquakes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have occurred in </a:t>
            </a:r>
            <a:r>
              <a:rPr lang="en-US" sz="2200" dirty="0" smtClean="0">
                <a:solidFill>
                  <a:srgbClr val="FF0000"/>
                </a:solidFill>
                <a:ea typeface="Calibri"/>
                <a:cs typeface="Times New Roman"/>
              </a:rPr>
              <a:t>1765, 24</a:t>
            </a:r>
            <a:r>
              <a:rPr lang="en-US" sz="2200" baseline="30000" dirty="0" smtClean="0">
                <a:solidFill>
                  <a:srgbClr val="FF0000"/>
                </a:solidFill>
                <a:ea typeface="Calibri"/>
                <a:cs typeface="Times New Roman"/>
              </a:rPr>
              <a:t>th</a:t>
            </a:r>
            <a:r>
              <a:rPr lang="en-US" sz="2200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Jan 1851 </a:t>
            </a:r>
            <a:r>
              <a:rPr lang="en-US" sz="2200" dirty="0" smtClean="0">
                <a:solidFill>
                  <a:srgbClr val="FF0000"/>
                </a:solidFill>
                <a:ea typeface="Calibri"/>
                <a:cs typeface="Times New Roman"/>
              </a:rPr>
              <a:t>and 27</a:t>
            </a:r>
            <a:r>
              <a:rPr lang="en-US" sz="2200" baseline="30000" dirty="0" smtClean="0">
                <a:solidFill>
                  <a:srgbClr val="FF0000"/>
                </a:solidFill>
                <a:ea typeface="Calibri"/>
                <a:cs typeface="Times New Roman"/>
              </a:rPr>
              <a:t>th</a:t>
            </a:r>
            <a:r>
              <a:rPr lang="en-US" sz="2200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Nov </a:t>
            </a:r>
            <a:r>
              <a:rPr lang="en-US" sz="2200" dirty="0" smtClean="0">
                <a:solidFill>
                  <a:srgbClr val="FF0000"/>
                </a:solidFill>
                <a:ea typeface="Calibri"/>
                <a:cs typeface="Times New Roman"/>
              </a:rPr>
              <a:t>1945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. </a:t>
            </a:r>
          </a:p>
          <a:p>
            <a:pPr marL="800100" indent="-34290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</a:pPr>
            <a:r>
              <a:rPr lang="en-US" sz="2200" dirty="0" smtClean="0">
                <a:solidFill>
                  <a:prstClr val="black"/>
                </a:solidFill>
                <a:ea typeface="Calibri"/>
                <a:cs typeface="Times New Roman"/>
              </a:rPr>
              <a:t>Earth </a:t>
            </a:r>
            <a:r>
              <a:rPr lang="en-US" sz="2200" dirty="0">
                <a:solidFill>
                  <a:prstClr val="black"/>
                </a:solidFill>
                <a:ea typeface="Calibri"/>
                <a:cs typeface="Times New Roman"/>
              </a:rPr>
              <a:t>quake of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8.2 </a:t>
            </a:r>
            <a:r>
              <a:rPr lang="en-US" sz="2200" dirty="0" smtClean="0">
                <a:solidFill>
                  <a:srgbClr val="FF0000"/>
                </a:solidFill>
                <a:ea typeface="Calibri"/>
                <a:cs typeface="Times New Roman"/>
              </a:rPr>
              <a:t>magnitude</a:t>
            </a:r>
            <a:r>
              <a:rPr lang="en-US" sz="2200" dirty="0" smtClean="0">
                <a:solidFill>
                  <a:prstClr val="black"/>
                </a:solidFill>
                <a:ea typeface="Calibri"/>
                <a:cs typeface="Times New Roman"/>
              </a:rPr>
              <a:t> had occurred </a:t>
            </a:r>
            <a:r>
              <a:rPr lang="en-US" sz="2200" dirty="0">
                <a:solidFill>
                  <a:prstClr val="black"/>
                </a:solidFill>
                <a:ea typeface="Calibri"/>
                <a:cs typeface="Times New Roman"/>
              </a:rPr>
              <a:t>in </a:t>
            </a:r>
            <a:r>
              <a:rPr lang="en-US" sz="2200" dirty="0">
                <a:solidFill>
                  <a:srgbClr val="FF0000"/>
                </a:solidFill>
                <a:ea typeface="Calibri"/>
                <a:cs typeface="Times New Roman"/>
              </a:rPr>
              <a:t>1945.</a:t>
            </a:r>
            <a:r>
              <a:rPr lang="en-US" sz="2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endParaRPr lang="en-US" sz="22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800100" indent="-34290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</a:pPr>
            <a:endParaRPr lang="en-US" sz="2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800100" indent="-34290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</a:pP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Computer codes developed &amp; validated against observed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data for assessment of threat.</a:t>
            </a:r>
            <a:endParaRPr lang="en-US" sz="22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457200" indent="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  <a:buNone/>
            </a:pP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</a:p>
          <a:p>
            <a:pPr marL="800100" indent="-342900" algn="just">
              <a:lnSpc>
                <a:spcPct val="115000"/>
              </a:lnSpc>
              <a:spcBef>
                <a:spcPts val="0"/>
              </a:spcBef>
              <a:buClr>
                <a:srgbClr val="31B6FD"/>
              </a:buClr>
            </a:pP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National round </a:t>
            </a:r>
            <a:r>
              <a:rPr lang="en-US" sz="2200" dirty="0">
                <a:solidFill>
                  <a:schemeClr val="tx1"/>
                </a:solidFill>
                <a:ea typeface="Calibri"/>
                <a:cs typeface="Times New Roman"/>
              </a:rPr>
              <a:t>robin exercise for evaluation of </a:t>
            </a:r>
            <a:r>
              <a:rPr lang="en-US" sz="2200" dirty="0" smtClean="0">
                <a:solidFill>
                  <a:schemeClr val="tx1"/>
                </a:solidFill>
                <a:ea typeface="Calibri"/>
                <a:cs typeface="Times New Roman"/>
              </a:rPr>
              <a:t>flood levels.</a:t>
            </a:r>
            <a:endParaRPr lang="en-US" sz="2200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3F09D-12B1-41AA-BF7C-BC971EA832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Tsunami –</a:t>
            </a:r>
            <a:r>
              <a:rPr lang="en-US" sz="3200" dirty="0" smtClean="0">
                <a:solidFill>
                  <a:schemeClr val="tx1"/>
                </a:solidFill>
              </a:rPr>
              <a:t>Western </a:t>
            </a:r>
            <a:r>
              <a:rPr lang="en-US" sz="3200" dirty="0" smtClean="0">
                <a:solidFill>
                  <a:schemeClr val="tx1"/>
                </a:solidFill>
              </a:rPr>
              <a:t>Coast-General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4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Chinesep</Template>
  <TotalTime>4137</TotalTime>
  <Words>2350</Words>
  <Application>Microsoft Office PowerPoint</Application>
  <PresentationFormat>On-screen Show (4:3)</PresentationFormat>
  <Paragraphs>305</Paragraphs>
  <Slides>39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Waveform</vt:lpstr>
      <vt:lpstr> Safety Assessment and Up-grades at Dhruva Reactor Following Accident at Fukushima Daiichi </vt:lpstr>
      <vt:lpstr>Outline of Presentation</vt:lpstr>
      <vt:lpstr>Introduction</vt:lpstr>
      <vt:lpstr>Introduction</vt:lpstr>
      <vt:lpstr>Review --External Events for Coastal Site</vt:lpstr>
      <vt:lpstr>External Flooding</vt:lpstr>
      <vt:lpstr>External Flooding-Coastal Site</vt:lpstr>
      <vt:lpstr>Tsunami -Assessment-General </vt:lpstr>
      <vt:lpstr>Tsunami –Western Coast-General</vt:lpstr>
      <vt:lpstr>Tsunami –Western Coast-Assessment</vt:lpstr>
      <vt:lpstr>Storm Wave/Surge-Assessment</vt:lpstr>
      <vt:lpstr>Estimation Design Basis SSE  </vt:lpstr>
      <vt:lpstr>Guide lines BDBF-Storm Surge-AERB</vt:lpstr>
      <vt:lpstr>Guide lines BDBF-Tsunami-AERB</vt:lpstr>
      <vt:lpstr>Guide line for BDB Earthquake-AERB</vt:lpstr>
      <vt:lpstr>Review of SSCs BDB Earthquake</vt:lpstr>
      <vt:lpstr>  Additional Provisions  Tripping of Reactor on a Seismic Event  </vt:lpstr>
      <vt:lpstr>Configuration Safety/Safety related systems-Dhruva</vt:lpstr>
      <vt:lpstr>Primary Shut Down System </vt:lpstr>
      <vt:lpstr>Shut Down System-Moderator Dump</vt:lpstr>
      <vt:lpstr>Containment System</vt:lpstr>
      <vt:lpstr>Spent Fuel Storage Bay (SFSB)</vt:lpstr>
      <vt:lpstr> Decay Heat Removal System </vt:lpstr>
      <vt:lpstr>Power Supply-Class IV </vt:lpstr>
      <vt:lpstr>Power Supply-Class III </vt:lpstr>
      <vt:lpstr>Class-II supply</vt:lpstr>
      <vt:lpstr>Class-I Supply</vt:lpstr>
      <vt:lpstr>Review BDB Flood Storm Surge </vt:lpstr>
      <vt:lpstr>Review BDB Flood Storm Surge </vt:lpstr>
      <vt:lpstr>Review BDB Flood Storm Surge-Stages</vt:lpstr>
      <vt:lpstr>Review BDB Flood -EOP</vt:lpstr>
      <vt:lpstr>Additional Provisions –Rationale Provision of Emergency Power supply and distribution </vt:lpstr>
      <vt:lpstr>Additional Provisions –Rationale Provision of Emergency Power supply and distribution</vt:lpstr>
      <vt:lpstr>  Additional Provisions –Rationale Provision of Power water and OHST makeup  </vt:lpstr>
      <vt:lpstr>PowerPoint Presentation</vt:lpstr>
      <vt:lpstr>Additional Assessment –Rationale Estimation of time to initiate secondary cooling </vt:lpstr>
      <vt:lpstr>Additional Provisions –Rationale Monitoring of important parameters</vt:lpstr>
      <vt:lpstr>Conclusion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Shekhar</dc:creator>
  <cp:lastModifiedBy>shekhar</cp:lastModifiedBy>
  <cp:revision>425</cp:revision>
  <dcterms:created xsi:type="dcterms:W3CDTF">2006-08-16T00:00:00Z</dcterms:created>
  <dcterms:modified xsi:type="dcterms:W3CDTF">2015-11-13T02:39:39Z</dcterms:modified>
</cp:coreProperties>
</file>