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9" r:id="rId3"/>
    <p:sldId id="288" r:id="rId4"/>
    <p:sldId id="295" r:id="rId5"/>
    <p:sldId id="275" r:id="rId6"/>
    <p:sldId id="264" r:id="rId7"/>
    <p:sldId id="276" r:id="rId8"/>
    <p:sldId id="290" r:id="rId9"/>
    <p:sldId id="291" r:id="rId10"/>
    <p:sldId id="292" r:id="rId11"/>
    <p:sldId id="284" r:id="rId12"/>
    <p:sldId id="293" r:id="rId13"/>
    <p:sldId id="294" r:id="rId14"/>
    <p:sldId id="285" r:id="rId15"/>
    <p:sldId id="273" r:id="rId16"/>
    <p:sldId id="286" r:id="rId1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CC"/>
    <a:srgbClr val="09A8E1"/>
    <a:srgbClr val="09ABE5"/>
    <a:srgbClr val="FFFF99"/>
    <a:srgbClr val="CC6600"/>
    <a:srgbClr val="FF99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9" autoAdjust="0"/>
    <p:restoredTop sz="93736" autoAdjust="0"/>
  </p:normalViewPr>
  <p:slideViewPr>
    <p:cSldViewPr>
      <p:cViewPr varScale="1">
        <p:scale>
          <a:sx n="110" d="100"/>
          <a:sy n="11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324D6-A127-4868-BCD1-331A0F445E06}" type="datetimeFigureOut">
              <a:rPr kumimoji="1" lang="ja-JP" altLang="en-US" smtClean="0"/>
              <a:pPr/>
              <a:t>2015/11/13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6091-37CD-4C3B-B4F7-D24ACE0750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1B09854F-E2C0-4A7A-BDA9-A034DED4704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3599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A88B4E-4D33-48D4-B26F-9B35A50EFFDA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5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01C305-52AD-4AA2-A59D-3B0DC56CF9FC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40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70A239-C990-4131-894B-FFE6193A0ED0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35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ja-JP" dirty="0" smtClean="0">
              <a:latin typeface="Arial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321958-D032-4C9B-BBA3-072C6DBA7514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340AE9-16AC-404B-9AC2-D49F05AAB148}" type="slidenum">
              <a:rPr lang="en-US" altLang="ja-JP">
                <a:effectLst/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>
              <a:effectLst/>
              <a:ea typeface="ＭＳ Ｐゴシック" pitchFamily="50" charset="-128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73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6BBD99-85D4-414E-AB64-3F88B5F8D403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9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854F-E2C0-4A7A-BDA9-A034DED4704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4D7D822-F2E5-4BD3-976C-43BF7594E296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9C4981-2AC7-4FA7-ABE6-668AC71A502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16A8FF-3536-4EDC-BD53-13EC133A328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91E17F-C833-4EF9-97F9-9697212A5861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757C0D3-1950-4B0A-B0AB-E0667029F437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5C2180C3-1D01-4AD6-B80C-3A5DFD891AD1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正方形/長方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ED89072-EF80-4E58-9796-A080B1E94C9B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F8935F-8A0B-49A9-9400-F7D123176106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2B8BD98-C594-44EA-93A5-62F83C73C9E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FE8551-11AB-41EE-914E-EA46EDB6AFF7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4500B00-1A9E-40D5-8B38-6678C169DC11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1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\\133.53.43.157\研究炉加速器管理部共用\09パンフレット関係\部パンフ（平成25年度更新）\JRR-3\①JRR-3外観写真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 txBox="1">
            <a:spLocks noGrp="1" noChangeArrowheads="1"/>
          </p:cNvSpPr>
          <p:nvPr/>
        </p:nvSpPr>
        <p:spPr bwMode="auto">
          <a:xfrm>
            <a:off x="8172450" y="6381750"/>
            <a:ext cx="971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DE2D41CD-6E5B-480A-8A7A-CCBAD68834B1}" type="slidenum">
              <a:rPr lang="en-US" altLang="ja-JP" sz="2800"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</a:rPr>
              <a:pPr algn="r" eaLnBrk="1" hangingPunct="1">
                <a:buClrTx/>
                <a:buSzTx/>
                <a:buFontTx/>
                <a:buNone/>
              </a:pPr>
              <a:t>1</a:t>
            </a:fld>
            <a:endParaRPr lang="en-US" altLang="ja-JP" sz="2800"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172" name="テキスト ボックス 1"/>
          <p:cNvSpPr txBox="1">
            <a:spLocks noChangeArrowheads="1"/>
          </p:cNvSpPr>
          <p:nvPr/>
        </p:nvSpPr>
        <p:spPr bwMode="auto">
          <a:xfrm>
            <a:off x="611560" y="0"/>
            <a:ext cx="82082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Current Status of JRR-3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77466" y="5003833"/>
            <a:ext cx="8676456" cy="137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ja-JP" sz="24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Tomoaki KATO</a:t>
            </a:r>
            <a:endParaRPr lang="en-US" altLang="ja-JP" sz="2400" b="1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ja-JP" sz="2400" b="1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Department of Research Reactor and Tandem Accelerator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ja-JP" sz="2400" b="1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Japan Atomic Energy Agency</a:t>
            </a:r>
          </a:p>
        </p:txBody>
      </p:sp>
      <p:pic>
        <p:nvPicPr>
          <p:cNvPr id="10246" name="Picture 4" descr="名称未設定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593"/>
            <a:ext cx="1858415" cy="8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>
          <a:xfrm>
            <a:off x="467544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en-US" altLang="ja-JP" sz="2800" kern="100" dirty="0" smtClean="0">
                <a:effectLst/>
                <a:cs typeface="Arial" panose="020B0604020202020204" pitchFamily="34" charset="0"/>
              </a:rPr>
              <a:t>3.2.2 Establishment </a:t>
            </a:r>
            <a:r>
              <a:rPr lang="en-US" altLang="ja-JP" sz="2800" kern="100" dirty="0">
                <a:effectLst/>
                <a:cs typeface="Arial" panose="020B0604020202020204" pitchFamily="34" charset="0"/>
              </a:rPr>
              <a:t>of </a:t>
            </a:r>
            <a:r>
              <a:rPr lang="en-US" altLang="ja-JP" sz="2800" kern="100" dirty="0" smtClean="0">
                <a:effectLst/>
                <a:cs typeface="Arial" panose="020B0604020202020204" pitchFamily="34" charset="0"/>
              </a:rPr>
              <a:t>Design Basis </a:t>
            </a:r>
            <a:r>
              <a:rPr lang="en-US" altLang="ja-JP" sz="2800" kern="100" dirty="0">
                <a:effectLst/>
                <a:cs typeface="Arial" panose="020B0604020202020204" pitchFamily="34" charset="0"/>
              </a:rPr>
              <a:t>Tsunami</a:t>
            </a:r>
            <a:endParaRPr lang="ja-JP" altLang="ja-JP" sz="2800" kern="100" dirty="0">
              <a:effectLst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0872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have established a design basis tsunami by the surveys and studies on factor causing huge tsunami, regarding inter-plate earthquake and submarine landslides.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2060848"/>
            <a:ext cx="8664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The maximum water reaching level by design basis tsunami is level with T.P. +13 m at on the site.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/>
              <a:t>JRR-3 located at the altitude of 19 m prevents basis tsunami from directly reaching and intruding into them through land area</a:t>
            </a:r>
            <a:r>
              <a:rPr lang="en-US" altLang="ja-JP" sz="2000" dirty="0" smtClean="0"/>
              <a:t>.</a:t>
            </a:r>
          </a:p>
        </p:txBody>
      </p:sp>
      <p:pic>
        <p:nvPicPr>
          <p:cNvPr id="3075" name="Picture 3" descr="C:\Users\gijyutsuka\Downloads\98621f13ba9dc7757f327f8207eaa842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65" b="5983"/>
          <a:stretch/>
        </p:blipFill>
        <p:spPr bwMode="auto">
          <a:xfrm rot="16200000">
            <a:off x="1309801" y="2611541"/>
            <a:ext cx="2899939" cy="4890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4130953" y="5632239"/>
            <a:ext cx="936104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3075" idx="2"/>
          </p:cNvCxnSpPr>
          <p:nvPr/>
        </p:nvCxnSpPr>
        <p:spPr>
          <a:xfrm flipH="1">
            <a:off x="4995049" y="5056782"/>
            <a:ext cx="209964" cy="5329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491983" y="4509120"/>
            <a:ext cx="128714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effectLst/>
              </a:rPr>
              <a:t>maximum water reaching 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level</a:t>
            </a:r>
          </a:p>
          <a:p>
            <a:pPr algn="ctr"/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T.P. +13 m </a:t>
            </a:r>
            <a:endParaRPr lang="ja-JP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790228" y="5992279"/>
            <a:ext cx="620644" cy="514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411760" y="5909238"/>
            <a:ext cx="472004" cy="1887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538665" y="5632239"/>
            <a:ext cx="1449159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JRR-3</a:t>
            </a:r>
            <a:r>
              <a:rPr lang="en-US" altLang="ja-JP" sz="1200" dirty="0">
                <a:solidFill>
                  <a:schemeClr val="bg1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T.P. +19 m </a:t>
            </a:r>
            <a:endParaRPr lang="ja-JP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338446" y="5647073"/>
            <a:ext cx="3626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altLang="ja-JP" sz="2000" b="1" u="sng" dirty="0">
                <a:effectLst/>
                <a:latin typeface="Arial" charset="0"/>
              </a:rPr>
              <a:t>There is no need to take particular countermeasures.</a:t>
            </a:r>
          </a:p>
        </p:txBody>
      </p:sp>
    </p:spTree>
    <p:extLst>
      <p:ext uri="{BB962C8B-B14F-4D97-AF65-F5344CB8AC3E}">
        <p14:creationId xmlns="" xmlns:p14="http://schemas.microsoft.com/office/powerpoint/2010/main" val="27441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EEB8B-6E33-4DE9-812F-0F849F290C14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625" y="252240"/>
            <a:ext cx="835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 smtClean="0">
                <a:effectLst/>
                <a:latin typeface="Arial" charset="0"/>
              </a:rPr>
              <a:t>3.2.3</a:t>
            </a:r>
            <a:r>
              <a:rPr lang="ja-JP" altLang="en-US" sz="4000" b="1" dirty="0" smtClean="0">
                <a:effectLst/>
                <a:latin typeface="Arial" charset="0"/>
              </a:rPr>
              <a:t>  </a:t>
            </a:r>
            <a:r>
              <a:rPr lang="en-US" altLang="ja-JP" sz="4000" b="1" dirty="0" smtClean="0">
                <a:effectLst/>
                <a:latin typeface="Arial" charset="0"/>
              </a:rPr>
              <a:t>Evaluation </a:t>
            </a:r>
            <a:r>
              <a:rPr lang="en-US" altLang="ja-JP" sz="4000" b="1" dirty="0">
                <a:effectLst/>
                <a:latin typeface="Arial" charset="0"/>
              </a:rPr>
              <a:t>of </a:t>
            </a:r>
            <a:r>
              <a:rPr lang="en-US" altLang="ja-JP" sz="4000" b="1" dirty="0" smtClean="0">
                <a:latin typeface="Arial" charset="0"/>
              </a:rPr>
              <a:t>tornados</a:t>
            </a:r>
          </a:p>
          <a:p>
            <a:pPr algn="r">
              <a:defRPr/>
            </a:pPr>
            <a:r>
              <a:rPr lang="en-US" altLang="ja-JP" sz="4000" b="1" dirty="0" smtClean="0">
                <a:latin typeface="Arial" charset="0"/>
              </a:rPr>
              <a:t> </a:t>
            </a:r>
            <a:r>
              <a:rPr lang="en-US" altLang="ja-JP" sz="4000" b="1" dirty="0">
                <a:latin typeface="Arial" charset="0"/>
              </a:rPr>
              <a:t>and volcanic eruptions</a:t>
            </a:r>
            <a:endParaRPr lang="ja-JP" altLang="en-US" sz="4000" b="1" dirty="0">
              <a:latin typeface="Arial" charset="0"/>
            </a:endParaRPr>
          </a:p>
        </p:txBody>
      </p:sp>
      <p:sp>
        <p:nvSpPr>
          <p:cNvPr id="22532" name="テキスト ボックス 4"/>
          <p:cNvSpPr txBox="1">
            <a:spLocks noChangeArrowheads="1"/>
          </p:cNvSpPr>
          <p:nvPr/>
        </p:nvSpPr>
        <p:spPr bwMode="auto">
          <a:xfrm>
            <a:off x="179512" y="1631407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ja-JP" altLang="en-US" dirty="0" smtClean="0">
                <a:effectLst/>
                <a:latin typeface="Arial" pitchFamily="34" charset="0"/>
                <a:ea typeface="ＭＳ Ｐゴシック" pitchFamily="50" charset="-128"/>
              </a:rPr>
              <a:t>○ </a:t>
            </a:r>
            <a:r>
              <a:rPr lang="en-US" altLang="ja-JP" dirty="0" smtClean="0">
                <a:effectLst/>
                <a:latin typeface="Arial" pitchFamily="34" charset="0"/>
                <a:ea typeface="ＭＳ Ｐゴシック" pitchFamily="50" charset="-128"/>
              </a:rPr>
              <a:t>Tornados</a:t>
            </a:r>
            <a:endParaRPr lang="ja-JP" altLang="en-US" dirty="0"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2533" name="テキスト ボックス 5"/>
          <p:cNvSpPr txBox="1">
            <a:spLocks noChangeArrowheads="1"/>
          </p:cNvSpPr>
          <p:nvPr/>
        </p:nvSpPr>
        <p:spPr bwMode="auto">
          <a:xfrm>
            <a:off x="251520" y="4313319"/>
            <a:ext cx="4034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ja-JP" altLang="en-US" dirty="0" smtClean="0">
                <a:effectLst/>
                <a:latin typeface="Arial" pitchFamily="34" charset="0"/>
                <a:ea typeface="ＭＳ Ｐゴシック" pitchFamily="50" charset="-128"/>
              </a:rPr>
              <a:t>○ </a:t>
            </a:r>
            <a:r>
              <a:rPr lang="en-US" altLang="ja-JP" dirty="0" smtClean="0">
                <a:effectLst/>
                <a:latin typeface="Arial" pitchFamily="34" charset="0"/>
                <a:ea typeface="ＭＳ Ｐゴシック" pitchFamily="50" charset="-128"/>
              </a:rPr>
              <a:t>Volcanic </a:t>
            </a:r>
            <a:r>
              <a:rPr lang="en-US" altLang="ja-JP" dirty="0">
                <a:effectLst/>
                <a:latin typeface="Arial" pitchFamily="34" charset="0"/>
                <a:ea typeface="ＭＳ Ｐゴシック" pitchFamily="50" charset="-128"/>
              </a:rPr>
              <a:t>eruptions</a:t>
            </a:r>
            <a:endParaRPr lang="ja-JP" altLang="en-US" dirty="0"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4449" y="2152728"/>
            <a:ext cx="7921625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effectLst/>
                <a:latin typeface="Arial" charset="0"/>
              </a:rPr>
              <a:t>A</a:t>
            </a:r>
            <a:r>
              <a:rPr lang="en-US" altLang="ja-JP" sz="2400" dirty="0" smtClean="0">
                <a:effectLst/>
                <a:latin typeface="Arial" charset="0"/>
              </a:rPr>
              <a:t> design basis tornado has </a:t>
            </a:r>
            <a:r>
              <a:rPr lang="en-US" altLang="ja-JP" sz="2400" dirty="0">
                <a:effectLst/>
                <a:latin typeface="Arial" charset="0"/>
              </a:rPr>
              <a:t>been defined </a:t>
            </a:r>
            <a:r>
              <a:rPr lang="en-US" altLang="ja-JP" sz="2400" dirty="0" smtClean="0">
                <a:effectLst/>
                <a:latin typeface="Arial" charset="0"/>
              </a:rPr>
              <a:t>based </a:t>
            </a:r>
            <a:r>
              <a:rPr lang="en-US" altLang="ja-JP" sz="2400" dirty="0">
                <a:effectLst/>
                <a:latin typeface="Arial" charset="0"/>
              </a:rPr>
              <a:t>on the maximum wind speed </a:t>
            </a:r>
            <a:r>
              <a:rPr lang="en-US" altLang="ja-JP" sz="2400" dirty="0" smtClean="0">
                <a:effectLst/>
                <a:latin typeface="Arial" charset="0"/>
              </a:rPr>
              <a:t>92 m/s of </a:t>
            </a:r>
            <a:r>
              <a:rPr lang="en-US" altLang="ja-JP" sz="2400" dirty="0">
                <a:effectLst/>
                <a:latin typeface="Arial" charset="0"/>
              </a:rPr>
              <a:t>tornados previously occurring in </a:t>
            </a:r>
            <a:r>
              <a:rPr lang="en-US" altLang="ja-JP" sz="2400" dirty="0" smtClean="0">
                <a:effectLst/>
                <a:latin typeface="Arial" charset="0"/>
              </a:rPr>
              <a:t>Japan.</a:t>
            </a:r>
          </a:p>
          <a:p>
            <a:pPr marL="342900" indent="-342900" eaLnBrk="0" hangingPunct="0"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ja-JP" sz="2400" dirty="0">
                <a:effectLst/>
              </a:rPr>
              <a:t>The reactor building of JRR-3 would not be ruined by the tornado or flying objects.</a:t>
            </a:r>
            <a:endParaRPr lang="en-US" altLang="ja-JP" sz="2200" dirty="0">
              <a:effectLst/>
              <a:latin typeface="Arial" charset="0"/>
            </a:endParaRPr>
          </a:p>
        </p:txBody>
      </p:sp>
      <p:sp>
        <p:nvSpPr>
          <p:cNvPr id="22535" name="正方形/長方形 7"/>
          <p:cNvSpPr>
            <a:spLocks noChangeArrowheads="1"/>
          </p:cNvSpPr>
          <p:nvPr/>
        </p:nvSpPr>
        <p:spPr bwMode="auto">
          <a:xfrm>
            <a:off x="863600" y="5085184"/>
            <a:ext cx="802888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GB" altLang="ja-JP" sz="2400" dirty="0">
                <a:effectLst/>
              </a:rPr>
              <a:t>The nearest volcano is located 88km away from JRR-3</a:t>
            </a:r>
            <a:r>
              <a:rPr lang="en-GB" altLang="ja-JP" sz="2400" dirty="0" smtClean="0">
                <a:effectLst/>
              </a:rPr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GB" altLang="ja-JP" sz="2400" dirty="0" smtClean="0">
                <a:effectLst/>
              </a:rPr>
              <a:t> </a:t>
            </a:r>
            <a:r>
              <a:rPr lang="en-GB" altLang="ja-JP" sz="2400" dirty="0">
                <a:effectLst/>
              </a:rPr>
              <a:t>Safety functions would not be lost by the falling tephra (volcanic ash).</a:t>
            </a:r>
            <a:endParaRPr lang="en-US" altLang="ja-JP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4" name="正方形/長方形 3"/>
          <p:cNvSpPr/>
          <p:nvPr/>
        </p:nvSpPr>
        <p:spPr>
          <a:xfrm>
            <a:off x="395536" y="14342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n-US" altLang="ja-JP" sz="2400" dirty="0">
                <a:effectLst/>
              </a:rPr>
              <a:t>【</a:t>
            </a:r>
            <a:r>
              <a:rPr lang="en-GB" altLang="ja-JP" sz="2400" dirty="0" smtClean="0">
                <a:effectLst/>
              </a:rPr>
              <a:t>Fire Protection</a:t>
            </a:r>
            <a:r>
              <a:rPr lang="en-US" altLang="ja-JP" sz="2400" dirty="0" smtClean="0">
                <a:effectLst/>
              </a:rPr>
              <a:t>】</a:t>
            </a:r>
            <a:endParaRPr lang="ja-JP" altLang="ja-JP" sz="2400" dirty="0">
              <a:effectLst/>
            </a:endParaRPr>
          </a:p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en-GB" altLang="ja-JP" sz="2400" dirty="0" smtClean="0">
                <a:effectLst/>
              </a:rPr>
              <a:t>Important </a:t>
            </a:r>
            <a:r>
              <a:rPr lang="en-GB" altLang="ja-JP" sz="2400" dirty="0">
                <a:effectLst/>
              </a:rPr>
              <a:t>cable </a:t>
            </a:r>
            <a:r>
              <a:rPr lang="en-GB" altLang="ja-JP" sz="2400" dirty="0" smtClean="0">
                <a:effectLst/>
              </a:rPr>
              <a:t>(signal </a:t>
            </a:r>
            <a:r>
              <a:rPr lang="en-GB" altLang="ja-JP" sz="2400" dirty="0">
                <a:effectLst/>
              </a:rPr>
              <a:t>cable, power supply cable and communication </a:t>
            </a:r>
            <a:r>
              <a:rPr lang="en-GB" altLang="ja-JP" sz="2400" dirty="0" smtClean="0">
                <a:effectLst/>
              </a:rPr>
              <a:t>cable) </a:t>
            </a:r>
            <a:r>
              <a:rPr lang="en-GB" altLang="ja-JP" sz="2400" dirty="0">
                <a:effectLst/>
              </a:rPr>
              <a:t>are flame resistant as a fire prevention</a:t>
            </a:r>
            <a:r>
              <a:rPr lang="en-GB" altLang="ja-JP" sz="2400" dirty="0" smtClean="0">
                <a:effectLst/>
              </a:rPr>
              <a:t>.</a:t>
            </a:r>
          </a:p>
          <a:p>
            <a:pPr hangingPunct="0"/>
            <a:endParaRPr lang="ja-JP" altLang="ja-JP" sz="2400" dirty="0">
              <a:effectLst/>
            </a:endParaRPr>
          </a:p>
          <a:p>
            <a:pPr lvl="0" hangingPunct="0"/>
            <a:r>
              <a:rPr lang="en-US" altLang="ja-JP" sz="2400" dirty="0" smtClean="0">
                <a:effectLst/>
              </a:rPr>
              <a:t>【</a:t>
            </a:r>
            <a:r>
              <a:rPr lang="en-GB" altLang="ja-JP" sz="2400" dirty="0" smtClean="0">
                <a:effectLst/>
              </a:rPr>
              <a:t>Internal Flooding</a:t>
            </a:r>
            <a:r>
              <a:rPr lang="en-US" altLang="ja-JP" sz="2400" dirty="0" smtClean="0">
                <a:effectLst/>
              </a:rPr>
              <a:t>】</a:t>
            </a:r>
            <a:endParaRPr lang="ja-JP" altLang="ja-JP" sz="2400" dirty="0">
              <a:effectLst/>
            </a:endParaRPr>
          </a:p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effectLst/>
              </a:rPr>
              <a:t>The safety function of shutdown system and cooling system will not be impaired by the internal flooding.</a:t>
            </a:r>
          </a:p>
          <a:p>
            <a:pPr marL="342900" indent="-342900" hangingPunct="0"/>
            <a:r>
              <a:rPr lang="en-US" altLang="ja-JP" sz="2400" dirty="0" smtClean="0">
                <a:effectLst/>
              </a:rPr>
              <a:t>   (Internal </a:t>
            </a:r>
            <a:r>
              <a:rPr lang="en-US" altLang="ja-JP" sz="2400" dirty="0">
                <a:effectLst/>
              </a:rPr>
              <a:t>flooding </a:t>
            </a:r>
            <a:r>
              <a:rPr lang="en-US" altLang="ja-JP" sz="2400" dirty="0" smtClean="0">
                <a:effectLst/>
              </a:rPr>
              <a:t>may be </a:t>
            </a:r>
            <a:r>
              <a:rPr lang="en-US" altLang="ja-JP" sz="2400" dirty="0">
                <a:effectLst/>
              </a:rPr>
              <a:t>caused by failure </a:t>
            </a:r>
            <a:r>
              <a:rPr lang="en-US" altLang="ja-JP" sz="2400" dirty="0" smtClean="0">
                <a:effectLst/>
              </a:rPr>
              <a:t>of equipment </a:t>
            </a:r>
            <a:r>
              <a:rPr lang="en-US" altLang="ja-JP" sz="2400" dirty="0">
                <a:effectLst/>
              </a:rPr>
              <a:t>or piping, the operation of the fire protection system, or sloshing in the spent fuel </a:t>
            </a:r>
            <a:r>
              <a:rPr lang="en-US" altLang="ja-JP" sz="2400" dirty="0" smtClean="0">
                <a:effectLst/>
              </a:rPr>
              <a:t>pool.)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624" y="260648"/>
            <a:ext cx="8715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/>
                <a:latin typeface="Arial" charset="0"/>
              </a:rPr>
              <a:t>3.2.4</a:t>
            </a:r>
            <a:r>
              <a:rPr lang="ja-JP" altLang="en-US" b="1" dirty="0" smtClean="0">
                <a:effectLst/>
                <a:latin typeface="Arial" charset="0"/>
              </a:rPr>
              <a:t>  </a:t>
            </a:r>
            <a:r>
              <a:rPr lang="en-US" altLang="ja-JP" b="1" dirty="0" smtClean="0">
                <a:effectLst/>
                <a:latin typeface="Arial" charset="0"/>
              </a:rPr>
              <a:t>Fire Protection and Internal Flooding</a:t>
            </a:r>
            <a:endParaRPr lang="ja-JP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39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>
          <a:xfrm>
            <a:off x="251520" y="1456323"/>
            <a:ext cx="85358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n-US" altLang="ja-JP" sz="2400" dirty="0">
                <a:effectLst/>
              </a:rPr>
              <a:t>【</a:t>
            </a:r>
            <a:r>
              <a:rPr lang="en-GB" altLang="ja-JP" sz="2400" dirty="0" smtClean="0">
                <a:effectLst/>
              </a:rPr>
              <a:t>Communication Systems</a:t>
            </a:r>
            <a:r>
              <a:rPr lang="en-US" altLang="ja-JP" sz="2400" dirty="0" smtClean="0">
                <a:effectLst/>
              </a:rPr>
              <a:t>】</a:t>
            </a:r>
            <a:endParaRPr lang="ja-JP" altLang="ja-JP" sz="2400" dirty="0">
              <a:effectLst/>
            </a:endParaRPr>
          </a:p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en-GB" altLang="ja-JP" sz="2400" dirty="0" smtClean="0">
                <a:effectLst/>
              </a:rPr>
              <a:t>Communication systems can convey necessary information (instruction on operation, information of accident) to the people inside and outside of JRR-3.</a:t>
            </a:r>
          </a:p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en-GB" altLang="ja-JP" sz="2400" dirty="0" smtClean="0">
                <a:effectLst/>
              </a:rPr>
              <a:t>The communication systems </a:t>
            </a:r>
            <a:r>
              <a:rPr lang="en-GB" altLang="ja-JP" sz="2400" dirty="0">
                <a:effectLst/>
              </a:rPr>
              <a:t>have dedicated and diversified communication </a:t>
            </a:r>
            <a:r>
              <a:rPr lang="en-GB" altLang="ja-JP" sz="2400" dirty="0" smtClean="0">
                <a:effectLst/>
              </a:rPr>
              <a:t>lines. (specific </a:t>
            </a:r>
            <a:r>
              <a:rPr lang="en-GB" altLang="ja-JP" sz="2400" dirty="0">
                <a:effectLst/>
              </a:rPr>
              <a:t>cable/wireless lines and satellite telephone, </a:t>
            </a:r>
            <a:r>
              <a:rPr lang="en-GB" altLang="ja-JP" sz="2400" dirty="0" smtClean="0">
                <a:effectLst/>
              </a:rPr>
              <a:t>etc) </a:t>
            </a:r>
          </a:p>
          <a:p>
            <a:pPr hangingPunct="0"/>
            <a:endParaRPr lang="ja-JP" altLang="ja-JP" sz="2400" dirty="0">
              <a:effectLst/>
            </a:endParaRPr>
          </a:p>
          <a:p>
            <a:pPr lvl="0" hangingPunct="0"/>
            <a:r>
              <a:rPr lang="en-US" altLang="ja-JP" sz="2400" dirty="0" smtClean="0">
                <a:effectLst/>
              </a:rPr>
              <a:t>【</a:t>
            </a:r>
            <a:r>
              <a:rPr lang="en-GB" altLang="ja-JP" sz="2400" dirty="0" smtClean="0">
                <a:effectLst/>
              </a:rPr>
              <a:t>Loss </a:t>
            </a:r>
            <a:r>
              <a:rPr lang="en-GB" altLang="ja-JP" sz="2400" dirty="0">
                <a:effectLst/>
              </a:rPr>
              <a:t>of External Power </a:t>
            </a:r>
            <a:r>
              <a:rPr lang="en-GB" altLang="ja-JP" sz="2400" dirty="0" smtClean="0">
                <a:effectLst/>
              </a:rPr>
              <a:t>Supply</a:t>
            </a:r>
            <a:r>
              <a:rPr lang="en-US" altLang="ja-JP" sz="2400" dirty="0" smtClean="0">
                <a:effectLst/>
              </a:rPr>
              <a:t>】</a:t>
            </a:r>
            <a:endParaRPr lang="ja-JP" altLang="ja-JP" sz="2400" dirty="0">
              <a:effectLst/>
            </a:endParaRPr>
          </a:p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en-GB" altLang="ja-JP" sz="2400" dirty="0" smtClean="0">
                <a:effectLst/>
              </a:rPr>
              <a:t>When </a:t>
            </a:r>
            <a:r>
              <a:rPr lang="en-GB" altLang="ja-JP" sz="2400" dirty="0">
                <a:effectLst/>
              </a:rPr>
              <a:t>the power supply from off-site is lost, the reactor can safety be shut down automatically and the cooling after shutdown can be achievable by emergency AC power and natural </a:t>
            </a:r>
            <a:r>
              <a:rPr lang="en-GB" altLang="ja-JP" sz="2400" dirty="0" smtClean="0">
                <a:effectLst/>
              </a:rPr>
              <a:t>circulation.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624" y="252240"/>
            <a:ext cx="8535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en-US" altLang="ja-JP" sz="2800" b="1" dirty="0" smtClean="0">
                <a:effectLst/>
                <a:latin typeface="Arial" charset="0"/>
              </a:rPr>
              <a:t>3.2.5</a:t>
            </a:r>
            <a:r>
              <a:rPr lang="ja-JP" altLang="en-US" sz="2800" b="1" dirty="0" smtClean="0">
                <a:effectLst/>
                <a:latin typeface="Arial" charset="0"/>
              </a:rPr>
              <a:t> </a:t>
            </a:r>
            <a:r>
              <a:rPr lang="en-GB" altLang="ja-JP" sz="2800" dirty="0">
                <a:effectLst/>
              </a:rPr>
              <a:t>Communication </a:t>
            </a:r>
            <a:r>
              <a:rPr lang="en-GB" altLang="ja-JP" sz="2800" dirty="0" smtClean="0">
                <a:effectLst/>
              </a:rPr>
              <a:t>Systems and </a:t>
            </a:r>
          </a:p>
          <a:p>
            <a:pPr hangingPunct="0"/>
            <a:r>
              <a:rPr lang="en-GB" altLang="ja-JP" sz="2800" dirty="0">
                <a:effectLst/>
              </a:rPr>
              <a:t> </a:t>
            </a:r>
            <a:r>
              <a:rPr lang="en-GB" altLang="ja-JP" sz="2800" dirty="0" smtClean="0">
                <a:effectLst/>
              </a:rPr>
              <a:t>                                 Loss </a:t>
            </a:r>
            <a:r>
              <a:rPr lang="en-GB" altLang="ja-JP" sz="2800" dirty="0">
                <a:effectLst/>
              </a:rPr>
              <a:t>of External Power </a:t>
            </a:r>
            <a:r>
              <a:rPr lang="en-GB" altLang="ja-JP" sz="2800" dirty="0" smtClean="0">
                <a:effectLst/>
              </a:rPr>
              <a:t>Supply</a:t>
            </a:r>
            <a:endParaRPr lang="ja-JP" altLang="ja-JP" sz="28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52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119A2-1194-40AA-9512-1F0EBCF2043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313" y="115888"/>
            <a:ext cx="84613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/>
                <a:latin typeface="Arial" charset="0"/>
              </a:rPr>
              <a:t>3.2.6</a:t>
            </a:r>
            <a:r>
              <a:rPr lang="ja-JP" altLang="en-US" b="1" dirty="0" smtClean="0">
                <a:effectLst/>
                <a:latin typeface="Arial" charset="0"/>
              </a:rPr>
              <a:t>  </a:t>
            </a:r>
            <a:r>
              <a:rPr lang="en-US" altLang="ja-JP" b="1" dirty="0" smtClean="0">
                <a:effectLst/>
                <a:latin typeface="Arial" charset="0"/>
              </a:rPr>
              <a:t>Evaluation of Beyond</a:t>
            </a:r>
          </a:p>
          <a:p>
            <a:pPr algn="r">
              <a:defRPr/>
            </a:pPr>
            <a:r>
              <a:rPr lang="en-US" altLang="ja-JP" b="1" dirty="0" smtClean="0">
                <a:effectLst/>
                <a:latin typeface="Arial" charset="0"/>
              </a:rPr>
              <a:t> </a:t>
            </a:r>
            <a:r>
              <a:rPr lang="en-US" altLang="ja-JP" b="1" dirty="0">
                <a:effectLst/>
                <a:latin typeface="Arial" charset="0"/>
              </a:rPr>
              <a:t>Design Basis Accidents (BDBA)</a:t>
            </a:r>
            <a:endParaRPr lang="ja-JP" altLang="en-US" b="1" dirty="0">
              <a:latin typeface="Arial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6908840"/>
              </p:ext>
            </p:extLst>
          </p:nvPr>
        </p:nvGraphicFramePr>
        <p:xfrm>
          <a:off x="179513" y="1447237"/>
          <a:ext cx="8750175" cy="509031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31388"/>
                <a:gridCol w="2541551"/>
                <a:gridCol w="4577236"/>
              </a:tblGrid>
              <a:tr h="33531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Conceivable event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Countermeasure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187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shutdown function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ja-JP" alt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rods 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 failed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 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control rods are</a:t>
                      </a:r>
                      <a:r>
                        <a:rPr kumimoji="1" lang="ja-JP" alt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inserted,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JRR-3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</a:t>
                      </a:r>
                      <a:r>
                        <a:rPr kumimoji="1"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shut</a:t>
                      </a:r>
                      <a:r>
                        <a:rPr kumimoji="1"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4</a:t>
                      </a:r>
                      <a:r>
                        <a:rPr kumimoji="1" lang="ja-JP" alt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control rods.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6691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cooling function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commercial  and emergency power supply (BLACKOUT)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JRR-3</a:t>
                      </a:r>
                      <a:r>
                        <a:rPr kumimoji="1" lang="en-US" altLang="ja-JP" sz="20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shutdown automatically</a:t>
                      </a:r>
                    </a:p>
                    <a:p>
                      <a:pPr algn="ctr"/>
                      <a:r>
                        <a:rPr kumimoji="1" lang="en-US" altLang="ja-JP" sz="20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kumimoji="1" lang="en-US" altLang="ja-JP" sz="20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removes its decay heat </a:t>
                      </a:r>
                    </a:p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the natural cooling</a:t>
                      </a:r>
                      <a:r>
                        <a:rPr kumimoji="1"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circulation. </a:t>
                      </a:r>
                      <a:endParaRPr kumimoji="1" lang="ja-JP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873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cooling water leakage (LOCA)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can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supply the</a:t>
                      </a:r>
                      <a:r>
                        <a:rPr kumimoji="1" lang="ja-JP" alt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pool</a:t>
                      </a:r>
                    </a:p>
                    <a:p>
                      <a:pPr algn="ctr"/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</a:t>
                      </a:r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lternative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by using</a:t>
                      </a:r>
                      <a:r>
                        <a:rPr kumimoji="1" lang="ja-JP" alt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injection pumps, water injection lines or buckets.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497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containment function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emergency exhaust function in case of fuel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failure accident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ventilation equipment is stopped, radioactive</a:t>
                      </a:r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materials are kept </a:t>
                      </a:r>
                    </a:p>
                    <a:p>
                      <a:pPr algn="ctr"/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reactor building</a:t>
                      </a:r>
                    </a:p>
                    <a:p>
                      <a:pPr algn="ctr"/>
                      <a:r>
                        <a:rPr kumimoji="1" lang="en-US" altLang="ja-JP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the isolation valves.</a:t>
                      </a:r>
                      <a:endParaRPr kumimoji="1" lang="ja-JP" alt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11DA9-5A29-4A24-BEE5-B7EEE2FB9821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5419" y="549052"/>
            <a:ext cx="3692525" cy="647700"/>
          </a:xfrm>
        </p:spPr>
        <p:txBody>
          <a:bodyPr>
            <a:noAutofit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altLang="ja-JP" sz="44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2048" y="1340769"/>
            <a:ext cx="8388424" cy="2880319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Damages by the Great East Japan Earthquake have not diminished the safety of the JRR-3.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ja-JP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had confirmed that JRR-3</a:t>
            </a:r>
            <a:r>
              <a:rPr lang="ja-JP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conforms to new regulatory requirements.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(Regulatory body review it. 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ja-JP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560" y="481166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ja-JP" sz="2000" b="1" dirty="0" smtClean="0">
                <a:cs typeface="Arial" panose="020B0604020202020204" pitchFamily="34" charset="0"/>
              </a:rPr>
              <a:t>We submitted an application document for re-operation to the regulatory body </a:t>
            </a:r>
            <a:r>
              <a:rPr lang="ja-JP" altLang="en-US" sz="2000" b="1" dirty="0" smtClean="0">
                <a:cs typeface="Arial" panose="020B0604020202020204" pitchFamily="34" charset="0"/>
              </a:rPr>
              <a:t> </a:t>
            </a:r>
            <a:r>
              <a:rPr lang="en-US" altLang="ja-JP" sz="2000" b="1" dirty="0" smtClean="0">
                <a:cs typeface="Arial" panose="020B0604020202020204" pitchFamily="34" charset="0"/>
              </a:rPr>
              <a:t>on September 26, 2014.</a:t>
            </a:r>
          </a:p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ja-JP" sz="2000" b="1" dirty="0" smtClean="0">
                <a:cs typeface="Arial" panose="020B0604020202020204" pitchFamily="34" charset="0"/>
              </a:rPr>
              <a:t>The over 10 review meetings were held by the regulatory body, and that is ongoing.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30" b="18199"/>
          <a:stretch>
            <a:fillRect/>
          </a:stretch>
        </p:blipFill>
        <p:spPr bwMode="auto">
          <a:xfrm>
            <a:off x="900113" y="757238"/>
            <a:ext cx="7431087" cy="5480050"/>
          </a:xfrm>
          <a:prstGeom prst="rect">
            <a:avLst/>
          </a:prstGeom>
          <a:noFill/>
          <a:ln w="88900" cap="sq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71550" y="1412875"/>
            <a:ext cx="73072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i="1" dirty="0"/>
              <a:t>Thank you for your attention!</a:t>
            </a:r>
            <a:endParaRPr lang="ja-JP" altLang="en-US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D6792-A219-42AE-9569-B44BDA54A3A2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>
          <a:xfrm>
            <a:off x="172520" y="1620089"/>
            <a:ext cx="8935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Arial" charset="0"/>
              </a:rPr>
              <a:t>2.</a:t>
            </a:r>
            <a:r>
              <a:rPr lang="ja-JP" altLang="en-US" b="1" dirty="0" smtClean="0">
                <a:latin typeface="Arial" charset="0"/>
              </a:rPr>
              <a:t> </a:t>
            </a:r>
            <a:r>
              <a:rPr lang="en-US" altLang="ja-JP" b="1" dirty="0" smtClean="0">
                <a:latin typeface="Arial" charset="0"/>
              </a:rPr>
              <a:t>Impact of the </a:t>
            </a:r>
            <a:r>
              <a:rPr lang="en-US" altLang="ja-JP" b="1" dirty="0">
                <a:latin typeface="Arial" charset="0"/>
              </a:rPr>
              <a:t>Great East Japan earthquake</a:t>
            </a:r>
            <a:endParaRPr lang="ja-JP" altLang="en-US" b="1" dirty="0">
              <a:latin typeface="Arial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512" y="3573016"/>
            <a:ext cx="73453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Arial" charset="0"/>
              </a:rPr>
              <a:t>3.</a:t>
            </a:r>
            <a:r>
              <a:rPr lang="ja-JP" altLang="en-US" b="1" dirty="0" smtClean="0">
                <a:latin typeface="Arial" charset="0"/>
              </a:rPr>
              <a:t> </a:t>
            </a:r>
            <a:r>
              <a:rPr lang="en-GB" altLang="ja-JP" b="1" dirty="0"/>
              <a:t>Work</a:t>
            </a:r>
            <a:r>
              <a:rPr lang="en-US" altLang="ja-JP" b="1" dirty="0" smtClean="0">
                <a:latin typeface="Arial" charset="0"/>
              </a:rPr>
              <a:t> </a:t>
            </a:r>
            <a:r>
              <a:rPr lang="en-US" altLang="ja-JP" b="1" dirty="0">
                <a:latin typeface="Arial" charset="0"/>
              </a:rPr>
              <a:t>for Re-operation</a:t>
            </a:r>
            <a:endParaRPr lang="ja-JP" altLang="en-US" b="1" dirty="0">
              <a:latin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0998" y="2780928"/>
            <a:ext cx="50931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ja-JP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2.2</a:t>
            </a:r>
            <a:r>
              <a:rPr lang="ja-JP" altLang="en-US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  </a:t>
            </a:r>
            <a:r>
              <a:rPr lang="en-US" altLang="ja-JP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Recovery works</a:t>
            </a:r>
            <a:endParaRPr lang="en-US" altLang="ja-JP" b="1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8194" y="4284385"/>
            <a:ext cx="7750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/>
                <a:latin typeface="Arial" charset="0"/>
              </a:rPr>
              <a:t>3.1</a:t>
            </a:r>
            <a:r>
              <a:rPr lang="ja-JP" altLang="en-US" b="1" dirty="0" smtClean="0">
                <a:effectLst/>
                <a:latin typeface="Arial" charset="0"/>
              </a:rPr>
              <a:t>   </a:t>
            </a:r>
            <a:r>
              <a:rPr lang="en-US" altLang="ja-JP" b="1" dirty="0" smtClean="0">
                <a:effectLst/>
                <a:latin typeface="Arial" charset="0"/>
              </a:rPr>
              <a:t>New </a:t>
            </a:r>
            <a:r>
              <a:rPr lang="en-US" altLang="ja-JP" b="1" dirty="0">
                <a:effectLst/>
                <a:latin typeface="Arial" charset="0"/>
              </a:rPr>
              <a:t>Regulatory </a:t>
            </a:r>
            <a:r>
              <a:rPr lang="en-US" altLang="ja-JP" b="1" dirty="0" smtClean="0">
                <a:effectLst/>
                <a:latin typeface="Arial" charset="0"/>
              </a:rPr>
              <a:t>Requirements</a:t>
            </a:r>
            <a:endParaRPr lang="ja-JP" altLang="en-US" b="1" dirty="0">
              <a:effectLst/>
              <a:latin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998" y="5088086"/>
            <a:ext cx="8333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/>
                <a:latin typeface="Arial" charset="0"/>
              </a:rPr>
              <a:t>3.2</a:t>
            </a:r>
            <a:r>
              <a:rPr lang="ja-JP" altLang="en-US" b="1" dirty="0" smtClean="0">
                <a:effectLst/>
                <a:latin typeface="Arial" charset="0"/>
              </a:rPr>
              <a:t>   </a:t>
            </a:r>
            <a:r>
              <a:rPr lang="en-US" altLang="ja-JP" b="1" dirty="0" smtClean="0">
                <a:effectLst/>
                <a:latin typeface="Arial" charset="0"/>
              </a:rPr>
              <a:t>Verify </a:t>
            </a:r>
            <a:r>
              <a:rPr lang="en-US" altLang="ja-JP" b="1" dirty="0">
                <a:effectLst/>
                <a:latin typeface="Arial" charset="0"/>
              </a:rPr>
              <a:t>Conformity to </a:t>
            </a:r>
            <a:endParaRPr lang="en-US" altLang="ja-JP" b="1" dirty="0" smtClean="0">
              <a:effectLst/>
              <a:latin typeface="Arial" charset="0"/>
            </a:endParaRPr>
          </a:p>
          <a:p>
            <a:pPr>
              <a:defRPr/>
            </a:pPr>
            <a:r>
              <a:rPr lang="en-US" altLang="ja-JP" b="1" dirty="0">
                <a:effectLst/>
                <a:latin typeface="Arial" charset="0"/>
              </a:rPr>
              <a:t> </a:t>
            </a:r>
            <a:r>
              <a:rPr lang="en-US" altLang="ja-JP" b="1" dirty="0" smtClean="0">
                <a:effectLst/>
                <a:latin typeface="Arial" charset="0"/>
              </a:rPr>
              <a:t>                   New </a:t>
            </a:r>
            <a:r>
              <a:rPr lang="en-US" altLang="ja-JP" b="1" dirty="0">
                <a:effectLst/>
                <a:latin typeface="Arial" charset="0"/>
              </a:rPr>
              <a:t>Regulatory Requirements</a:t>
            </a:r>
            <a:endParaRPr lang="ja-JP" altLang="en-US" b="1" dirty="0">
              <a:latin typeface="Arial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9512" y="790121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Arial" charset="0"/>
              </a:rPr>
              <a:t>1.</a:t>
            </a:r>
            <a:r>
              <a:rPr lang="ja-JP" altLang="en-US" b="1" dirty="0" smtClean="0">
                <a:latin typeface="Arial" charset="0"/>
              </a:rPr>
              <a:t> </a:t>
            </a:r>
            <a:r>
              <a:rPr lang="en-US" altLang="ja-JP" b="1" dirty="0" smtClean="0">
                <a:latin typeface="Arial" charset="0"/>
              </a:rPr>
              <a:t>Introduction</a:t>
            </a:r>
            <a:endParaRPr lang="ja-JP" altLang="en-US" b="1" dirty="0">
              <a:latin typeface="Arial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38194" y="2132856"/>
            <a:ext cx="7534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ja-JP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2.1</a:t>
            </a:r>
            <a:r>
              <a:rPr lang="ja-JP" altLang="en-US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  </a:t>
            </a:r>
            <a:r>
              <a:rPr lang="en-US" altLang="ja-JP" b="1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Post-quake </a:t>
            </a:r>
            <a:r>
              <a:rPr lang="en-US" altLang="ja-JP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situation</a:t>
            </a:r>
            <a:endParaRPr lang="en-US" altLang="ja-JP" b="1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67544" y="999803"/>
            <a:ext cx="5400600" cy="134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Reactor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Type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：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Swimming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pool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type</a:t>
            </a:r>
            <a:endParaRPr lang="en-US" altLang="ja-JP" sz="2400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Thermal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Power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：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20MW</a:t>
            </a:r>
            <a:endParaRPr lang="en-US" altLang="ja-JP" sz="2400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1st criticality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：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March 22nd,1990</a:t>
            </a:r>
            <a:endParaRPr lang="en-US" altLang="ja-JP" sz="2400" baseline="30000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35292" y="232504"/>
            <a:ext cx="759309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1.1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JRR-3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(Japan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R.R.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No.3)</a:t>
            </a:r>
            <a:endParaRPr lang="en-US" altLang="ja-JP" sz="4000" b="1" dirty="0">
              <a:effectLst/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11268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585913"/>
            <a:ext cx="37623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4490"/>
            <a:ext cx="5094734" cy="350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76373-EE9F-43B0-9CFA-A4EFE04D797B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8016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正方形/長方形 4"/>
          <p:cNvSpPr/>
          <p:nvPr/>
        </p:nvSpPr>
        <p:spPr>
          <a:xfrm>
            <a:off x="611560" y="3348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>
                <a:effectLst/>
              </a:rPr>
              <a:t>1.2  Safety Characteristics </a:t>
            </a:r>
            <a:r>
              <a:rPr lang="en-US" altLang="ja-JP" sz="3600" dirty="0">
                <a:effectLst/>
              </a:rPr>
              <a:t>of JRR-3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340768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The thermal power of JRR-3 is </a:t>
            </a:r>
            <a:r>
              <a:rPr lang="en-US" altLang="ja-JP" sz="2800" dirty="0"/>
              <a:t>1/100 of power rector.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Cooling water </a:t>
            </a:r>
            <a:r>
              <a:rPr lang="en-US" altLang="ja-JP" sz="2800" dirty="0"/>
              <a:t>is under ordinary temperature and normal </a:t>
            </a:r>
            <a:r>
              <a:rPr lang="en-US" altLang="ja-JP" sz="2800" dirty="0" smtClean="0"/>
              <a:t>pressure.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 safety protection systems are designed with redundancy.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ffectLst/>
              </a:rPr>
              <a:t>The </a:t>
            </a:r>
            <a:r>
              <a:rPr lang="en-US" altLang="ja-JP" sz="2800" dirty="0">
                <a:effectLst/>
              </a:rPr>
              <a:t>reactor is shut down </a:t>
            </a:r>
            <a:r>
              <a:rPr lang="en-US" altLang="ja-JP" sz="2800" dirty="0" smtClean="0">
                <a:effectLst/>
              </a:rPr>
              <a:t>automatically without power supply in case of accidents.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/>
              <a:t>The fission product decay </a:t>
            </a:r>
            <a:r>
              <a:rPr lang="en-US" altLang="ja-JP" sz="2800" dirty="0" smtClean="0"/>
              <a:t>heat can </a:t>
            </a:r>
            <a:r>
              <a:rPr lang="en-US" altLang="ja-JP" sz="2800" dirty="0"/>
              <a:t>be removed by natural circulation of the cooling </a:t>
            </a:r>
            <a:r>
              <a:rPr lang="en-US" altLang="ja-JP" sz="2800" dirty="0" smtClean="0"/>
              <a:t>water.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/>
              <a:t>JRR-3 has </a:t>
            </a:r>
            <a:r>
              <a:rPr lang="en-US" altLang="ja-JP" sz="2800" dirty="0" smtClean="0"/>
              <a:t>a successful accessibility .</a:t>
            </a:r>
          </a:p>
        </p:txBody>
      </p:sp>
    </p:spTree>
    <p:extLst>
      <p:ext uri="{BB962C8B-B14F-4D97-AF65-F5344CB8AC3E}">
        <p14:creationId xmlns="" xmlns:p14="http://schemas.microsoft.com/office/powerpoint/2010/main" val="328146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38313" y="332656"/>
            <a:ext cx="85541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ja-JP" sz="4000" b="1" dirty="0">
                <a:effectLst/>
                <a:latin typeface="Arial" pitchFamily="34" charset="0"/>
                <a:ea typeface="ＭＳ Ｐゴシック" pitchFamily="50" charset="-128"/>
              </a:rPr>
              <a:t>2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</a:rPr>
              <a:t>.1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</a:rPr>
              <a:t> 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</a:rPr>
              <a:t>Post-quake </a:t>
            </a:r>
            <a:r>
              <a:rPr lang="en-US" altLang="ja-JP" sz="4000" b="1" dirty="0">
                <a:effectLst/>
                <a:latin typeface="Arial" pitchFamily="34" charset="0"/>
                <a:ea typeface="ＭＳ Ｐゴシック" pitchFamily="50" charset="-128"/>
              </a:rPr>
              <a:t>situation of JRR-3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38313" y="3024914"/>
            <a:ext cx="8785225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Nuclear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fuels and reactor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containment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system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were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checked.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Tx/>
              <a:buSzTx/>
              <a:buFont typeface="Arial" pitchFamily="34" charset="0"/>
              <a:buChar char="•"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Fuels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stayed in normal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position. No damaged.</a:t>
            </a:r>
            <a:endParaRPr lang="en-US" altLang="ja-JP" sz="2400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Tx/>
              <a:buSzTx/>
              <a:buFont typeface="Arial" pitchFamily="34" charset="0"/>
              <a:buChar char="•"/>
            </a:pP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No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release of radioactive materials to environment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Tx/>
              <a:buSzTx/>
              <a:buNone/>
            </a:pPr>
            <a:endParaRPr lang="en-US" altLang="ja-JP" sz="2400" dirty="0"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Reactor building and equipment important for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safety survived without getting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serious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damage.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60089" y="1310877"/>
            <a:ext cx="8710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</a:rPr>
              <a:t>【March 11,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2011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(Fri.)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14:46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】</a:t>
            </a:r>
            <a:endParaRPr lang="en-US" altLang="ja-JP" sz="2400" dirty="0">
              <a:effectLst/>
              <a:latin typeface="Arial" pitchFamily="34" charset="0"/>
              <a:ea typeface="ＭＳ Ｐゴシック" pitchFamily="50" charset="-128"/>
            </a:endParaRPr>
          </a:p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Strong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</a:rPr>
              <a:t>earthquake with the seismic energy of magnitude 9.0</a:t>
            </a:r>
          </a:p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JRR-3 was not operated for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periodic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inspection.</a:t>
            </a: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01593-7438-4F1A-90E9-51D05BEC4941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05699-C65C-4224-B0DB-E57B432D5A66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14339" name="Text Box 27"/>
          <p:cNvSpPr txBox="1">
            <a:spLocks noChangeArrowheads="1"/>
          </p:cNvSpPr>
          <p:nvPr/>
        </p:nvSpPr>
        <p:spPr bwMode="auto">
          <a:xfrm>
            <a:off x="539552" y="100573"/>
            <a:ext cx="6480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2.2 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Recovery works (1/2</a:t>
            </a:r>
            <a:r>
              <a:rPr lang="en-US" altLang="ja-JP" sz="4000" b="1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</p:txBody>
      </p:sp>
      <p:graphicFrame>
        <p:nvGraphicFramePr>
          <p:cNvPr id="34878" name="Group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512438"/>
              </p:ext>
            </p:extLst>
          </p:nvPr>
        </p:nvGraphicFramePr>
        <p:xfrm>
          <a:off x="250825" y="836613"/>
          <a:ext cx="8713788" cy="5708120"/>
        </p:xfrm>
        <a:graphic>
          <a:graphicData uri="http://schemas.openxmlformats.org/drawingml/2006/table">
            <a:tbl>
              <a:tblPr/>
              <a:tblGrid>
                <a:gridCol w="2905125"/>
                <a:gridCol w="2903538"/>
                <a:gridCol w="2905125"/>
              </a:tblGrid>
              <a:tr h="416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Before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After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49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Ground  sinking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75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Emergency exhaust piping system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50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Ceiling panel in reactor building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4362" name="Picture 37" descr="CA390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46" y="4832374"/>
            <a:ext cx="2480168" cy="16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6" descr="CA390808"/>
          <p:cNvPicPr>
            <a:picLocks noChangeAspect="1" noChangeArrowheads="1"/>
          </p:cNvPicPr>
          <p:nvPr/>
        </p:nvPicPr>
        <p:blipFill>
          <a:blip r:embed="rId4" cstate="print">
            <a:lum bright="30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32373"/>
            <a:ext cx="2483024" cy="169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53" y="1341438"/>
            <a:ext cx="2490036" cy="168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5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57" y="3068960"/>
            <a:ext cx="2479032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6" name="Picture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98" y="3068960"/>
            <a:ext cx="2546815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7" name="Picture 6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322388"/>
            <a:ext cx="2515766" cy="17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9BFB-6E75-478E-BF8A-A765AF25D029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5363" name="Text Box 27"/>
          <p:cNvSpPr txBox="1">
            <a:spLocks noChangeArrowheads="1"/>
          </p:cNvSpPr>
          <p:nvPr/>
        </p:nvSpPr>
        <p:spPr bwMode="auto">
          <a:xfrm>
            <a:off x="539552" y="154716"/>
            <a:ext cx="6264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2.2</a:t>
            </a:r>
            <a:r>
              <a:rPr lang="ja-JP" altLang="en-US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  </a:t>
            </a:r>
            <a:r>
              <a:rPr lang="en-US" altLang="ja-JP" sz="4000" b="1" dirty="0" smtClean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Recovery </a:t>
            </a:r>
            <a:r>
              <a:rPr lang="en-US" altLang="ja-JP" sz="4000" b="1" dirty="0"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works (2/2)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5" y="2982941"/>
            <a:ext cx="4062777" cy="30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6" y="2982940"/>
            <a:ext cx="4037919" cy="30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正方形/長方形 3"/>
          <p:cNvSpPr>
            <a:spLocks noChangeArrowheads="1"/>
          </p:cNvSpPr>
          <p:nvPr/>
        </p:nvSpPr>
        <p:spPr bwMode="auto">
          <a:xfrm>
            <a:off x="357188" y="953588"/>
            <a:ext cx="8400851" cy="13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kumimoji="1" sz="3200">
                <a:solidFill>
                  <a:schemeClr val="tx1"/>
                </a:solidFill>
                <a:latin typeface="Rockwell"/>
                <a:ea typeface="HG明朝B" pitchFamily="17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kumimoji="1" sz="2600">
                <a:solidFill>
                  <a:schemeClr val="tx1"/>
                </a:solidFill>
                <a:latin typeface="Rockwell"/>
                <a:ea typeface="HG明朝B" pitchFamily="17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300">
                <a:solidFill>
                  <a:schemeClr val="tx1"/>
                </a:solidFill>
                <a:latin typeface="Rockwell"/>
                <a:ea typeface="HG明朝B" pitchFamily="17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Rockwell"/>
                <a:ea typeface="HG明朝B" pitchFamily="17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1685C"/>
              </a:buClr>
              <a:buSzPct val="100000"/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Rockwell"/>
                <a:ea typeface="HG明朝B" pitchFamily="17" charset="-128"/>
              </a:defRPr>
            </a:lvl9pPr>
          </a:lstStyle>
          <a:p>
            <a:pPr eaLnBrk="1" hangingPunct="1">
              <a:buClrTx/>
              <a:buSzTx/>
              <a:buFont typeface="Wingdings" pitchFamily="2" charset="2"/>
              <a:buChar char="Ø"/>
            </a:pP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</a:rPr>
              <a:t>Cracks of reinforced concrete structure were investigated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.</a:t>
            </a:r>
            <a:endParaRPr lang="en-US" altLang="ja-JP" sz="2400" dirty="0">
              <a:effectLst/>
              <a:latin typeface="Arial" pitchFamily="34" charset="0"/>
              <a:ea typeface="ＭＳ Ｐゴシック" pitchFamily="50" charset="-128"/>
            </a:endParaRPr>
          </a:p>
          <a:p>
            <a:pPr lvl="1" eaLnBrk="1" hangingPunct="1">
              <a:buClrTx/>
              <a:buSzTx/>
              <a:buFont typeface="Arial" pitchFamily="34" charset="0"/>
              <a:buChar char="•"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The </a:t>
            </a:r>
            <a:r>
              <a:rPr lang="en-US" altLang="ja-JP" sz="2400" dirty="0">
                <a:effectLst/>
                <a:latin typeface="Arial" pitchFamily="34" charset="0"/>
                <a:ea typeface="ＭＳ Ｐゴシック" pitchFamily="50" charset="-128"/>
              </a:rPr>
              <a:t>cracks were mostly less than 1mm in width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ClrTx/>
              <a:buSzTx/>
              <a:buFont typeface="Arial" pitchFamily="34" charset="0"/>
              <a:buChar char="•"/>
            </a:pP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Exfoliation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or</a:t>
            </a:r>
            <a:r>
              <a:rPr lang="ja-JP" altLang="en-US" sz="2400" dirty="0" smtClean="0">
                <a:effectLst/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effectLst/>
                <a:latin typeface="Arial" pitchFamily="34" charset="0"/>
                <a:ea typeface="ＭＳ Ｐゴシック" pitchFamily="50" charset="-128"/>
              </a:rPr>
              <a:t>falling was not found.</a:t>
            </a:r>
            <a:endParaRPr lang="ja-JP" altLang="en-US" sz="2400" dirty="0" smtClean="0"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66850" y="2610517"/>
            <a:ext cx="23050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Arial" charset="0"/>
              </a:rPr>
              <a:t>Reactor building</a:t>
            </a:r>
            <a:endParaRPr lang="ja-JP" altLang="en-US" sz="2000" dirty="0">
              <a:latin typeface="Arial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27245" y="2582830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Arial" charset="0"/>
              </a:rPr>
              <a:t>Cooling tower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6134850"/>
            <a:ext cx="8153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Arial" charset="0"/>
              </a:rPr>
              <a:t>All recovery works have already been completed.</a:t>
            </a:r>
            <a:endParaRPr lang="ja-JP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>
          <a:xfrm>
            <a:off x="683568" y="260648"/>
            <a:ext cx="6560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effectLst/>
                <a:latin typeface="Arial" charset="0"/>
              </a:rPr>
              <a:t>3.1</a:t>
            </a:r>
            <a:r>
              <a:rPr lang="ja-JP" altLang="en-US" sz="2800" dirty="0" smtClean="0">
                <a:effectLst/>
                <a:latin typeface="Arial" charset="0"/>
              </a:rPr>
              <a:t>  </a:t>
            </a:r>
            <a:r>
              <a:rPr lang="en-US" altLang="ja-JP" sz="2800" dirty="0" smtClean="0">
                <a:effectLst/>
                <a:latin typeface="Arial" charset="0"/>
              </a:rPr>
              <a:t>New </a:t>
            </a:r>
            <a:r>
              <a:rPr lang="en-US" altLang="ja-JP" sz="2800" dirty="0">
                <a:effectLst/>
                <a:latin typeface="Arial" charset="0"/>
              </a:rPr>
              <a:t>Regulatory Requirements</a:t>
            </a:r>
            <a:endParaRPr lang="ja-JP" altLang="en-US" sz="2800" dirty="0">
              <a:effectLst/>
              <a:latin typeface="Arial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8989743"/>
              </p:ext>
            </p:extLst>
          </p:nvPr>
        </p:nvGraphicFramePr>
        <p:xfrm>
          <a:off x="474563" y="1628800"/>
          <a:ext cx="8229600" cy="49104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8112"/>
                <a:gridCol w="1584176"/>
                <a:gridCol w="5637312"/>
              </a:tblGrid>
              <a:tr h="432048"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400" b="1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ja-JP" sz="1400" b="1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en-US" sz="1400" b="1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lang="ja-JP" sz="1400" b="1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altLang="ja-JP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Seismic</a:t>
                      </a:r>
                      <a:r>
                        <a:rPr lang="en-US" altLang="ja-JP" sz="1400" b="0" kern="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altLang="ja-JP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Reevaluation of standard seismic motions with latest findings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altLang="ja-JP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altLang="ja-JP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design basis</a:t>
                      </a:r>
                      <a:r>
                        <a:rPr lang="en-US" altLang="ja-JP" sz="1400" b="0" kern="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tsunami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9658"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Events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Phenomena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</a:t>
                      </a:r>
                      <a:r>
                        <a:rPr lang="en-US" sz="1400" b="0" kern="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disasters such as volcanic eruptions, tornados, and forest fires, etc.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96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Man-Induced Events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 of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airplane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crash,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explosion, fires in neighboring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factories,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electromagnetic interferences, etc.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9658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Protection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 of protective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for preventing, detecting and extinguishing of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258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Flooding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altLang="ja-JP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 of protective measure for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flooding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9658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Systems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Enhancement</a:t>
                      </a:r>
                      <a:r>
                        <a:rPr lang="en-US" sz="1400" b="0" kern="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for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person inside and outside the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9658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External Power Supply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 of power supply</a:t>
                      </a:r>
                      <a:r>
                        <a:rPr lang="en-US" sz="1400" b="0" kern="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parameter</a:t>
                      </a:r>
                      <a:r>
                        <a:rPr lang="en-US" sz="1400" b="0" kern="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case of the station </a:t>
                      </a:r>
                      <a:r>
                        <a:rPr lang="en-US" sz="1400" b="0" kern="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blackout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792"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of Spread of Accidents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evaluation against accidents beyond design basis (BDBA) </a:t>
                      </a:r>
                      <a:endParaRPr lang="ja-JP" sz="1400" b="0" kern="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481" marR="624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1043608" y="90872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ja-JP" sz="2000" dirty="0">
                <a:effectLst/>
              </a:rPr>
              <a:t>N</a:t>
            </a:r>
            <a:r>
              <a:rPr lang="en-GB" altLang="ja-JP" sz="2000" dirty="0" smtClean="0">
                <a:effectLst/>
              </a:rPr>
              <a:t>ew </a:t>
            </a:r>
            <a:r>
              <a:rPr lang="en-GB" altLang="ja-JP" sz="2000" dirty="0">
                <a:effectLst/>
              </a:rPr>
              <a:t>regulatory requirements for </a:t>
            </a:r>
            <a:r>
              <a:rPr lang="en-GB" altLang="ja-JP" sz="2000" dirty="0" smtClean="0">
                <a:effectLst/>
              </a:rPr>
              <a:t>research reactors</a:t>
            </a:r>
          </a:p>
          <a:p>
            <a:pPr algn="ctr"/>
            <a:r>
              <a:rPr lang="en-GB" altLang="ja-JP" sz="2000" dirty="0" smtClean="0">
                <a:effectLst/>
              </a:rPr>
              <a:t> </a:t>
            </a:r>
            <a:r>
              <a:rPr lang="ja-JP" altLang="en-US" sz="2000" dirty="0" smtClean="0">
                <a:effectLst/>
              </a:rPr>
              <a:t>（</a:t>
            </a:r>
            <a:r>
              <a:rPr lang="en-GB" altLang="ja-JP" sz="2000" dirty="0" smtClean="0">
                <a:effectLst/>
              </a:rPr>
              <a:t>enforced on December </a:t>
            </a:r>
            <a:r>
              <a:rPr lang="en-GB" altLang="ja-JP" sz="2000" dirty="0">
                <a:effectLst/>
              </a:rPr>
              <a:t>18, </a:t>
            </a:r>
            <a:r>
              <a:rPr lang="en-GB" altLang="ja-JP" sz="2000" dirty="0" smtClean="0">
                <a:effectLst/>
              </a:rPr>
              <a:t>2013</a:t>
            </a:r>
            <a:r>
              <a:rPr lang="ja-JP" altLang="en-US" sz="2000" dirty="0" smtClean="0">
                <a:effectLst/>
              </a:rPr>
              <a:t>）</a:t>
            </a:r>
            <a:endParaRPr lang="ja-JP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5732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251520" y="1988840"/>
            <a:ext cx="8649838" cy="3816424"/>
          </a:xfrm>
          <a:prstGeom prst="roundRect">
            <a:avLst>
              <a:gd name="adj" fmla="val 968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1EA7-C033-4AE3-8B3D-05520A8EF10E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>
          <a:xfrm>
            <a:off x="688651" y="295360"/>
            <a:ext cx="7950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kern="100" dirty="0" smtClean="0">
                <a:effectLst/>
                <a:cs typeface="Arial" panose="020B0604020202020204" pitchFamily="34" charset="0"/>
              </a:rPr>
              <a:t>3.2.1 Reevaluation </a:t>
            </a:r>
            <a:r>
              <a:rPr lang="en-US" altLang="ja-JP" sz="2800" kern="100" dirty="0">
                <a:effectLst/>
                <a:cs typeface="Arial" panose="020B0604020202020204" pitchFamily="34" charset="0"/>
              </a:rPr>
              <a:t>of standard seismic </a:t>
            </a:r>
            <a:r>
              <a:rPr lang="en-US" altLang="ja-JP" sz="2800" kern="100" dirty="0" smtClean="0">
                <a:effectLst/>
                <a:cs typeface="Arial" panose="020B0604020202020204" pitchFamily="34" charset="0"/>
              </a:rPr>
              <a:t>motion 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8274"/>
            <a:ext cx="391023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3" y="3660335"/>
            <a:ext cx="3993559" cy="163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38" y="2049590"/>
            <a:ext cx="3923518" cy="15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16143" y="4044619"/>
            <a:ext cx="114967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effectLst/>
              </a:rPr>
              <a:t>North-South</a:t>
            </a:r>
            <a:endParaRPr kumimoji="1" lang="ja-JP" alt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5815" y="5100495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effectLst/>
              </a:rPr>
              <a:t>t</a:t>
            </a:r>
            <a:r>
              <a:rPr kumimoji="1" lang="en-US" altLang="ja-JP" sz="1200" dirty="0" smtClean="0">
                <a:solidFill>
                  <a:schemeClr val="bg1"/>
                </a:solidFill>
                <a:effectLst/>
              </a:rPr>
              <a:t>ime (s)</a:t>
            </a:r>
            <a:endParaRPr kumimoji="1" lang="ja-JP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3629" y="515135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effectLst/>
              </a:rPr>
              <a:t>t</a:t>
            </a:r>
            <a:r>
              <a:rPr kumimoji="1" lang="en-US" altLang="ja-JP" sz="1200" dirty="0" smtClean="0">
                <a:solidFill>
                  <a:schemeClr val="bg1"/>
                </a:solidFill>
                <a:effectLst/>
              </a:rPr>
              <a:t>ime (s)</a:t>
            </a:r>
            <a:endParaRPr kumimoji="1" lang="ja-JP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55629" y="349516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effectLst/>
              </a:rPr>
              <a:t>t</a:t>
            </a:r>
            <a:r>
              <a:rPr kumimoji="1" lang="en-US" altLang="ja-JP" sz="1200" dirty="0" smtClean="0">
                <a:solidFill>
                  <a:schemeClr val="bg1"/>
                </a:solidFill>
                <a:effectLst/>
              </a:rPr>
              <a:t>ime (s)</a:t>
            </a:r>
            <a:endParaRPr kumimoji="1" lang="ja-JP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正方形/長方形 6"/>
          <p:cNvSpPr/>
          <p:nvPr/>
        </p:nvSpPr>
        <p:spPr>
          <a:xfrm rot="16200000">
            <a:off x="-356254" y="4388599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effectLst/>
              </a:rPr>
              <a:t>a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cceleration (cm/s</a:t>
            </a:r>
            <a:r>
              <a:rPr lang="en-US" altLang="ja-JP" sz="1200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)</a:t>
            </a:r>
            <a:endParaRPr lang="en-US" altLang="ja-JP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正方形/長方形 16"/>
          <p:cNvSpPr/>
          <p:nvPr/>
        </p:nvSpPr>
        <p:spPr>
          <a:xfrm rot="16200000">
            <a:off x="3902170" y="4342293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effectLst/>
              </a:rPr>
              <a:t>a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cceleration (cm/s</a:t>
            </a:r>
            <a:r>
              <a:rPr lang="en-US" altLang="ja-JP" sz="1200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)</a:t>
            </a:r>
            <a:endParaRPr lang="en-US" altLang="ja-JP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3868890" y="2731080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effectLst/>
              </a:rPr>
              <a:t>a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cceleration (cm/s</a:t>
            </a:r>
            <a:r>
              <a:rPr lang="en-US" altLang="ja-JP" sz="1200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altLang="ja-JP" sz="1200" dirty="0" smtClean="0">
                <a:solidFill>
                  <a:schemeClr val="bg1"/>
                </a:solidFill>
                <a:effectLst/>
              </a:rPr>
              <a:t>)</a:t>
            </a:r>
            <a:endParaRPr lang="en-US" altLang="ja-JP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15966" y="4071230"/>
            <a:ext cx="100854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effectLst/>
              </a:rPr>
              <a:t>East-West</a:t>
            </a:r>
            <a:endParaRPr kumimoji="1" lang="ja-JP" alt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59044" y="2450558"/>
            <a:ext cx="93166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effectLst/>
              </a:rPr>
              <a:t>Up-Down</a:t>
            </a:r>
            <a:endParaRPr kumimoji="1" lang="ja-JP" alt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5371163"/>
            <a:ext cx="530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chemeClr val="bg1"/>
                </a:solidFill>
                <a:effectLst/>
              </a:rPr>
              <a:t>T</a:t>
            </a:r>
            <a:r>
              <a:rPr lang="en-US" altLang="ja-JP" sz="1800" dirty="0" smtClean="0">
                <a:solidFill>
                  <a:schemeClr val="bg1"/>
                </a:solidFill>
                <a:effectLst/>
              </a:rPr>
              <a:t>ime </a:t>
            </a:r>
            <a:r>
              <a:rPr lang="en-US" altLang="ja-JP" sz="1800" dirty="0">
                <a:solidFill>
                  <a:schemeClr val="bg1"/>
                </a:solidFill>
                <a:effectLst/>
              </a:rPr>
              <a:t>history </a:t>
            </a:r>
            <a:r>
              <a:rPr lang="en-US" altLang="ja-JP" sz="1800" dirty="0" smtClean="0">
                <a:solidFill>
                  <a:schemeClr val="bg1"/>
                </a:solidFill>
                <a:effectLst/>
              </a:rPr>
              <a:t>waveform of </a:t>
            </a:r>
            <a:r>
              <a:rPr lang="en-US" altLang="ja-JP" sz="1800" dirty="0">
                <a:solidFill>
                  <a:schemeClr val="bg1"/>
                </a:solidFill>
                <a:effectLst/>
              </a:rPr>
              <a:t>s</a:t>
            </a:r>
            <a:r>
              <a:rPr lang="en-US" altLang="ja-JP" sz="1800" dirty="0" smtClean="0">
                <a:solidFill>
                  <a:schemeClr val="bg1"/>
                </a:solidFill>
                <a:effectLst/>
              </a:rPr>
              <a:t>tandard seismic motion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19" y="908720"/>
            <a:ext cx="8372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ffectLst/>
                <a:cs typeface="Arial" panose="020B0604020202020204" pitchFamily="34" charset="0"/>
              </a:rPr>
              <a:t>W</a:t>
            </a:r>
            <a:r>
              <a:rPr kumimoji="1" lang="en-US" altLang="ja-JP" sz="2000" dirty="0" smtClean="0">
                <a:effectLst/>
                <a:cs typeface="Arial" panose="020B0604020202020204" pitchFamily="34" charset="0"/>
              </a:rPr>
              <a:t>e have conducted an evaluation of seismic ground motion in relation </a:t>
            </a:r>
            <a:r>
              <a:rPr lang="en-US" altLang="ja-JP" sz="2000" dirty="0">
                <a:effectLst/>
                <a:cs typeface="Arial" panose="020B0604020202020204" pitchFamily="34" charset="0"/>
              </a:rPr>
              <a:t>to </a:t>
            </a:r>
            <a:r>
              <a:rPr lang="en-US" altLang="ja-JP" sz="2000" dirty="0" smtClean="0">
                <a:effectLst/>
                <a:cs typeface="Arial" panose="020B0604020202020204" pitchFamily="34" charset="0"/>
              </a:rPr>
              <a:t>the Great </a:t>
            </a:r>
            <a:r>
              <a:rPr lang="en-US" altLang="ja-JP" sz="2000" dirty="0">
                <a:effectLst/>
                <a:cs typeface="Arial" panose="020B0604020202020204" pitchFamily="34" charset="0"/>
              </a:rPr>
              <a:t>East Japan </a:t>
            </a:r>
            <a:r>
              <a:rPr lang="en-US" altLang="ja-JP" sz="2000" dirty="0" smtClean="0">
                <a:effectLst/>
                <a:cs typeface="Arial" panose="020B0604020202020204" pitchFamily="34" charset="0"/>
              </a:rPr>
              <a:t>Earthquake that </a:t>
            </a:r>
            <a:r>
              <a:rPr lang="en-GB" altLang="ja-JP" sz="2000" dirty="0">
                <a:effectLst/>
              </a:rPr>
              <a:t>registered 9.0 on the Richter scale </a:t>
            </a:r>
            <a:r>
              <a:rPr kumimoji="1" lang="en-US" altLang="ja-JP" sz="2000" dirty="0" smtClean="0">
                <a:effectLst/>
                <a:cs typeface="Arial" panose="020B0604020202020204" pitchFamily="34" charset="0"/>
              </a:rPr>
              <a:t>and have </a:t>
            </a:r>
            <a:r>
              <a:rPr lang="en-US" altLang="ja-JP" sz="2000" dirty="0" smtClean="0">
                <a:effectLst/>
                <a:cs typeface="Arial" panose="020B0604020202020204" pitchFamily="34" charset="0"/>
              </a:rPr>
              <a:t>established </a:t>
            </a:r>
            <a:r>
              <a:rPr kumimoji="1" lang="en-US" altLang="ja-JP" sz="2000" dirty="0" smtClean="0">
                <a:effectLst/>
                <a:cs typeface="Arial" panose="020B0604020202020204" pitchFamily="34" charset="0"/>
              </a:rPr>
              <a:t>standard seismic motion.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04056" y="2300679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effectLst/>
                <a:latin typeface="Arial" charset="0"/>
              </a:rPr>
              <a:t>【</a:t>
            </a:r>
            <a:r>
              <a:rPr lang="en-US" altLang="ja-JP" sz="2000" dirty="0" smtClean="0">
                <a:solidFill>
                  <a:schemeClr val="bg1"/>
                </a:solidFill>
                <a:effectLst/>
                <a:latin typeface="Arial" charset="0"/>
              </a:rPr>
              <a:t>Standard Seismic motion】</a:t>
            </a:r>
            <a:endParaRPr lang="en-US" altLang="ja-JP" sz="2000" dirty="0">
              <a:solidFill>
                <a:schemeClr val="bg1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effectLst/>
                <a:latin typeface="Arial" charset="0"/>
              </a:rPr>
              <a:t>     Horizontal: </a:t>
            </a:r>
            <a:r>
              <a:rPr lang="en-US" altLang="ja-JP" sz="2000" dirty="0" smtClean="0">
                <a:solidFill>
                  <a:schemeClr val="bg1"/>
                </a:solidFill>
                <a:effectLst/>
                <a:latin typeface="Arial" charset="0"/>
              </a:rPr>
              <a:t>796 cm/s</a:t>
            </a:r>
            <a:r>
              <a:rPr lang="en-US" altLang="ja-JP" sz="2000" baseline="30000" dirty="0" smtClean="0">
                <a:solidFill>
                  <a:schemeClr val="bg1"/>
                </a:solidFill>
                <a:effectLst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bg1"/>
                </a:solidFill>
                <a:effectLst/>
                <a:latin typeface="Arial" charset="0"/>
              </a:rPr>
              <a:t>  </a:t>
            </a:r>
            <a:endParaRPr lang="en-US" altLang="ja-JP" sz="2000" dirty="0">
              <a:solidFill>
                <a:schemeClr val="bg1"/>
              </a:solidFill>
              <a:effectLst/>
              <a:latin typeface="Arial" charset="0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effectLst/>
                <a:latin typeface="Arial" charset="0"/>
              </a:rPr>
              <a:t>     Vertical    : </a:t>
            </a:r>
            <a:r>
              <a:rPr lang="ja-JP" altLang="en-US" sz="2000" dirty="0" smtClean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ffectLst/>
                <a:latin typeface="Arial" charset="0"/>
              </a:rPr>
              <a:t>577 cm/s</a:t>
            </a:r>
            <a:r>
              <a:rPr lang="en-US" altLang="ja-JP" sz="2000" baseline="30000" dirty="0" smtClean="0">
                <a:solidFill>
                  <a:schemeClr val="bg1"/>
                </a:solidFill>
                <a:effectLst/>
                <a:cs typeface="Arial" pitchFamily="34" charset="0"/>
              </a:rPr>
              <a:t>2</a:t>
            </a:r>
            <a:r>
              <a:rPr lang="ja-JP" altLang="en-US" sz="2000" baseline="30000" dirty="0" smtClean="0">
                <a:solidFill>
                  <a:schemeClr val="bg1"/>
                </a:solidFill>
                <a:effectLst/>
                <a:cs typeface="Arial" pitchFamily="34" charset="0"/>
              </a:rPr>
              <a:t>  </a:t>
            </a:r>
            <a:endParaRPr lang="en-US" altLang="ja-JP" sz="2000" dirty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5932766"/>
            <a:ext cx="7769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altLang="ja-JP" sz="2000" b="1" u="sng" dirty="0">
                <a:effectLst/>
                <a:latin typeface="Arial" charset="0"/>
              </a:rPr>
              <a:t>Each component has enough </a:t>
            </a:r>
            <a:r>
              <a:rPr lang="en-US" altLang="ja-JP" sz="2000" b="1" u="sng" dirty="0" smtClean="0">
                <a:effectLst/>
                <a:latin typeface="Arial" charset="0"/>
              </a:rPr>
              <a:t>strength, because they are designed</a:t>
            </a:r>
            <a:r>
              <a:rPr lang="ja-JP" altLang="en-US" sz="2000" b="1" u="sng" dirty="0" smtClean="0">
                <a:effectLst/>
                <a:latin typeface="Arial" charset="0"/>
              </a:rPr>
              <a:t> </a:t>
            </a:r>
            <a:r>
              <a:rPr lang="en-US" altLang="ja-JP" sz="2000" b="1" u="sng" dirty="0">
                <a:effectLst/>
                <a:latin typeface="Arial" charset="0"/>
              </a:rPr>
              <a:t>with margin.</a:t>
            </a:r>
          </a:p>
        </p:txBody>
      </p:sp>
    </p:spTree>
    <p:extLst>
      <p:ext uri="{BB962C8B-B14F-4D97-AF65-F5344CB8AC3E}">
        <p14:creationId xmlns="" xmlns:p14="http://schemas.microsoft.com/office/powerpoint/2010/main" val="13973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コロジ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4524</TotalTime>
  <Words>1124</Words>
  <Application>Microsoft Office PowerPoint</Application>
  <PresentationFormat>画面に合わせる (4:3)</PresentationFormat>
  <Paragraphs>178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エコロジー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Conclusions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</dc:creator>
  <cp:lastModifiedBy>kato</cp:lastModifiedBy>
  <cp:revision>252</cp:revision>
  <dcterms:created xsi:type="dcterms:W3CDTF">2012-03-08T01:06:39Z</dcterms:created>
  <dcterms:modified xsi:type="dcterms:W3CDTF">2015-11-13T06:04:39Z</dcterms:modified>
</cp:coreProperties>
</file>