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833" r:id="rId3"/>
  </p:sldMasterIdLst>
  <p:notesMasterIdLst>
    <p:notesMasterId r:id="rId30"/>
  </p:notesMasterIdLst>
  <p:handoutMasterIdLst>
    <p:handoutMasterId r:id="rId31"/>
  </p:handoutMasterIdLst>
  <p:sldIdLst>
    <p:sldId id="615" r:id="rId4"/>
    <p:sldId id="638" r:id="rId5"/>
    <p:sldId id="711" r:id="rId6"/>
    <p:sldId id="736" r:id="rId7"/>
    <p:sldId id="737" r:id="rId8"/>
    <p:sldId id="724" r:id="rId9"/>
    <p:sldId id="673" r:id="rId10"/>
    <p:sldId id="726" r:id="rId11"/>
    <p:sldId id="727" r:id="rId12"/>
    <p:sldId id="728" r:id="rId13"/>
    <p:sldId id="729" r:id="rId14"/>
    <p:sldId id="730" r:id="rId15"/>
    <p:sldId id="731" r:id="rId16"/>
    <p:sldId id="732" r:id="rId17"/>
    <p:sldId id="733" r:id="rId18"/>
    <p:sldId id="746" r:id="rId19"/>
    <p:sldId id="739" r:id="rId20"/>
    <p:sldId id="741" r:id="rId21"/>
    <p:sldId id="742" r:id="rId22"/>
    <p:sldId id="743" r:id="rId23"/>
    <p:sldId id="745" r:id="rId24"/>
    <p:sldId id="744" r:id="rId25"/>
    <p:sldId id="740" r:id="rId26"/>
    <p:sldId id="747" r:id="rId27"/>
    <p:sldId id="734" r:id="rId28"/>
    <p:sldId id="738" r:id="rId29"/>
  </p:sldIdLst>
  <p:sldSz cx="9144000" cy="6858000" type="screen4x3"/>
  <p:notesSz cx="6669088" cy="9928225"/>
  <p:custDataLst>
    <p:tags r:id="rId3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101"/>
    <a:srgbClr val="FFFF66"/>
    <a:srgbClr val="CC0066"/>
    <a:srgbClr val="FFFF99"/>
    <a:srgbClr val="CCECFF"/>
    <a:srgbClr val="FF33CC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4" autoAdjust="0"/>
    <p:restoredTop sz="96134" autoAdjust="0"/>
  </p:normalViewPr>
  <p:slideViewPr>
    <p:cSldViewPr>
      <p:cViewPr>
        <p:scale>
          <a:sx n="80" d="100"/>
          <a:sy n="80" d="100"/>
        </p:scale>
        <p:origin x="-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428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NI-Store\NSNI-Store\Data\RRSS-Research%20Reactor%20Safety\RRSS-Public\Ibrahim\Fukushima%20Questionnaire\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NI-Store\NSNI-Store\Data\RRSS-Research%20Reactor%20Safety\RRSS-Public\Ibrahim\Fukushima%20Questionnaire\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NI-Store\NSNI-Store\Data\RRSS-Research%20Reactor%20Safety\RRSS-Public\Ibrahim\Fukushima%20Questionnaire\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NI-Store\NSNI-Store\Data\RRSS-Research%20Reactor%20Safety\RRSS-Public\Ibrahim\Fukushima%20Questionnaire\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NI-Store\NSNI-Store\Data\RRSS-Research%20Reactor%20Safety\RRSS-Public\Ibrahim\Fukushima%20Questionnaire\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Sheet1!$A$38:$A$39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Sheet1!$B$38:$B$39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21600"/>
        <c:axId val="122393728"/>
      </c:barChart>
      <c:catAx>
        <c:axId val="12212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393728"/>
        <c:crosses val="autoZero"/>
        <c:auto val="1"/>
        <c:lblAlgn val="ctr"/>
        <c:lblOffset val="100"/>
        <c:noMultiLvlLbl val="0"/>
      </c:catAx>
      <c:valAx>
        <c:axId val="12239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2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Sheet1!$A$54:$A$57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Sheet1!$B$54:$B$57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28768"/>
        <c:axId val="125330560"/>
      </c:barChart>
      <c:catAx>
        <c:axId val="12532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330560"/>
        <c:crosses val="autoZero"/>
        <c:auto val="1"/>
        <c:lblAlgn val="ctr"/>
        <c:lblOffset val="100"/>
        <c:noMultiLvlLbl val="0"/>
      </c:catAx>
      <c:valAx>
        <c:axId val="12533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2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</c:dPt>
          <c:cat>
            <c:strRef>
              <c:f>Sheet1!$A$70:$A$71</c:f>
              <c:strCache>
                <c:ptCount val="2"/>
                <c:pt idx="0">
                  <c:v>Yes</c:v>
                </c:pt>
                <c:pt idx="1">
                  <c:v>No </c:v>
                </c:pt>
              </c:strCache>
            </c:strRef>
          </c:cat>
          <c:val>
            <c:numRef>
              <c:f>Sheet1!$B$70:$B$71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64864"/>
        <c:axId val="125366656"/>
      </c:barChart>
      <c:catAx>
        <c:axId val="125364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5366656"/>
        <c:crosses val="autoZero"/>
        <c:auto val="1"/>
        <c:lblAlgn val="ctr"/>
        <c:lblOffset val="100"/>
        <c:noMultiLvlLbl val="0"/>
      </c:catAx>
      <c:valAx>
        <c:axId val="12536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6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Sheet1!$A$100:$A$101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Sheet1!$B$100:$B$101</c:f>
              <c:numCache>
                <c:formatCode>General</c:formatCode>
                <c:ptCount val="2"/>
                <c:pt idx="0">
                  <c:v>4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84192"/>
        <c:axId val="134585728"/>
      </c:barChart>
      <c:catAx>
        <c:axId val="13458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4585728"/>
        <c:crosses val="autoZero"/>
        <c:auto val="1"/>
        <c:lblAlgn val="ctr"/>
        <c:lblOffset val="100"/>
        <c:noMultiLvlLbl val="0"/>
      </c:catAx>
      <c:valAx>
        <c:axId val="13458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58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Sheet1!$A$117:$A$118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Sheet1!$B$117:$B$118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05824"/>
        <c:axId val="134685440"/>
      </c:barChart>
      <c:catAx>
        <c:axId val="13460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4685440"/>
        <c:crosses val="autoZero"/>
        <c:auto val="1"/>
        <c:lblAlgn val="ctr"/>
        <c:lblOffset val="100"/>
        <c:noMultiLvlLbl val="0"/>
      </c:catAx>
      <c:valAx>
        <c:axId val="13468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605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l" defTabSz="90818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defTabSz="90818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l" defTabSz="90818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55AD02-40B9-48F8-867D-2109C9E5B0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1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l" defTabSz="90818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defTabSz="90818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l" defTabSz="90818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C3592B-CC76-4251-B096-CB8578F21B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62525" cy="37226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3548-1156-4D6C-82FF-529D02E7AD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31750"/>
            <a:ext cx="2124075" cy="6205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1750"/>
            <a:ext cx="6219825" cy="6205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A4F3-9133-473F-A439-42E57805280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1750"/>
            <a:ext cx="79216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4968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375B-6E01-4EDC-9EB8-A615AC973D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6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5230-3D7B-47ED-9FBF-70AA7DB5869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9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59762B-2728-41C5-BBE6-117A6FE7365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1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5FB946-D8CB-4E19-ABBC-678950004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7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CE666-ABB7-4A92-8C2F-7B36FA8BC5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5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9C6687-79F4-4269-B413-F0D7FBC8BE0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0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C1E2236-0F87-4DB2-88B5-A40E0289C2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9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815E6D-2FEE-494D-9B3A-BEF3CFF084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7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5A33C7-CB80-481C-BF58-1E740B0C8AE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DCE2-9156-48A5-9A20-DAECF52E00F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2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57AD3-807F-48B1-AACE-E4FDC0B8573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2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7A13AD-8564-4451-AC64-0565D6D7CE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3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31750"/>
            <a:ext cx="2124075" cy="6205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1750"/>
            <a:ext cx="6219825" cy="6205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000439-F1D6-4886-8083-ACA87312F6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71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1750"/>
            <a:ext cx="79216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4968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286444-BD2B-4F22-A9F2-429673644E3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86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6B72937-29D8-43A9-9AB4-FED581E002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81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A98F6-E9E6-4882-B2F8-B230401BB7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74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56C17-6E9D-4ECB-B344-DC1EEE442F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14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38AF-9126-41C1-A0DC-38B67E7AB09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9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0BE6-3093-46B5-BF26-B1F4894F3E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52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6D083-2362-43D8-B302-170B1A2A065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5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323D-8E32-46E3-B5CF-60876E99D5B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54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7382-2878-4A00-BFAB-417B84E874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85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C099-60C2-4EEE-9A53-F2180CBDF7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8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D458-48FB-4886-98BB-06DA37F1E2D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6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FC84-B109-454E-9580-B6D42D89398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66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31750"/>
            <a:ext cx="2124075" cy="6205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1750"/>
            <a:ext cx="6219825" cy="6205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6F4-1D1C-45A2-B009-8954DE17E8B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87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1750"/>
            <a:ext cx="79216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4968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8B11-98A9-488A-8E53-7406C087A7C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4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00594-A8E0-4EB8-89AB-C6A9EF189D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689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1750"/>
            <a:ext cx="79216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829050"/>
            <a:ext cx="403860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15E8-2BD2-4F4D-8445-B23C2031F0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726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0AB9-62A6-4FDB-9048-5F03B60E93C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4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5E12-5466-4FDE-A788-3D5DDB1646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70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E5D38-776B-43B1-90A3-A614BBC914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8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E913-C930-498F-8746-F469F82BE34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8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1F71-1579-459B-BA7E-04BFB93C5F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31C7-06B1-4957-9739-08BB41D400C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3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3B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75413"/>
            <a:ext cx="658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EB45F27F-B902-4082-ADBC-A856130CD1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gradFill rotWithShape="1">
            <a:gsLst>
              <a:gs pos="0">
                <a:srgbClr val="6598FF"/>
              </a:gs>
              <a:gs pos="100000">
                <a:srgbClr val="93B7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1750"/>
            <a:ext cx="7921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14" descr="800px-IAEA_fla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4153" r="23438" b="12946"/>
          <a:stretch>
            <a:fillRect/>
          </a:stretch>
        </p:blipFill>
        <p:spPr bwMode="auto">
          <a:xfrm>
            <a:off x="34925" y="-3175"/>
            <a:ext cx="9366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659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659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3" name="Line 18"/>
          <p:cNvSpPr>
            <a:spLocks noChangeShapeType="1"/>
          </p:cNvSpPr>
          <p:nvPr/>
        </p:nvSpPr>
        <p:spPr bwMode="auto">
          <a:xfrm>
            <a:off x="14288" y="-11113"/>
            <a:ext cx="9144000" cy="0"/>
          </a:xfrm>
          <a:prstGeom prst="line">
            <a:avLst/>
          </a:prstGeom>
          <a:noFill/>
          <a:ln w="25400">
            <a:solidFill>
              <a:srgbClr val="659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" name="Rectangle 21"/>
          <p:cNvSpPr>
            <a:spLocks noChangeArrowheads="1"/>
          </p:cNvSpPr>
          <p:nvPr/>
        </p:nvSpPr>
        <p:spPr bwMode="auto">
          <a:xfrm>
            <a:off x="2339975" y="6475413"/>
            <a:ext cx="46085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000" smtClean="0">
              <a:latin typeface="Garamond" pitchFamily="18" charset="0"/>
            </a:endParaRPr>
          </a:p>
        </p:txBody>
      </p:sp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539750" y="6475413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z="1400" i="1" smtClean="0">
              <a:latin typeface="Garamond" pitchFamily="18" charset="0"/>
            </a:endParaRPr>
          </a:p>
          <a:p>
            <a:pPr eaLnBrk="1" hangingPunct="1">
              <a:defRPr/>
            </a:pPr>
            <a:endParaRPr lang="en-GB" altLang="en-US" sz="1400" i="1" smtClean="0"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3B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75413"/>
            <a:ext cx="658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000000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28A1D60B-B371-40A0-9531-BAFCBFC8AE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gradFill rotWithShape="1">
            <a:gsLst>
              <a:gs pos="0">
                <a:srgbClr val="6598FF"/>
              </a:gs>
              <a:gs pos="100000">
                <a:srgbClr val="93B7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1750"/>
            <a:ext cx="7921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054" name="Picture 14" descr="800px-IAEA_fla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4153" r="23438" b="12946"/>
          <a:stretch>
            <a:fillRect/>
          </a:stretch>
        </p:blipFill>
        <p:spPr bwMode="auto">
          <a:xfrm>
            <a:off x="34925" y="-3175"/>
            <a:ext cx="9366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1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659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659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mtClean="0">
              <a:solidFill>
                <a:srgbClr val="000000"/>
              </a:solidFill>
            </a:endParaRPr>
          </a:p>
        </p:txBody>
      </p:sp>
      <p:sp>
        <p:nvSpPr>
          <p:cNvPr id="2057" name="Line 18"/>
          <p:cNvSpPr>
            <a:spLocks noChangeShapeType="1"/>
          </p:cNvSpPr>
          <p:nvPr/>
        </p:nvSpPr>
        <p:spPr bwMode="auto">
          <a:xfrm>
            <a:off x="14288" y="-11113"/>
            <a:ext cx="9144000" cy="0"/>
          </a:xfrm>
          <a:prstGeom prst="line">
            <a:avLst/>
          </a:prstGeom>
          <a:noFill/>
          <a:ln w="25400">
            <a:solidFill>
              <a:srgbClr val="659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8" name="Rectangle 21"/>
          <p:cNvSpPr>
            <a:spLocks noChangeArrowheads="1"/>
          </p:cNvSpPr>
          <p:nvPr/>
        </p:nvSpPr>
        <p:spPr bwMode="auto">
          <a:xfrm>
            <a:off x="2339975" y="6475413"/>
            <a:ext cx="46085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z="1000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2059" name="Rectangle 22"/>
          <p:cNvSpPr>
            <a:spLocks noChangeArrowheads="1"/>
          </p:cNvSpPr>
          <p:nvPr/>
        </p:nvSpPr>
        <p:spPr bwMode="auto">
          <a:xfrm>
            <a:off x="539750" y="6475413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z="1400" i="1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hangingPunct="1">
              <a:defRPr/>
            </a:pPr>
            <a:endParaRPr lang="en-GB" altLang="en-US" sz="1400" i="1" smtClean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  <p:sldLayoutId id="21474853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3B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75413"/>
            <a:ext cx="658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000000"/>
                </a:solidFill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7CFC0BDC-1A0E-44F9-98C6-A782D488CF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gradFill rotWithShape="1">
            <a:gsLst>
              <a:gs pos="0">
                <a:srgbClr val="6598FF"/>
              </a:gs>
              <a:gs pos="100000">
                <a:srgbClr val="93B7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1750"/>
            <a:ext cx="7921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3078" name="Picture 14" descr="800px-IAEA_fla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4153" r="23438" b="12946"/>
          <a:stretch>
            <a:fillRect/>
          </a:stretch>
        </p:blipFill>
        <p:spPr bwMode="auto">
          <a:xfrm>
            <a:off x="34925" y="-3175"/>
            <a:ext cx="9366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1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659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659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81" name="Line 18"/>
          <p:cNvSpPr>
            <a:spLocks noChangeShapeType="1"/>
          </p:cNvSpPr>
          <p:nvPr/>
        </p:nvSpPr>
        <p:spPr bwMode="auto">
          <a:xfrm>
            <a:off x="14288" y="-11113"/>
            <a:ext cx="9144000" cy="0"/>
          </a:xfrm>
          <a:prstGeom prst="line">
            <a:avLst/>
          </a:prstGeom>
          <a:noFill/>
          <a:ln w="25400">
            <a:solidFill>
              <a:srgbClr val="659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Rectangle 21"/>
          <p:cNvSpPr>
            <a:spLocks noChangeArrowheads="1"/>
          </p:cNvSpPr>
          <p:nvPr/>
        </p:nvSpPr>
        <p:spPr bwMode="auto">
          <a:xfrm>
            <a:off x="2339975" y="6475413"/>
            <a:ext cx="46085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000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539750" y="6475413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z="1400" i="1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hangingPunct="1">
              <a:defRPr/>
            </a:pPr>
            <a:endParaRPr lang="en-GB" altLang="en-US" sz="1400" i="1" smtClean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  <p:sldLayoutId id="214748537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s.iaea.org/downloads/video/ni/rr_presentations/ageing/index.ht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-pub.iaea.org/books/IAEABooks/Series/34/Technical-Documents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-ns.iaea.org/standards/documents/default.asp?s=11&amp;l=90&amp;sub=20&amp;vw=9#s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-ns.iaea.org/standards/documents/default.asp?s=11&amp;l=90&amp;sub=20&amp;vw=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38" y="1557338"/>
            <a:ext cx="8640762" cy="1223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sz="1700" b="0" dirty="0" smtClean="0"/>
              <a:t/>
            </a:r>
            <a:br>
              <a:rPr lang="en-US" sz="1700" b="0" dirty="0" smtClean="0"/>
            </a:br>
            <a:r>
              <a:rPr lang="en-US" sz="2800" dirty="0" smtClean="0">
                <a:solidFill>
                  <a:srgbClr val="FF3300"/>
                </a:solidFill>
                <a:effectLst/>
                <a:latin typeface="Arial" charset="0"/>
              </a:rPr>
              <a:t>IAEA Sub-</a:t>
            </a:r>
            <a:r>
              <a:rPr lang="en-US" sz="2800" dirty="0" err="1" smtClean="0">
                <a:solidFill>
                  <a:srgbClr val="FF3300"/>
                </a:solidFill>
                <a:effectLst/>
                <a:latin typeface="Arial" charset="0"/>
              </a:rPr>
              <a:t>programme</a:t>
            </a:r>
            <a:r>
              <a:rPr lang="en-US" sz="2800" dirty="0" smtClean="0">
                <a:solidFill>
                  <a:srgbClr val="FF3300"/>
                </a:solidFill>
                <a:effectLst/>
                <a:latin typeface="Arial" charset="0"/>
              </a:rPr>
              <a:t> on Safety Enhancement of Research Reactors  </a:t>
            </a:r>
            <a:br>
              <a:rPr lang="en-US" sz="2800" dirty="0" smtClean="0">
                <a:solidFill>
                  <a:srgbClr val="FF3300"/>
                </a:solidFill>
                <a:effectLst/>
                <a:latin typeface="Arial" charset="0"/>
              </a:rPr>
            </a:br>
            <a:r>
              <a:rPr lang="en-US" sz="2800" dirty="0" smtClean="0">
                <a:solidFill>
                  <a:srgbClr val="FF3300"/>
                </a:solidFill>
                <a:effectLst/>
                <a:latin typeface="Arial" charset="0"/>
              </a:rPr>
              <a:t/>
            </a:r>
            <a:br>
              <a:rPr lang="en-US" sz="2800" dirty="0" smtClean="0">
                <a:solidFill>
                  <a:srgbClr val="FF3300"/>
                </a:solidFill>
                <a:effectLst/>
                <a:latin typeface="Arial" charset="0"/>
              </a:rPr>
            </a:b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57788"/>
            <a:ext cx="7921625" cy="1150937"/>
          </a:xfrm>
        </p:spPr>
        <p:txBody>
          <a:bodyPr/>
          <a:lstStyle/>
          <a:p>
            <a:pPr>
              <a:defRPr/>
            </a:pPr>
            <a:endParaRPr lang="en-GB" sz="20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8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8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50825" y="2852738"/>
            <a:ext cx="86709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A. M.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Shokr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Research Reactor Safety Section</a:t>
            </a:r>
            <a:b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Division of Nuclear Installation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Safety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Department of Nuclear Safety and Security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Tx/>
              <a:buAutoNum type="alphaUcPeriod"/>
              <a:defRPr/>
            </a:pP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International Conference on Research Reactors: Safe Management and  Effective Utilization, 16 – 20 November 2015, IAEA, Vienna</a:t>
            </a:r>
            <a:endParaRPr lang="en-GB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>
                <a:effectLst/>
                <a:latin typeface="Arial" pitchFamily="34" charset="0"/>
              </a:rPr>
              <a:t>RRSS activities – Safety reviews and advisory services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50825" y="1193800"/>
            <a:ext cx="8569325" cy="4756150"/>
          </a:xfrm>
        </p:spPr>
        <p:txBody>
          <a:bodyPr/>
          <a:lstStyle/>
          <a:p>
            <a:pPr algn="just"/>
            <a:r>
              <a:rPr lang="en-GB" altLang="en-US" sz="2400" b="0" smtClean="0">
                <a:latin typeface="Arial" pitchFamily="34" charset="0"/>
              </a:rPr>
              <a:t>Conducting INSARR review services - 15 INSARR/Expert Missions, on average per year. </a:t>
            </a:r>
          </a:p>
          <a:p>
            <a:endParaRPr lang="en-GB" altLang="en-US" sz="2400" smtClean="0">
              <a:latin typeface="Arial" pitchFamily="34" charset="0"/>
            </a:endParaRPr>
          </a:p>
          <a:p>
            <a:endParaRPr lang="en-GB" altLang="en-US" sz="2200" smtClean="0"/>
          </a:p>
          <a:p>
            <a:endParaRPr lang="en-GB" altLang="en-US" sz="240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2A42AE-FA61-4F88-B56E-99E0F2773906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420938"/>
            <a:ext cx="221773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78038"/>
            <a:ext cx="29527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08500"/>
            <a:ext cx="2376488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78038"/>
            <a:ext cx="28082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491038"/>
            <a:ext cx="25209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80362" cy="63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ko-KR" sz="2400" smtClean="0">
                <a:effectLst/>
                <a:latin typeface="Arial" pitchFamily="34" charset="0"/>
                <a:ea typeface="Gulim" pitchFamily="34" charset="-127"/>
              </a:rPr>
              <a:t>RRSS activities – Dissemination of operating experience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4679950" cy="5040312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endParaRPr lang="en-GB" altLang="en-US" sz="100" b="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sz="2200" b="0" dirty="0" smtClean="0">
                <a:latin typeface="Arial" charset="0"/>
              </a:rPr>
              <a:t>Operating the IRSRR and  organizing regular meetings for exchange of operating experience – the meetings include training sessions on event investigation techniques. </a:t>
            </a:r>
          </a:p>
          <a:p>
            <a:pPr>
              <a:lnSpc>
                <a:spcPct val="80000"/>
              </a:lnSpc>
              <a:defRPr/>
            </a:pPr>
            <a:endParaRPr lang="en-GB" altLang="en-US" sz="1050" b="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200" b="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sz="2200" b="0" dirty="0" smtClean="0">
                <a:latin typeface="Arial" charset="0"/>
              </a:rPr>
              <a:t>The IRSRR currently joined by 57 Member States  (more than 95 % of the facilities are covered).</a:t>
            </a:r>
          </a:p>
          <a:p>
            <a:pPr>
              <a:lnSpc>
                <a:spcPct val="80000"/>
              </a:lnSpc>
              <a:defRPr/>
            </a:pPr>
            <a:endParaRPr lang="en-GB" altLang="en-US" sz="1400" b="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1400" b="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sz="2200" b="0" dirty="0" smtClean="0">
                <a:latin typeface="Arial" charset="0"/>
              </a:rPr>
              <a:t>Operating experience from the events reported to IRSRR was published in 2015. </a:t>
            </a:r>
          </a:p>
          <a:p>
            <a:pPr algn="just">
              <a:lnSpc>
                <a:spcPct val="80000"/>
              </a:lnSpc>
              <a:defRPr/>
            </a:pPr>
            <a:endParaRPr lang="en-GB" altLang="en-US" sz="2200" b="0" dirty="0" smtClean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endParaRPr lang="en-GB" altLang="en-US" sz="2200" b="0" dirty="0" smtClean="0">
              <a:latin typeface="Arial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46188"/>
            <a:ext cx="35353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716338"/>
            <a:ext cx="20462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AF046F-CBD7-4AAE-B093-9364C6DE3CA5}" type="slidenum">
              <a:rPr lang="en-US" altLang="en-US" sz="1400" b="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RRSS activities – Monitoring safety of Research Reactors  under Project and Supply Agreements 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4826000" cy="49688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en-GB" altLang="en-US" sz="2200" smtClean="0">
              <a:latin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GB" altLang="en-US" sz="2200" b="0" smtClean="0">
                <a:latin typeface="Arial" pitchFamily="34" charset="0"/>
              </a:rPr>
              <a:t>27 research reactors in 23 countries are under Project and Supply Agreements with the IAEA.  </a:t>
            </a:r>
          </a:p>
          <a:p>
            <a:pPr algn="just">
              <a:lnSpc>
                <a:spcPct val="80000"/>
              </a:lnSpc>
            </a:pPr>
            <a:endParaRPr lang="en-GB" altLang="en-US" sz="2200" b="0" smtClean="0">
              <a:latin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GB" altLang="en-US" sz="2200" b="0" smtClean="0">
                <a:latin typeface="Arial" pitchFamily="34" charset="0"/>
              </a:rPr>
              <a:t>Collecting, analysing, and disseminating the results of  Safety Performance Indicators (SPIs); </a:t>
            </a:r>
          </a:p>
          <a:p>
            <a:pPr algn="just">
              <a:lnSpc>
                <a:spcPct val="80000"/>
              </a:lnSpc>
            </a:pPr>
            <a:endParaRPr lang="en-GB" altLang="en-US" sz="2200" b="0" smtClean="0">
              <a:latin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GB" altLang="en-US" sz="2200" b="0" smtClean="0">
                <a:latin typeface="Arial" pitchFamily="34" charset="0"/>
              </a:rPr>
              <a:t>Regular meetings on the safety of the research reactors under agreements and review of the SPIs of these facilities.</a:t>
            </a:r>
            <a:endParaRPr lang="en-GB" altLang="en-US" sz="2200" b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4215A9-B335-4259-99D2-5246D25B25E4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5508625" y="3644900"/>
          <a:ext cx="3095625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r:id="rId3" imgW="6095238" imgH="4571429" progId="PBrush">
                  <p:embed/>
                </p:oleObj>
              </mc:Choice>
              <mc:Fallback>
                <p:oleObj r:id="rId3" imgW="6095238" imgH="457142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644900"/>
                        <a:ext cx="3095625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Picture 6" descr="Transf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125538"/>
            <a:ext cx="377031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RRSS activities – Capacity building – E&amp;T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74638" y="1268413"/>
            <a:ext cx="5089525" cy="5040312"/>
          </a:xfrm>
        </p:spPr>
        <p:txBody>
          <a:bodyPr/>
          <a:lstStyle/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200" b="0" smtClean="0">
                <a:latin typeface="Arial" pitchFamily="34" charset="0"/>
              </a:rPr>
              <a:t>Training workshops and technical meetings – more than 40 since 2010; </a:t>
            </a:r>
          </a:p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200" b="0" smtClean="0">
                <a:latin typeface="Arial" pitchFamily="34" charset="0"/>
              </a:rPr>
              <a:t>Group Fellowship Training Course (NA, NE, NS, and TC);  </a:t>
            </a:r>
          </a:p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200" b="0" smtClean="0">
                <a:latin typeface="Arial" pitchFamily="34" charset="0"/>
              </a:rPr>
              <a:t>Online video presentations on safety standards and key technical areas for Research Reactors;</a:t>
            </a:r>
          </a:p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200" b="0" smtClean="0">
                <a:latin typeface="Arial" pitchFamily="34" charset="0"/>
              </a:rPr>
              <a:t>Publication of training material;</a:t>
            </a:r>
          </a:p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200" b="0" smtClean="0">
                <a:latin typeface="Arial" pitchFamily="34" charset="0"/>
              </a:rPr>
              <a:t>Coordinated Research Projects.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C930D9-D6B8-420F-B9CF-D1ABE253DD96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868863"/>
            <a:ext cx="23955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6598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598FF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28678" name="Picture 8" descr="Ageing Management for R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990850"/>
            <a:ext cx="29511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6"/>
          <p:cNvGrpSpPr>
            <a:grpSpLocks/>
          </p:cNvGrpSpPr>
          <p:nvPr/>
        </p:nvGrpSpPr>
        <p:grpSpPr bwMode="auto">
          <a:xfrm>
            <a:off x="5792788" y="1052513"/>
            <a:ext cx="2943225" cy="1871662"/>
            <a:chOff x="1104" y="129"/>
            <a:chExt cx="10170" cy="5220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29"/>
              <a:ext cx="10170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 Box 8"/>
            <p:cNvSpPr txBox="1">
              <a:spLocks noChangeArrowheads="1"/>
            </p:cNvSpPr>
            <p:nvPr/>
          </p:nvSpPr>
          <p:spPr bwMode="auto">
            <a:xfrm flipV="1">
              <a:off x="1692" y="5220"/>
              <a:ext cx="828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n-US" altLang="en-US" sz="3200" b="0">
                <a:solidFill>
                  <a:srgbClr val="FFFFCC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RRSS activities - Infrastructure for first/new research reactor programmes (with NE, NA, and TC)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74638" y="1341438"/>
            <a:ext cx="3144837" cy="4608512"/>
          </a:xfrm>
        </p:spPr>
        <p:txBody>
          <a:bodyPr/>
          <a:lstStyle/>
          <a:p>
            <a:pPr marL="266700" indent="-266700">
              <a:spcBef>
                <a:spcPct val="0"/>
              </a:spcBef>
              <a:spcAft>
                <a:spcPts val="3000"/>
              </a:spcAft>
            </a:pPr>
            <a:endParaRPr lang="en-GB" altLang="en-US" sz="2400" smtClean="0"/>
          </a:p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400" b="0" smtClean="0">
                <a:latin typeface="Arial" pitchFamily="34" charset="0"/>
              </a:rPr>
              <a:t>Publications;</a:t>
            </a:r>
          </a:p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400" b="0" smtClean="0">
                <a:latin typeface="Arial" pitchFamily="34" charset="0"/>
              </a:rPr>
              <a:t>Conduct of advisory services and expert missions;</a:t>
            </a:r>
          </a:p>
          <a:p>
            <a:pPr marL="266700" indent="-266700" algn="just">
              <a:spcBef>
                <a:spcPct val="0"/>
              </a:spcBef>
              <a:spcAft>
                <a:spcPts val="3000"/>
              </a:spcAft>
            </a:pPr>
            <a:r>
              <a:rPr lang="en-GB" altLang="en-US" sz="2400" b="0" smtClean="0">
                <a:latin typeface="Arial" pitchFamily="34" charset="0"/>
              </a:rPr>
              <a:t>Training workshops and meetings.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BF6E90-BF15-48D9-AF56-7B0F4FCC25A3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22375"/>
            <a:ext cx="2592388" cy="381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89163"/>
            <a:ext cx="2449512" cy="381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RRSS activities – Support TC programme and information networks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74638" y="1268413"/>
            <a:ext cx="8593137" cy="4827587"/>
          </a:xfrm>
        </p:spPr>
        <p:txBody>
          <a:bodyPr/>
          <a:lstStyle/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r>
              <a:rPr lang="en-GB" altLang="en-US" sz="2400" b="0" smtClean="0">
                <a:latin typeface="Arial" pitchFamily="34" charset="0"/>
              </a:rPr>
              <a:t>Supporting the implementation of more than 25 national/regional technical cooperation projects;</a:t>
            </a: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endParaRPr lang="en-GB" altLang="en-US" sz="1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r>
              <a:rPr lang="en-GB" altLang="en-US" sz="2400" b="0" smtClean="0">
                <a:latin typeface="Arial" pitchFamily="34" charset="0"/>
              </a:rPr>
              <a:t>Supporting the functioning of regional Advisory Safety Committees for Research Reactors in Europe, Africa and the Asia and the Pacific; </a:t>
            </a: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endParaRPr lang="en-GB" altLang="en-US" sz="4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r>
              <a:rPr lang="en-GB" altLang="en-US" sz="2400" b="0" smtClean="0">
                <a:latin typeface="Arial" pitchFamily="34" charset="0"/>
              </a:rPr>
              <a:t>Supporting safe implementation of research reactor core fuel conversion from HEU to LEU;</a:t>
            </a: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endParaRPr lang="en-GB" altLang="en-US" sz="1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r>
              <a:rPr lang="en-GB" altLang="en-US" sz="2400" b="0" smtClean="0">
                <a:latin typeface="Arial" pitchFamily="34" charset="0"/>
              </a:rPr>
              <a:t>Supporting the functioning of information networks (ANSN, FNRBA, ANNuR, etc.)</a:t>
            </a: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</a:pPr>
            <a:endParaRPr lang="en-GB" altLang="en-US" sz="2200" b="0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528DD5-3E1D-441F-B304-AA12A61CCDEF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772400" cy="750887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099425" cy="4608512"/>
          </a:xfrm>
        </p:spPr>
        <p:txBody>
          <a:bodyPr anchor="t"/>
          <a:lstStyle/>
          <a:p>
            <a:endParaRPr lang="en-GB" altLang="en-US" dirty="0" smtClean="0"/>
          </a:p>
          <a:p>
            <a:pPr algn="ctr">
              <a:spcBef>
                <a:spcPct val="0"/>
              </a:spcBef>
            </a:pPr>
            <a:r>
              <a:rPr lang="en-GB" altLang="en-US" sz="2800" b="0" dirty="0" smtClean="0">
                <a:latin typeface="Arial" pitchFamily="34" charset="0"/>
              </a:rPr>
              <a:t>Feedback </a:t>
            </a:r>
            <a:r>
              <a:rPr lang="en-GB" altLang="en-US" sz="2800" b="0" dirty="0" smtClean="0">
                <a:latin typeface="Arial" pitchFamily="34" charset="0"/>
              </a:rPr>
              <a:t>from the survey on safety reassessment in light of the accident at the</a:t>
            </a:r>
          </a:p>
          <a:p>
            <a:pPr algn="ctr">
              <a:spcBef>
                <a:spcPct val="0"/>
              </a:spcBef>
            </a:pPr>
            <a:r>
              <a:rPr lang="en-GB" altLang="en-US" sz="2800" b="0" dirty="0" smtClean="0">
                <a:latin typeface="Arial" pitchFamily="34" charset="0"/>
              </a:rPr>
              <a:t>Fukushima-Daiichi </a:t>
            </a:r>
            <a:r>
              <a:rPr lang="en-GB" altLang="en-US" sz="2800" b="0" dirty="0" smtClean="0">
                <a:latin typeface="Arial" pitchFamily="34" charset="0"/>
              </a:rPr>
              <a:t>nuclear power </a:t>
            </a:r>
            <a:r>
              <a:rPr lang="en-GB" altLang="en-US" sz="2800" b="0" dirty="0" smtClean="0">
                <a:latin typeface="Arial" pitchFamily="34" charset="0"/>
              </a:rPr>
              <a:t>plant</a:t>
            </a:r>
          </a:p>
          <a:p>
            <a:pPr algn="ctr">
              <a:spcBef>
                <a:spcPct val="0"/>
              </a:spcBef>
            </a:pPr>
            <a:endParaRPr lang="en-GB" altLang="en-US" sz="2800" b="0" dirty="0" smtClean="0"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n-GB" altLang="en-US" sz="2800" b="0" dirty="0"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altLang="en-US" b="0" dirty="0" smtClean="0">
                <a:latin typeface="Arial" pitchFamily="34" charset="0"/>
              </a:rPr>
              <a:t>A. M. </a:t>
            </a:r>
            <a:r>
              <a:rPr lang="en-GB" altLang="en-US" b="0" dirty="0" err="1" smtClean="0">
                <a:latin typeface="Arial" pitchFamily="34" charset="0"/>
              </a:rPr>
              <a:t>Shokr</a:t>
            </a:r>
            <a:r>
              <a:rPr lang="en-GB" altLang="en-US" b="0" dirty="0" smtClean="0">
                <a:latin typeface="Arial" pitchFamily="34" charset="0"/>
              </a:rPr>
              <a:t>, A. D’Arcy, W. Kennedy, and A. </a:t>
            </a:r>
            <a:r>
              <a:rPr lang="en-GB" altLang="en-US" b="0" dirty="0" err="1" smtClean="0">
                <a:latin typeface="Arial" pitchFamily="34" charset="0"/>
              </a:rPr>
              <a:t>Abdelaty</a:t>
            </a:r>
            <a:endParaRPr lang="en-GB" altLang="en-US" sz="160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16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3529" y="1268760"/>
            <a:ext cx="5256584" cy="5256584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GB" altLang="en-US" sz="2400" b="0" dirty="0" smtClean="0">
                <a:latin typeface="Arial" pitchFamily="34" charset="0"/>
              </a:rPr>
              <a:t>Feedback from the </a:t>
            </a:r>
            <a:r>
              <a:rPr lang="en-GB" altLang="en-US" sz="2400" b="0" dirty="0">
                <a:latin typeface="Arial" pitchFamily="34" charset="0"/>
              </a:rPr>
              <a:t>s</a:t>
            </a:r>
            <a:r>
              <a:rPr lang="en-GB" altLang="en-US" sz="2400" b="0" dirty="0" smtClean="0">
                <a:latin typeface="Arial" pitchFamily="34" charset="0"/>
              </a:rPr>
              <a:t>urvey on safety reassessment of research reactors in light of the accident at the </a:t>
            </a:r>
            <a:r>
              <a:rPr lang="en-GB" altLang="en-US" sz="2400" b="0" dirty="0" smtClean="0">
                <a:latin typeface="Arial" pitchFamily="34" charset="0"/>
              </a:rPr>
              <a:t>Fukushima Daiichi NPP:</a:t>
            </a:r>
            <a:endParaRPr lang="en-GB" altLang="en-US" sz="2400" b="0" dirty="0" smtClean="0">
              <a:latin typeface="Arial" pitchFamily="34" charset="0"/>
            </a:endParaRPr>
          </a:p>
          <a:p>
            <a:pPr marL="266700" indent="-2667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200" b="0" dirty="0" smtClean="0">
                <a:latin typeface="Arial" pitchFamily="34" charset="0"/>
              </a:rPr>
              <a:t>About 50% of communicated </a:t>
            </a:r>
            <a:r>
              <a:rPr lang="en-GB" altLang="en-US" sz="2200" b="0" dirty="0" smtClean="0">
                <a:latin typeface="Arial" pitchFamily="34" charset="0"/>
              </a:rPr>
              <a:t>MSs </a:t>
            </a:r>
            <a:r>
              <a:rPr lang="en-GB" altLang="en-US" sz="2200" b="0" dirty="0" smtClean="0">
                <a:latin typeface="Arial" pitchFamily="34" charset="0"/>
              </a:rPr>
              <a:t>responded;   </a:t>
            </a:r>
            <a:endParaRPr lang="en-GB" altLang="en-US" sz="2200" b="0" dirty="0" smtClean="0">
              <a:latin typeface="Arial" pitchFamily="34" charset="0"/>
            </a:endParaRPr>
          </a:p>
          <a:p>
            <a:pPr marL="266700" indent="-2667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200" b="0" dirty="0" smtClean="0">
                <a:latin typeface="Arial" pitchFamily="34" charset="0"/>
              </a:rPr>
              <a:t>25 responses from </a:t>
            </a:r>
            <a:r>
              <a:rPr lang="en-GB" altLang="en-US" sz="2200" b="0" dirty="0" smtClean="0">
                <a:latin typeface="Arial" pitchFamily="34" charset="0"/>
              </a:rPr>
              <a:t>operating organizations;</a:t>
            </a:r>
            <a:endParaRPr lang="en-GB" altLang="en-US" sz="2200" b="0" dirty="0" smtClean="0">
              <a:latin typeface="Arial" pitchFamily="34" charset="0"/>
            </a:endParaRPr>
          </a:p>
          <a:p>
            <a:pPr marL="266700" indent="-2667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200" b="0" dirty="0" smtClean="0">
                <a:latin typeface="Arial" pitchFamily="34" charset="0"/>
              </a:rPr>
              <a:t>2 from regulatory bodies;</a:t>
            </a:r>
            <a:endParaRPr lang="en-GB" altLang="en-US" sz="2200" b="0" dirty="0">
              <a:latin typeface="Arial" pitchFamily="34" charset="0"/>
            </a:endParaRPr>
          </a:p>
          <a:p>
            <a:pPr marL="266700" indent="-2667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200" b="0" dirty="0" smtClean="0">
                <a:latin typeface="Arial" pitchFamily="34" charset="0"/>
              </a:rPr>
              <a:t>18 reassessments;</a:t>
            </a:r>
          </a:p>
          <a:p>
            <a:pPr marL="266700" indent="-2667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200" b="0" dirty="0" smtClean="0">
                <a:latin typeface="Arial" pitchFamily="34" charset="0"/>
              </a:rPr>
              <a:t>13 following IAEA SRS No. 80;</a:t>
            </a:r>
          </a:p>
          <a:p>
            <a:pPr marL="266700" indent="-26670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200" b="0" dirty="0" smtClean="0">
                <a:latin typeface="Arial" pitchFamily="34" charset="0"/>
              </a:rPr>
              <a:t>Many safety enhancements. </a:t>
            </a:r>
            <a:endParaRPr lang="en-GB" altLang="en-US" sz="2200" b="0" dirty="0"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200" b="0" dirty="0" smtClean="0">
              <a:latin typeface="Arial" pitchFamily="34" charset="0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defRPr/>
            </a:pPr>
            <a:endParaRPr lang="en-GB" altLang="en-US" sz="2200" b="0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B63D7B-F6E8-45AD-8FE0-9A4E65D5D1EE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30" y="1268760"/>
            <a:ext cx="3206269" cy="496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42988" y="44450"/>
            <a:ext cx="807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GB" sz="2400" dirty="0" smtClean="0">
                <a:effectLst/>
                <a:latin typeface="Arial" pitchFamily="34" charset="0"/>
              </a:rPr>
              <a:t>Feedback from the Survey: General </a:t>
            </a:r>
            <a:r>
              <a:rPr lang="en-GB" sz="2400" dirty="0" smtClean="0"/>
              <a:t> </a:t>
            </a:r>
            <a:endParaRPr lang="en-GB" altLang="en-US" sz="2400" kern="0" dirty="0" smtClean="0"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16013" y="44450"/>
            <a:ext cx="7843837" cy="863600"/>
          </a:xfrm>
        </p:spPr>
        <p:txBody>
          <a:bodyPr/>
          <a:lstStyle/>
          <a:p>
            <a:r>
              <a:rPr lang="en-GB" altLang="en-US" sz="2400" cap="none" smtClean="0">
                <a:effectLst/>
                <a:latin typeface="Arial" pitchFamily="34" charset="0"/>
              </a:rPr>
              <a:t>Feedback from the Survey: Modifications of the Facility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351837" cy="647700"/>
          </a:xfrm>
        </p:spPr>
        <p:txBody>
          <a:bodyPr anchor="t"/>
          <a:lstStyle/>
          <a:p>
            <a:pPr algn="just"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200" b="0" i="1" dirty="0">
                <a:solidFill>
                  <a:srgbClr val="FF0000"/>
                </a:solidFill>
                <a:latin typeface="Arial" pitchFamily="34" charset="0"/>
              </a:rPr>
              <a:t>Did the reassessment include analysis of loss of electrical power supply, combinations of events </a:t>
            </a:r>
            <a:r>
              <a:rPr lang="en-GB" sz="2200" b="0" i="1" dirty="0" smtClean="0">
                <a:solidFill>
                  <a:srgbClr val="FF0000"/>
                </a:solidFill>
                <a:latin typeface="Arial" pitchFamily="34" charset="0"/>
              </a:rPr>
              <a:t>and </a:t>
            </a:r>
            <a:r>
              <a:rPr lang="en-GB" sz="2200" b="0" i="1" dirty="0">
                <a:solidFill>
                  <a:srgbClr val="FF0000"/>
                </a:solidFill>
                <a:latin typeface="Arial" pitchFamily="34" charset="0"/>
              </a:rPr>
              <a:t>consequential </a:t>
            </a:r>
            <a:r>
              <a:rPr lang="en-GB" sz="2200" b="0" i="1" dirty="0" smtClean="0">
                <a:solidFill>
                  <a:srgbClr val="FF0000"/>
                </a:solidFill>
                <a:latin typeface="Arial" pitchFamily="34" charset="0"/>
              </a:rPr>
              <a:t>events?</a:t>
            </a:r>
            <a:endParaRPr lang="en-GB" sz="2200" b="0" i="1" dirty="0">
              <a:solidFill>
                <a:srgbClr val="FF0000"/>
              </a:solidFill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endParaRPr lang="en-GB" sz="1600" b="0" dirty="0">
              <a:latin typeface="Arial" pitchFamily="34" charset="0"/>
            </a:endParaRPr>
          </a:p>
          <a:p>
            <a:pPr>
              <a:defRPr/>
            </a:pPr>
            <a:endParaRPr lang="en-GB" sz="18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1844675"/>
            <a:ext cx="5472856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cs typeface="+mn-cs"/>
              </a:rPr>
              <a:t>Almost all responses </a:t>
            </a:r>
            <a:r>
              <a:rPr lang="en-GB" sz="2200" dirty="0">
                <a:cs typeface="+mn-cs"/>
              </a:rPr>
              <a:t>indicated  reassessment of </a:t>
            </a:r>
            <a:r>
              <a:rPr lang="en-GB" sz="2200" dirty="0" smtClean="0">
                <a:cs typeface="+mn-cs"/>
              </a:rPr>
              <a:t>DBAs </a:t>
            </a:r>
            <a:r>
              <a:rPr lang="en-GB" sz="2200" dirty="0">
                <a:cs typeface="+mn-cs"/>
              </a:rPr>
              <a:t>and consideration of additional single external/ internal events, with emphasis on the loss of electrical power supply.</a:t>
            </a:r>
          </a:p>
          <a:p>
            <a:pPr marL="346075" lvl="1">
              <a:defRPr/>
            </a:pPr>
            <a:endParaRPr lang="en-GB" sz="11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cs typeface="+mn-cs"/>
              </a:rPr>
              <a:t>Many reassessments included consequential events (e.g. earthquake with LOCA, loss of power supply</a:t>
            </a:r>
            <a:r>
              <a:rPr lang="en-GB" sz="2200" dirty="0" smtClean="0">
                <a:cs typeface="+mn-cs"/>
              </a:rPr>
              <a:t>).</a:t>
            </a:r>
            <a:endParaRPr lang="en-GB" sz="2200" dirty="0"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400" dirty="0"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cs typeface="+mn-cs"/>
              </a:rPr>
              <a:t>Some considered combined earthquake and flooding events and implemented related modifications (e.g. improvements on site accessibility and emergency </a:t>
            </a:r>
            <a:r>
              <a:rPr lang="en-GB" sz="2200" dirty="0" err="1" smtClean="0">
                <a:cs typeface="+mn-cs"/>
              </a:rPr>
              <a:t>prepardness</a:t>
            </a:r>
            <a:r>
              <a:rPr lang="en-GB" sz="2200" dirty="0" smtClean="0">
                <a:cs typeface="+mn-cs"/>
              </a:rPr>
              <a:t>).</a:t>
            </a:r>
            <a:endParaRPr lang="en-GB" sz="2200" dirty="0"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29488"/>
              </p:ext>
            </p:extLst>
          </p:nvPr>
        </p:nvGraphicFramePr>
        <p:xfrm>
          <a:off x="5940152" y="2276872"/>
          <a:ext cx="3009077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7772400" cy="935038"/>
          </a:xfrm>
        </p:spPr>
        <p:txBody>
          <a:bodyPr/>
          <a:lstStyle/>
          <a:p>
            <a:r>
              <a:rPr lang="en-GB" altLang="en-US" sz="2400" cap="none" smtClean="0">
                <a:effectLst/>
                <a:latin typeface="Arial" pitchFamily="34" charset="0"/>
              </a:rPr>
              <a:t>Feedback from the Survey: Modifications of the Facility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569325" cy="5329237"/>
          </a:xfrm>
        </p:spPr>
        <p:txBody>
          <a:bodyPr anchor="t"/>
          <a:lstStyle/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en-GB" altLang="en-US" sz="1800" b="0" i="1" dirty="0" smtClean="0">
                <a:solidFill>
                  <a:srgbClr val="FF0000"/>
                </a:solidFill>
                <a:latin typeface="Arial" pitchFamily="34" charset="0"/>
              </a:rPr>
              <a:t>Has the reassessment verified that the existing design provisions ensure that the basic safety functions will be fulfilled in the case of extreme external events?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1844675"/>
            <a:ext cx="51450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8775" indent="-358775" algn="just" eaLnBrk="0" hangingPunct="0"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a. </a:t>
            </a:r>
            <a:r>
              <a:rPr lang="en-GB" sz="1600" dirty="0">
                <a:cs typeface="+mn-cs"/>
              </a:rPr>
              <a:t>I</a:t>
            </a:r>
            <a:r>
              <a:rPr lang="en-GB" dirty="0">
                <a:cs typeface="+mn-cs"/>
              </a:rPr>
              <a:t>mplementation of seismic monitoring and automatic protective actions, as well as  increased protection of control rod drives. </a:t>
            </a: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endParaRPr lang="en-GB" dirty="0">
              <a:cs typeface="+mn-cs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r>
              <a:rPr lang="en-GB" dirty="0">
                <a:cs typeface="+mn-cs"/>
              </a:rPr>
              <a:t>Modifications to strengthen protection against LOCA with loss of offsite electrical power.</a:t>
            </a: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endParaRPr lang="en-GB" sz="1600" dirty="0">
              <a:cs typeface="+mn-cs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New time roman"/>
                <a:cs typeface="+mn-cs"/>
              </a:rPr>
              <a:t>c</a:t>
            </a:r>
            <a:r>
              <a:rPr lang="en-GB" sz="1400" dirty="0">
                <a:latin typeface="New time roman"/>
                <a:cs typeface="+mn-cs"/>
              </a:rPr>
              <a:t>.	</a:t>
            </a:r>
            <a:r>
              <a:rPr lang="en-GB" dirty="0">
                <a:solidFill>
                  <a:prstClr val="black"/>
                </a:solidFill>
                <a:latin typeface="New time roman"/>
                <a:cs typeface="+mn-cs"/>
              </a:rPr>
              <a:t>Enhanced seismic resistance of the reactor </a:t>
            </a:r>
            <a:r>
              <a:rPr lang="en-GB" dirty="0" smtClean="0">
                <a:solidFill>
                  <a:prstClr val="black"/>
                </a:solidFill>
                <a:latin typeface="New time roman"/>
                <a:cs typeface="+mn-cs"/>
              </a:rPr>
              <a:t>building, </a:t>
            </a:r>
            <a:r>
              <a:rPr lang="en-GB" dirty="0">
                <a:solidFill>
                  <a:prstClr val="black"/>
                </a:solidFill>
                <a:latin typeface="New time roman"/>
                <a:cs typeface="+mn-cs"/>
              </a:rPr>
              <a:t>and some facilities installed emergency ventilation systems</a:t>
            </a:r>
            <a:r>
              <a:rPr lang="en-GB" dirty="0">
                <a:latin typeface="New time roman"/>
                <a:cs typeface="+mn-cs"/>
              </a:rPr>
              <a:t>.</a:t>
            </a:r>
            <a:endParaRPr lang="en-GB" dirty="0">
              <a:solidFill>
                <a:prstClr val="black"/>
              </a:solidFill>
              <a:latin typeface="New time roman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GB" dirty="0">
              <a:solidFill>
                <a:prstClr val="black"/>
              </a:solidFill>
              <a:latin typeface="New time roman"/>
              <a:cs typeface="+mn-cs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4"/>
              <a:defRPr/>
            </a:pPr>
            <a:r>
              <a:rPr lang="en-GB" dirty="0">
                <a:latin typeface="New time roman"/>
                <a:cs typeface="+mn-cs"/>
              </a:rPr>
              <a:t>I</a:t>
            </a:r>
            <a:r>
              <a:rPr lang="en-GB" dirty="0">
                <a:solidFill>
                  <a:prstClr val="black"/>
                </a:solidFill>
                <a:latin typeface="New time roman"/>
                <a:cs typeface="+mn-cs"/>
              </a:rPr>
              <a:t>mplementation of additional measures to protect existing electric power supplies (</a:t>
            </a:r>
            <a:r>
              <a:rPr lang="en-GB" i="1" dirty="0">
                <a:solidFill>
                  <a:prstClr val="black"/>
                </a:solidFill>
                <a:latin typeface="New time roman"/>
                <a:cs typeface="+mn-cs"/>
              </a:rPr>
              <a:t>spare cabling, redundant and separate external source lines, seismic resistance of UPS</a:t>
            </a:r>
            <a:r>
              <a:rPr lang="en-GB" dirty="0">
                <a:solidFill>
                  <a:prstClr val="black"/>
                </a:solidFill>
                <a:latin typeface="New time roman"/>
                <a:cs typeface="+mn-cs"/>
              </a:rPr>
              <a:t>), and added mobile/portable generators.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048428"/>
              </p:ext>
            </p:extLst>
          </p:nvPr>
        </p:nvGraphicFramePr>
        <p:xfrm>
          <a:off x="5405542" y="2060848"/>
          <a:ext cx="348693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400" smtClean="0">
                <a:effectLst/>
                <a:latin typeface="Arial" pitchFamily="34" charset="0"/>
              </a:rPr>
              <a:t>Contents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35075"/>
            <a:ext cx="8593137" cy="5237163"/>
          </a:xfrm>
        </p:spPr>
        <p:txBody>
          <a:bodyPr/>
          <a:lstStyle/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endParaRPr lang="en-GB" altLang="en-US" sz="2400" b="0" dirty="0" smtClean="0">
              <a:latin typeface="Arial" pitchFamily="34" charset="0"/>
            </a:endParaRPr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r>
              <a:rPr lang="en-GB" altLang="en-US" sz="2400" b="0" dirty="0" smtClean="0">
                <a:latin typeface="Arial" pitchFamily="34" charset="0"/>
              </a:rPr>
              <a:t>Introduction: Overview of research reactors</a:t>
            </a:r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endParaRPr lang="en-GB" altLang="en-US" sz="2400" b="0" dirty="0" smtClean="0">
              <a:latin typeface="Arial" pitchFamily="34" charset="0"/>
            </a:endParaRPr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r>
              <a:rPr lang="en-GB" altLang="en-US" sz="2400" b="0" dirty="0" smtClean="0">
                <a:latin typeface="Arial" pitchFamily="34" charset="0"/>
              </a:rPr>
              <a:t>Research reactor safety issues and trends</a:t>
            </a:r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endParaRPr lang="en-GB" altLang="en-US" sz="700" b="0" dirty="0" smtClean="0">
              <a:latin typeface="Arial" pitchFamily="34" charset="0"/>
            </a:endParaRPr>
          </a:p>
          <a:p>
            <a:pPr marL="1001713" lvl="1" algn="just">
              <a:lnSpc>
                <a:spcPct val="90000"/>
              </a:lnSpc>
              <a:tabLst>
                <a:tab pos="623888" algn="l"/>
              </a:tabLst>
            </a:pPr>
            <a:endParaRPr lang="en-GB" altLang="en-US" sz="2000" dirty="0" smtClean="0"/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r>
              <a:rPr lang="en-GB" altLang="en-US" sz="2400" b="0" dirty="0" smtClean="0">
                <a:latin typeface="Arial" pitchFamily="34" charset="0"/>
              </a:rPr>
              <a:t>IAEA activities on research reactor safety </a:t>
            </a:r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endParaRPr lang="en-GB" altLang="en-US" sz="2000" b="0" dirty="0" smtClean="0">
              <a:latin typeface="Arial" pitchFamily="34" charset="0"/>
            </a:endParaRPr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endParaRPr lang="en-GB" altLang="en-US" sz="700" b="0" dirty="0" smtClean="0">
              <a:latin typeface="Arial" pitchFamily="34" charset="0"/>
            </a:endParaRPr>
          </a:p>
          <a:p>
            <a:pPr marL="449263" indent="-449263" algn="just">
              <a:lnSpc>
                <a:spcPct val="90000"/>
              </a:lnSpc>
              <a:tabLst>
                <a:tab pos="623888" algn="l"/>
              </a:tabLst>
            </a:pPr>
            <a:r>
              <a:rPr lang="en-GB" altLang="en-US" sz="2400" b="0" dirty="0" smtClean="0">
                <a:latin typeface="Arial" pitchFamily="34" charset="0"/>
              </a:rPr>
              <a:t>Feedback from the IAEA survey on safety reassessments following the accident at the Fukushima Daiichi NPP</a:t>
            </a:r>
          </a:p>
          <a:p>
            <a:pPr marL="449263" indent="-449263" algn="just">
              <a:lnSpc>
                <a:spcPct val="90000"/>
              </a:lnSpc>
              <a:buFontTx/>
              <a:buNone/>
              <a:tabLst>
                <a:tab pos="623888" algn="l"/>
              </a:tabLst>
            </a:pPr>
            <a:endParaRPr lang="en-GB" altLang="en-US" sz="2000" b="0" dirty="0" smtClean="0">
              <a:latin typeface="Arial" pitchFamily="34" charset="0"/>
            </a:endParaRPr>
          </a:p>
          <a:p>
            <a:pPr marL="449263" indent="-449263">
              <a:lnSpc>
                <a:spcPct val="90000"/>
              </a:lnSpc>
              <a:tabLst>
                <a:tab pos="623888" algn="l"/>
              </a:tabLst>
            </a:pPr>
            <a:r>
              <a:rPr lang="en-GB" altLang="en-US" sz="2400" b="0" dirty="0" smtClean="0">
                <a:latin typeface="Arial" pitchFamily="34" charset="0"/>
              </a:rPr>
              <a:t>Concluding remarks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7433F0-8FCE-4971-880F-15CB8AEA9C88}" type="slidenum">
              <a:rPr lang="en-US" altLang="en-US" sz="1400" b="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7845425" cy="792163"/>
          </a:xfrm>
        </p:spPr>
        <p:txBody>
          <a:bodyPr/>
          <a:lstStyle/>
          <a:p>
            <a:r>
              <a:rPr lang="en-GB" altLang="en-US" sz="2400" cap="none" smtClean="0">
                <a:effectLst/>
                <a:latin typeface="Arial" pitchFamily="34" charset="0"/>
              </a:rPr>
              <a:t>Feedback from the Survey: Safety Organization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938" y="1125538"/>
            <a:ext cx="8858250" cy="936625"/>
          </a:xfrm>
        </p:spPr>
        <p:txBody>
          <a:bodyPr anchor="t"/>
          <a:lstStyle/>
          <a:p>
            <a:pPr algn="just"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1800" b="0" i="1" dirty="0">
                <a:solidFill>
                  <a:srgbClr val="FF0000"/>
                </a:solidFill>
                <a:latin typeface="Arial" pitchFamily="34" charset="0"/>
              </a:rPr>
              <a:t>Has the reassessment resulted in changes in the reactor organizational aspects (e.g., reactor organizational chart, human factors, etc.) and/or relevant regulatory practices (e.g., licensing conditions, inspection programmes, etc.)?</a:t>
            </a:r>
          </a:p>
          <a:p>
            <a:pPr>
              <a:defRPr/>
            </a:pPr>
            <a:endParaRPr lang="en-GB" sz="1600" dirty="0" smtClean="0">
              <a:cs typeface="+mj-cs"/>
            </a:endParaRPr>
          </a:p>
          <a:p>
            <a:pPr>
              <a:defRPr/>
            </a:pPr>
            <a:endParaRPr lang="en-GB" sz="1600" dirty="0" smtClean="0">
              <a:cs typeface="+mj-cs"/>
            </a:endParaRPr>
          </a:p>
          <a:p>
            <a:pPr>
              <a:defRPr/>
            </a:pPr>
            <a:endParaRPr lang="en-GB" sz="1600" dirty="0" smtClean="0">
              <a:cs typeface="+mj-cs"/>
            </a:endParaRPr>
          </a:p>
          <a:p>
            <a:pPr>
              <a:defRPr/>
            </a:pPr>
            <a:endParaRPr lang="en-GB" sz="1600" dirty="0">
              <a:cs typeface="+mj-cs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defRPr/>
            </a:pPr>
            <a:endParaRPr lang="en-GB" sz="1600" dirty="0">
              <a:cs typeface="+mj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2276475"/>
            <a:ext cx="5329237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cs typeface="+mn-cs"/>
              </a:rPr>
              <a:t>The majority of facilities did not change organizational aspects;</a:t>
            </a:r>
            <a:endParaRPr lang="en-GB" sz="2200" dirty="0">
              <a:cs typeface="+mn-cs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cs typeface="+mn-cs"/>
              </a:rPr>
              <a:t>Some facilities increased technical support and training for emergency response and strengthened the functioning of the reactor safety committee;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cs typeface="+mn-cs"/>
              </a:rPr>
              <a:t>Regulatory bodies reported that guidance on safety reassessments was developed consistent with SRS No. 80.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052099"/>
              </p:ext>
            </p:extLst>
          </p:nvPr>
        </p:nvGraphicFramePr>
        <p:xfrm>
          <a:off x="5796136" y="2276474"/>
          <a:ext cx="2952328" cy="352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16013" y="44450"/>
            <a:ext cx="7772400" cy="792163"/>
          </a:xfrm>
        </p:spPr>
        <p:txBody>
          <a:bodyPr/>
          <a:lstStyle/>
          <a:p>
            <a:pPr>
              <a:defRPr/>
            </a:pPr>
            <a:r>
              <a:rPr lang="en-GB" sz="2400" cap="none" dirty="0">
                <a:effectLst/>
                <a:latin typeface="Arial" pitchFamily="34" charset="0"/>
              </a:rPr>
              <a:t>Feedback from </a:t>
            </a:r>
            <a:r>
              <a:rPr lang="en-GB" sz="2400" cap="none" dirty="0" smtClean="0">
                <a:effectLst/>
                <a:latin typeface="Arial" pitchFamily="34" charset="0"/>
              </a:rPr>
              <a:t>the Survey</a:t>
            </a:r>
            <a:r>
              <a:rPr lang="en-GB" sz="2400" cap="none" dirty="0" smtClean="0"/>
              <a:t>- </a:t>
            </a:r>
            <a:r>
              <a:rPr lang="en-GB" altLang="en-US" sz="2400" cap="none" dirty="0" smtClean="0">
                <a:effectLst/>
                <a:latin typeface="Arial" pitchFamily="34" charset="0"/>
              </a:rPr>
              <a:t>Emergency Preparedness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642350" cy="5400675"/>
          </a:xfrm>
        </p:spPr>
        <p:txBody>
          <a:bodyPr anchor="t"/>
          <a:lstStyle/>
          <a:p>
            <a:pPr algn="just">
              <a:spcBef>
                <a:spcPct val="0"/>
              </a:spcBef>
              <a:spcAft>
                <a:spcPts val="0"/>
              </a:spcAft>
              <a:defRPr/>
            </a:pPr>
            <a:r>
              <a:rPr lang="en-GB" b="0" i="1" dirty="0" smtClean="0">
                <a:solidFill>
                  <a:srgbClr val="FF0000"/>
                </a:solidFill>
                <a:latin typeface="Arial" pitchFamily="34" charset="0"/>
              </a:rPr>
              <a:t>Have </a:t>
            </a:r>
            <a:r>
              <a:rPr lang="en-GB" b="0" i="1" dirty="0">
                <a:solidFill>
                  <a:srgbClr val="FF0000"/>
                </a:solidFill>
                <a:latin typeface="Arial" pitchFamily="34" charset="0"/>
              </a:rPr>
              <a:t>the existing emergency </a:t>
            </a:r>
            <a:r>
              <a:rPr lang="en-GB" b="0" i="1" dirty="0" smtClean="0">
                <a:solidFill>
                  <a:srgbClr val="FF0000"/>
                </a:solidFill>
                <a:latin typeface="Arial" pitchFamily="34" charset="0"/>
              </a:rPr>
              <a:t>arrangements </a:t>
            </a:r>
            <a:r>
              <a:rPr lang="en-GB" b="0" i="1" dirty="0" smtClean="0">
                <a:solidFill>
                  <a:srgbClr val="FF0000"/>
                </a:solidFill>
                <a:latin typeface="Arial" pitchFamily="34" charset="0"/>
              </a:rPr>
              <a:t>and procedures been </a:t>
            </a:r>
            <a:r>
              <a:rPr lang="en-GB" b="0" i="1" dirty="0" smtClean="0">
                <a:solidFill>
                  <a:srgbClr val="FF0000"/>
                </a:solidFill>
                <a:latin typeface="Arial" pitchFamily="34" charset="0"/>
              </a:rPr>
              <a:t>reviewed, </a:t>
            </a:r>
            <a:r>
              <a:rPr lang="en-GB" b="0" i="1" dirty="0">
                <a:solidFill>
                  <a:srgbClr val="FF0000"/>
                </a:solidFill>
                <a:latin typeface="Arial" pitchFamily="34" charset="0"/>
              </a:rPr>
              <a:t>particularly for an accident initiated by an extreme external event affecting several facilities simultaneously?</a:t>
            </a:r>
          </a:p>
          <a:p>
            <a:pPr>
              <a:spcBef>
                <a:spcPts val="600"/>
              </a:spcBef>
              <a:defRPr/>
            </a:pPr>
            <a:endParaRPr lang="en-GB" sz="100" b="0" kern="1200" dirty="0" smtClean="0">
              <a:latin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b="0" kern="1200" dirty="0" smtClean="0">
                <a:latin typeface="Arial" pitchFamily="34" charset="0"/>
              </a:rPr>
              <a:t>Most </a:t>
            </a:r>
            <a:r>
              <a:rPr lang="en-GB" b="0" kern="1200" dirty="0">
                <a:latin typeface="Arial" pitchFamily="34" charset="0"/>
              </a:rPr>
              <a:t>facilities </a:t>
            </a:r>
            <a:r>
              <a:rPr lang="en-GB" b="0" kern="1200" dirty="0" smtClean="0">
                <a:latin typeface="Arial" pitchFamily="34" charset="0"/>
              </a:rPr>
              <a:t>reported </a:t>
            </a:r>
            <a:r>
              <a:rPr lang="en-GB" b="0" kern="1200" dirty="0">
                <a:latin typeface="Arial" pitchFamily="34" charset="0"/>
              </a:rPr>
              <a:t>that the existing </a:t>
            </a:r>
            <a:r>
              <a:rPr lang="en-GB" b="0" kern="1200" dirty="0" smtClean="0">
                <a:latin typeface="Arial" pitchFamily="34" charset="0"/>
              </a:rPr>
              <a:t>arrangements </a:t>
            </a:r>
            <a:r>
              <a:rPr lang="en-GB" b="0" kern="1200" dirty="0">
                <a:latin typeface="Arial" pitchFamily="34" charset="0"/>
              </a:rPr>
              <a:t>were </a:t>
            </a:r>
            <a:r>
              <a:rPr lang="en-GB" b="0" kern="1200" dirty="0" smtClean="0">
                <a:latin typeface="Arial" pitchFamily="34" charset="0"/>
              </a:rPr>
              <a:t>generally adequate, but many made enhancements </a:t>
            </a:r>
            <a:r>
              <a:rPr lang="en-GB" b="0" kern="1200" dirty="0">
                <a:latin typeface="Arial" pitchFamily="34" charset="0"/>
              </a:rPr>
              <a:t>such </a:t>
            </a:r>
            <a:r>
              <a:rPr lang="en-GB" b="0" kern="1200" dirty="0" smtClean="0">
                <a:latin typeface="Arial" pitchFamily="34" charset="0"/>
              </a:rPr>
              <a:t>as: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b="0" kern="1200" dirty="0" smtClean="0">
                <a:latin typeface="Arial" pitchFamily="34" charset="0"/>
              </a:rPr>
              <a:t>Improving communication </a:t>
            </a:r>
            <a:r>
              <a:rPr lang="en-GB" b="0" kern="1200" dirty="0">
                <a:latin typeface="Arial" pitchFamily="34" charset="0"/>
              </a:rPr>
              <a:t>systems, increasing response forces and increasing emphasis on training of </a:t>
            </a:r>
            <a:r>
              <a:rPr lang="en-GB" b="0" kern="1200" dirty="0" smtClean="0">
                <a:latin typeface="Arial" pitchFamily="34" charset="0"/>
              </a:rPr>
              <a:t>responders;</a:t>
            </a:r>
            <a:endParaRPr lang="en-GB" b="0" kern="1200" dirty="0">
              <a:latin typeface="Arial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b="0" kern="1200" dirty="0" smtClean="0">
                <a:latin typeface="Arial" pitchFamily="34" charset="0"/>
              </a:rPr>
              <a:t>Redesigning </a:t>
            </a:r>
            <a:r>
              <a:rPr lang="en-GB" b="0" kern="1200" dirty="0">
                <a:latin typeface="Arial" pitchFamily="34" charset="0"/>
              </a:rPr>
              <a:t>off-site access </a:t>
            </a:r>
            <a:r>
              <a:rPr lang="en-GB" b="0" kern="1200" dirty="0" smtClean="0">
                <a:latin typeface="Arial" pitchFamily="34" charset="0"/>
              </a:rPr>
              <a:t>points and routes and upgrading roads within the facility site;</a:t>
            </a:r>
            <a:endParaRPr lang="en-GB" b="0" kern="1200" dirty="0">
              <a:latin typeface="Arial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b="0" kern="1200" dirty="0" smtClean="0">
                <a:latin typeface="Arial" pitchFamily="34" charset="0"/>
              </a:rPr>
              <a:t>Installing additional fire protection equipment </a:t>
            </a:r>
            <a:r>
              <a:rPr lang="en-GB" b="0" kern="1200" dirty="0">
                <a:latin typeface="Arial" pitchFamily="34" charset="0"/>
              </a:rPr>
              <a:t>and relocation of </a:t>
            </a:r>
            <a:r>
              <a:rPr lang="en-GB" b="0" kern="1200" dirty="0" smtClean="0">
                <a:latin typeface="Arial" pitchFamily="34" charset="0"/>
              </a:rPr>
              <a:t>equipment </a:t>
            </a:r>
            <a:r>
              <a:rPr lang="en-GB" b="0" kern="1200" dirty="0">
                <a:latin typeface="Arial" pitchFamily="34" charset="0"/>
              </a:rPr>
              <a:t>into seismically qualified </a:t>
            </a:r>
            <a:r>
              <a:rPr lang="en-GB" b="0" kern="1200" dirty="0" smtClean="0">
                <a:latin typeface="Arial" pitchFamily="34" charset="0"/>
              </a:rPr>
              <a:t>buildings;</a:t>
            </a:r>
            <a:endParaRPr lang="en-GB" b="0" kern="1200" dirty="0">
              <a:latin typeface="Arial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b="0" kern="1200" dirty="0" smtClean="0">
                <a:latin typeface="Arial" pitchFamily="34" charset="0"/>
              </a:rPr>
              <a:t>Performing exercises of </a:t>
            </a:r>
            <a:r>
              <a:rPr lang="en-GB" b="0" kern="1200" dirty="0" smtClean="0">
                <a:latin typeface="Arial" pitchFamily="34" charset="0"/>
              </a:rPr>
              <a:t>BDBAs </a:t>
            </a:r>
            <a:r>
              <a:rPr lang="en-GB" b="0" kern="1200" dirty="0" smtClean="0">
                <a:latin typeface="Arial" pitchFamily="34" charset="0"/>
              </a:rPr>
              <a:t>response, incorporating human factors training and increasing the frequency of emergency </a:t>
            </a:r>
            <a:r>
              <a:rPr lang="en-GB" b="0" kern="1200" dirty="0" smtClean="0">
                <a:latin typeface="Arial" pitchFamily="34" charset="0"/>
              </a:rPr>
              <a:t>exercises </a:t>
            </a:r>
            <a:r>
              <a:rPr lang="en-GB" b="0" kern="1200" dirty="0" smtClean="0">
                <a:latin typeface="Arial" pitchFamily="34" charset="0"/>
              </a:rPr>
              <a:t>that include offsite organizations.</a:t>
            </a:r>
            <a:endParaRPr lang="en-GB" dirty="0">
              <a:cs typeface="+mj-cs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00113" y="44450"/>
            <a:ext cx="7843837" cy="792163"/>
          </a:xfrm>
        </p:spPr>
        <p:txBody>
          <a:bodyPr/>
          <a:lstStyle/>
          <a:p>
            <a:r>
              <a:rPr lang="en-GB" altLang="en-US" sz="2400" cap="none" smtClean="0">
                <a:effectLst/>
                <a:latin typeface="Arial" pitchFamily="34" charset="0"/>
              </a:rPr>
              <a:t>Feedback from the Survey: Safety Documentation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8785225" cy="5400675"/>
          </a:xfrm>
        </p:spPr>
        <p:txBody>
          <a:bodyPr anchor="t"/>
          <a:lstStyle/>
          <a:p>
            <a:pPr algn="just">
              <a:spcBef>
                <a:spcPct val="0"/>
              </a:spcBef>
              <a:defRPr/>
            </a:pPr>
            <a:r>
              <a:rPr lang="en-GB" altLang="en-US" sz="1800" b="0" i="1" dirty="0" smtClean="0">
                <a:solidFill>
                  <a:srgbClr val="FF0000"/>
                </a:solidFill>
                <a:latin typeface="Arial" pitchFamily="34" charset="0"/>
              </a:rPr>
              <a:t>Has the reassessment resulted in changes in the safety analysis and conclusions presented in the SAR? </a:t>
            </a:r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700" dirty="0" smtClean="0"/>
          </a:p>
          <a:p>
            <a:pPr algn="just">
              <a:spcBef>
                <a:spcPct val="0"/>
              </a:spcBef>
              <a:defRPr/>
            </a:pPr>
            <a:endParaRPr lang="en-GB" altLang="en-US" sz="1000" b="0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GB" altLang="en-US" sz="1800" b="0" i="1" dirty="0" smtClean="0">
                <a:solidFill>
                  <a:srgbClr val="FF0000"/>
                </a:solidFill>
                <a:latin typeface="Arial" pitchFamily="34" charset="0"/>
              </a:rPr>
              <a:t>Has the reassessment resulted in changes in the operating programme, including operating, maintenance and periodic testing procedures? </a:t>
            </a:r>
          </a:p>
          <a:p>
            <a:pPr>
              <a:defRPr/>
            </a:pPr>
            <a:endParaRPr lang="en-GB" altLang="en-US" sz="105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450" y="1773238"/>
            <a:ext cx="594677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cs typeface="+mn-cs"/>
              </a:rPr>
              <a:t>Most </a:t>
            </a:r>
            <a:r>
              <a:rPr lang="en-GB" sz="2000" dirty="0">
                <a:cs typeface="+mn-cs"/>
              </a:rPr>
              <a:t>facilities did not identify a need to update the SAR based on the reassessment.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+mn-cs"/>
              </a:rPr>
              <a:t>The SAR for </a:t>
            </a:r>
            <a:r>
              <a:rPr lang="en-GB" sz="2000" dirty="0" smtClean="0">
                <a:cs typeface="+mn-cs"/>
              </a:rPr>
              <a:t>other facilities </a:t>
            </a:r>
            <a:r>
              <a:rPr lang="en-GB" sz="2000" dirty="0">
                <a:cs typeface="+mn-cs"/>
              </a:rPr>
              <a:t>is currently under </a:t>
            </a:r>
            <a:r>
              <a:rPr lang="en-GB" sz="2000" dirty="0" smtClean="0">
                <a:cs typeface="+mn-cs"/>
              </a:rPr>
              <a:t>revision or regulatory </a:t>
            </a:r>
            <a:r>
              <a:rPr lang="en-GB" sz="2000" dirty="0">
                <a:cs typeface="+mn-cs"/>
              </a:rPr>
              <a:t>review and assessment</a:t>
            </a:r>
            <a:r>
              <a:rPr lang="en-GB" dirty="0">
                <a:cs typeface="+mn-cs"/>
              </a:rPr>
              <a:t>.</a:t>
            </a:r>
            <a:endParaRPr lang="en-GB" sz="1400" dirty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4221163"/>
            <a:ext cx="6121400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+mn-cs"/>
              </a:rPr>
              <a:t>Changes made to: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+mn-cs"/>
              </a:rPr>
              <a:t>Cover new emergency response equipment (mostly reported);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+mn-cs"/>
              </a:rPr>
              <a:t>Increase the frequency of preventive </a:t>
            </a:r>
            <a:r>
              <a:rPr lang="en-GB" sz="2000" dirty="0" smtClean="0">
                <a:cs typeface="+mn-cs"/>
              </a:rPr>
              <a:t>maintenance;</a:t>
            </a:r>
            <a:endParaRPr lang="en-GB" sz="2000" dirty="0">
              <a:cs typeface="+mn-cs"/>
            </a:endParaRPr>
          </a:p>
          <a:p>
            <a:pPr marL="742950" lvl="1" indent="-28575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+mn-cs"/>
              </a:rPr>
              <a:t>Establish procedures for abnormal conditions.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46269"/>
              </p:ext>
            </p:extLst>
          </p:nvPr>
        </p:nvGraphicFramePr>
        <p:xfrm>
          <a:off x="6444208" y="1412776"/>
          <a:ext cx="25740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07988"/>
              </p:ext>
            </p:extLst>
          </p:nvPr>
        </p:nvGraphicFramePr>
        <p:xfrm>
          <a:off x="6516216" y="4005064"/>
          <a:ext cx="23580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72400" cy="719137"/>
          </a:xfrm>
        </p:spPr>
        <p:txBody>
          <a:bodyPr/>
          <a:lstStyle/>
          <a:p>
            <a:pPr>
              <a:defRPr/>
            </a:pPr>
            <a:r>
              <a:rPr lang="en-GB" sz="2400" cap="none" dirty="0" smtClean="0">
                <a:effectLst/>
                <a:latin typeface="Arial" pitchFamily="34" charset="0"/>
              </a:rPr>
              <a:t>Feedback from the Survey</a:t>
            </a:r>
            <a:r>
              <a:rPr lang="en-GB" sz="2400" cap="none" dirty="0" smtClean="0"/>
              <a:t> </a:t>
            </a:r>
            <a:r>
              <a:rPr lang="en-GB" sz="2400" cap="none" dirty="0" smtClean="0">
                <a:effectLst/>
                <a:latin typeface="Arial" panose="020B0604020202020204" pitchFamily="34" charset="0"/>
              </a:rPr>
              <a:t>– Summary </a:t>
            </a:r>
            <a:endParaRPr lang="en-GB" sz="2400" cap="non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642350" cy="5399087"/>
          </a:xfrm>
        </p:spPr>
        <p:txBody>
          <a:bodyPr anchor="t"/>
          <a:lstStyle/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GB" sz="100" b="0" dirty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00" b="0" dirty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>
                <a:latin typeface="Arial" pitchFamily="34" charset="0"/>
              </a:rPr>
              <a:t>Most organizations who responded to the survey have </a:t>
            </a:r>
            <a:r>
              <a:rPr lang="en-GB" sz="2200" b="0" dirty="0">
                <a:latin typeface="Arial" pitchFamily="34" charset="0"/>
              </a:rPr>
              <a:t>performed reassessments following the guidance </a:t>
            </a:r>
            <a:r>
              <a:rPr lang="en-GB" sz="2200" b="0" dirty="0" smtClean="0">
                <a:latin typeface="Arial" pitchFamily="34" charset="0"/>
              </a:rPr>
              <a:t>in SRS </a:t>
            </a:r>
            <a:r>
              <a:rPr lang="en-GB" sz="2200" b="0" dirty="0">
                <a:latin typeface="Arial" pitchFamily="34" charset="0"/>
              </a:rPr>
              <a:t>No. </a:t>
            </a:r>
            <a:r>
              <a:rPr lang="en-GB" sz="2200" b="0" dirty="0" smtClean="0">
                <a:latin typeface="Arial" pitchFamily="34" charset="0"/>
              </a:rPr>
              <a:t>80, or a similar national process. </a:t>
            </a: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900" b="0" dirty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>
                <a:latin typeface="Arial" pitchFamily="34" charset="0"/>
              </a:rPr>
              <a:t>The majority have </a:t>
            </a:r>
            <a:r>
              <a:rPr lang="en-GB" sz="2200" b="0" dirty="0">
                <a:latin typeface="Arial" pitchFamily="34" charset="0"/>
              </a:rPr>
              <a:t>implemented modifications to SSCs, </a:t>
            </a:r>
            <a:r>
              <a:rPr lang="en-GB" sz="2200" b="0" dirty="0" smtClean="0">
                <a:latin typeface="Arial" pitchFamily="34" charset="0"/>
              </a:rPr>
              <a:t>procedures, </a:t>
            </a:r>
            <a:r>
              <a:rPr lang="en-GB" sz="2200" b="0" dirty="0">
                <a:latin typeface="Arial" pitchFamily="34" charset="0"/>
              </a:rPr>
              <a:t>and emergency plans to strengthen </a:t>
            </a:r>
            <a:r>
              <a:rPr lang="en-GB" sz="2200" b="0" dirty="0" smtClean="0">
                <a:latin typeface="Arial" pitchFamily="34" charset="0"/>
              </a:rPr>
              <a:t>robustness </a:t>
            </a:r>
            <a:r>
              <a:rPr lang="en-GB" sz="2200" b="0" dirty="0">
                <a:latin typeface="Arial" pitchFamily="34" charset="0"/>
              </a:rPr>
              <a:t>of the </a:t>
            </a:r>
            <a:r>
              <a:rPr lang="en-GB" sz="2200" b="0" dirty="0" smtClean="0">
                <a:latin typeface="Arial" pitchFamily="34" charset="0"/>
              </a:rPr>
              <a:t>facility.</a:t>
            </a: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600" b="0" dirty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>
                <a:latin typeface="Arial" pitchFamily="34" charset="0"/>
              </a:rPr>
              <a:t>Efforts are still needed </a:t>
            </a:r>
            <a:r>
              <a:rPr lang="en-GB" sz="2200" b="0" dirty="0" smtClean="0">
                <a:latin typeface="Arial" pitchFamily="34" charset="0"/>
              </a:rPr>
              <a:t>in </a:t>
            </a:r>
            <a:r>
              <a:rPr lang="en-GB" sz="2200" b="0" dirty="0" smtClean="0">
                <a:latin typeface="Arial" pitchFamily="34" charset="0"/>
              </a:rPr>
              <a:t>many </a:t>
            </a:r>
            <a:r>
              <a:rPr lang="en-GB" sz="2200" b="0" dirty="0" smtClean="0">
                <a:latin typeface="Arial" pitchFamily="34" charset="0"/>
              </a:rPr>
              <a:t>facilities to </a:t>
            </a:r>
            <a:r>
              <a:rPr lang="en-GB" sz="2200" b="0" dirty="0" smtClean="0">
                <a:latin typeface="Arial" pitchFamily="34" charset="0"/>
              </a:rPr>
              <a:t>complete the </a:t>
            </a:r>
            <a:r>
              <a:rPr lang="en-GB" sz="2200" b="0" dirty="0" smtClean="0">
                <a:latin typeface="Arial" pitchFamily="34" charset="0"/>
              </a:rPr>
              <a:t>reassessment  (or </a:t>
            </a:r>
            <a:r>
              <a:rPr lang="en-GB" sz="2200" b="0" dirty="0" smtClean="0">
                <a:latin typeface="Arial" pitchFamily="34" charset="0"/>
              </a:rPr>
              <a:t>to implement </a:t>
            </a:r>
            <a:r>
              <a:rPr lang="en-GB" sz="2200" b="0" dirty="0" smtClean="0">
                <a:latin typeface="Arial" pitchFamily="34" charset="0"/>
              </a:rPr>
              <a:t>its results). </a:t>
            </a:r>
            <a:endParaRPr lang="en-GB" sz="2200" b="0" dirty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050" b="0" dirty="0" smtClean="0">
              <a:latin typeface="Arial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GB" b="0" dirty="0" smtClean="0">
              <a:latin typeface="Arial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GB" b="0" dirty="0" smtClean="0">
                <a:latin typeface="Arial" pitchFamily="34" charset="0"/>
              </a:rPr>
              <a:t>(</a:t>
            </a:r>
            <a:r>
              <a:rPr lang="en-GB" b="0" i="1" dirty="0" smtClean="0">
                <a:latin typeface="Arial" pitchFamily="34" charset="0"/>
              </a:rPr>
              <a:t>More detailed feedback from the Survey will be communicated with those who provided responses).</a:t>
            </a:r>
            <a:endParaRPr lang="en-GB" sz="140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0" smtClean="0">
                <a:solidFill>
                  <a:srgbClr val="000000"/>
                </a:solidFill>
              </a:rPr>
              <a:t>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 smtClean="0">
                <a:effectLst/>
                <a:latin typeface="Arial" pitchFamily="34" charset="0"/>
              </a:rPr>
              <a:t>Concluding </a:t>
            </a:r>
            <a:r>
              <a:rPr lang="en-GB" altLang="en-US" sz="2400" dirty="0" smtClean="0">
                <a:effectLst/>
                <a:latin typeface="Arial" pitchFamily="34" charset="0"/>
              </a:rPr>
              <a:t>remarks  </a:t>
            </a:r>
            <a:endParaRPr lang="en-GB" altLang="en-US" sz="2400" dirty="0" smtClean="0">
              <a:effectLst/>
              <a:latin typeface="Arial" pitchFamily="34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593138" cy="4895850"/>
          </a:xfrm>
        </p:spPr>
        <p:txBody>
          <a:bodyPr/>
          <a:lstStyle/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dirty="0" smtClean="0">
                <a:latin typeface="Arial" pitchFamily="34" charset="0"/>
              </a:rPr>
              <a:t>Improved application by MSs of the Code of Conduct on the Safety of Research Reactors. However, there is a need for further improvements in some areas, including regulatory supervision, human factors, emergency preparedness, and decommissioning.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2200" b="0" dirty="0" smtClean="0">
                <a:latin typeface="Arial" pitchFamily="34" charset="0"/>
              </a:rPr>
              <a:t> </a:t>
            </a:r>
            <a:endParaRPr lang="en-GB" altLang="en-US" sz="300" b="0" dirty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dirty="0" smtClean="0">
                <a:latin typeface="Arial" pitchFamily="34" charset="0"/>
              </a:rPr>
              <a:t>The set of IAEA safety standards for research reactors is now complete – efforts should continue to </a:t>
            </a:r>
            <a:r>
              <a:rPr lang="en-GB" altLang="en-US" sz="2200" b="0" dirty="0" smtClean="0">
                <a:latin typeface="Arial" pitchFamily="34" charset="0"/>
              </a:rPr>
              <a:t>ensure </a:t>
            </a:r>
            <a:r>
              <a:rPr lang="en-GB" altLang="en-US" sz="2200" b="0" dirty="0" smtClean="0">
                <a:latin typeface="Arial" pitchFamily="34" charset="0"/>
              </a:rPr>
              <a:t>their effective application. </a:t>
            </a:r>
            <a:endParaRPr lang="en-GB" altLang="en-US" sz="2200" b="0" dirty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endParaRPr lang="en-GB" altLang="en-US" sz="2400" b="0" dirty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dirty="0" smtClean="0">
                <a:latin typeface="Arial" pitchFamily="34" charset="0"/>
              </a:rPr>
              <a:t>The </a:t>
            </a:r>
            <a:r>
              <a:rPr lang="en-GB" altLang="en-US" sz="2200" b="0" dirty="0" smtClean="0">
                <a:latin typeface="Arial" pitchFamily="34" charset="0"/>
              </a:rPr>
              <a:t>quality of the IAEA peer review services to research reactors continues to be enhanced. Increased requests from MSs of these services is observed. </a:t>
            </a:r>
            <a:endParaRPr lang="en-GB" altLang="en-US" sz="2200" b="0" dirty="0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16913" y="63817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smtClean="0">
                <a:solidFill>
                  <a:srgbClr val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098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>
                <a:effectLst/>
                <a:latin typeface="Arial" pitchFamily="34" charset="0"/>
              </a:rPr>
              <a:t>Concluding remarks- Future focus (2016-2017) 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593138" cy="4895850"/>
          </a:xfrm>
        </p:spPr>
        <p:txBody>
          <a:bodyPr/>
          <a:lstStyle/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smtClean="0">
                <a:latin typeface="Arial" pitchFamily="34" charset="0"/>
              </a:rPr>
              <a:t>Maintaining and expanding worldwide application of the Code of Conduct and the IAEA safety standards;</a:t>
            </a: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endParaRPr lang="en-GB" altLang="en-US" sz="1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endParaRPr lang="en-GB" altLang="en-US" sz="3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smtClean="0">
                <a:latin typeface="Arial" pitchFamily="34" charset="0"/>
              </a:rPr>
              <a:t>Maintaining adequate safety levels of ageing research reactors; </a:t>
            </a: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endParaRPr lang="en-GB" altLang="en-US" sz="11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smtClean="0">
                <a:latin typeface="Arial" pitchFamily="34" charset="0"/>
              </a:rPr>
              <a:t>Regulatory effectiveness, including infrastructure for country’s first research reactor project; </a:t>
            </a: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endParaRPr lang="en-GB" altLang="en-US" sz="16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smtClean="0">
                <a:latin typeface="Arial" pitchFamily="34" charset="0"/>
              </a:rPr>
              <a:t>Dissemination of the relevant lessons learned from the accident at the Fukushima Daiichi nuclear power plant; </a:t>
            </a: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endParaRPr lang="en-GB" altLang="en-US" sz="10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smtClean="0">
                <a:latin typeface="Arial" pitchFamily="34" charset="0"/>
              </a:rPr>
              <a:t>Improving managing the interface between safety and security; </a:t>
            </a: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endParaRPr lang="en-GB" altLang="en-US" sz="1000" b="0" smtClean="0">
              <a:latin typeface="Arial" pitchFamily="34" charset="0"/>
            </a:endParaRPr>
          </a:p>
          <a:p>
            <a:pPr marL="266700" indent="-266700" algn="just">
              <a:spcBef>
                <a:spcPct val="0"/>
              </a:spcBef>
              <a:spcAft>
                <a:spcPts val="600"/>
              </a:spcAft>
            </a:pPr>
            <a:r>
              <a:rPr lang="en-GB" altLang="en-US" sz="2200" b="0" smtClean="0">
                <a:latin typeface="Arial" pitchFamily="34" charset="0"/>
              </a:rPr>
              <a:t>Improving exchange of operating experience and networking.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16913" y="63817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smtClean="0">
                <a:solidFill>
                  <a:srgbClr val="000000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908925" cy="63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ko-KR" sz="2400" smtClean="0">
                <a:effectLst/>
                <a:latin typeface="Arial" pitchFamily="34" charset="0"/>
                <a:ea typeface="Gulim" pitchFamily="34" charset="-127"/>
              </a:rPr>
              <a:t>Research Reactor Safety Section (RRSS/NSNI) </a:t>
            </a:r>
            <a:r>
              <a:rPr lang="en-US" altLang="ko-KR" sz="2600" smtClean="0">
                <a:effectLst/>
                <a:latin typeface="Arial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328738"/>
            <a:ext cx="8475662" cy="5124450"/>
          </a:xfrm>
        </p:spPr>
        <p:txBody>
          <a:bodyPr/>
          <a:lstStyle/>
          <a:p>
            <a:pPr algn="just">
              <a:buFontTx/>
              <a:buNone/>
              <a:defRPr/>
            </a:pPr>
            <a:endParaRPr lang="en-GB" altLang="en-US" dirty="0" smtClean="0"/>
          </a:p>
          <a:p>
            <a:pPr algn="just">
              <a:buFontTx/>
              <a:buNone/>
              <a:defRPr/>
            </a:pPr>
            <a:endParaRPr lang="en-GB" altLang="en-US" dirty="0" smtClean="0"/>
          </a:p>
          <a:p>
            <a:pPr algn="just">
              <a:buFontTx/>
              <a:buNone/>
              <a:defRPr/>
            </a:pPr>
            <a:endParaRPr lang="en-GB" altLang="en-US" dirty="0" smtClean="0"/>
          </a:p>
          <a:p>
            <a:pPr algn="just">
              <a:buFontTx/>
              <a:buNone/>
              <a:defRPr/>
            </a:pPr>
            <a:endParaRPr lang="en-GB" altLang="en-US" dirty="0" smtClean="0"/>
          </a:p>
          <a:p>
            <a:pPr algn="just">
              <a:buFontTx/>
              <a:buNone/>
              <a:defRPr/>
            </a:pPr>
            <a:endParaRPr lang="en-GB" altLang="en-US" dirty="0" smtClean="0"/>
          </a:p>
          <a:p>
            <a:pPr algn="just">
              <a:buFontTx/>
              <a:buNone/>
              <a:defRPr/>
            </a:pPr>
            <a:endParaRPr lang="en-GB" altLang="en-US" dirty="0" smtClean="0"/>
          </a:p>
          <a:p>
            <a:pPr marL="0" indent="0" algn="just">
              <a:buFontTx/>
              <a:buNone/>
              <a:defRPr/>
            </a:pPr>
            <a:endParaRPr lang="en-GB" sz="1100" dirty="0" smtClean="0"/>
          </a:p>
          <a:p>
            <a:pPr marL="0" indent="0" algn="just">
              <a:buFontTx/>
              <a:buNone/>
              <a:defRPr/>
            </a:pPr>
            <a:endParaRPr lang="en-GB" sz="2200" i="1" dirty="0" smtClean="0"/>
          </a:p>
          <a:p>
            <a:pPr marL="0" indent="0" algn="just">
              <a:buFontTx/>
              <a:buNone/>
              <a:defRPr/>
            </a:pPr>
            <a:endParaRPr lang="en-GB" sz="2200" i="1" dirty="0" smtClean="0"/>
          </a:p>
          <a:p>
            <a:pPr marL="0" indent="0" algn="just">
              <a:buFontTx/>
              <a:buNone/>
              <a:defRPr/>
            </a:pPr>
            <a:r>
              <a:rPr lang="en-GB" sz="2400" b="0" i="1" dirty="0" smtClean="0">
                <a:latin typeface="Arial" panose="020B0604020202020204" pitchFamily="34" charset="0"/>
              </a:rPr>
              <a:t>To support </a:t>
            </a:r>
            <a:r>
              <a:rPr lang="en-GB" sz="2400" b="0" i="1" dirty="0" smtClean="0">
                <a:latin typeface="Arial" panose="020B0604020202020204" pitchFamily="34" charset="0"/>
              </a:rPr>
              <a:t>Member States in </a:t>
            </a:r>
            <a:r>
              <a:rPr lang="en-GB" sz="2400" b="0" i="1" dirty="0">
                <a:latin typeface="Arial" panose="020B0604020202020204" pitchFamily="34" charset="0"/>
              </a:rPr>
              <a:t>achieving and maintaining a high level of safety of </a:t>
            </a:r>
            <a:r>
              <a:rPr lang="en-GB" sz="2400" b="0" i="1" dirty="0" smtClean="0">
                <a:latin typeface="Arial" panose="020B0604020202020204" pitchFamily="34" charset="0"/>
              </a:rPr>
              <a:t>research </a:t>
            </a:r>
            <a:r>
              <a:rPr lang="en-GB" sz="2400" b="0" i="1" dirty="0" smtClean="0">
                <a:latin typeface="Arial" panose="020B0604020202020204" pitchFamily="34" charset="0"/>
              </a:rPr>
              <a:t>reactors …</a:t>
            </a:r>
            <a:endParaRPr lang="en-US" altLang="ko-KR" sz="2400" b="0" i="1" dirty="0" smtClean="0">
              <a:solidFill>
                <a:srgbClr val="003399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pic>
        <p:nvPicPr>
          <p:cNvPr id="40964" name="Picture 4" descr="ETR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28775"/>
            <a:ext cx="26638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RA8BLOCKE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196975"/>
            <a:ext cx="20701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IMG0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500438"/>
            <a:ext cx="21685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Cladir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335338"/>
            <a:ext cx="2909887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8" name="Object 1"/>
          <p:cNvGraphicFramePr>
            <a:graphicFrameLocks noChangeAspect="1"/>
          </p:cNvGraphicFramePr>
          <p:nvPr/>
        </p:nvGraphicFramePr>
        <p:xfrm>
          <a:off x="282575" y="1225550"/>
          <a:ext cx="2921000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r:id="rId7" imgW="6095238" imgH="4571429" progId="PBrush">
                  <p:embed/>
                </p:oleObj>
              </mc:Choice>
              <mc:Fallback>
                <p:oleObj r:id="rId7" imgW="6095238" imgH="4571429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225550"/>
                        <a:ext cx="2921000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8975" y="6376988"/>
            <a:ext cx="509588" cy="29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smtClean="0"/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388" y="1052513"/>
            <a:ext cx="3455987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solidFill>
                  <a:srgbClr val="000000"/>
                </a:solidFill>
                <a:latin typeface="Arial" pitchFamily="34" charset="0"/>
              </a:rPr>
              <a:t>Built </a:t>
            </a: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to date:	   about 700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Operational	               234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Temp. shutdown	     	  13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Shutdown               	142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Decommissioned	298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FF0000"/>
                </a:solidFill>
                <a:latin typeface="Arial" pitchFamily="34" charset="0"/>
              </a:rPr>
              <a:t>Under construction/planned</a:t>
            </a:r>
            <a:r>
              <a:rPr lang="en-GB" altLang="en-US" sz="1800" dirty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400" b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Argentina, </a:t>
            </a:r>
            <a:r>
              <a:rPr lang="en-GB" altLang="en-US" sz="1800" b="0" dirty="0" smtClean="0">
                <a:solidFill>
                  <a:srgbClr val="000000"/>
                </a:solidFill>
                <a:latin typeface="Arial Rounded MT Bold" pitchFamily="34" charset="0"/>
              </a:rPr>
              <a:t>Azerbaijan, Bolivia, Brazil</a:t>
            </a: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, </a:t>
            </a:r>
            <a:r>
              <a:rPr lang="en-GB" altLang="en-US" sz="1800" b="0" dirty="0" smtClean="0">
                <a:solidFill>
                  <a:srgbClr val="000000"/>
                </a:solidFill>
                <a:latin typeface="Arial Rounded MT Bold" pitchFamily="34" charset="0"/>
              </a:rPr>
              <a:t>France, Indonesia</a:t>
            </a: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, </a:t>
            </a:r>
            <a:r>
              <a:rPr lang="en-GB" altLang="en-US" sz="1800" b="0" dirty="0" smtClean="0">
                <a:solidFill>
                  <a:srgbClr val="000000"/>
                </a:solidFill>
                <a:latin typeface="Arial Rounded MT Bold" pitchFamily="34" charset="0"/>
              </a:rPr>
              <a:t>Jordan</a:t>
            </a: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, Korea,  </a:t>
            </a:r>
            <a:r>
              <a:rPr lang="en-GB" altLang="en-US" sz="1800" b="0" dirty="0" smtClean="0">
                <a:solidFill>
                  <a:srgbClr val="000000"/>
                </a:solidFill>
                <a:latin typeface="Arial Rounded MT Bold" pitchFamily="34" charset="0"/>
              </a:rPr>
              <a:t> Mongolia, Netherlands</a:t>
            </a: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, </a:t>
            </a:r>
            <a:r>
              <a:rPr lang="en-GB" altLang="en-US" sz="1800" b="0" dirty="0" smtClean="0">
                <a:solidFill>
                  <a:srgbClr val="000000"/>
                </a:solidFill>
                <a:latin typeface="Arial Rounded MT Bold" pitchFamily="34" charset="0"/>
              </a:rPr>
              <a:t>Nigeria, Saudi Arabia</a:t>
            </a: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, Sudan, </a:t>
            </a:r>
            <a:r>
              <a:rPr lang="en-GB" altLang="en-US" sz="1800" b="0" dirty="0" smtClean="0">
                <a:solidFill>
                  <a:srgbClr val="000000"/>
                </a:solidFill>
                <a:latin typeface="Arial Rounded MT Bold" pitchFamily="34" charset="0"/>
              </a:rPr>
              <a:t>Tanzania, Tunisia</a:t>
            </a: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,  </a:t>
            </a:r>
            <a:r>
              <a:rPr lang="en-GB" altLang="en-US" sz="1800" b="0" dirty="0" smtClean="0">
                <a:solidFill>
                  <a:srgbClr val="000000"/>
                </a:solidFill>
                <a:latin typeface="Arial Rounded MT Bold" pitchFamily="34" charset="0"/>
              </a:rPr>
              <a:t>USA, Vietnam</a:t>
            </a:r>
            <a:r>
              <a:rPr lang="en-GB" altLang="en-US" sz="1800" b="0" dirty="0">
                <a:solidFill>
                  <a:srgbClr val="000000"/>
                </a:solidFill>
                <a:latin typeface="Arial Rounded MT Bold" pitchFamily="34" charset="0"/>
              </a:rPr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31750"/>
            <a:ext cx="8101012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400" smtClean="0">
                <a:effectLst/>
                <a:latin typeface="Arial" pitchFamily="34" charset="0"/>
              </a:rPr>
              <a:t>Introduction: Overview of Research Reactors (RRDB)</a:t>
            </a:r>
          </a:p>
        </p:txBody>
      </p:sp>
      <p:pic>
        <p:nvPicPr>
          <p:cNvPr id="18436" name="Picture 4" descr="new_all-re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52513"/>
            <a:ext cx="52562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716463" y="4076700"/>
            <a:ext cx="3240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sz="1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Number: ~234 operational </a:t>
            </a:r>
          </a:p>
        </p:txBody>
      </p:sp>
      <p:graphicFrame>
        <p:nvGraphicFramePr>
          <p:cNvPr id="168969" name="Group 9"/>
          <p:cNvGraphicFramePr>
            <a:graphicFrameLocks noGrp="1"/>
          </p:cNvGraphicFramePr>
          <p:nvPr>
            <p:ph idx="4294967295"/>
          </p:nvPr>
        </p:nvGraphicFramePr>
        <p:xfrm>
          <a:off x="3708400" y="4797425"/>
          <a:ext cx="4824413" cy="1828800"/>
        </p:xfrm>
        <a:graphic>
          <a:graphicData uri="http://schemas.openxmlformats.org/drawingml/2006/table">
            <a:tbl>
              <a:tblPr/>
              <a:tblGrid>
                <a:gridCol w="1484081"/>
                <a:gridCol w="3340332"/>
              </a:tblGrid>
              <a:tr h="365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Region</a:t>
                      </a:r>
                    </a:p>
                  </a:txBody>
                  <a:tcPr marL="91455" marR="91455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Operational  Research Reactors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Africa</a:t>
                      </a:r>
                    </a:p>
                  </a:txBody>
                  <a:tcPr marL="91455" marR="91455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Americas</a:t>
                      </a:r>
                    </a:p>
                  </a:txBody>
                  <a:tcPr marL="91455" marR="91455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Asia/Pacific</a:t>
                      </a:r>
                    </a:p>
                  </a:txBody>
                  <a:tcPr marL="91455" marR="91455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52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Europe</a:t>
                      </a:r>
                    </a:p>
                  </a:txBody>
                  <a:tcPr marL="91455" marR="91455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106</a:t>
                      </a:r>
                    </a:p>
                  </a:txBody>
                  <a:tcPr marL="91455" marR="91455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BF573B-393F-42F5-A690-EC9BDDC4A916}" type="slidenum">
              <a:rPr lang="en-US" altLang="en-US" sz="1400" b="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916862" cy="1052513"/>
          </a:xfrm>
        </p:spPr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Introduction: Research Reactor Safety Section (RRSS) - Department of Nuclear Safety and Security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B40488-5C28-4455-BB33-D832096C15E0}" type="slidenum">
              <a:rPr lang="en-US" altLang="en-US" sz="1400" b="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0" smtClean="0"/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1241425"/>
            <a:ext cx="9151938" cy="48133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/>
          <a:stretch>
            <a:fillRect/>
          </a:stretch>
        </p:blipFill>
        <p:spPr bwMode="auto">
          <a:xfrm>
            <a:off x="2654300" y="1052513"/>
            <a:ext cx="19843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dirty="0" smtClean="0">
                <a:effectLst/>
                <a:latin typeface="Arial" pitchFamily="34" charset="0"/>
              </a:rPr>
              <a:t>RRSS </a:t>
            </a:r>
            <a:r>
              <a:rPr lang="en-GB" altLang="en-US" sz="2400" dirty="0" smtClean="0">
                <a:effectLst/>
                <a:latin typeface="Arial" pitchFamily="34" charset="0"/>
              </a:rPr>
              <a:t>- Department of Nuclear Safety and Security </a:t>
            </a:r>
          </a:p>
        </p:txBody>
      </p:sp>
      <p:pic>
        <p:nvPicPr>
          <p:cNvPr id="20483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425" y="1052513"/>
            <a:ext cx="1511300" cy="1817687"/>
          </a:xfrm>
        </p:spPr>
      </p:pic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CEB4D9-682F-48A6-8239-C8CAADD17180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pic>
        <p:nvPicPr>
          <p:cNvPr id="20485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260725"/>
            <a:ext cx="136683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263900"/>
            <a:ext cx="13573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3263900"/>
            <a:ext cx="11668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557338"/>
            <a:ext cx="11445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557338"/>
            <a:ext cx="11112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941888"/>
            <a:ext cx="13366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57550"/>
            <a:ext cx="13081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57550"/>
            <a:ext cx="12239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63900"/>
            <a:ext cx="12239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922838"/>
            <a:ext cx="1295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Safety Issues and Trends - </a:t>
            </a:r>
            <a:r>
              <a:rPr lang="en-US" altLang="ko-KR" sz="2400" smtClean="0">
                <a:effectLst/>
                <a:latin typeface="Arial" pitchFamily="34" charset="0"/>
                <a:ea typeface="Gulim" pitchFamily="34" charset="-127"/>
              </a:rPr>
              <a:t>Updating the IAEA activities on research reactor  safety</a:t>
            </a:r>
            <a:endParaRPr lang="en-GB" altLang="en-US" sz="2400" smtClean="0">
              <a:effectLst/>
              <a:latin typeface="Arial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1E3168-5E77-4EF0-9BA5-71651F3F9A16}" type="slidenum">
              <a:rPr lang="en-US" altLang="en-US" sz="1400" b="0" smtClean="0">
                <a:solidFill>
                  <a:srgbClr val="00339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0" smtClean="0">
              <a:solidFill>
                <a:srgbClr val="003399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3185" r="4591" b="4543"/>
          <a:stretch>
            <a:fillRect/>
          </a:stretch>
        </p:blipFill>
        <p:spPr bwMode="auto">
          <a:xfrm>
            <a:off x="4572000" y="1187450"/>
            <a:ext cx="4321175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825" y="1173163"/>
            <a:ext cx="3889375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3366CC"/>
              </a:buClr>
              <a:buSzPct val="110000"/>
              <a:defRPr/>
            </a:pPr>
            <a:r>
              <a:rPr lang="en-GB" sz="2200" kern="0" dirty="0">
                <a:latin typeface="Arial"/>
                <a:cs typeface="Arial" charset="0"/>
              </a:rPr>
              <a:t>Safety issues and trends are identified. Programme and activities are updated accordingly</a:t>
            </a:r>
            <a:r>
              <a:rPr lang="en-GB" sz="2200" kern="0" dirty="0">
                <a:solidFill>
                  <a:srgbClr val="003399"/>
                </a:solidFill>
                <a:latin typeface="Arial"/>
                <a:cs typeface="Arial" charset="0"/>
              </a:rPr>
              <a:t>: </a:t>
            </a:r>
            <a:r>
              <a:rPr lang="en-GB" sz="2200" kern="0" dirty="0">
                <a:latin typeface="Arial"/>
                <a:cs typeface="Arial" charset="0"/>
              </a:rPr>
              <a:t>Feedback from Code of Conduct meetings, IRSRR, and safety reviews. </a:t>
            </a:r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429000"/>
            <a:ext cx="34575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6538"/>
            <a:ext cx="8229600" cy="623887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effectLst/>
                <a:latin typeface="Arial" pitchFamily="34" charset="0"/>
              </a:rPr>
              <a:t>Safety Issues and Trends - </a:t>
            </a:r>
            <a:r>
              <a:rPr lang="en-US" altLang="ko-KR" sz="2800" smtClean="0">
                <a:effectLst/>
                <a:latin typeface="Arial" pitchFamily="34" charset="0"/>
                <a:ea typeface="Gulim" pitchFamily="34" charset="-127"/>
              </a:rPr>
              <a:t>Updating the IAEA activities on research reactor  safety</a:t>
            </a:r>
            <a:endParaRPr lang="en-GB" altLang="en-US" sz="2800" smtClean="0"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4638" y="1141413"/>
            <a:ext cx="5160962" cy="53117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GB" altLang="en-US" sz="2000" b="0" dirty="0" smtClean="0">
                <a:latin typeface="Arial" charset="0"/>
              </a:rPr>
              <a:t>Feedback from the activities shows attention need to be paid to the: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50" b="0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latin typeface="Arial" charset="0"/>
              </a:rPr>
              <a:t>Regulatory effectiveness;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sz="1100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latin typeface="Arial" charset="0"/>
              </a:rPr>
              <a:t>Ageing of facilities  and continued safe operation; 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sz="1100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latin typeface="Arial" charset="0"/>
              </a:rPr>
              <a:t>Ability to perform safety assessment;   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sz="1100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latin typeface="Arial" charset="0"/>
              </a:rPr>
              <a:t>Operational radiation protection, emergency preparedness, and  decommissioning plans;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sz="1100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latin typeface="Arial" charset="0"/>
              </a:rPr>
              <a:t>Infrastructure for establishment of  the first research reactor;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sz="1100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GB" altLang="en-US" sz="2200" dirty="0" smtClean="0">
                <a:latin typeface="Arial" charset="0"/>
              </a:rPr>
              <a:t>Interface between safety and security.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dirty="0" smtClean="0"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endParaRPr lang="en-GB" altLang="en-US" dirty="0" smtClean="0">
              <a:latin typeface="Arial" charset="0"/>
            </a:endParaRPr>
          </a:p>
          <a:p>
            <a:pPr marL="914400" lvl="2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dirty="0" smtClean="0">
                <a:latin typeface="Arial" charset="0"/>
              </a:rPr>
              <a:t>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0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0" dirty="0" smtClean="0">
                <a:latin typeface="Arial" charset="0"/>
              </a:rPr>
              <a:t> 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32400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2A2364-9D9F-4B78-B8B5-6943B8540BDE}" type="slidenum">
              <a:rPr lang="en-US" altLang="en-US" sz="1400" b="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71550" y="98425"/>
            <a:ext cx="7845425" cy="738188"/>
          </a:xfrm>
        </p:spPr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RRSS activities – Supporting application of the Code of Conduct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3960813" cy="4754563"/>
          </a:xfrm>
        </p:spPr>
        <p:txBody>
          <a:bodyPr/>
          <a:lstStyle/>
          <a:p>
            <a:pPr algn="just"/>
            <a:r>
              <a:rPr lang="en-GB" altLang="en-US" sz="2400" b="0" smtClean="0">
                <a:latin typeface="Arial" pitchFamily="34" charset="0"/>
              </a:rPr>
              <a:t>Regional meetings focusing on areas of common concern;  </a:t>
            </a:r>
          </a:p>
          <a:p>
            <a:pPr algn="just"/>
            <a:endParaRPr lang="en-GB" altLang="en-US" sz="2400" b="0" smtClean="0">
              <a:latin typeface="Arial" pitchFamily="34" charset="0"/>
            </a:endParaRPr>
          </a:p>
          <a:p>
            <a:pPr algn="just"/>
            <a:r>
              <a:rPr lang="en-GB" altLang="en-US" sz="2400" b="0" smtClean="0">
                <a:latin typeface="Arial" pitchFamily="34" charset="0"/>
              </a:rPr>
              <a:t>Triennial International Meetings:</a:t>
            </a:r>
          </a:p>
          <a:p>
            <a:pPr algn="just"/>
            <a:endParaRPr lang="en-GB" altLang="en-US" sz="2400" b="0" smtClean="0">
              <a:latin typeface="Arial" pitchFamily="34" charset="0"/>
            </a:endParaRPr>
          </a:p>
          <a:p>
            <a:pPr lvl="1" algn="just"/>
            <a:r>
              <a:rPr lang="en-GB" altLang="en-US" sz="2400" smtClean="0"/>
              <a:t>Self assessments - identification of areas needing improvements</a:t>
            </a:r>
            <a:r>
              <a:rPr lang="en-GB" altLang="en-US" sz="2000" smtClean="0"/>
              <a:t>. 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6F7054-371F-42B7-BE89-3FDED27F4CF6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005263"/>
            <a:ext cx="43195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19446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6598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598FF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altLang="en-US" sz="2400" smtClean="0">
                <a:effectLst/>
                <a:latin typeface="Arial" pitchFamily="34" charset="0"/>
              </a:rPr>
              <a:t>RRSS activities – Safety Standards and supporting documents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89025"/>
            <a:ext cx="5329237" cy="5580063"/>
          </a:xfrm>
        </p:spPr>
        <p:txBody>
          <a:bodyPr/>
          <a:lstStyle/>
          <a:p>
            <a:pPr algn="just">
              <a:defRPr/>
            </a:pPr>
            <a:r>
              <a:rPr lang="en-GB" sz="2200" b="0" dirty="0" smtClean="0">
                <a:latin typeface="Arial" panose="020B0604020202020204" pitchFamily="34" charset="0"/>
              </a:rPr>
              <a:t>Development of safety standards and supporting documents and  assist Member Sates in their application.</a:t>
            </a:r>
          </a:p>
          <a:p>
            <a:pPr algn="just">
              <a:defRPr/>
            </a:pPr>
            <a:endParaRPr lang="en-GB" sz="1100" b="0" dirty="0" smtClean="0"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en-GB" sz="2200" b="0" dirty="0" smtClean="0">
                <a:latin typeface="Arial" panose="020B0604020202020204" pitchFamily="34" charset="0"/>
              </a:rPr>
              <a:t>During the last 6 years: 11 Safety Guides; 9 TECDOCs and Safety Reports covering all safety topics.</a:t>
            </a:r>
          </a:p>
          <a:p>
            <a:pPr lvl="1">
              <a:defRPr/>
            </a:pPr>
            <a:endParaRPr lang="en-GB" sz="300" dirty="0" smtClean="0"/>
          </a:p>
          <a:p>
            <a:pPr marL="457200" lvl="1" indent="0">
              <a:buFontTx/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Safety Standards</a:t>
            </a:r>
            <a:r>
              <a:rPr lang="en-GB" sz="2400" dirty="0" smtClean="0">
                <a:solidFill>
                  <a:srgbClr val="C00000"/>
                </a:solidFill>
              </a:rPr>
              <a:t>: </a:t>
            </a:r>
            <a:r>
              <a:rPr lang="en-GB" sz="1600" dirty="0" smtClean="0">
                <a:hlinkClick r:id="rId2"/>
              </a:rPr>
              <a:t>http://www- ns.iaea.org/standards/documents/</a:t>
            </a:r>
            <a:r>
              <a:rPr lang="en-GB" sz="1600" dirty="0" err="1" smtClean="0">
                <a:hlinkClick r:id="rId2"/>
              </a:rPr>
              <a:t>default.asp?s</a:t>
            </a:r>
            <a:r>
              <a:rPr lang="en-GB" sz="1600" dirty="0" smtClean="0">
                <a:hlinkClick r:id="rId2"/>
              </a:rPr>
              <a:t>=11&amp;l=90&amp;sub=20&amp;vw=9#sf</a:t>
            </a:r>
            <a:endParaRPr lang="en-GB" sz="1600" dirty="0" smtClean="0"/>
          </a:p>
          <a:p>
            <a:pPr marL="457200" lvl="1" indent="0">
              <a:buFontTx/>
              <a:buNone/>
              <a:defRPr/>
            </a:pPr>
            <a:endParaRPr lang="en-GB" sz="1050" dirty="0" smtClean="0"/>
          </a:p>
          <a:p>
            <a:pPr marL="457200" lvl="1" indent="0">
              <a:buFontTx/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TECDOCs: </a:t>
            </a:r>
            <a:r>
              <a:rPr lang="en-GB" sz="1600" dirty="0" smtClean="0">
                <a:hlinkClick r:id="rId3"/>
              </a:rPr>
              <a:t>http://www-pub.iaea.org/books/IAEABooks/Series/34/Technical-Documents</a:t>
            </a:r>
            <a:endParaRPr lang="en-GB" sz="1800" dirty="0" smtClean="0"/>
          </a:p>
          <a:p>
            <a:pPr marL="457200" lvl="1" indent="0">
              <a:buFontTx/>
              <a:buNone/>
              <a:defRPr/>
            </a:pPr>
            <a:endParaRPr lang="en-GB" sz="1050" dirty="0" smtClean="0"/>
          </a:p>
          <a:p>
            <a:pPr marL="457200" lvl="1" indent="0">
              <a:buFontTx/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Safety Reports</a:t>
            </a:r>
            <a:r>
              <a:rPr lang="en-GB" sz="1600" dirty="0" smtClean="0">
                <a:solidFill>
                  <a:srgbClr val="C00000"/>
                </a:solidFill>
              </a:rPr>
              <a:t>: </a:t>
            </a:r>
            <a:r>
              <a:rPr lang="en-GB" sz="1600" dirty="0" smtClean="0">
                <a:hlinkClick r:id="rId4"/>
              </a:rPr>
              <a:t>http://www-pub.iaea.org/books/IAEABooks/Series/73/Safety-Reports-Series</a:t>
            </a:r>
            <a:endParaRPr lang="en-GB" sz="1400" dirty="0" smtClean="0">
              <a:hlinkClick r:id="rId4"/>
            </a:endParaRPr>
          </a:p>
          <a:p>
            <a:pPr marL="457200" lvl="1" indent="0" algn="just">
              <a:buFontTx/>
              <a:buNone/>
              <a:defRPr/>
            </a:pPr>
            <a:endParaRPr lang="en-GB" sz="1400" dirty="0" smtClean="0">
              <a:hlinkClick r:id="rId3"/>
            </a:endParaRPr>
          </a:p>
          <a:p>
            <a:pPr marL="457200" lvl="1" indent="0" algn="just">
              <a:buFontTx/>
              <a:buNone/>
              <a:defRPr/>
            </a:pPr>
            <a:endParaRPr lang="en-GB" sz="2000" dirty="0" smtClean="0"/>
          </a:p>
          <a:p>
            <a:pPr marL="457200" lvl="1" indent="0" algn="just">
              <a:buFontTx/>
              <a:buNone/>
              <a:defRPr/>
            </a:pPr>
            <a:endParaRPr lang="en-GB" sz="20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488" y="6369050"/>
            <a:ext cx="509587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8FD767-BAFF-4AFB-A7C2-0248F70C3BB6}" type="slidenum">
              <a:rPr lang="en-US" altLang="en-US" sz="1400" b="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0" smtClean="0">
              <a:solidFill>
                <a:srgbClr val="000000"/>
              </a:solidFill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3716338"/>
            <a:ext cx="15557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5625" y="1271588"/>
            <a:ext cx="1495425" cy="21256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6598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6598FF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2675" y="1282700"/>
            <a:ext cx="1555750" cy="2114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44913"/>
            <a:ext cx="149542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2003&quot;&gt;&lt;property id=&quot;20148&quot; value=&quot;5&quot;/&gt;&lt;property id=&quot;20300&quot; value=&quot;Slide 1 - &amp;quot;&amp;#x0D;&amp;#x0A;IAEA Safety Standards for&amp;#x0D;&amp;#x0A;Research Reactors&amp;#x0D;&amp;#x0A;&amp;#x0D;&amp;#x0A;March 2010&amp;#x0D;&amp;#x0A;&amp;quot;&quot;/&gt;&lt;property id=&quot;20307&quot; value=&quot;615&quot;/&gt;&lt;/object&gt;&lt;object type=&quot;3&quot; unique_id=&quot;12004&quot;&gt;&lt;property id=&quot;20148&quot; value=&quot;5&quot;/&gt;&lt;property id=&quot;20300&quot; value=&quot;Slide 2 - &amp;quot;Content &amp;quot;&quot;/&gt;&lt;property id=&quot;20307&quot; value=&quot;616&quot;/&gt;&lt;/object&gt;&lt;object type=&quot;3&quot; unique_id=&quot;12005&quot;&gt;&lt;property id=&quot;20148&quot; value=&quot;5&quot;/&gt;&lt;property id=&quot;20300&quot; value=&quot;Slide 3 - &amp;quot;Existing Structure of the IAEA Safety Standards&amp;quot;&quot;/&gt;&lt;property id=&quot;20307&quot; value=&quot;617&quot;/&gt;&lt;/object&gt;&lt;object type=&quot;3&quot; unique_id=&quot;12006&quot;&gt;&lt;property id=&quot;20148&quot; value=&quot;5&quot;/&gt;&lt;property id=&quot;20300&quot; value=&quot;Slide 4 - &amp;quot;Long-term Structure of the IAEA Safety Standards &amp;quot;&quot;/&gt;&lt;property id=&quot;20307&quot; value=&quot;618&quot;/&gt;&lt;/object&gt;&lt;object type=&quot;3&quot; unique_id=&quot;12007&quot;&gt;&lt;property id=&quot;20148&quot; value=&quot;5&quot;/&gt;&lt;property id=&quot;20300&quot; value=&quot;Slide 5 - &amp;quot;IAEA Safety Standards for Research Reactors: General&amp;quot;&quot;/&gt;&lt;property id=&quot;20307&quot; value=&quot;619&quot;/&gt;&lt;/object&gt;&lt;object type=&quot;3&quot; unique_id=&quot;12008&quot;&gt;&lt;property id=&quot;20148&quot; value=&quot;5&quot;/&gt;&lt;property id=&quot;20300&quot; value=&quot;Slide 6 - &amp;quot;IAEA Safety Standards  for research reactors – March 2010&amp;quot;&quot;/&gt;&lt;property id=&quot;20307&quot; value=&quot;620&quot;/&gt;&lt;/object&gt;&lt;object type=&quot;3&quot; unique_id=&quot;12009&quot;&gt;&lt;property id=&quot;20148&quot; value=&quot;5&quot;/&gt;&lt;property id=&quot;20300&quot; value=&quot;Slide 7 - &amp;quot;NS-R-4: Safety of Research Reactors &amp;quot;&quot;/&gt;&lt;property id=&quot;20307&quot; value=&quot;621&quot;/&gt;&lt;/object&gt;&lt;object type=&quot;3&quot; unique_id=&quot;12010&quot;&gt;&lt;property id=&quot;20148&quot; value=&quot;5&quot;/&gt;&lt;property id=&quot;20300&quot; value=&quot;Slide 8 - &amp;quot;Safety Guide- SS 35-G1 (1994)&amp;quot;&quot;/&gt;&lt;property id=&quot;20307&quot; value=&quot;622&quot;/&gt;&lt;/object&gt;&lt;object type=&quot;3&quot; unique_id=&quot;12011&quot;&gt;&lt;property id=&quot;20148&quot; value=&quot;5&quot;/&gt;&lt;property id=&quot;20300&quot; value=&quot;Slide 9 - &amp;quot;Safety Guides- SS 35-G2 (1994)&amp;quot;&quot;/&gt;&lt;property id=&quot;20307&quot; value=&quot;623&quot;/&gt;&lt;/object&gt;&lt;object type=&quot;3&quot; unique_id=&quot;12012&quot;&gt;&lt;property id=&quot;20148&quot; value=&quot;5&quot;/&gt;&lt;property id=&quot;20300&quot; value=&quot;Slide 10 - &amp;quot;NS-G-4.1: Commissioning of RRs (2006) &amp;quot;&quot;/&gt;&lt;property id=&quot;20307&quot; value=&quot;624&quot;/&gt;&lt;/object&gt;&lt;object type=&quot;3&quot; unique_id=&quot;12013&quot;&gt;&lt;property id=&quot;20148&quot; value=&quot;5&quot;/&gt;&lt;property id=&quot;20300&quot; value=&quot;Slide 11 - &amp;quot;NS-G-4.2: Maintenance, Periodic Testing , and Inspection for RRs (2006) &amp;quot;&quot;/&gt;&lt;property id=&quot;20307&quot; value=&quot;625&quot;/&gt;&lt;/object&gt;&lt;object type=&quot;3&quot; unique_id=&quot;12014&quot;&gt;&lt;property id=&quot;20148&quot; value=&quot;5&quot;/&gt;&lt;property id=&quot;20300&quot; value=&quot;Slide 12 - &amp;quot;NS-G-4.3: Core Management and Fuel Handling for RRs (2008)&amp;quot;&quot;/&gt;&lt;property id=&quot;20307&quot; value=&quot;626&quot;/&gt;&lt;/object&gt;&lt;object type=&quot;3&quot; unique_id=&quot;12015&quot;&gt;&lt;property id=&quot;20148&quot; value=&quot;5&quot;/&gt;&lt;property id=&quot;20300&quot; value=&quot;Slide 13 - &amp;quot;NS-G-4.4: Operational Limits and Conditions and&amp;#x0D;&amp;#x0A;Operating Procedures for RRs (2008) &amp;quot;&quot;/&gt;&lt;property id=&quot;20307&quot; value=&quot;627&quot;/&gt;&lt;/object&gt;&lt;object type=&quot;3&quot; unique_id=&quot;12016&quot;&gt;&lt;property id=&quot;20148&quot; value=&quot;5&quot;/&gt;&lt;property id=&quot;20300&quot; value=&quot;Slide 14 - &amp;quot;NS-G-4.5: The Operating Organization and the Recruitment, Training and Qualification of Personnel for RRs (2008)&amp;quot;&quot;/&gt;&lt;property id=&quot;20307&quot; value=&quot;628&quot;/&gt;&lt;/object&gt;&lt;object type=&quot;3&quot; unique_id=&quot;12017&quot;&gt;&lt;property id=&quot;20148&quot; value=&quot;5&quot;/&gt;&lt;property id=&quot;20300&quot; value=&quot;Slide 15 - &amp;quot;NS-G-4.6: Radiation Protection and Radioactive Waste Management in the Design and Operation of RRs (2009)&amp;quot;&quot;/&gt;&lt;property id=&quot;20307&quot; value=&quot;629&quot;/&gt;&lt;/object&gt;&lt;object type=&quot;3&quot; unique_id=&quot;12018&quot;&gt;&lt;property id=&quot;20148&quot; value=&quot;5&quot;/&gt;&lt;property id=&quot;20300&quot; value=&quot;Slide 16 - &amp;quot;NS-G-4.7 (ex-DS412): Ageing Management for Research Reactors&amp;#x0D;&amp;#x0A;(in print)&amp;quot;&quot;/&gt;&lt;property id=&quot;20307&quot; value=&quot;630&quot;/&gt;&lt;/object&gt;&lt;object type=&quot;3&quot; unique_id=&quot;12019&quot;&gt;&lt;property id=&quot;20148&quot; value=&quot;5&quot;/&gt;&lt;property id=&quot;20300&quot; value=&quot;Slide 17 - &amp;quot;DS351: Use of a Graded Approach in Application of the Safety Requirements for RRs (under development)&amp;quot;&quot;/&gt;&lt;property id=&quot;20307&quot; value=&quot;631&quot;/&gt;&lt;/object&gt;&lt;object type=&quot;3&quot; unique_id=&quot;12020&quot;&gt;&lt;property id=&quot;20148&quot; value=&quot;5&quot;/&gt;&lt;property id=&quot;20300&quot; value=&quot;Slide 18 - &amp;quot;Safety Guide on the Safety of I&amp;amp;C and Software important to Safety of RRs (under development)  &amp;quot;&quot;/&gt;&lt;property id=&quot;20307&quot; value=&quot;632&quot;/&gt;&lt;/object&gt;&lt;object type=&quot;3&quot; unique_id=&quot;12021&quot;&gt;&lt;property id=&quot;20148&quot; value=&quot;5&quot;/&gt;&lt;property id=&quot;20300&quot; value=&quot;Slide 19 - &amp;quot;Some other Safety Guides that can be used for RRs &amp;quot;&quot;/&gt;&lt;property id=&quot;20307&quot; value=&quot;633&quot;/&gt;&lt;/object&gt;&lt;object type=&quot;3&quot; unique_id=&quot;12022&quot;&gt;&lt;property id=&quot;20148&quot; value=&quot;5&quot;/&gt;&lt;property id=&quot;20300&quot; value=&quot;Slide 20 - &amp;quot;Supporting Documents &amp;quot;&quot;/&gt;&lt;property id=&quot;20307&quot; value=&quot;634&quot;/&gt;&lt;/object&gt;&lt;object type=&quot;3&quot; unique_id=&quot;12023&quot;&gt;&lt;property id=&quot;20148&quot; value=&quot;5&quot;/&gt;&lt;property id=&quot;20300&quot; value=&quot;Slide 21&quot;/&gt;&lt;property id=&quot;20307&quot; value=&quot;635&quot;/&gt;&lt;/object&gt;&lt;object type=&quot;3&quot; unique_id=&quot;12024&quot;&gt;&lt;property id=&quot;20148&quot; value=&quot;5&quot;/&gt;&lt;property id=&quot;20300&quot; value=&quot;Slide 22 - &amp;quot;Concluding remarks&amp;quot;&quot;/&gt;&lt;property id=&quot;20307&quot; value=&quot;636&quot;/&gt;&lt;/object&gt;&lt;object type=&quot;3&quot; unique_id=&quot;12025&quot;&gt;&lt;property id=&quot;20148&quot; value=&quot;5&quot;/&gt;&lt;property id=&quot;20300&quot; value=&quot;Slide 23&quot;/&gt;&lt;property id=&quot;20307&quot; value=&quot;637&quot;/&gt;&lt;/object&gt;&lt;object type=&quot;3&quot; unique_id=&quot;12719&quot;&gt;&lt;property id=&quot;20148&quot; value=&quot;5&quot;/&gt;&lt;property id=&quot;20300&quot; value=&quot;Slide 24 - &amp;quot;&amp;#x0D;&amp;#x0A;&amp;#x0D;&amp;#x0A;IAEA Safety Standards for&amp;#x0D;&amp;#x0A;Fuel Cycle Facilities&amp;#x0D;&amp;#x0A;&amp;#x0D;&amp;#x0A;March 2010&amp;#x0D;&amp;#x0A;&amp;quot;&quot;/&gt;&lt;property id=&quot;20307&quot; value=&quot;638&quot;/&gt;&lt;/object&gt;&lt;object type=&quot;3&quot; unique_id=&quot;12720&quot;&gt;&lt;property id=&quot;20148&quot; value=&quot;5&quot;/&gt;&lt;property id=&quot;20300&quot; value=&quot;Slide 25 - &amp;quot;Nuclear Fuel Cycle Facilities&amp;quot;&quot;/&gt;&lt;property id=&quot;20307&quot; value=&quot;639&quot;/&gt;&lt;/object&gt;&lt;object type=&quot;3&quot; unique_id=&quot;12721&quot;&gt;&lt;property id=&quot;20148&quot; value=&quot;5&quot;/&gt;&lt;property id=&quot;20300&quot; value=&quot;Slide 26 - &amp;quot;Fuel Cycle Facility Safety Standards&amp;quot;&quot;/&gt;&lt;property id=&quot;20307&quot; value=&quot;640&quot;/&gt;&lt;/object&gt;&lt;object type=&quot;3&quot; unique_id=&quot;12722&quot;&gt;&lt;property id=&quot;20148&quot; value=&quot;5&quot;/&gt;&lt;property id=&quot;20300&quot; value=&quot;Slide 27 - &amp;quot;Fuel Cycle Facility Safety Standards&amp;quot;&quot;/&gt;&lt;property id=&quot;20307&quot; value=&quot;641&quot;/&gt;&lt;/object&gt;&lt;object type=&quot;3&quot; unique_id=&quot;12723&quot;&gt;&lt;property id=&quot;20148&quot; value=&quot;5&quot;/&gt;&lt;property id=&quot;20300&quot; value=&quot;Slide 28 - &amp;quot;Fuel Cycle Facility Safety Standards&amp;quot;&quot;/&gt;&lt;property id=&quot;20307&quot; value=&quot;642&quot;/&gt;&lt;/object&gt;&lt;object type=&quot;3&quot; unique_id=&quot;12724&quot;&gt;&lt;property id=&quot;20148&quot; value=&quot;5&quot;/&gt;&lt;property id=&quot;20300&quot; value=&quot;Slide 29 - &amp;quot;Fuel Cycle Facility Safety Standards&amp;quot;&quot;/&gt;&lt;property id=&quot;20307&quot; value=&quot;643&quot;/&gt;&lt;/object&gt;&lt;object type=&quot;3&quot; unique_id=&quot;12725&quot;&gt;&lt;property id=&quot;20148&quot; value=&quot;5&quot;/&gt;&lt;property id=&quot;20300&quot; value=&quot;Slide 30 - &amp;quot;Fuel Cycle Facility Safety Standards&amp;quot;&quot;/&gt;&lt;property id=&quot;20307&quot; value=&quot;644&quot;/&gt;&lt;/object&gt;&lt;object type=&quot;3&quot; unique_id=&quot;12726&quot;&gt;&lt;property id=&quot;20148&quot; value=&quot;5&quot;/&gt;&lt;property id=&quot;20300&quot; value=&quot;Slide 31 - &amp;quot;Fuel Cycle Facility Safety Standards&amp;quot;&quot;/&gt;&lt;property id=&quot;20307&quot; value=&quot;645&quot;/&gt;&lt;/object&gt;&lt;object type=&quot;3&quot; unique_id=&quot;12727&quot;&gt;&lt;property id=&quot;20148&quot; value=&quot;5&quot;/&gt;&lt;property id=&quot;20300&quot; value=&quot;Slide 32 - &amp;quot;Concluding Remarks&amp;quot;&quot;/&gt;&lt;property id=&quot;20307&quot; value=&quot;64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6598FF"/>
            </a:gs>
          </a:gsLst>
          <a:lin ang="5400000" scaled="1"/>
        </a:gradFill>
        <a:ln w="19050" cap="flat" cmpd="sng" algn="ctr">
          <a:solidFill>
            <a:srgbClr val="6598FF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6598FF"/>
            </a:gs>
          </a:gsLst>
          <a:lin ang="5400000" scaled="1"/>
        </a:gradFill>
        <a:ln w="19050" cap="flat" cmpd="sng" algn="ctr">
          <a:solidFill>
            <a:srgbClr val="6598FF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6598FF"/>
            </a:gs>
          </a:gsLst>
          <a:lin ang="5400000" scaled="1"/>
        </a:gradFill>
        <a:ln w="19050" cap="flat" cmpd="sng" algn="ctr">
          <a:solidFill>
            <a:srgbClr val="6598FF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6598FF"/>
            </a:gs>
          </a:gsLst>
          <a:lin ang="5400000" scaled="1"/>
        </a:gradFill>
        <a:ln w="19050" cap="flat" cmpd="sng" algn="ctr">
          <a:solidFill>
            <a:srgbClr val="6598FF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6598FF"/>
            </a:gs>
          </a:gsLst>
          <a:lin ang="5400000" scaled="1"/>
        </a:gradFill>
        <a:ln w="19050" cap="flat" cmpd="sng" algn="ctr">
          <a:solidFill>
            <a:srgbClr val="6598FF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rgbClr val="6598FF"/>
            </a:gs>
          </a:gsLst>
          <a:lin ang="5400000" scaled="1"/>
        </a:gradFill>
        <a:ln w="19050" cap="flat" cmpd="sng" algn="ctr">
          <a:solidFill>
            <a:srgbClr val="6598FF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16608</TotalTime>
  <Words>1484</Words>
  <Application>Microsoft Office PowerPoint</Application>
  <PresentationFormat>On-screen Show (4:3)</PresentationFormat>
  <Paragraphs>261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1_Default Design</vt:lpstr>
      <vt:lpstr>3_Default Design</vt:lpstr>
      <vt:lpstr> IAEA Sub-programme on Safety Enhancement of Research Reactors    </vt:lpstr>
      <vt:lpstr>Contents</vt:lpstr>
      <vt:lpstr>Introduction: Overview of Research Reactors (RRDB)</vt:lpstr>
      <vt:lpstr>Introduction: Research Reactor Safety Section (RRSS) - Department of Nuclear Safety and Security</vt:lpstr>
      <vt:lpstr>RRSS - Department of Nuclear Safety and Security </vt:lpstr>
      <vt:lpstr>Safety Issues and Trends - Updating the IAEA activities on research reactor  safety</vt:lpstr>
      <vt:lpstr>Safety Issues and Trends - Updating the IAEA activities on research reactor  safety</vt:lpstr>
      <vt:lpstr>RRSS activities – Supporting application of the Code of Conduct</vt:lpstr>
      <vt:lpstr>RRSS activities – Safety Standards and supporting documents  </vt:lpstr>
      <vt:lpstr>RRSS activities – Safety reviews and advisory services </vt:lpstr>
      <vt:lpstr>RRSS activities – Dissemination of operating experience </vt:lpstr>
      <vt:lpstr>RRSS activities – Monitoring safety of Research Reactors  under Project and Supply Agreements  </vt:lpstr>
      <vt:lpstr>RRSS activities – Capacity building – E&amp;T </vt:lpstr>
      <vt:lpstr>RRSS activities - Infrastructure for first/new research reactor programmes (with NE, NA, and TC)</vt:lpstr>
      <vt:lpstr>RRSS activities – Support TC programme and information networks </vt:lpstr>
      <vt:lpstr>PowerPoint Presentation</vt:lpstr>
      <vt:lpstr> </vt:lpstr>
      <vt:lpstr>Feedback from the Survey: Modifications of the Facility</vt:lpstr>
      <vt:lpstr>Feedback from the Survey: Modifications of the Facility</vt:lpstr>
      <vt:lpstr>Feedback from the Survey: Safety Organization</vt:lpstr>
      <vt:lpstr>Feedback from the Survey- Emergency Preparedness</vt:lpstr>
      <vt:lpstr>Feedback from the Survey: Safety Documentation</vt:lpstr>
      <vt:lpstr>Feedback from the Survey – Summary </vt:lpstr>
      <vt:lpstr>Concluding remarks  </vt:lpstr>
      <vt:lpstr>Concluding remarks- Future focus (2016-2017)  </vt:lpstr>
      <vt:lpstr>Research Reactor Safety Section (RRSS/NSNI)  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M A Shokr</dc:creator>
  <cp:lastModifiedBy>SHOKR, Amgad</cp:lastModifiedBy>
  <cp:revision>975</cp:revision>
  <cp:lastPrinted>2012-03-06T16:28:14Z</cp:lastPrinted>
  <dcterms:created xsi:type="dcterms:W3CDTF">2008-11-25T07:36:05Z</dcterms:created>
  <dcterms:modified xsi:type="dcterms:W3CDTF">2015-11-13T12:46:40Z</dcterms:modified>
</cp:coreProperties>
</file>