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1" r:id="rId16"/>
    <p:sldId id="271" r:id="rId17"/>
    <p:sldId id="272" r:id="rId18"/>
    <p:sldId id="273" r:id="rId19"/>
    <p:sldId id="302" r:id="rId20"/>
    <p:sldId id="30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22895-AA74-43B3-9BCA-DF494B7943B5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41B57-6883-413E-A8D1-84BCCA000CB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05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CE24B3-1731-4DC8-988E-0D8198CB529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33456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451B1A-19DC-4B64-96A3-1D2CD697248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27084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C79A0C-DCD4-4D5C-BA43-FE5F87C3146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05764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91BEA1-4C04-433E-A0E6-D8D837014A77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50636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96ADFC-C122-4405-A6D3-9AADD216002E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56946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76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3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3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6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44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61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3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92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03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57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69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194-1AED-4E55-9B60-6AE001F0ADBD}" type="datetimeFigureOut">
              <a:rPr lang="pt-BR" smtClean="0"/>
              <a:t>10/11/2015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96D9-45EC-4ABA-9F44-5DD53D7063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56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wm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260350"/>
            <a:ext cx="86868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400" b="1" dirty="0"/>
              <a:t>COATINGS </a:t>
            </a:r>
            <a:r>
              <a:rPr lang="en-US" sz="2400" b="1" dirty="0" smtClean="0"/>
              <a:t>FOR SAFE LONG TERM WET STORAGE OF SPENT AL-CLAD RESEARCH REACTOR FUELS</a:t>
            </a:r>
          </a:p>
          <a:p>
            <a:pPr algn="ctr">
              <a:defRPr/>
            </a:pPr>
            <a:endParaRPr lang="pt-BR" sz="2400" dirty="0"/>
          </a:p>
          <a:p>
            <a:pPr algn="ctr">
              <a:defRPr/>
            </a:pPr>
            <a:r>
              <a:rPr lang="en-US" altLang="pt-BR" sz="2400" b="1" dirty="0">
                <a:latin typeface="Calibri" panose="020F0502020204030204" pitchFamily="34" charset="0"/>
              </a:rPr>
              <a:t> </a:t>
            </a:r>
          </a:p>
          <a:p>
            <a:pPr algn="ctr" eaLnBrk="1" hangingPunct="1">
              <a:defRPr/>
            </a:pPr>
            <a:r>
              <a:rPr lang="en-US" altLang="pt-BR" sz="2400" b="1" dirty="0">
                <a:latin typeface="Calibri" panose="020F0502020204030204" pitchFamily="34" charset="0"/>
              </a:rPr>
              <a:t>S.M.C.FERNANDES, O.V.CORREA, J.A.DE SOUZA, 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pt-BR" altLang="pt-BR" sz="2400" b="1" dirty="0">
                <a:latin typeface="Calibri" panose="020F0502020204030204" pitchFamily="34" charset="0"/>
              </a:rPr>
              <a:t>R. A. ANTUNES, M.C.L. DE OLIVEIRA, </a:t>
            </a:r>
            <a:r>
              <a:rPr lang="en-US" altLang="pt-BR" sz="2400" b="1" dirty="0">
                <a:latin typeface="Calibri" panose="020F0502020204030204" pitchFamily="34" charset="0"/>
              </a:rPr>
              <a:t>L.V.RAMANATHAN. 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en-US" altLang="pt-BR" sz="2400" b="1" i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n-US" altLang="pt-BR" sz="2400" b="1" i="1" dirty="0">
                <a:latin typeface="Calibri" panose="020F0502020204030204" pitchFamily="34" charset="0"/>
              </a:rPr>
              <a:t>IPEN</a:t>
            </a:r>
            <a:r>
              <a:rPr lang="pt-BR" altLang="pt-BR" sz="2400" b="1" i="1" dirty="0">
                <a:latin typeface="Calibri" panose="020F0502020204030204" pitchFamily="34" charset="0"/>
              </a:rPr>
              <a:t>, UFABC and CIETEC, Brazil.</a:t>
            </a:r>
          </a:p>
          <a:p>
            <a:pPr algn="ctr" eaLnBrk="1" hangingPunct="1">
              <a:defRPr/>
            </a:pPr>
            <a:endParaRPr lang="pt-BR" altLang="pt-BR" sz="2400" b="1" i="1" dirty="0">
              <a:latin typeface="Calibri" panose="020F0502020204030204" pitchFamily="34" charset="0"/>
            </a:endParaRPr>
          </a:p>
          <a:p>
            <a:pPr algn="ctr" fontAlgn="auto" hangingPunct="1"/>
            <a:r>
              <a:rPr lang="en-GB" sz="2000" b="1" dirty="0"/>
              <a:t>International Conference on Research Reactors:</a:t>
            </a:r>
            <a:endParaRPr lang="pt-BR" sz="2000" dirty="0"/>
          </a:p>
          <a:p>
            <a:pPr algn="ctr" fontAlgn="auto" hangingPunct="1"/>
            <a:r>
              <a:rPr lang="en-GB" sz="2000" b="1" dirty="0"/>
              <a:t>Safe Management and Effective Utilization</a:t>
            </a:r>
            <a:endParaRPr lang="pt-BR" sz="2000" dirty="0"/>
          </a:p>
          <a:p>
            <a:pPr algn="ctr">
              <a:defRPr/>
            </a:pPr>
            <a:r>
              <a:rPr lang="en-US" sz="2000" dirty="0"/>
              <a:t> </a:t>
            </a:r>
            <a:endParaRPr lang="pt-BR" sz="2000" dirty="0"/>
          </a:p>
          <a:p>
            <a:pPr algn="ctr">
              <a:defRPr/>
            </a:pPr>
            <a:r>
              <a:rPr lang="en-US" sz="2000" b="1" cap="small" dirty="0" smtClean="0"/>
              <a:t>November 16-20, 2015</a:t>
            </a:r>
            <a:endParaRPr lang="pt-BR" sz="2000" dirty="0"/>
          </a:p>
          <a:p>
            <a:pPr algn="ctr">
              <a:defRPr/>
            </a:pPr>
            <a:r>
              <a:rPr lang="pt-BR" sz="2000" b="1" cap="small" dirty="0" smtClean="0"/>
              <a:t>Vienna, Austria</a:t>
            </a:r>
            <a:endParaRPr lang="pt-BR" sz="2000" dirty="0"/>
          </a:p>
          <a:p>
            <a:pPr eaLnBrk="1" hangingPunct="1">
              <a:defRPr/>
            </a:pPr>
            <a:r>
              <a:rPr lang="pt-BR" altLang="pt-BR" sz="2400" b="1" dirty="0">
                <a:latin typeface="Times New Roman" panose="02020603050405020304" pitchFamily="18" charset="0"/>
              </a:rPr>
              <a:t> </a:t>
            </a:r>
          </a:p>
          <a:p>
            <a:pPr eaLnBrk="1" hangingPunct="1">
              <a:defRPr/>
            </a:pPr>
            <a:endParaRPr lang="en-US" altLang="pt-BR" sz="2400" b="1" dirty="0">
              <a:latin typeface="Times New Roman" panose="02020603050405020304" pitchFamily="18" charset="0"/>
            </a:endParaRPr>
          </a:p>
        </p:txBody>
      </p:sp>
      <p:pic>
        <p:nvPicPr>
          <p:cNvPr id="3075" name="Picture 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58054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80672" y="523082"/>
            <a:ext cx="1070219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pt-BR" sz="2800" b="1" dirty="0" smtClean="0"/>
          </a:p>
          <a:p>
            <a:pPr>
              <a:spcBef>
                <a:spcPct val="0"/>
              </a:spcBef>
              <a:buNone/>
            </a:pPr>
            <a:r>
              <a:rPr lang="en-US" altLang="pt-BR" sz="2800" b="1" u="sng" dirty="0" smtClean="0"/>
              <a:t>Conversion coatings </a:t>
            </a:r>
            <a:r>
              <a:rPr lang="en-US" altLang="pt-BR" sz="2800" b="1" dirty="0" smtClean="0"/>
              <a:t>have been widely used in many industries.</a:t>
            </a:r>
          </a:p>
          <a:p>
            <a:pPr>
              <a:spcBef>
                <a:spcPct val="0"/>
              </a:spcBef>
              <a:buNone/>
            </a:pPr>
            <a:endParaRPr lang="en-US" altLang="pt-BR" sz="2800" b="1" dirty="0"/>
          </a:p>
          <a:p>
            <a:pPr>
              <a:spcBef>
                <a:spcPct val="0"/>
              </a:spcBef>
              <a:buNone/>
            </a:pPr>
            <a:r>
              <a:rPr lang="en-US" altLang="pt-BR" sz="2800" b="1" u="sng" dirty="0" smtClean="0"/>
              <a:t>Rare </a:t>
            </a:r>
            <a:r>
              <a:rPr lang="en-US" altLang="pt-BR" sz="2800" b="1" u="sng" dirty="0"/>
              <a:t>earth compounds </a:t>
            </a:r>
            <a:r>
              <a:rPr lang="en-US" altLang="pt-BR" sz="2800" b="1" dirty="0"/>
              <a:t>have been used to develop corrosion protection systems for </a:t>
            </a:r>
            <a:r>
              <a:rPr lang="en-US" altLang="pt-BR" sz="2800" b="1" dirty="0" err="1"/>
              <a:t>aluminium</a:t>
            </a:r>
            <a:r>
              <a:rPr lang="en-US" altLang="pt-BR" sz="2800" b="1" dirty="0"/>
              <a:t> alloys, mainly as an alternative to chromates, which are being phased out, due to its toxicity.</a:t>
            </a:r>
            <a:endParaRPr lang="en-US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/>
              <a:t>Hence the use </a:t>
            </a:r>
            <a:r>
              <a:rPr lang="en-US" altLang="pt-BR" sz="2800" b="1" dirty="0"/>
              <a:t>of conversion coatings, to protect spent research reactor fuel assemblies, was proposed in 2007 and we carried out </a:t>
            </a:r>
            <a:r>
              <a:rPr lang="en-US" altLang="pt-BR" sz="2800" b="1" dirty="0" smtClean="0"/>
              <a:t>preliminary laboratory </a:t>
            </a:r>
            <a:r>
              <a:rPr lang="en-US" altLang="pt-BR" sz="2800" b="1" dirty="0"/>
              <a:t>and field tests.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/>
              <a:t>The </a:t>
            </a:r>
            <a:r>
              <a:rPr lang="en-US" altLang="pt-BR" sz="2800" b="1" dirty="0"/>
              <a:t>results revealed that pitting corrosion resistance of </a:t>
            </a:r>
            <a:r>
              <a:rPr lang="en-US" altLang="pt-BR" sz="2800" b="1" dirty="0" err="1"/>
              <a:t>aluminium</a:t>
            </a:r>
            <a:r>
              <a:rPr lang="en-US" altLang="pt-BR" sz="2800" b="1" dirty="0"/>
              <a:t> alloys AA 1100 and AA 6061, used as cladding of RR fuel </a:t>
            </a:r>
            <a:r>
              <a:rPr lang="en-US" altLang="pt-BR" sz="2800" b="1" dirty="0" smtClean="0"/>
              <a:t>plates, </a:t>
            </a:r>
            <a:r>
              <a:rPr lang="en-US" altLang="pt-BR" sz="2800" b="1" dirty="0"/>
              <a:t>increased when coated with lanthanide-based compounds.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</p:txBody>
      </p:sp>
      <p:pic>
        <p:nvPicPr>
          <p:cNvPr id="28675" name="Picture 4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88914"/>
            <a:ext cx="12239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152141" y="1304024"/>
            <a:ext cx="842962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pt-BR" sz="2800" b="1" dirty="0"/>
              <a:t>These investigations were extended to include </a:t>
            </a:r>
            <a:r>
              <a:rPr lang="en-US" altLang="pt-BR" sz="2800" b="1" u="sng" dirty="0" err="1"/>
              <a:t>boehmite</a:t>
            </a:r>
            <a:r>
              <a:rPr lang="en-US" altLang="pt-BR" sz="2800" b="1" u="sng" dirty="0"/>
              <a:t> and </a:t>
            </a:r>
            <a:r>
              <a:rPr lang="en-US" altLang="pt-BR" sz="2800" b="1" u="sng" dirty="0" err="1"/>
              <a:t>hydrotalcite</a:t>
            </a:r>
            <a:r>
              <a:rPr lang="en-US" altLang="pt-BR" sz="2800" b="1" u="sng" dirty="0"/>
              <a:t> coatings </a:t>
            </a:r>
            <a:r>
              <a:rPr lang="en-US" altLang="pt-BR" sz="2800" b="1" dirty="0"/>
              <a:t>on Al alloy surfaces.</a:t>
            </a: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/>
              <a:t>Inclusion </a:t>
            </a:r>
            <a:r>
              <a:rPr lang="en-US" altLang="pt-BR" sz="2800" b="1" dirty="0"/>
              <a:t>of </a:t>
            </a:r>
            <a:r>
              <a:rPr lang="en-US" altLang="pt-BR" sz="2800" b="1" dirty="0" err="1"/>
              <a:t>boehmite</a:t>
            </a:r>
            <a:r>
              <a:rPr lang="en-US" altLang="pt-BR" sz="2800" b="1" dirty="0"/>
              <a:t> was motivated by the fact that a thick layer of </a:t>
            </a:r>
            <a:r>
              <a:rPr lang="en-US" altLang="pt-BR" sz="2800" b="1" dirty="0" err="1"/>
              <a:t>boehmite</a:t>
            </a:r>
            <a:r>
              <a:rPr lang="en-US" altLang="pt-BR" sz="2800" b="1" dirty="0"/>
              <a:t> forms on spent fuel surfaces.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/>
              <a:t>Hydrotalcite</a:t>
            </a:r>
            <a:r>
              <a:rPr lang="en-US" altLang="pt-BR" sz="2800" b="1" dirty="0"/>
              <a:t> (HTC) is lithium </a:t>
            </a:r>
            <a:r>
              <a:rPr lang="en-US" altLang="pt-BR" sz="2800" b="1" dirty="0" err="1"/>
              <a:t>aluminium</a:t>
            </a:r>
            <a:r>
              <a:rPr lang="en-US" altLang="pt-BR" sz="2800" b="1" dirty="0"/>
              <a:t>-nitrate-hydroxide hydrate (a form of talc) and it forms on Al alloys immersed in an appropriate alkaline Li salt solutions.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/>
              <a:t> </a:t>
            </a:r>
            <a:endParaRPr lang="pt-BR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b="1" dirty="0"/>
          </a:p>
        </p:txBody>
      </p:sp>
      <p:pic>
        <p:nvPicPr>
          <p:cNvPr id="29699" name="Picture 4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6035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19" y="1012826"/>
            <a:ext cx="115412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We </a:t>
            </a:r>
            <a:r>
              <a:rPr lang="en-US" sz="2800" b="1" dirty="0" smtClean="0"/>
              <a:t>present</a:t>
            </a:r>
          </a:p>
          <a:p>
            <a:pPr>
              <a:defRPr/>
            </a:pPr>
            <a:endParaRPr lang="en-US" sz="2800" b="1" dirty="0"/>
          </a:p>
          <a:p>
            <a:pPr marL="514350" indent="-514350">
              <a:buFontTx/>
              <a:buAutoNum type="alphaLcParenBoth"/>
              <a:defRPr/>
            </a:pPr>
            <a:r>
              <a:rPr lang="en-US" sz="2800" b="1" dirty="0" smtClean="0"/>
              <a:t>HTC </a:t>
            </a:r>
            <a:r>
              <a:rPr lang="en-US" sz="2800" b="1" dirty="0"/>
              <a:t>coating preparation from different aqueous solutions and its </a:t>
            </a:r>
            <a:r>
              <a:rPr lang="en-US" sz="2800" b="1" dirty="0" smtClean="0"/>
              <a:t>characterization</a:t>
            </a:r>
            <a:r>
              <a:rPr lang="en-US" sz="2800" b="1" dirty="0"/>
              <a:t>.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514350" indent="-514350">
              <a:buFontTx/>
              <a:buAutoNum type="alphaLcParenBoth"/>
              <a:defRPr/>
            </a:pPr>
            <a:endParaRPr lang="en-US" sz="2800" b="1" dirty="0"/>
          </a:p>
          <a:p>
            <a:pPr marL="514350" indent="-514350">
              <a:buFontTx/>
              <a:buAutoNum type="alphaLcParenBoth"/>
              <a:defRPr/>
            </a:pPr>
            <a:r>
              <a:rPr lang="en-US" sz="2800" b="1" dirty="0"/>
              <a:t>Laboratory corrosion </a:t>
            </a:r>
            <a:r>
              <a:rPr lang="en-US" sz="2800" b="1" dirty="0" smtClean="0"/>
              <a:t>tests</a:t>
            </a:r>
            <a:r>
              <a:rPr lang="en-US" sz="2800" b="1" dirty="0"/>
              <a:t> </a:t>
            </a:r>
            <a:r>
              <a:rPr lang="en-US" sz="2800" b="1" dirty="0" smtClean="0"/>
              <a:t>and results.</a:t>
            </a:r>
            <a:endParaRPr lang="en-US" sz="2800" b="1" dirty="0"/>
          </a:p>
          <a:p>
            <a:pPr marL="514350" indent="-514350">
              <a:buFontTx/>
              <a:buAutoNum type="alphaLcParenBoth"/>
              <a:defRPr/>
            </a:pPr>
            <a:endParaRPr lang="en-US" sz="2800" b="1" dirty="0"/>
          </a:p>
          <a:p>
            <a:pPr marL="514350" indent="-514350">
              <a:buFontTx/>
              <a:buAutoNum type="alphaLcParenBoth"/>
              <a:defRPr/>
            </a:pPr>
            <a:r>
              <a:rPr lang="en-US" sz="2800" b="1" dirty="0"/>
              <a:t>Field </a:t>
            </a:r>
            <a:r>
              <a:rPr lang="en-US" sz="2800" b="1" dirty="0" smtClean="0"/>
              <a:t>tests and results.</a:t>
            </a:r>
            <a:endParaRPr lang="en-US" sz="2800" b="1" dirty="0"/>
          </a:p>
        </p:txBody>
      </p:sp>
      <p:pic>
        <p:nvPicPr>
          <p:cNvPr id="30723" name="Picture 4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476" y="944563"/>
          <a:ext cx="8318500" cy="5913437"/>
        </p:xfrm>
        <a:graphic>
          <a:graphicData uri="http://schemas.openxmlformats.org/drawingml/2006/table">
            <a:tbl>
              <a:tblPr/>
              <a:tblGrid>
                <a:gridCol w="1406370"/>
                <a:gridCol w="1872035"/>
                <a:gridCol w="5040095"/>
              </a:tblGrid>
              <a:tr h="84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Arial"/>
                          <a:ea typeface="Calibri"/>
                          <a:cs typeface="Times New Roman"/>
                        </a:rPr>
                        <a:t>Solution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Arial"/>
                          <a:ea typeface="Calibri"/>
                          <a:cs typeface="Times New Roman"/>
                        </a:rPr>
                        <a:t>Purpose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"/>
                          <a:ea typeface="Calibri"/>
                          <a:cs typeface="Times New Roman"/>
                        </a:rPr>
                        <a:t>Composition of solution and conditions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Degrease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25 g/L Na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; 25 g/L Na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; 65 °C; 2 min.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Deoxidize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10% HNO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; 3%   NaBrO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; 55 °C; 3 min.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Form boehmite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Deionized water; 97-100 °C; 5 min.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Incorporate Ce in boehmite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0.1% CeCl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; 97 °C;  pH 4;  5 min.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Form </a:t>
                      </a: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HT - HTC 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6.9g/L LiNO</a:t>
                      </a:r>
                      <a:r>
                        <a:rPr lang="en-US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; 28.3 g/L KNO</a:t>
                      </a:r>
                      <a:r>
                        <a:rPr lang="en-US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; 2.4 g/L LiOH; 0.06 g/L NaAlO</a:t>
                      </a:r>
                      <a:r>
                        <a:rPr lang="en-US" sz="1800" b="1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; 98 °C;  pH 12; 10 min.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Form </a:t>
                      </a:r>
                      <a:r>
                        <a:rPr lang="pt-BR" sz="1800" b="1" dirty="0" smtClean="0">
                          <a:latin typeface="Arial"/>
                          <a:ea typeface="Calibri"/>
                          <a:cs typeface="Times New Roman"/>
                        </a:rPr>
                        <a:t>LT – HTC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0.1M Li</a:t>
                      </a:r>
                      <a:r>
                        <a:rPr lang="en-US" sz="1800" b="1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CO</a:t>
                      </a:r>
                      <a:r>
                        <a:rPr lang="en-US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; LiOH; Al; pH 12; 15</a:t>
                      </a:r>
                      <a:r>
                        <a:rPr lang="en-US" sz="1800" b="1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min; R.T.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Incorporate Ce in HTC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10 g/L Ce (NO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3; 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30% H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1800" b="1" baseline="-25000">
                          <a:latin typeface="Arial"/>
                          <a:ea typeface="Calibri"/>
                          <a:cs typeface="Times New Roman"/>
                        </a:rPr>
                        <a:t>2; </a:t>
                      </a: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R.T.; 5 min. 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Arial"/>
                          <a:ea typeface="Calibri"/>
                          <a:cs typeface="Times New Roman"/>
                        </a:rPr>
                        <a:t>Sealing</a:t>
                      </a:r>
                      <a:endParaRPr lang="pt-BR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MgC</a:t>
                      </a:r>
                      <a:r>
                        <a:rPr lang="pt-BR" sz="1800" b="1" baseline="-250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pt-BR" sz="1800" b="1" baseline="-25000" dirty="0"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1800" b="1" baseline="-25000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; 82 </a:t>
                      </a:r>
                      <a:r>
                        <a:rPr lang="en-US" sz="1800" b="1" dirty="0">
                          <a:latin typeface="Arial"/>
                          <a:ea typeface="Calibri"/>
                          <a:cs typeface="Times New Roman"/>
                        </a:rPr>
                        <a:t>°</a:t>
                      </a:r>
                      <a:r>
                        <a:rPr lang="pt-BR" sz="1800" b="1" dirty="0">
                          <a:latin typeface="Arial"/>
                          <a:ea typeface="Calibri"/>
                          <a:cs typeface="Times New Roman"/>
                        </a:rPr>
                        <a:t>C; 15 min.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88" name="Picture 5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07" y="131762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9" name="TextBox 6"/>
          <p:cNvSpPr txBox="1">
            <a:spLocks noChangeArrowheads="1"/>
          </p:cNvSpPr>
          <p:nvPr/>
        </p:nvSpPr>
        <p:spPr bwMode="auto">
          <a:xfrm>
            <a:off x="1361045" y="254941"/>
            <a:ext cx="898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Solutions and conditions used to prepare coatings on Al </a:t>
            </a:r>
            <a:r>
              <a:rPr lang="en-US" altLang="pt-BR" sz="2400" b="1" dirty="0" smtClean="0"/>
              <a:t>6061 alloys</a:t>
            </a:r>
            <a:r>
              <a:rPr lang="en-US" altLang="pt-BR" sz="2400" b="1" dirty="0"/>
              <a:t>.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4228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 descr="6061_LQ20_7_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105117"/>
            <a:ext cx="3005291" cy="241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667376" y="1000126"/>
            <a:ext cx="42148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/>
              <a:t>Scanning electron micrographs of: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/>
              <a:t>(a) </a:t>
            </a:r>
            <a:r>
              <a:rPr lang="en-US" altLang="pt-BR" sz="1800" b="1" dirty="0" smtClean="0"/>
              <a:t>LT - HTC</a:t>
            </a:r>
            <a:endParaRPr lang="en-US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 smtClean="0"/>
              <a:t>(b) HT-HTC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 smtClean="0"/>
              <a:t>(c) HT-HTC forming inside pits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 smtClean="0"/>
              <a:t> </a:t>
            </a:r>
            <a:endParaRPr lang="pt-BR" altLang="pt-BR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="1" dirty="0"/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4953001" y="1491311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a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903782" y="4298859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9310689" y="4143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9750" y="5572126"/>
            <a:ext cx="86439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/>
              <a:t>Below </a:t>
            </a:r>
            <a:r>
              <a:rPr lang="en-US" b="1" dirty="0"/>
              <a:t>the outer layer a dense layer of </a:t>
            </a:r>
            <a:r>
              <a:rPr lang="en-US" b="1" dirty="0" err="1"/>
              <a:t>nanocrystaline</a:t>
            </a:r>
            <a:r>
              <a:rPr lang="en-US" b="1" dirty="0"/>
              <a:t> lithium aluminate forms.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/>
              <a:t>The coating thickness varies with substrate, bath (composition, age, immersion time.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/>
              <a:t>Typical coating thickness after 10 minutes of immersion was ~2 µm. </a:t>
            </a:r>
            <a:endParaRPr lang="pt-BR" b="1" dirty="0"/>
          </a:p>
          <a:p>
            <a:pPr>
              <a:defRPr/>
            </a:pPr>
            <a:endParaRPr lang="pt-BR" b="1" dirty="0"/>
          </a:p>
        </p:txBody>
      </p:sp>
      <p:pic>
        <p:nvPicPr>
          <p:cNvPr id="11" name="Picture 10" descr="lf120b_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768033"/>
            <a:ext cx="3005292" cy="215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6061_LQ20_6_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50" y="3191885"/>
            <a:ext cx="3071451" cy="233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pen_v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namathan\Desktop\HTC - FASE I - 2015\olandir 16jul2015\08 90-02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7" y="2189363"/>
            <a:ext cx="2775155" cy="207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Ranamathan\Desktop\HTC - FASE I - 2015\olandir 23jul2015\12 30-01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111" y="2189363"/>
            <a:ext cx="2606336" cy="207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Ranamathan\Desktop\HTC - FASE I - 2015\olandir 03ago2015\26 15-03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56" y="2189363"/>
            <a:ext cx="2387413" cy="207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Ranamathan\Desktop\HTC - FASE I - 2015\olandir 03ago2015\18 15-03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78" y="2189363"/>
            <a:ext cx="2248042" cy="20725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8454" y="5157473"/>
            <a:ext cx="105377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Scanning </a:t>
            </a:r>
            <a:r>
              <a:rPr lang="en-US" sz="2000" b="1" dirty="0"/>
              <a:t>electron micrographs of HTC coatings formed from solution 3 at room temperature: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/>
              <a:t>a) without additions; (b) with 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; (c) with K</a:t>
            </a:r>
            <a:r>
              <a:rPr lang="en-US" sz="2000" b="1" baseline="-25000" dirty="0"/>
              <a:t>2</a:t>
            </a:r>
            <a:r>
              <a:rPr lang="en-US" sz="2000" b="1" dirty="0"/>
              <a:t>S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8</a:t>
            </a:r>
            <a:r>
              <a:rPr lang="en-US" sz="2000" b="1" dirty="0"/>
              <a:t>; (c) with H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 and K</a:t>
            </a:r>
            <a:r>
              <a:rPr lang="en-US" sz="2000" b="1" baseline="-25000" dirty="0"/>
              <a:t>2</a:t>
            </a:r>
            <a:r>
              <a:rPr lang="en-US" sz="2000" b="1" dirty="0"/>
              <a:t>S</a:t>
            </a:r>
            <a:r>
              <a:rPr lang="en-US" sz="2000" b="1" baseline="-25000" dirty="0"/>
              <a:t>2</a:t>
            </a:r>
            <a:r>
              <a:rPr lang="en-US" sz="2000" b="1" dirty="0"/>
              <a:t>O</a:t>
            </a:r>
            <a:r>
              <a:rPr lang="en-US" sz="2000" b="1" baseline="-25000" dirty="0"/>
              <a:t>8</a:t>
            </a:r>
            <a:r>
              <a:rPr lang="en-US" sz="2000" b="1" dirty="0"/>
              <a:t>.</a:t>
            </a:r>
            <a:endParaRPr lang="pt-BR" sz="2000" b="1" dirty="0"/>
          </a:p>
          <a:p>
            <a:pPr algn="ctr"/>
            <a:endParaRPr lang="pt-BR" dirty="0"/>
          </a:p>
        </p:txBody>
      </p:sp>
      <p:pic>
        <p:nvPicPr>
          <p:cNvPr id="7" name="Picture 2" descr="ipen_v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6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881189" y="1643064"/>
          <a:ext cx="3868737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522878" imgH="2927299" progId="Origin50.Graph">
                  <p:embed/>
                </p:oleObj>
              </mc:Choice>
              <mc:Fallback>
                <p:oleObj r:id="rId3" imgW="3522878" imgH="2927299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9" y="1643064"/>
                        <a:ext cx="3868737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6167439" y="1500188"/>
          <a:ext cx="4086225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5" imgW="3694786" imgH="3023616" progId="Origin50.Graph">
                  <p:embed/>
                </p:oleObj>
              </mc:Choice>
              <mc:Fallback>
                <p:oleObj r:id="rId5" imgW="3694786" imgH="302361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1500188"/>
                        <a:ext cx="4086225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452688" y="5500688"/>
            <a:ext cx="7429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pt-BR" sz="1800" b="1" dirty="0"/>
              <a:t>X-ray diffraction spectra:  HTC (Li</a:t>
            </a:r>
            <a:r>
              <a:rPr lang="en-US" altLang="pt-BR" sz="1800" b="1" baseline="-25000" dirty="0"/>
              <a:t>2</a:t>
            </a:r>
            <a:r>
              <a:rPr lang="en-US" altLang="pt-BR" sz="1800" b="1" dirty="0"/>
              <a:t>[Al</a:t>
            </a:r>
            <a:r>
              <a:rPr lang="en-US" altLang="pt-BR" sz="1800" b="1" baseline="-25000" dirty="0"/>
              <a:t>2</a:t>
            </a:r>
            <a:r>
              <a:rPr lang="en-US" altLang="pt-BR" sz="1800" b="1" dirty="0"/>
              <a:t>(OH)</a:t>
            </a:r>
            <a:r>
              <a:rPr lang="en-US" altLang="pt-BR" sz="1800" b="1" baseline="-25000" dirty="0"/>
              <a:t>6</a:t>
            </a:r>
            <a:r>
              <a:rPr lang="en-US" altLang="pt-BR" sz="1800" b="1" dirty="0"/>
              <a:t>]</a:t>
            </a:r>
            <a:r>
              <a:rPr lang="en-US" altLang="pt-BR" sz="1800" b="1" baseline="-25000" dirty="0"/>
              <a:t>2</a:t>
            </a:r>
            <a:r>
              <a:rPr lang="en-US" altLang="pt-BR" sz="1800" b="1" dirty="0"/>
              <a:t>CO</a:t>
            </a:r>
            <a:r>
              <a:rPr lang="en-US" altLang="pt-BR" sz="1800" b="1" baseline="-25000" dirty="0"/>
              <a:t>3</a:t>
            </a:r>
            <a:r>
              <a:rPr lang="en-US" altLang="pt-BR" sz="1800" b="1" dirty="0"/>
              <a:t> </a:t>
            </a:r>
            <a:r>
              <a:rPr lang="en-US" altLang="pt-BR" sz="1800" b="1" dirty="0" smtClean="0"/>
              <a:t>3H</a:t>
            </a:r>
            <a:r>
              <a:rPr lang="en-US" altLang="pt-BR" sz="1800" b="1" baseline="-25000" dirty="0" smtClean="0"/>
              <a:t>2</a:t>
            </a:r>
            <a:r>
              <a:rPr lang="en-US" altLang="pt-BR" sz="1800" b="1" dirty="0" smtClean="0"/>
              <a:t>O) formation from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pt-BR" sz="1800" b="1" dirty="0" smtClean="0"/>
              <a:t>(a</a:t>
            </a:r>
            <a:r>
              <a:rPr lang="en-US" altLang="pt-BR" sz="1800" b="1" dirty="0"/>
              <a:t>) </a:t>
            </a:r>
            <a:r>
              <a:rPr lang="en-US" altLang="pt-BR" sz="1800" b="1" dirty="0" smtClean="0"/>
              <a:t>nitrate bath and (</a:t>
            </a:r>
            <a:r>
              <a:rPr lang="en-US" altLang="pt-BR" sz="1800" b="1" dirty="0"/>
              <a:t>b) </a:t>
            </a:r>
            <a:r>
              <a:rPr lang="en-US" altLang="pt-BR" sz="1800" b="1" dirty="0" smtClean="0"/>
              <a:t>carbonate bath.</a:t>
            </a:r>
            <a:endParaRPr lang="pt-BR" altLang="pt-BR" sz="1800" b="1" dirty="0"/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3738563" y="5072064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a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8096250" y="5072064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/>
              <a:t>b</a:t>
            </a:r>
          </a:p>
        </p:txBody>
      </p:sp>
      <p:pic>
        <p:nvPicPr>
          <p:cNvPr id="32777" name="Picture 12" descr="ipen_v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6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3" name="Object 3"/>
          <p:cNvGraphicFramePr>
            <a:graphicFrameLocks noChangeAspect="1"/>
          </p:cNvGraphicFramePr>
          <p:nvPr>
            <p:extLst/>
          </p:nvPr>
        </p:nvGraphicFramePr>
        <p:xfrm>
          <a:off x="2121373" y="984886"/>
          <a:ext cx="7408390" cy="493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6103078" imgH="4068786" progId="Word.Document.12">
                  <p:embed/>
                </p:oleObj>
              </mc:Choice>
              <mc:Fallback>
                <p:oleObj name="Document" r:id="rId4" imgW="6103078" imgH="406878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1373" y="984886"/>
                        <a:ext cx="7408390" cy="4939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1809751" y="6058286"/>
            <a:ext cx="864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 err="1">
                <a:latin typeface="Arial" panose="020B0604020202020204" pitchFamily="34" charset="0"/>
              </a:rPr>
              <a:t>Potentiodynamic</a:t>
            </a:r>
            <a:r>
              <a:rPr lang="en-US" altLang="pt-BR" sz="1800" b="1" dirty="0">
                <a:latin typeface="Arial" panose="020B0604020202020204" pitchFamily="34" charset="0"/>
              </a:rPr>
              <a:t> polarization curves of uncoated and coated AA 6061 specimens in 0.01 M </a:t>
            </a:r>
            <a:r>
              <a:rPr lang="en-US" altLang="pt-BR" sz="1800" b="1" dirty="0" err="1">
                <a:latin typeface="Arial" panose="020B0604020202020204" pitchFamily="34" charset="0"/>
              </a:rPr>
              <a:t>NaCl</a:t>
            </a:r>
            <a:r>
              <a:rPr lang="en-US" altLang="pt-BR" sz="1800" b="1" dirty="0">
                <a:latin typeface="Arial" panose="020B0604020202020204" pitchFamily="34" charset="0"/>
              </a:rPr>
              <a:t> at room temperature and at scan rate of 0.1 mV/s.</a:t>
            </a:r>
            <a:endParaRPr lang="pt-BR" altLang="pt-BR" sz="18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627" y="259492"/>
            <a:ext cx="616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Laboratory electrochemical tests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5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280336" y="254515"/>
            <a:ext cx="721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The corrosion potential </a:t>
            </a:r>
            <a:r>
              <a:rPr lang="en-US" altLang="pt-BR" sz="2400" b="1" dirty="0" err="1"/>
              <a:t>E</a:t>
            </a:r>
            <a:r>
              <a:rPr lang="en-US" altLang="pt-BR" sz="2400" b="1" baseline="-25000" dirty="0" err="1"/>
              <a:t>corr</a:t>
            </a:r>
            <a:r>
              <a:rPr lang="en-US" altLang="pt-BR" sz="2400" b="1" dirty="0"/>
              <a:t>, corrosion current </a:t>
            </a:r>
            <a:r>
              <a:rPr lang="en-US" altLang="pt-BR" sz="2400" b="1" dirty="0" err="1"/>
              <a:t>I</a:t>
            </a:r>
            <a:r>
              <a:rPr lang="en-US" altLang="pt-BR" sz="2400" b="1" baseline="-25000" dirty="0" err="1"/>
              <a:t>corr</a:t>
            </a:r>
            <a:r>
              <a:rPr lang="en-US" altLang="pt-BR" sz="2400" b="1" dirty="0"/>
              <a:t> and breakdown potentials </a:t>
            </a:r>
            <a:r>
              <a:rPr lang="en-US" altLang="pt-BR" sz="2400" b="1" dirty="0" err="1"/>
              <a:t>E</a:t>
            </a:r>
            <a:r>
              <a:rPr lang="en-US" altLang="pt-BR" sz="2400" b="1" baseline="-25000" dirty="0" err="1"/>
              <a:t>b</a:t>
            </a:r>
            <a:r>
              <a:rPr lang="en-US" altLang="pt-BR" sz="2400" b="1" dirty="0"/>
              <a:t>, as determined from the electrochemical polarization measurements. </a:t>
            </a:r>
            <a:endParaRPr lang="pt-BR" altLang="pt-BR" sz="2400" b="1" dirty="0"/>
          </a:p>
        </p:txBody>
      </p:sp>
      <p:pic>
        <p:nvPicPr>
          <p:cNvPr id="36867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36" y="2508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74838" y="1628776"/>
          <a:ext cx="8064500" cy="4321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098"/>
                <a:gridCol w="1721284"/>
                <a:gridCol w="2016559"/>
                <a:gridCol w="2016559"/>
              </a:tblGrid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Specimen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2000" b="1" baseline="-25000" dirty="0" err="1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A.cm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1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2000" b="1" baseline="-2500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Uncoated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6.120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-1.23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Boehmite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coated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0.327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-0.54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Boehmite + Ce (S4)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1.749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Boehmite + Ce (S7)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1.694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HT-HTC 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0.972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-0.90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HT-HTC + Ce (S7)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0.085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-0.69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-0.56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LT-HTC 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0.141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-0.62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LT-HTC + Ce (S 7)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0.284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-0.60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HT-HTC + sealed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0.134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-0.63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LT-HTC + sealed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0.998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-0.61</a:t>
                      </a:r>
                      <a:endParaRPr lang="pt-BR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7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11129"/>
              </p:ext>
            </p:extLst>
          </p:nvPr>
        </p:nvGraphicFramePr>
        <p:xfrm>
          <a:off x="3327153" y="1292012"/>
          <a:ext cx="5051737" cy="267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340"/>
                <a:gridCol w="1455532"/>
                <a:gridCol w="1652865"/>
              </a:tblGrid>
              <a:tr h="334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Specimen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600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A.cm</a:t>
                      </a:r>
                      <a:r>
                        <a:rPr lang="de-DE" sz="1600" baseline="300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600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Uncoated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1.56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-1.23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HT-HTC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-0.90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chemeClr val="tx1"/>
                          </a:solidFill>
                          <a:effectLst/>
                        </a:rPr>
                        <a:t>HT-HTC + Ce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-0.69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LT-HTC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-0.62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LT-HTC + Ce 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0.71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-0.60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HT-HTC + sealed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0.13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-0.63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41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LT-HTC + sealed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0.99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-0.61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8082" y="390617"/>
            <a:ext cx="767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CORROSION POTENTIAL </a:t>
            </a:r>
            <a:r>
              <a:rPr lang="en-US" b="1" dirty="0" err="1"/>
              <a:t>E</a:t>
            </a:r>
            <a:r>
              <a:rPr lang="en-US" b="1" baseline="-25000" dirty="0" err="1"/>
              <a:t>corr</a:t>
            </a:r>
            <a:r>
              <a:rPr lang="en-US" b="1" dirty="0"/>
              <a:t> AND CORROSION CURRENT </a:t>
            </a:r>
            <a:r>
              <a:rPr lang="en-US" b="1" dirty="0" err="1"/>
              <a:t>i</a:t>
            </a:r>
            <a:r>
              <a:rPr lang="en-US" b="1" baseline="-25000" dirty="0" err="1"/>
              <a:t>corr</a:t>
            </a:r>
            <a:r>
              <a:rPr lang="en-US" b="1" dirty="0"/>
              <a:t> DETERMINED FROM THE ELECTROCHEMICAL POLARIZATION CURVES. </a:t>
            </a:r>
            <a:endParaRPr lang="pt-BR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762645"/>
              </p:ext>
            </p:extLst>
          </p:nvPr>
        </p:nvGraphicFramePr>
        <p:xfrm>
          <a:off x="2789338" y="5109553"/>
          <a:ext cx="5813486" cy="16644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0305"/>
                <a:gridCol w="1704904"/>
                <a:gridCol w="1938277"/>
              </a:tblGrid>
              <a:tr h="332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Specimen condition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 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A.cm</a:t>
                      </a:r>
                      <a:r>
                        <a:rPr lang="de-DE" sz="1600" b="1" baseline="300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Untreated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1.56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-0.79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HT-HTC (20’)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0.35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HT-HTC (30’)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0.78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-0.57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32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HT-HTC (60’)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0.93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9821" y="4367814"/>
            <a:ext cx="744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 OF DURATION OF HT-HTC FORMATION ON ELECTROCHEMICAL PARAMETERS OF UNCOATED AND COATED AA 6061 IN 0.01 M </a:t>
            </a:r>
            <a:r>
              <a:rPr lang="en-US" b="1" dirty="0" err="1"/>
              <a:t>NaCl</a:t>
            </a:r>
            <a:r>
              <a:rPr lang="en-US" b="1" dirty="0"/>
              <a:t>.</a:t>
            </a:r>
            <a:endParaRPr lang="pt-BR" b="1" dirty="0"/>
          </a:p>
        </p:txBody>
      </p:sp>
      <p:pic>
        <p:nvPicPr>
          <p:cNvPr id="8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3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95202" y="1140727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 dirty="0"/>
              <a:t>Outline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 smtClean="0"/>
              <a:t>Motivation</a:t>
            </a:r>
            <a:endParaRPr lang="pt-BR" altLang="pt-BR" sz="28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 smtClean="0"/>
              <a:t>Constraints and options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 smtClean="0"/>
              <a:t> Coatings.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 smtClean="0"/>
              <a:t> Laboratory </a:t>
            </a:r>
            <a:r>
              <a:rPr lang="pt-BR" altLang="pt-BR" sz="2800" b="1" dirty="0"/>
              <a:t>and field </a:t>
            </a:r>
            <a:r>
              <a:rPr lang="pt-BR" altLang="pt-BR" sz="2800" b="1" dirty="0" smtClean="0"/>
              <a:t>tests - results </a:t>
            </a:r>
            <a:endParaRPr lang="pt-BR" altLang="pt-BR" sz="28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 smtClean="0"/>
              <a:t> Conclusions</a:t>
            </a:r>
            <a:endParaRPr lang="pt-BR" altLang="pt-BR" sz="2800" b="1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/>
              <a:t> Scale-up</a:t>
            </a:r>
          </a:p>
        </p:txBody>
      </p:sp>
      <p:pic>
        <p:nvPicPr>
          <p:cNvPr id="5123" name="Picture 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46461"/>
              </p:ext>
            </p:extLst>
          </p:nvPr>
        </p:nvGraphicFramePr>
        <p:xfrm>
          <a:off x="2960912" y="1594449"/>
          <a:ext cx="5884508" cy="199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6819"/>
                <a:gridCol w="1725732"/>
                <a:gridCol w="1961957"/>
              </a:tblGrid>
              <a:tr h="39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Specimen condition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 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A.cm</a:t>
                      </a:r>
                      <a:r>
                        <a:rPr lang="de-DE" sz="1600" b="1" baseline="300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Untreated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1.56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-0.79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LT-HTC (20’)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LT-HTC (30’)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0.46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98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LT-HTC (60’)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0.72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-0.60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9331" y="551548"/>
            <a:ext cx="67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 OF DURATION OF LT-HTC FORMATION ON ELECTROCHEMICAL PARAMETERS OF UNCOATED AND COATED AA 6061 IN 0.01 M </a:t>
            </a:r>
            <a:r>
              <a:rPr lang="en-US" b="1" dirty="0" err="1"/>
              <a:t>NaCl</a:t>
            </a:r>
            <a:r>
              <a:rPr lang="en-US" b="1" dirty="0"/>
              <a:t>.</a:t>
            </a:r>
            <a:endParaRPr lang="pt-B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677019"/>
              </p:ext>
            </p:extLst>
          </p:nvPr>
        </p:nvGraphicFramePr>
        <p:xfrm>
          <a:off x="3025999" y="4745624"/>
          <a:ext cx="5819421" cy="1925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7375"/>
                <a:gridCol w="1846023"/>
                <a:gridCol w="1846023"/>
              </a:tblGrid>
              <a:tr h="275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Surface condition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 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A.cm</a:t>
                      </a:r>
                      <a:r>
                        <a:rPr lang="de-DE" sz="1600" b="1" baseline="3000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de-DE" sz="1600" b="1" baseline="-25000">
                          <a:solidFill>
                            <a:schemeClr val="tx1"/>
                          </a:solidFill>
                          <a:effectLst/>
                        </a:rPr>
                        <a:t>corr</a:t>
                      </a: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 (V)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HT-HTC + Ce (5 min.)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0.26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-0.60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HT-HTC + Ce (10 min)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HT-HTC + Ce (15 min)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0.37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-0.59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LT-HTC + Ce  (5 min 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0.96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LT-HTC + Ce (10 min)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0.78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-0.56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7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LT-HTC + Ce (15 min)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chemeClr val="tx1"/>
                          </a:solidFill>
                          <a:effectLst/>
                        </a:rPr>
                        <a:t>0.71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effectLst/>
                        </a:rPr>
                        <a:t>-0.58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0540" y="3844031"/>
            <a:ext cx="677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EFFECT OF DUARTION OF CERIUM TREATMENT ON ELECTROCHEMICAL PARAMETERS OF HTC COATED SPECIMENS.</a:t>
            </a:r>
            <a:endParaRPr lang="pt-BR" b="1" dirty="0"/>
          </a:p>
        </p:txBody>
      </p:sp>
      <p:pic>
        <p:nvPicPr>
          <p:cNvPr id="6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orizontal%20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4714876"/>
            <a:ext cx="3214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133475" y="304801"/>
            <a:ext cx="84296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FIELD TESTS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Coupons </a:t>
            </a:r>
            <a:r>
              <a:rPr lang="en-US" altLang="pt-BR" sz="2400" b="1" dirty="0"/>
              <a:t>(10 cm in diameter).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Uncoated and coated coupons were stacked in racks.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Racks were suspended in the spent fuel section of the IEA-R1 research reactor in IPEN, Brazil,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The coupons were exposed to the IEA-R1 reactor spent fuel section water for 3 and 5 months </a:t>
            </a:r>
            <a:endParaRPr lang="pt-BR" altLang="pt-BR" sz="2400" b="1" dirty="0"/>
          </a:p>
        </p:txBody>
      </p:sp>
      <p:pic>
        <p:nvPicPr>
          <p:cNvPr id="38916" name="Picture 1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438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51088" y="2060576"/>
          <a:ext cx="7250112" cy="3960810"/>
        </p:xfrm>
        <a:graphic>
          <a:graphicData uri="http://schemas.openxmlformats.org/drawingml/2006/table">
            <a:tbl>
              <a:tblPr/>
              <a:tblGrid>
                <a:gridCol w="3045626"/>
                <a:gridCol w="2102243"/>
                <a:gridCol w="2102243"/>
              </a:tblGrid>
              <a:tr h="2829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Coating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Surface features after exposure for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29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3 months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5 months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None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Many pits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Stained and one pit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Boehmite 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Many tiny pits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Boehmite + Ce 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Few pits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HT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HT + 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No difference 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HT + sealed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HT + Ce + sealed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LT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Dark and some pits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LT + 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Dark and some pits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LT + sealed 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Very dark and one pit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HTC – LT + Ce + sealed 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/>
                          <a:ea typeface="Calibri"/>
                          <a:cs typeface="Times New Roman"/>
                        </a:rPr>
                        <a:t>No difference</a:t>
                      </a:r>
                      <a:endParaRPr lang="pt-BR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Calibri"/>
                          <a:cs typeface="Times New Roman"/>
                        </a:rPr>
                        <a:t>Very dark + two pits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42" name="TextBox 2"/>
          <p:cNvSpPr txBox="1">
            <a:spLocks noChangeArrowheads="1"/>
          </p:cNvSpPr>
          <p:nvPr/>
        </p:nvSpPr>
        <p:spPr bwMode="auto">
          <a:xfrm>
            <a:off x="1992314" y="981076"/>
            <a:ext cx="792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000" b="1"/>
              <a:t>Surface features compared to those observed on AA 6061 coupons prior to exposure to the IEA-R1 research reactor spent fuel section</a:t>
            </a:r>
            <a:endParaRPr lang="pt-BR" altLang="pt-BR" sz="2000" b="1"/>
          </a:p>
        </p:txBody>
      </p:sp>
      <p:pic>
        <p:nvPicPr>
          <p:cNvPr id="42043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:\Users\Ranamathan\Desktop\RERTR 2014\HTC coated plates and elements-photos\P1020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07951"/>
            <a:ext cx="31686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C:\Users\Ranamathan\Desktop\RERTR 2014\HTC coated plates and elements-photos\P1020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213101"/>
            <a:ext cx="31686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 descr="C:\Users\Ranamathan\Desktop\RERTR 2014\HTC coated plates and elements-photos\P10207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985963"/>
            <a:ext cx="3233738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2" descr="ipen_v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6035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5519739" y="5589589"/>
            <a:ext cx="53909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b="1" dirty="0"/>
          </a:p>
          <a:p>
            <a:endParaRPr lang="pt-BR" altLang="pt-BR" b="1" dirty="0"/>
          </a:p>
          <a:p>
            <a:r>
              <a:rPr lang="pt-BR" altLang="pt-BR" b="1" dirty="0"/>
              <a:t>A dummy fuel being withdrawn after 8 months</a:t>
            </a:r>
          </a:p>
        </p:txBody>
      </p:sp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5016500" y="506414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/>
              <a:t>Uncoated and coated plates assembled to form dummy fuels</a:t>
            </a:r>
          </a:p>
          <a:p>
            <a:pPr algn="ctr"/>
            <a:endParaRPr lang="pt-BR" altLang="pt-BR" b="1" dirty="0"/>
          </a:p>
        </p:txBody>
      </p:sp>
      <p:sp>
        <p:nvSpPr>
          <p:cNvPr id="39944" name="TextBox 4"/>
          <p:cNvSpPr txBox="1">
            <a:spLocks noChangeArrowheads="1"/>
          </p:cNvSpPr>
          <p:nvPr/>
        </p:nvSpPr>
        <p:spPr bwMode="auto">
          <a:xfrm>
            <a:off x="1703389" y="5934075"/>
            <a:ext cx="34559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/>
              <a:t>In spent fuel section</a:t>
            </a:r>
          </a:p>
          <a:p>
            <a:pPr algn="ctr"/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22180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Users\Ranamathan\Desktop\RERTR 2014\HTC coated plates and elements-photos\P1020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1914"/>
            <a:ext cx="3600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C:\Users\Ranamathan\Desktop\RERTR 2014\HTC coated plates and elements-photos\P1020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643188"/>
            <a:ext cx="338455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2" descr="ipen_v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2063750" y="1484314"/>
            <a:ext cx="727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>
                <a:latin typeface="Arial" panose="020B0604020202020204" pitchFamily="34" charset="0"/>
              </a:rPr>
              <a:t>Uncoated and coated plates after 8 months of exposure to the IEA-R1 spent fuel section</a:t>
            </a:r>
          </a:p>
        </p:txBody>
      </p:sp>
    </p:spTree>
    <p:extLst>
      <p:ext uri="{BB962C8B-B14F-4D97-AF65-F5344CB8AC3E}">
        <p14:creationId xmlns:p14="http://schemas.microsoft.com/office/powerpoint/2010/main" val="14391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Jan 24-25 weekend\Plate pixes taken on 19.02.2015\P10300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12" y="1236253"/>
            <a:ext cx="3556937" cy="286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:\Jan 24-25 weekend\Plate pixes taken on 19.02.2015\P10301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60" y="1236253"/>
            <a:ext cx="3488773" cy="28652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12212" y="4900474"/>
            <a:ext cx="7720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Photographs of full-size plate surfaces. (a) </a:t>
            </a:r>
            <a:r>
              <a:rPr lang="en-US" b="1" dirty="0" err="1"/>
              <a:t>Boehmite</a:t>
            </a:r>
            <a:r>
              <a:rPr lang="en-US" b="1" dirty="0"/>
              <a:t> coated and (b) HTC coated. The plates above the identification mark were exposed for 8 months and the plates below, for 14 months.</a:t>
            </a:r>
            <a:endParaRPr lang="pt-B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8610" y="4403324"/>
            <a:ext cx="4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6960093" y="4376691"/>
            <a:ext cx="52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pic>
        <p:nvPicPr>
          <p:cNvPr id="7" name="Picture 2" descr="ipen_v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50945" y="1066959"/>
          <a:ext cx="8364075" cy="5484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815"/>
                <a:gridCol w="1672815"/>
                <a:gridCol w="1672815"/>
                <a:gridCol w="1672815"/>
                <a:gridCol w="1672815"/>
              </a:tblGrid>
              <a:tr h="26993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Surface treatment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Plate surface features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3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After 8 months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After 14 months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9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Side - A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Side - B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Side - A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Side - B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Untreated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11 pits surface dark.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5 pits, surface dark.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10 pits, surface dark.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surface dark.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Boehmite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No pits, surface very dark.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 pit, surface very dark.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4 pits, stained.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6 pits, stained.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Boehmite + Ce 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surface white.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7 pits, dark stain in center.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Grey stain.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stained.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4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Boehmite + Ce + sealed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No pits, surface oxide layer.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5 pits, dark stain in center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1 pit, surface stained.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4 pits, surface stained.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HTC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dark surface.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No pits, dark surface.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, very dark surface.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, dark surface.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HTC + Ce 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8 pits at lower end.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8 pits at lower end.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, stained.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, stained.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HTC + Ce + sealed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No pits. 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</a:rPr>
                        <a:t>No pits. </a:t>
                      </a:r>
                      <a:endParaRPr lang="pt-BR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chemeClr val="tx1"/>
                          </a:solidFill>
                          <a:effectLst/>
                        </a:rPr>
                        <a:t>No pits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66689"/>
            <a:ext cx="8238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Surface features on untreated and treated AA 6061 plates exposed to the IEA-R1 reactor’s spent fuel section for 8 and 14 months. </a:t>
            </a:r>
            <a:endParaRPr lang="pt-BR" b="1" dirty="0"/>
          </a:p>
          <a:p>
            <a:pPr algn="ctr"/>
            <a:endParaRPr lang="pt-BR" b="1" dirty="0"/>
          </a:p>
        </p:txBody>
      </p:sp>
      <p:pic>
        <p:nvPicPr>
          <p:cNvPr id="4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66689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1774825" y="1700214"/>
            <a:ext cx="82867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/>
              <a:t>The mechanism by which HTC imparts pitting corrosion protection is refered to as ‘passive corrosion protection’.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/>
              <a:t>The HTC acts as a physical barrier between the solution and the surface.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/>
              <a:t>The mechanism by which the cerium modified HTC imparts protection is considered to be ‘active corrosion protection’, analogous to that in chromium coatings.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/>
          </a:p>
        </p:txBody>
      </p:sp>
      <p:pic>
        <p:nvPicPr>
          <p:cNvPr id="44035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847850" y="855664"/>
            <a:ext cx="8280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Active corrosion protection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This involves release of Ce ions from the coating, transport through the solution and </a:t>
            </a:r>
            <a:r>
              <a:rPr lang="en-US" altLang="pt-BR" sz="2400" b="1" dirty="0" smtClean="0"/>
              <a:t>its action </a:t>
            </a:r>
            <a:r>
              <a:rPr lang="en-US" altLang="pt-BR" sz="2400" b="1" dirty="0"/>
              <a:t>at defect sites to stifle corrosion.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It has been speculated that if a Ce</a:t>
            </a:r>
            <a:r>
              <a:rPr lang="en-US" altLang="pt-BR" sz="2400" b="1" baseline="30000" dirty="0"/>
              <a:t>4+</a:t>
            </a:r>
            <a:r>
              <a:rPr lang="en-US" altLang="pt-BR" sz="2400" b="1" dirty="0"/>
              <a:t> bearing inorganic coating contacts a solution, soluble Ce</a:t>
            </a:r>
            <a:r>
              <a:rPr lang="en-US" altLang="pt-BR" sz="2400" b="1" baseline="30000" dirty="0"/>
              <a:t>4+</a:t>
            </a:r>
            <a:r>
              <a:rPr lang="en-US" altLang="pt-BR" sz="2400" b="1" dirty="0"/>
              <a:t> is released into the solution. When these ions encounter reducing conditions, like those associated with exposed bare metal at coating defects, it reduces to Ce</a:t>
            </a:r>
            <a:r>
              <a:rPr lang="en-US" altLang="pt-BR" sz="2400" b="1" baseline="30000" dirty="0"/>
              <a:t>3+</a:t>
            </a:r>
            <a:r>
              <a:rPr lang="en-US" altLang="pt-BR" sz="2400" b="1" dirty="0"/>
              <a:t>, which forms an insoluble hydroxide and precipitates.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/>
              <a:t>The precipitated cerium hydroxide at the defect then stifles further corrosion.</a:t>
            </a:r>
            <a:endParaRPr lang="pt-BR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dirty="0"/>
          </a:p>
        </p:txBody>
      </p:sp>
      <p:pic>
        <p:nvPicPr>
          <p:cNvPr id="45059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1968501" y="1341439"/>
            <a:ext cx="82089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Conclusions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Hydrotalcite (HTC) coatings on AA 6061 alloy were prepared from nitrate baths at 98 °C and carbonate baths at room temperature.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HT-HTC coating increased pitting resistance of the alloy more than LT-HTC coating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>
                <a:latin typeface="Arial" panose="020B0604020202020204" pitchFamily="34" charset="0"/>
              </a:rPr>
              <a:t>Cerium incorporation in the HT-HTC and boehmite coating increased pitting resistance of the alloy.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>
              <a:latin typeface="Arial" panose="020B0604020202020204" pitchFamily="34" charset="0"/>
            </a:endParaRPr>
          </a:p>
        </p:txBody>
      </p:sp>
      <p:pic>
        <p:nvPicPr>
          <p:cNvPr id="46083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SC016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5" y="291465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01805" y="6266716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400" b="1" dirty="0"/>
              <a:t>In-reactor storage</a:t>
            </a:r>
            <a:r>
              <a:rPr lang="en-US" altLang="pt-BR" sz="1800" dirty="0"/>
              <a:t> </a:t>
            </a:r>
          </a:p>
        </p:txBody>
      </p:sp>
      <p:pic>
        <p:nvPicPr>
          <p:cNvPr id="10245" name="Picture 4" descr="ipen_v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27" y="279618"/>
            <a:ext cx="9705673" cy="1914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568" y="2288711"/>
            <a:ext cx="2914141" cy="3883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668" y="6172200"/>
            <a:ext cx="480406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1919289" y="1052514"/>
            <a:ext cx="813752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>
                <a:latin typeface="Arial" panose="020B0604020202020204" pitchFamily="34" charset="0"/>
              </a:rPr>
              <a:t>Conclusions (</a:t>
            </a:r>
            <a:r>
              <a:rPr lang="en-US" altLang="pt-BR" sz="2400" b="1" dirty="0" err="1" smtClean="0">
                <a:latin typeface="Arial" panose="020B0604020202020204" pitchFamily="34" charset="0"/>
              </a:rPr>
              <a:t>contd</a:t>
            </a:r>
            <a:r>
              <a:rPr lang="en-US" altLang="pt-BR" sz="2400" b="1" dirty="0" smtClean="0">
                <a:latin typeface="Arial" panose="020B0604020202020204" pitchFamily="34" charset="0"/>
              </a:rPr>
              <a:t>)</a:t>
            </a:r>
            <a:endParaRPr lang="en-US" altLang="pt-BR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latin typeface="Arial" panose="020B0604020202020204" pitchFamily="34" charset="0"/>
              </a:rPr>
              <a:t>Sealing of LT-HTC coatings increased pitting corrosion resistance of the alloy.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>
                <a:latin typeface="Arial" panose="020B0604020202020204" pitchFamily="34" charset="0"/>
              </a:rPr>
              <a:t>Coupons and </a:t>
            </a:r>
            <a:r>
              <a:rPr lang="en-US" altLang="pt-BR" sz="2400" b="1" dirty="0" smtClean="0">
                <a:latin typeface="Arial" panose="020B0604020202020204" pitchFamily="34" charset="0"/>
              </a:rPr>
              <a:t>`dummy` fuel elements with full-size </a:t>
            </a:r>
            <a:r>
              <a:rPr lang="en-US" altLang="pt-BR" sz="2400" b="1" dirty="0">
                <a:latin typeface="Arial" panose="020B0604020202020204" pitchFamily="34" charset="0"/>
              </a:rPr>
              <a:t>plates coated with HT-HTC and exposed to the IEA-R1 reactor spent fuel section </a:t>
            </a:r>
            <a:r>
              <a:rPr lang="en-US" altLang="pt-BR" sz="2400" b="1">
                <a:latin typeface="Arial" panose="020B0604020202020204" pitchFamily="34" charset="0"/>
              </a:rPr>
              <a:t>for 5</a:t>
            </a:r>
            <a:r>
              <a:rPr lang="en-US" altLang="pt-BR" sz="2400" b="1" smtClean="0">
                <a:latin typeface="Arial" panose="020B0604020202020204" pitchFamily="34" charset="0"/>
              </a:rPr>
              <a:t> </a:t>
            </a:r>
            <a:r>
              <a:rPr lang="en-US" altLang="pt-BR" sz="2400" b="1" dirty="0">
                <a:latin typeface="Arial" panose="020B0604020202020204" pitchFamily="34" charset="0"/>
              </a:rPr>
              <a:t>and </a:t>
            </a:r>
            <a:r>
              <a:rPr lang="en-US" altLang="pt-BR" sz="2400" b="1" dirty="0" smtClean="0">
                <a:latin typeface="Arial" panose="020B0604020202020204" pitchFamily="34" charset="0"/>
              </a:rPr>
              <a:t>14 </a:t>
            </a:r>
            <a:r>
              <a:rPr lang="en-US" altLang="pt-BR" sz="2400" b="1" dirty="0">
                <a:latin typeface="Arial" panose="020B0604020202020204" pitchFamily="34" charset="0"/>
              </a:rPr>
              <a:t>months respectively </a:t>
            </a:r>
            <a:r>
              <a:rPr lang="en-US" altLang="pt-BR" sz="2400" b="1" u="sng" dirty="0">
                <a:latin typeface="Arial" panose="020B0604020202020204" pitchFamily="34" charset="0"/>
              </a:rPr>
              <a:t>did not reveal any pits</a:t>
            </a:r>
            <a:r>
              <a:rPr lang="en-US" altLang="pt-BR" sz="2400" b="1" dirty="0">
                <a:latin typeface="Arial" panose="020B0604020202020204" pitchFamily="34" charset="0"/>
              </a:rPr>
              <a:t>, indicating marked potential for use of HT-HTC as a protective coating on spent RR fuel during long term wet storage.</a:t>
            </a: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</p:txBody>
      </p:sp>
      <p:pic>
        <p:nvPicPr>
          <p:cNvPr id="47107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847851" y="1557338"/>
            <a:ext cx="84296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/>
              <a:t>A </a:t>
            </a:r>
            <a:r>
              <a:rPr lang="en-US" altLang="pt-BR" b="1" smtClean="0"/>
              <a:t>process </a:t>
            </a:r>
            <a:r>
              <a:rPr lang="en-US" altLang="pt-BR" b="1" dirty="0"/>
              <a:t>involving simple immersion in several solutions to form cerium containing </a:t>
            </a:r>
            <a:r>
              <a:rPr lang="en-US" altLang="pt-BR" b="1" dirty="0" smtClean="0"/>
              <a:t>HTC coating </a:t>
            </a:r>
            <a:r>
              <a:rPr lang="en-US" altLang="pt-BR" b="1" dirty="0"/>
              <a:t>on Al </a:t>
            </a:r>
            <a:r>
              <a:rPr lang="en-US" altLang="pt-BR" b="1" dirty="0" smtClean="0"/>
              <a:t>alloys increases significantly the pitting corrosion resistance of the alloy.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smtClean="0"/>
              <a:t>This process can be scaled-up </a:t>
            </a:r>
            <a:r>
              <a:rPr lang="en-US" altLang="pt-BR" b="1" dirty="0"/>
              <a:t>to increase the corrosion resistance of Al-clad spent RR fuel assemblies during long term wet storage.</a:t>
            </a:r>
            <a:endParaRPr lang="pt-BR" altLang="pt-BR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dirty="0"/>
          </a:p>
        </p:txBody>
      </p:sp>
      <p:pic>
        <p:nvPicPr>
          <p:cNvPr id="48131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919289" y="2286000"/>
            <a:ext cx="84978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latin typeface="Arial" panose="020B0604020202020204" pitchFamily="34" charset="0"/>
              </a:rPr>
              <a:t>Process to coat Al-clad spent fuels with cerium modified hydrotalcite</a:t>
            </a:r>
          </a:p>
        </p:txBody>
      </p:sp>
      <p:pic>
        <p:nvPicPr>
          <p:cNvPr id="49155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3" y="14287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o 25"/>
          <p:cNvGrpSpPr>
            <a:grpSpLocks/>
          </p:cNvGrpSpPr>
          <p:nvPr/>
        </p:nvGrpSpPr>
        <p:grpSpPr bwMode="auto">
          <a:xfrm>
            <a:off x="2330451" y="471489"/>
            <a:ext cx="360363" cy="1804987"/>
            <a:chOff x="765101" y="471055"/>
            <a:chExt cx="360040" cy="1805817"/>
          </a:xfrm>
        </p:grpSpPr>
        <p:sp>
          <p:nvSpPr>
            <p:cNvPr id="16" name="Cilindro 15"/>
            <p:cNvSpPr/>
            <p:nvPr/>
          </p:nvSpPr>
          <p:spPr>
            <a:xfrm>
              <a:off x="845991" y="2060873"/>
              <a:ext cx="144333" cy="21599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3" name="Cubo 12"/>
            <p:cNvSpPr/>
            <p:nvPr/>
          </p:nvSpPr>
          <p:spPr>
            <a:xfrm>
              <a:off x="765101" y="1124744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endCxn id="22" idx="2"/>
            </p:cNvCxnSpPr>
            <p:nvPr/>
          </p:nvCxnSpPr>
          <p:spPr>
            <a:xfrm flipV="1">
              <a:off x="937984" y="923700"/>
              <a:ext cx="9516" cy="243000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uxograma: Armazenamento de acesso direto 21"/>
            <p:cNvSpPr/>
            <p:nvPr/>
          </p:nvSpPr>
          <p:spPr>
            <a:xfrm>
              <a:off x="866610" y="733112"/>
              <a:ext cx="161780" cy="190588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23" name="Conector reto 22"/>
            <p:cNvCxnSpPr>
              <a:stCxn id="22" idx="1"/>
            </p:cNvCxnSpPr>
            <p:nvPr/>
          </p:nvCxnSpPr>
          <p:spPr>
            <a:xfrm flipV="1">
              <a:off x="866610" y="471055"/>
              <a:ext cx="6344" cy="35735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>
              <a:stCxn id="22" idx="4"/>
            </p:cNvCxnSpPr>
            <p:nvPr/>
          </p:nvCxnSpPr>
          <p:spPr>
            <a:xfrm flipV="1">
              <a:off x="1028390" y="471055"/>
              <a:ext cx="17447" cy="35735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79" name="Grupo 24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0181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14" name="Cubo 13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0184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47" name="Cilindro 46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8" name="Cilindro 47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9" name="Cilindro 48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0" name="Cilindro 49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1" name="Cilindro 50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2" name="Cilindro 51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19" name="Retângulo de cantos arredondados 18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0" name="Retângulo 19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pic>
        <p:nvPicPr>
          <p:cNvPr id="50180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62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upo 3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1212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7" name="Cubo 6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1215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10" name="Cilindro 9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1" name="Cilindro 10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2" name="Cilindro 11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3" name="Cilindro 12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4" name="Cilindro 13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5" name="Cilindro 14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9" name="Retângulo de cantos arredondados 8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6" name="Retângulo 5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51203" name="Grupo 15"/>
          <p:cNvGrpSpPr>
            <a:grpSpLocks/>
          </p:cNvGrpSpPr>
          <p:nvPr/>
        </p:nvGrpSpPr>
        <p:grpSpPr bwMode="auto">
          <a:xfrm>
            <a:off x="2320926" y="471489"/>
            <a:ext cx="360363" cy="3748087"/>
            <a:chOff x="755576" y="471055"/>
            <a:chExt cx="360040" cy="3748917"/>
          </a:xfrm>
        </p:grpSpPr>
        <p:sp>
          <p:nvSpPr>
            <p:cNvPr id="17" name="Cilindro 16"/>
            <p:cNvSpPr/>
            <p:nvPr/>
          </p:nvSpPr>
          <p:spPr>
            <a:xfrm>
              <a:off x="836466" y="4004024"/>
              <a:ext cx="144333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8" name="Cubo 17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9" name="Conector reto 18"/>
            <p:cNvCxnSpPr>
              <a:endCxn id="20" idx="2"/>
            </p:cNvCxnSpPr>
            <p:nvPr/>
          </p:nvCxnSpPr>
          <p:spPr>
            <a:xfrm flipV="1">
              <a:off x="937975" y="923592"/>
              <a:ext cx="9516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uxograma: Armazenamento de acesso direto 19"/>
            <p:cNvSpPr/>
            <p:nvPr/>
          </p:nvSpPr>
          <p:spPr>
            <a:xfrm>
              <a:off x="866601" y="733050"/>
              <a:ext cx="161780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21" name="Conector reto 20"/>
            <p:cNvCxnSpPr>
              <a:stCxn id="20" idx="1"/>
            </p:cNvCxnSpPr>
            <p:nvPr/>
          </p:nvCxnSpPr>
          <p:spPr>
            <a:xfrm flipV="1">
              <a:off x="866601" y="471055"/>
              <a:ext cx="6344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>
              <a:stCxn id="20" idx="4"/>
            </p:cNvCxnSpPr>
            <p:nvPr/>
          </p:nvCxnSpPr>
          <p:spPr>
            <a:xfrm flipV="1">
              <a:off x="1028381" y="471055"/>
              <a:ext cx="17447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/>
          <p:cNvSpPr txBox="1"/>
          <p:nvPr/>
        </p:nvSpPr>
        <p:spPr>
          <a:xfrm>
            <a:off x="1939925" y="4378325"/>
            <a:ext cx="122713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Degrease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Acetone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 min.</a:t>
            </a:r>
          </a:p>
        </p:txBody>
      </p:sp>
      <p:pic>
        <p:nvPicPr>
          <p:cNvPr id="51205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45"/>
          <p:cNvGrpSpPr>
            <a:grpSpLocks/>
          </p:cNvGrpSpPr>
          <p:nvPr/>
        </p:nvGrpSpPr>
        <p:grpSpPr bwMode="auto">
          <a:xfrm>
            <a:off x="3508376" y="471489"/>
            <a:ext cx="360363" cy="1812925"/>
            <a:chOff x="2704738" y="471055"/>
            <a:chExt cx="360040" cy="1812744"/>
          </a:xfrm>
        </p:grpSpPr>
        <p:cxnSp>
          <p:nvCxnSpPr>
            <p:cNvPr id="19" name="Conector reto 18"/>
            <p:cNvCxnSpPr/>
            <p:nvPr/>
          </p:nvCxnSpPr>
          <p:spPr>
            <a:xfrm flipV="1">
              <a:off x="2877621" y="931384"/>
              <a:ext cx="9516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254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17" name="Cilindro 16"/>
              <p:cNvSpPr/>
              <p:nvPr/>
            </p:nvSpPr>
            <p:spPr>
              <a:xfrm>
                <a:off x="2785628" y="2067921"/>
                <a:ext cx="144333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18" name="Cubo 17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2" name="Fluxograma: Armazenamento de acesso direto 41"/>
              <p:cNvSpPr/>
              <p:nvPr/>
            </p:nvSpPr>
            <p:spPr>
              <a:xfrm>
                <a:off x="2806247" y="732966"/>
                <a:ext cx="161780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43" name="Conector reto 42"/>
              <p:cNvCxnSpPr>
                <a:stCxn id="42" idx="1"/>
              </p:cNvCxnSpPr>
              <p:nvPr/>
            </p:nvCxnSpPr>
            <p:spPr>
              <a:xfrm flipV="1">
                <a:off x="2806247" y="471055"/>
                <a:ext cx="6344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>
                <a:stCxn id="42" idx="4"/>
              </p:cNvCxnSpPr>
              <p:nvPr/>
            </p:nvCxnSpPr>
            <p:spPr>
              <a:xfrm flipV="1">
                <a:off x="2968027" y="471055"/>
                <a:ext cx="17447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27" name="Grupo 19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2230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4" name="Cubo 23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2233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27" name="Cilindro 26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8" name="Cilindro 27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9" name="Cilindro 28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0" name="Cilindro 29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1" name="Cilindro 30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2" name="Cilindro 31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6" name="Retângulo de cantos arredondados 25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52228" name="CaixaDeTexto 22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pic>
        <p:nvPicPr>
          <p:cNvPr id="52229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05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o 20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3261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4" name="Cubo 23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3264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33" name="Cilindro 32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6" name="Cilindro 35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7" name="Cilindro 36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8" name="Cilindro 37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6" name="Retângulo de cantos arredondados 25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53251" name="Grupo 12"/>
          <p:cNvGrpSpPr>
            <a:grpSpLocks/>
          </p:cNvGrpSpPr>
          <p:nvPr/>
        </p:nvGrpSpPr>
        <p:grpSpPr bwMode="auto">
          <a:xfrm>
            <a:off x="3498851" y="471489"/>
            <a:ext cx="360363" cy="3748087"/>
            <a:chOff x="755576" y="471055"/>
            <a:chExt cx="360040" cy="3748917"/>
          </a:xfrm>
        </p:grpSpPr>
        <p:sp>
          <p:nvSpPr>
            <p:cNvPr id="14" name="Cilindro 13"/>
            <p:cNvSpPr/>
            <p:nvPr/>
          </p:nvSpPr>
          <p:spPr>
            <a:xfrm>
              <a:off x="836466" y="4004024"/>
              <a:ext cx="144333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ubo 14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6" name="Conector reto 15"/>
            <p:cNvCxnSpPr>
              <a:endCxn id="17" idx="2"/>
            </p:cNvCxnSpPr>
            <p:nvPr/>
          </p:nvCxnSpPr>
          <p:spPr>
            <a:xfrm flipV="1">
              <a:off x="937975" y="923592"/>
              <a:ext cx="9516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xograma: Armazenamento de acesso direto 16"/>
            <p:cNvSpPr/>
            <p:nvPr/>
          </p:nvSpPr>
          <p:spPr>
            <a:xfrm>
              <a:off x="866601" y="733050"/>
              <a:ext cx="161780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stCxn id="17" idx="1"/>
            </p:cNvCxnSpPr>
            <p:nvPr/>
          </p:nvCxnSpPr>
          <p:spPr>
            <a:xfrm flipV="1">
              <a:off x="866601" y="471055"/>
              <a:ext cx="6344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7" idx="4"/>
            </p:cNvCxnSpPr>
            <p:nvPr/>
          </p:nvCxnSpPr>
          <p:spPr>
            <a:xfrm flipV="1">
              <a:off x="1028381" y="471055"/>
              <a:ext cx="17447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252" name="CaixaDeTexto 38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3109913" y="4370389"/>
            <a:ext cx="1130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Rinse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Water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 min.</a:t>
            </a:r>
          </a:p>
        </p:txBody>
      </p:sp>
      <p:pic>
        <p:nvPicPr>
          <p:cNvPr id="53254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169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o 38"/>
          <p:cNvGrpSpPr>
            <a:grpSpLocks/>
          </p:cNvGrpSpPr>
          <p:nvPr/>
        </p:nvGrpSpPr>
        <p:grpSpPr bwMode="auto">
          <a:xfrm>
            <a:off x="4678363" y="471489"/>
            <a:ext cx="360362" cy="1812925"/>
            <a:chOff x="2704738" y="471055"/>
            <a:chExt cx="360040" cy="1812744"/>
          </a:xfrm>
        </p:grpSpPr>
        <p:cxnSp>
          <p:nvCxnSpPr>
            <p:cNvPr id="40" name="Conector reto 39"/>
            <p:cNvCxnSpPr/>
            <p:nvPr/>
          </p:nvCxnSpPr>
          <p:spPr>
            <a:xfrm flipV="1">
              <a:off x="2877620" y="931384"/>
              <a:ext cx="9516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303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42" name="Cilindro 41"/>
              <p:cNvSpPr/>
              <p:nvPr/>
            </p:nvSpPr>
            <p:spPr>
              <a:xfrm>
                <a:off x="2785628" y="2067921"/>
                <a:ext cx="144334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3" name="Cubo 42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4" name="Fluxograma: Armazenamento de acesso direto 43"/>
              <p:cNvSpPr/>
              <p:nvPr/>
            </p:nvSpPr>
            <p:spPr>
              <a:xfrm>
                <a:off x="2806247" y="732966"/>
                <a:ext cx="161780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45" name="Conector reto 44"/>
              <p:cNvCxnSpPr>
                <a:stCxn id="44" idx="1"/>
              </p:cNvCxnSpPr>
              <p:nvPr/>
            </p:nvCxnSpPr>
            <p:spPr>
              <a:xfrm flipV="1">
                <a:off x="2806247" y="471055"/>
                <a:ext cx="6344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>
                <a:stCxn id="44" idx="4"/>
              </p:cNvCxnSpPr>
              <p:nvPr/>
            </p:nvCxnSpPr>
            <p:spPr>
              <a:xfrm flipV="1">
                <a:off x="2968028" y="471055"/>
                <a:ext cx="17446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275" name="Grupo 16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4279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1" name="Cubo 20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4282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24" name="Cilindro 23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5" name="Cilindro 24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6" name="Cilindro 25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3" name="Cilindro 32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3" name="Retângulo de cantos arredondados 22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54276" name="CaixaDeTexto 35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4277" name="CaixaDeTexto 36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pic>
        <p:nvPicPr>
          <p:cNvPr id="54278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0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26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5310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30" name="Cubo 29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5313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33" name="Cilindro 32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6" name="Cilindro 35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7" name="Cilindro 36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8" name="Cilindro 37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32" name="Retângulo de cantos arredondados 31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9" name="Retângulo 28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55299" name="Grupo 12"/>
          <p:cNvGrpSpPr>
            <a:grpSpLocks/>
          </p:cNvGrpSpPr>
          <p:nvPr/>
        </p:nvGrpSpPr>
        <p:grpSpPr bwMode="auto">
          <a:xfrm>
            <a:off x="4668838" y="471489"/>
            <a:ext cx="360362" cy="3748087"/>
            <a:chOff x="755576" y="471055"/>
            <a:chExt cx="360040" cy="3748917"/>
          </a:xfrm>
        </p:grpSpPr>
        <p:sp>
          <p:nvSpPr>
            <p:cNvPr id="14" name="Cilindro 13"/>
            <p:cNvSpPr/>
            <p:nvPr/>
          </p:nvSpPr>
          <p:spPr>
            <a:xfrm>
              <a:off x="836466" y="4004024"/>
              <a:ext cx="144334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ubo 14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6" name="Conector reto 15"/>
            <p:cNvCxnSpPr>
              <a:endCxn id="17" idx="2"/>
            </p:cNvCxnSpPr>
            <p:nvPr/>
          </p:nvCxnSpPr>
          <p:spPr>
            <a:xfrm flipV="1">
              <a:off x="937975" y="923592"/>
              <a:ext cx="9516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xograma: Armazenamento de acesso direto 16"/>
            <p:cNvSpPr/>
            <p:nvPr/>
          </p:nvSpPr>
          <p:spPr>
            <a:xfrm>
              <a:off x="866602" y="733050"/>
              <a:ext cx="161780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stCxn id="17" idx="1"/>
            </p:cNvCxnSpPr>
            <p:nvPr/>
          </p:nvCxnSpPr>
          <p:spPr>
            <a:xfrm flipV="1">
              <a:off x="866602" y="471055"/>
              <a:ext cx="6344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7" idx="4"/>
            </p:cNvCxnSpPr>
            <p:nvPr/>
          </p:nvCxnSpPr>
          <p:spPr>
            <a:xfrm flipV="1">
              <a:off x="1028382" y="471055"/>
              <a:ext cx="17446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300" name="CaixaDeTexto 38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5301" name="CaixaDeTexto 39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4287838" y="4378325"/>
            <a:ext cx="11287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Form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HTC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15min</a:t>
            </a:r>
            <a:r>
              <a:rPr lang="pt-BR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5303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40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o 32"/>
          <p:cNvGrpSpPr>
            <a:grpSpLocks/>
          </p:cNvGrpSpPr>
          <p:nvPr/>
        </p:nvGrpSpPr>
        <p:grpSpPr bwMode="auto">
          <a:xfrm>
            <a:off x="5864226" y="477839"/>
            <a:ext cx="358775" cy="1812925"/>
            <a:chOff x="2704738" y="471055"/>
            <a:chExt cx="360040" cy="1812744"/>
          </a:xfrm>
        </p:grpSpPr>
        <p:cxnSp>
          <p:nvCxnSpPr>
            <p:cNvPr id="34" name="Conector reto 33"/>
            <p:cNvCxnSpPr/>
            <p:nvPr/>
          </p:nvCxnSpPr>
          <p:spPr>
            <a:xfrm flipV="1">
              <a:off x="2878386" y="931384"/>
              <a:ext cx="9559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352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36" name="Cilindro 35"/>
              <p:cNvSpPr/>
              <p:nvPr/>
            </p:nvSpPr>
            <p:spPr>
              <a:xfrm>
                <a:off x="2785986" y="2067921"/>
                <a:ext cx="144971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7" name="Cubo 36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8" name="Fluxograma: Armazenamento de acesso direto 37"/>
              <p:cNvSpPr/>
              <p:nvPr/>
            </p:nvSpPr>
            <p:spPr>
              <a:xfrm>
                <a:off x="2806696" y="732966"/>
                <a:ext cx="160903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39" name="Conector reto 38"/>
              <p:cNvCxnSpPr>
                <a:stCxn id="38" idx="1"/>
              </p:cNvCxnSpPr>
              <p:nvPr/>
            </p:nvCxnSpPr>
            <p:spPr>
              <a:xfrm flipV="1">
                <a:off x="2806696" y="471055"/>
                <a:ext cx="6372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>
                <a:stCxn id="38" idx="4"/>
              </p:cNvCxnSpPr>
              <p:nvPr/>
            </p:nvCxnSpPr>
            <p:spPr>
              <a:xfrm flipV="1">
                <a:off x="2967600" y="471055"/>
                <a:ext cx="17524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323" name="Grupo 45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6328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49" name="Cubo 48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6331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52" name="Cilindro 51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3" name="Cilindro 52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4" name="Cilindro 53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5" name="Cilindro 54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6" name="Cilindro 55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57" name="Cilindro 56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51" name="Retângulo de cantos arredondados 50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48" name="Retângulo 47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56324" name="CaixaDeTexto 57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6325" name="CaixaDeTexto 58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6326" name="CaixaDeTexto 64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pic>
        <p:nvPicPr>
          <p:cNvPr id="56327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46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31108" y="346292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BR" b="1" u="sng" dirty="0" smtClean="0"/>
              <a:t>Motivation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pt-BR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pt-BR" b="1" dirty="0" smtClean="0"/>
              <a:t>2. Over </a:t>
            </a:r>
            <a:r>
              <a:rPr lang="en-GB" altLang="pt-BR" b="1" dirty="0"/>
              <a:t>90% of the spent RR fuels stored in wet basins are clad with aluminium or aluminium </a:t>
            </a:r>
            <a:r>
              <a:rPr lang="en-GB" altLang="pt-BR" b="1" dirty="0" smtClean="0"/>
              <a:t>alloys and p</a:t>
            </a:r>
            <a:r>
              <a:rPr lang="en-US" altLang="pt-BR" b="1" dirty="0" err="1" smtClean="0"/>
              <a:t>itting</a:t>
            </a:r>
            <a:r>
              <a:rPr lang="en-US" altLang="pt-BR" b="1" dirty="0" smtClean="0"/>
              <a:t> corrosion is </a:t>
            </a:r>
            <a:r>
              <a:rPr lang="en-US" altLang="pt-BR" b="1" dirty="0"/>
              <a:t>the main form of </a:t>
            </a:r>
            <a:r>
              <a:rPr lang="en-US" altLang="pt-BR" b="1" dirty="0" smtClean="0"/>
              <a:t>degradation.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smtClean="0"/>
              <a:t>This could lead </a:t>
            </a:r>
            <a:r>
              <a:rPr lang="en-US" altLang="pt-BR" b="1" dirty="0"/>
              <a:t>to breach of </a:t>
            </a:r>
            <a:r>
              <a:rPr lang="en-US" altLang="pt-BR" b="1" dirty="0" smtClean="0"/>
              <a:t>cladding </a:t>
            </a:r>
            <a:r>
              <a:rPr lang="en-US" altLang="pt-BR" b="1" dirty="0"/>
              <a:t>and </a:t>
            </a:r>
            <a:r>
              <a:rPr lang="en-US" altLang="pt-BR" b="1" dirty="0" smtClean="0"/>
              <a:t>contamination </a:t>
            </a:r>
            <a:r>
              <a:rPr lang="en-US" altLang="pt-BR" b="1" dirty="0"/>
              <a:t>of the storage </a:t>
            </a:r>
            <a:r>
              <a:rPr lang="en-US" altLang="pt-BR" b="1" dirty="0" smtClean="0"/>
              <a:t>facilities. </a:t>
            </a:r>
            <a:endParaRPr lang="en-US" altLang="pt-BR" dirty="0"/>
          </a:p>
        </p:txBody>
      </p:sp>
      <p:pic>
        <p:nvPicPr>
          <p:cNvPr id="14339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508" y="4657908"/>
            <a:ext cx="2665433" cy="1995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598" y="5434436"/>
            <a:ext cx="7163421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upo 33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7359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37" name="Cubo 36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7362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40" name="Cilindro 39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1" name="Cilindro 40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2" name="Cilindro 41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3" name="Cilindro 42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4" name="Cilindro 43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45" name="Cilindro 44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39" name="Retângulo de cantos arredondados 38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36" name="Retângulo 35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57347" name="Grupo 12"/>
          <p:cNvGrpSpPr>
            <a:grpSpLocks/>
          </p:cNvGrpSpPr>
          <p:nvPr/>
        </p:nvGrpSpPr>
        <p:grpSpPr bwMode="auto">
          <a:xfrm>
            <a:off x="5854701" y="477839"/>
            <a:ext cx="358775" cy="3749675"/>
            <a:chOff x="755576" y="471055"/>
            <a:chExt cx="360040" cy="3748917"/>
          </a:xfrm>
        </p:grpSpPr>
        <p:sp>
          <p:nvSpPr>
            <p:cNvPr id="14" name="Cilindro 13"/>
            <p:cNvSpPr/>
            <p:nvPr/>
          </p:nvSpPr>
          <p:spPr>
            <a:xfrm>
              <a:off x="836824" y="4004116"/>
              <a:ext cx="144971" cy="21585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ubo 14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6" name="Conector reto 15"/>
            <p:cNvCxnSpPr>
              <a:endCxn id="17" idx="2"/>
            </p:cNvCxnSpPr>
            <p:nvPr/>
          </p:nvCxnSpPr>
          <p:spPr>
            <a:xfrm flipV="1">
              <a:off x="938783" y="923401"/>
              <a:ext cx="9559" cy="219189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xograma: Armazenamento de acesso direto 16"/>
            <p:cNvSpPr/>
            <p:nvPr/>
          </p:nvSpPr>
          <p:spPr>
            <a:xfrm>
              <a:off x="867093" y="732939"/>
              <a:ext cx="160903" cy="190461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stCxn id="17" idx="1"/>
            </p:cNvCxnSpPr>
            <p:nvPr/>
          </p:nvCxnSpPr>
          <p:spPr>
            <a:xfrm flipV="1">
              <a:off x="867093" y="471055"/>
              <a:ext cx="6372" cy="3571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7" idx="4"/>
            </p:cNvCxnSpPr>
            <p:nvPr/>
          </p:nvCxnSpPr>
          <p:spPr>
            <a:xfrm flipV="1">
              <a:off x="1027996" y="471055"/>
              <a:ext cx="17524" cy="3571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48" name="CaixaDeTexto 45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7349" name="CaixaDeTexto 46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5472113" y="4384676"/>
            <a:ext cx="1130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Rinse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Water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 min.</a:t>
            </a:r>
          </a:p>
        </p:txBody>
      </p:sp>
      <p:sp>
        <p:nvSpPr>
          <p:cNvPr id="57351" name="CaixaDeTexto 56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  <a:r>
              <a:rPr lang="pt-BR" altLang="pt-BR" sz="1800">
                <a:latin typeface="Arial" panose="020B0604020202020204" pitchFamily="34" charset="0"/>
              </a:rPr>
              <a:t>CO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pic>
        <p:nvPicPr>
          <p:cNvPr id="57352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8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upo 38"/>
          <p:cNvGrpSpPr>
            <a:grpSpLocks/>
          </p:cNvGrpSpPr>
          <p:nvPr/>
        </p:nvGrpSpPr>
        <p:grpSpPr bwMode="auto">
          <a:xfrm>
            <a:off x="7027864" y="471489"/>
            <a:ext cx="358775" cy="1812925"/>
            <a:chOff x="2704738" y="471055"/>
            <a:chExt cx="360040" cy="1812744"/>
          </a:xfrm>
        </p:grpSpPr>
        <p:cxnSp>
          <p:nvCxnSpPr>
            <p:cNvPr id="40" name="Conector reto 39"/>
            <p:cNvCxnSpPr/>
            <p:nvPr/>
          </p:nvCxnSpPr>
          <p:spPr>
            <a:xfrm flipV="1">
              <a:off x="2878385" y="931384"/>
              <a:ext cx="9559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401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42" name="Cilindro 41"/>
              <p:cNvSpPr/>
              <p:nvPr/>
            </p:nvSpPr>
            <p:spPr>
              <a:xfrm>
                <a:off x="2785985" y="2067921"/>
                <a:ext cx="144972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3" name="Cubo 42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4" name="Fluxograma: Armazenamento de acesso direto 43"/>
              <p:cNvSpPr/>
              <p:nvPr/>
            </p:nvSpPr>
            <p:spPr>
              <a:xfrm>
                <a:off x="2806696" y="732966"/>
                <a:ext cx="160902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45" name="Conector reto 44"/>
              <p:cNvCxnSpPr>
                <a:stCxn id="44" idx="1"/>
              </p:cNvCxnSpPr>
              <p:nvPr/>
            </p:nvCxnSpPr>
            <p:spPr>
              <a:xfrm flipV="1">
                <a:off x="2806696" y="471055"/>
                <a:ext cx="6372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>
                <a:stCxn id="44" idx="4"/>
              </p:cNvCxnSpPr>
              <p:nvPr/>
            </p:nvCxnSpPr>
            <p:spPr>
              <a:xfrm flipV="1">
                <a:off x="2967599" y="471055"/>
                <a:ext cx="17525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371" name="Grupo 16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8377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1" name="Cubo 20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8380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24" name="Cilindro 23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5" name="Cilindro 24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6" name="Cilindro 25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3" name="Cilindro 32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3" name="Retângulo de cantos arredondados 22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58372" name="CaixaDeTexto 35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8373" name="CaixaDeTexto 36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8374" name="CaixaDeTexto 46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8375" name="CaixaDeTexto 52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  <a:r>
              <a:rPr lang="pt-BR" altLang="pt-BR" sz="1800">
                <a:latin typeface="Arial" panose="020B0604020202020204" pitchFamily="34" charset="0"/>
              </a:rPr>
              <a:t>CO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pic>
        <p:nvPicPr>
          <p:cNvPr id="58376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58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upo 20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59408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4" name="Cubo 23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59411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33" name="Cilindro 32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6" name="Cilindro 35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7" name="Cilindro 36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8" name="Cilindro 37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6" name="Retângulo de cantos arredondados 25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59395" name="Grupo 12"/>
          <p:cNvGrpSpPr>
            <a:grpSpLocks/>
          </p:cNvGrpSpPr>
          <p:nvPr/>
        </p:nvGrpSpPr>
        <p:grpSpPr bwMode="auto">
          <a:xfrm>
            <a:off x="7018339" y="471489"/>
            <a:ext cx="358775" cy="3748087"/>
            <a:chOff x="755576" y="471055"/>
            <a:chExt cx="360040" cy="3748917"/>
          </a:xfrm>
        </p:grpSpPr>
        <p:sp>
          <p:nvSpPr>
            <p:cNvPr id="14" name="Cilindro 13"/>
            <p:cNvSpPr/>
            <p:nvPr/>
          </p:nvSpPr>
          <p:spPr>
            <a:xfrm>
              <a:off x="836823" y="4004024"/>
              <a:ext cx="144972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ubo 14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6" name="Conector reto 15"/>
            <p:cNvCxnSpPr>
              <a:endCxn id="17" idx="2"/>
            </p:cNvCxnSpPr>
            <p:nvPr/>
          </p:nvCxnSpPr>
          <p:spPr>
            <a:xfrm flipV="1">
              <a:off x="938782" y="923592"/>
              <a:ext cx="9559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xograma: Armazenamento de acesso direto 16"/>
            <p:cNvSpPr/>
            <p:nvPr/>
          </p:nvSpPr>
          <p:spPr>
            <a:xfrm>
              <a:off x="867093" y="733050"/>
              <a:ext cx="160902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stCxn id="17" idx="1"/>
            </p:cNvCxnSpPr>
            <p:nvPr/>
          </p:nvCxnSpPr>
          <p:spPr>
            <a:xfrm flipV="1">
              <a:off x="867093" y="471055"/>
              <a:ext cx="6372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7" idx="4"/>
            </p:cNvCxnSpPr>
            <p:nvPr/>
          </p:nvCxnSpPr>
          <p:spPr>
            <a:xfrm flipV="1">
              <a:off x="1027995" y="471055"/>
              <a:ext cx="17525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396" name="CaixaDeTexto 38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9397" name="CaixaDeTexto 39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9398" name="CaixaDeTexto 41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9399" name="CaixaDeTexto 45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553201" y="4370389"/>
            <a:ext cx="1400175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Incorporate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Cerium</a:t>
            </a:r>
          </a:p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(NO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pt-BR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 min.</a:t>
            </a:r>
          </a:p>
        </p:txBody>
      </p:sp>
      <p:pic>
        <p:nvPicPr>
          <p:cNvPr id="59401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27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upo 38"/>
          <p:cNvGrpSpPr>
            <a:grpSpLocks/>
          </p:cNvGrpSpPr>
          <p:nvPr/>
        </p:nvGrpSpPr>
        <p:grpSpPr bwMode="auto">
          <a:xfrm>
            <a:off x="8212138" y="471489"/>
            <a:ext cx="360362" cy="1812925"/>
            <a:chOff x="2704738" y="471055"/>
            <a:chExt cx="360040" cy="1812744"/>
          </a:xfrm>
        </p:grpSpPr>
        <p:cxnSp>
          <p:nvCxnSpPr>
            <p:cNvPr id="40" name="Conector reto 39"/>
            <p:cNvCxnSpPr/>
            <p:nvPr/>
          </p:nvCxnSpPr>
          <p:spPr>
            <a:xfrm flipV="1">
              <a:off x="2877620" y="931384"/>
              <a:ext cx="9516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50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42" name="Cilindro 41"/>
              <p:cNvSpPr/>
              <p:nvPr/>
            </p:nvSpPr>
            <p:spPr>
              <a:xfrm>
                <a:off x="2785628" y="2067921"/>
                <a:ext cx="144334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3" name="Cubo 42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44" name="Fluxograma: Armazenamento de acesso direto 43"/>
              <p:cNvSpPr/>
              <p:nvPr/>
            </p:nvSpPr>
            <p:spPr>
              <a:xfrm>
                <a:off x="2806247" y="732966"/>
                <a:ext cx="161780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45" name="Conector reto 44"/>
              <p:cNvCxnSpPr>
                <a:stCxn id="44" idx="1"/>
              </p:cNvCxnSpPr>
              <p:nvPr/>
            </p:nvCxnSpPr>
            <p:spPr>
              <a:xfrm flipV="1">
                <a:off x="2806247" y="471055"/>
                <a:ext cx="6344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>
                <a:stCxn id="44" idx="4"/>
              </p:cNvCxnSpPr>
              <p:nvPr/>
            </p:nvCxnSpPr>
            <p:spPr>
              <a:xfrm flipV="1">
                <a:off x="2968028" y="471055"/>
                <a:ext cx="17446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419" name="Grupo 16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60426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1" name="Cubo 20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60429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24" name="Cilindro 23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5" name="Cilindro 24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6" name="Cilindro 25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3" name="Cilindro 32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3" name="Retângulo de cantos arredondados 22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19" name="Retângulo 18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60420" name="CaixaDeTexto 35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0421" name="CaixaDeTexto 36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0422" name="CaixaDeTexto 46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0423" name="CaixaDeTexto 50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sp>
        <p:nvSpPr>
          <p:cNvPr id="60424" name="CaixaDeTexto 51"/>
          <p:cNvSpPr txBox="1">
            <a:spLocks noChangeArrowheads="1"/>
          </p:cNvSpPr>
          <p:nvPr/>
        </p:nvSpPr>
        <p:spPr bwMode="auto">
          <a:xfrm>
            <a:off x="6553201" y="4370389"/>
            <a:ext cx="14001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Incorporate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Cerium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Ce(NO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  <a:r>
              <a:rPr lang="pt-BR" altLang="pt-BR" sz="1800">
                <a:latin typeface="Arial" panose="020B0604020202020204" pitchFamily="34" charset="0"/>
              </a:rPr>
              <a:t>)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min.</a:t>
            </a:r>
          </a:p>
        </p:txBody>
      </p:sp>
      <p:pic>
        <p:nvPicPr>
          <p:cNvPr id="60425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52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upo 20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61457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24" name="Cubo 23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61460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33" name="Cilindro 32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6" name="Cilindro 35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7" name="Cilindro 36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38" name="Cilindro 37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26" name="Retângulo de cantos arredondados 25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3" name="Retângulo 22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61443" name="Grupo 12"/>
          <p:cNvGrpSpPr>
            <a:grpSpLocks/>
          </p:cNvGrpSpPr>
          <p:nvPr/>
        </p:nvGrpSpPr>
        <p:grpSpPr bwMode="auto">
          <a:xfrm>
            <a:off x="8194676" y="471489"/>
            <a:ext cx="360363" cy="3748087"/>
            <a:chOff x="755576" y="471055"/>
            <a:chExt cx="360040" cy="3748917"/>
          </a:xfrm>
        </p:grpSpPr>
        <p:sp>
          <p:nvSpPr>
            <p:cNvPr id="14" name="Cilindro 13"/>
            <p:cNvSpPr/>
            <p:nvPr/>
          </p:nvSpPr>
          <p:spPr>
            <a:xfrm>
              <a:off x="836466" y="4004024"/>
              <a:ext cx="144333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15" name="Cubo 14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6" name="Conector reto 15"/>
            <p:cNvCxnSpPr>
              <a:endCxn id="17" idx="2"/>
            </p:cNvCxnSpPr>
            <p:nvPr/>
          </p:nvCxnSpPr>
          <p:spPr>
            <a:xfrm flipV="1">
              <a:off x="937975" y="923592"/>
              <a:ext cx="9516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uxograma: Armazenamento de acesso direto 16"/>
            <p:cNvSpPr/>
            <p:nvPr/>
          </p:nvSpPr>
          <p:spPr>
            <a:xfrm>
              <a:off x="866601" y="733050"/>
              <a:ext cx="161780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18" name="Conector reto 17"/>
            <p:cNvCxnSpPr>
              <a:stCxn id="17" idx="1"/>
            </p:cNvCxnSpPr>
            <p:nvPr/>
          </p:nvCxnSpPr>
          <p:spPr>
            <a:xfrm flipV="1">
              <a:off x="866601" y="471055"/>
              <a:ext cx="6344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stCxn id="17" idx="4"/>
            </p:cNvCxnSpPr>
            <p:nvPr/>
          </p:nvCxnSpPr>
          <p:spPr>
            <a:xfrm flipV="1">
              <a:off x="1028381" y="471055"/>
              <a:ext cx="17447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44" name="CaixaDeTexto 38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1445" name="CaixaDeTexto 39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1446" name="CaixaDeTexto 41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7834313" y="4370389"/>
            <a:ext cx="1130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Rinse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Water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 min.</a:t>
            </a:r>
          </a:p>
        </p:txBody>
      </p:sp>
      <p:sp>
        <p:nvSpPr>
          <p:cNvPr id="61448" name="CaixaDeTexto 45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sp>
        <p:nvSpPr>
          <p:cNvPr id="61449" name="CaixaDeTexto 46"/>
          <p:cNvSpPr txBox="1">
            <a:spLocks noChangeArrowheads="1"/>
          </p:cNvSpPr>
          <p:nvPr/>
        </p:nvSpPr>
        <p:spPr bwMode="auto">
          <a:xfrm>
            <a:off x="6553201" y="4370389"/>
            <a:ext cx="14001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Incorporate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Cerium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Ce(NO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  <a:r>
              <a:rPr lang="pt-BR" altLang="pt-BR" sz="1800">
                <a:latin typeface="Arial" panose="020B0604020202020204" pitchFamily="34" charset="0"/>
              </a:rPr>
              <a:t>)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min.</a:t>
            </a:r>
          </a:p>
        </p:txBody>
      </p:sp>
      <p:pic>
        <p:nvPicPr>
          <p:cNvPr id="61450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21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upo 3"/>
          <p:cNvGrpSpPr>
            <a:grpSpLocks/>
          </p:cNvGrpSpPr>
          <p:nvPr/>
        </p:nvGrpSpPr>
        <p:grpSpPr bwMode="auto">
          <a:xfrm>
            <a:off x="9466264" y="471489"/>
            <a:ext cx="358775" cy="1812925"/>
            <a:chOff x="2704738" y="471055"/>
            <a:chExt cx="360040" cy="1812744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2878385" y="931384"/>
              <a:ext cx="9559" cy="242863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499" name="Grupo 44"/>
            <p:cNvGrpSpPr>
              <a:grpSpLocks/>
            </p:cNvGrpSpPr>
            <p:nvPr/>
          </p:nvGrpSpPr>
          <p:grpSpPr bwMode="auto">
            <a:xfrm>
              <a:off x="2704738" y="471055"/>
              <a:ext cx="360040" cy="1812744"/>
              <a:chOff x="2704738" y="471055"/>
              <a:chExt cx="360040" cy="1812744"/>
            </a:xfrm>
          </p:grpSpPr>
          <p:sp>
            <p:nvSpPr>
              <p:cNvPr id="7" name="Cilindro 6"/>
              <p:cNvSpPr/>
              <p:nvPr/>
            </p:nvSpPr>
            <p:spPr>
              <a:xfrm>
                <a:off x="2785985" y="2067921"/>
                <a:ext cx="144972" cy="21587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8" name="Cubo 7"/>
              <p:cNvSpPr/>
              <p:nvPr/>
            </p:nvSpPr>
            <p:spPr>
              <a:xfrm>
                <a:off x="2704738" y="1131671"/>
                <a:ext cx="360040" cy="1008112"/>
              </a:xfrm>
              <a:prstGeom prst="cube">
                <a:avLst/>
              </a:prstGeom>
              <a:effectLst>
                <a:outerShdw blurRad="50800" dist="50800" dir="5400000" sx="27000" sy="27000" algn="ctr" rotWithShape="0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9" name="Fluxograma: Armazenamento de acesso direto 8"/>
              <p:cNvSpPr/>
              <p:nvPr/>
            </p:nvSpPr>
            <p:spPr>
              <a:xfrm>
                <a:off x="2806696" y="732966"/>
                <a:ext cx="160902" cy="190481"/>
              </a:xfrm>
              <a:prstGeom prst="flowChartMagneticDrum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cxnSp>
            <p:nvCxnSpPr>
              <p:cNvPr id="10" name="Conector reto 9"/>
              <p:cNvCxnSpPr>
                <a:stCxn id="9" idx="1"/>
              </p:cNvCxnSpPr>
              <p:nvPr/>
            </p:nvCxnSpPr>
            <p:spPr>
              <a:xfrm flipV="1">
                <a:off x="2806696" y="471055"/>
                <a:ext cx="6372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>
                <a:stCxn id="9" idx="4"/>
              </p:cNvCxnSpPr>
              <p:nvPr/>
            </p:nvCxnSpPr>
            <p:spPr>
              <a:xfrm flipV="1">
                <a:off x="2967599" y="471055"/>
                <a:ext cx="17525" cy="35715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467" name="Grupo 11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grpSp>
          <p:nvGrpSpPr>
            <p:cNvPr id="62475" name="Grupo 20"/>
            <p:cNvGrpSpPr>
              <a:grpSpLocks/>
            </p:cNvGrpSpPr>
            <p:nvPr/>
          </p:nvGrpSpPr>
          <p:grpSpPr bwMode="auto">
            <a:xfrm>
              <a:off x="509078" y="318656"/>
              <a:ext cx="8156939" cy="4053376"/>
              <a:chOff x="509078" y="318656"/>
              <a:chExt cx="8156939" cy="4053376"/>
            </a:xfrm>
          </p:grpSpPr>
          <p:sp>
            <p:nvSpPr>
              <p:cNvPr id="15" name="Cubo 14"/>
              <p:cNvSpPr/>
              <p:nvPr/>
            </p:nvSpPr>
            <p:spPr>
              <a:xfrm>
                <a:off x="512253" y="318656"/>
                <a:ext cx="8118837" cy="146068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grpSp>
            <p:nvGrpSpPr>
              <p:cNvPr id="62478" name="Grupo 16"/>
              <p:cNvGrpSpPr>
                <a:grpSpLocks/>
              </p:cNvGrpSpPr>
              <p:nvPr/>
            </p:nvGrpSpPr>
            <p:grpSpPr bwMode="auto">
              <a:xfrm>
                <a:off x="509078" y="2708919"/>
                <a:ext cx="6824292" cy="1663113"/>
                <a:chOff x="1222587" y="2708919"/>
                <a:chExt cx="6824292" cy="1663113"/>
              </a:xfrm>
            </p:grpSpPr>
            <p:sp>
              <p:nvSpPr>
                <p:cNvPr id="18" name="Cilindro 17"/>
                <p:cNvSpPr/>
                <p:nvPr/>
              </p:nvSpPr>
              <p:spPr>
                <a:xfrm>
                  <a:off x="1222587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19" name="Cilindro 18"/>
                <p:cNvSpPr/>
                <p:nvPr/>
              </p:nvSpPr>
              <p:spPr>
                <a:xfrm>
                  <a:off x="2393295" y="2708919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0" name="Cilindro 19"/>
                <p:cNvSpPr/>
                <p:nvPr/>
              </p:nvSpPr>
              <p:spPr>
                <a:xfrm>
                  <a:off x="356400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1" name="Cilindro 20"/>
                <p:cNvSpPr/>
                <p:nvPr/>
              </p:nvSpPr>
              <p:spPr>
                <a:xfrm>
                  <a:off x="4741644" y="2715848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2" name="Cilindro 21"/>
                <p:cNvSpPr/>
                <p:nvPr/>
              </p:nvSpPr>
              <p:spPr>
                <a:xfrm>
                  <a:off x="5919282" y="2708920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  <p:sp>
              <p:nvSpPr>
                <p:cNvPr id="23" name="Cilindro 22"/>
                <p:cNvSpPr/>
                <p:nvPr/>
              </p:nvSpPr>
              <p:spPr>
                <a:xfrm>
                  <a:off x="7110775" y="2708921"/>
                  <a:ext cx="936104" cy="1656184"/>
                </a:xfrm>
                <a:prstGeom prst="can">
                  <a:avLst/>
                </a:prstGeom>
                <a:gradFill flip="none" rotWithShape="1">
                  <a:gsLst>
                    <a:gs pos="1000">
                      <a:schemeClr val="accent1">
                        <a:tint val="66000"/>
                        <a:satMod val="160000"/>
                        <a:alpha val="93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pt-BR"/>
                </a:p>
              </p:txBody>
            </p:sp>
          </p:grpSp>
          <p:sp>
            <p:nvSpPr>
              <p:cNvPr id="17" name="Retângulo de cantos arredondados 16"/>
              <p:cNvSpPr/>
              <p:nvPr/>
            </p:nvSpPr>
            <p:spPr>
              <a:xfrm>
                <a:off x="7564243" y="2701781"/>
                <a:ext cx="1101774" cy="1648024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14" name="Retângulo 13"/>
            <p:cNvSpPr/>
            <p:nvPr/>
          </p:nvSpPr>
          <p:spPr>
            <a:xfrm>
              <a:off x="7710299" y="2716070"/>
              <a:ext cx="817598" cy="1648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62468" name="CaixaDeTexto 23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2469" name="CaixaDeTexto 24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2470" name="CaixaDeTexto 26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2471" name="CaixaDeTexto 28"/>
          <p:cNvSpPr txBox="1">
            <a:spLocks noChangeArrowheads="1"/>
          </p:cNvSpPr>
          <p:nvPr/>
        </p:nvSpPr>
        <p:spPr bwMode="auto">
          <a:xfrm>
            <a:off x="78343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2472" name="CaixaDeTexto 30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sp>
        <p:nvSpPr>
          <p:cNvPr id="62473" name="CaixaDeTexto 31"/>
          <p:cNvSpPr txBox="1">
            <a:spLocks noChangeArrowheads="1"/>
          </p:cNvSpPr>
          <p:nvPr/>
        </p:nvSpPr>
        <p:spPr bwMode="auto">
          <a:xfrm>
            <a:off x="6553201" y="4370389"/>
            <a:ext cx="14001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Incorporate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Cerium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Ce(NO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  <a:r>
              <a:rPr lang="pt-BR" altLang="pt-BR" sz="1800">
                <a:latin typeface="Arial" panose="020B0604020202020204" pitchFamily="34" charset="0"/>
              </a:rPr>
              <a:t>)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min.</a:t>
            </a:r>
          </a:p>
        </p:txBody>
      </p:sp>
      <p:pic>
        <p:nvPicPr>
          <p:cNvPr id="62474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5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upo 20"/>
          <p:cNvGrpSpPr>
            <a:grpSpLocks/>
          </p:cNvGrpSpPr>
          <p:nvPr/>
        </p:nvGrpSpPr>
        <p:grpSpPr bwMode="auto">
          <a:xfrm>
            <a:off x="2033589" y="319089"/>
            <a:ext cx="8156575" cy="4052887"/>
            <a:chOff x="509078" y="318656"/>
            <a:chExt cx="8156939" cy="4053376"/>
          </a:xfrm>
        </p:grpSpPr>
        <p:sp>
          <p:nvSpPr>
            <p:cNvPr id="27" name="Cubo 26"/>
            <p:cNvSpPr/>
            <p:nvPr/>
          </p:nvSpPr>
          <p:spPr>
            <a:xfrm>
              <a:off x="512253" y="318656"/>
              <a:ext cx="8118837" cy="146068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grpSp>
          <p:nvGrpSpPr>
            <p:cNvPr id="63511" name="Grupo 16"/>
            <p:cNvGrpSpPr>
              <a:grpSpLocks/>
            </p:cNvGrpSpPr>
            <p:nvPr/>
          </p:nvGrpSpPr>
          <p:grpSpPr bwMode="auto">
            <a:xfrm>
              <a:off x="509078" y="2708919"/>
              <a:ext cx="6824292" cy="1663113"/>
              <a:chOff x="1222587" y="2708919"/>
              <a:chExt cx="6824292" cy="1663113"/>
            </a:xfrm>
          </p:grpSpPr>
          <p:sp>
            <p:nvSpPr>
              <p:cNvPr id="30" name="Cilindro 29"/>
              <p:cNvSpPr/>
              <p:nvPr/>
            </p:nvSpPr>
            <p:spPr>
              <a:xfrm>
                <a:off x="1222587" y="2708920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1" name="Cilindro 30"/>
              <p:cNvSpPr/>
              <p:nvPr/>
            </p:nvSpPr>
            <p:spPr>
              <a:xfrm>
                <a:off x="2393295" y="2708919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2" name="Cilindro 31"/>
              <p:cNvSpPr/>
              <p:nvPr/>
            </p:nvSpPr>
            <p:spPr>
              <a:xfrm>
                <a:off x="3564004" y="2715848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3" name="Cilindro 32"/>
              <p:cNvSpPr/>
              <p:nvPr/>
            </p:nvSpPr>
            <p:spPr>
              <a:xfrm>
                <a:off x="4741644" y="2715848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4" name="Cilindro 33"/>
              <p:cNvSpPr/>
              <p:nvPr/>
            </p:nvSpPr>
            <p:spPr>
              <a:xfrm>
                <a:off x="5919282" y="2708920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  <p:sp>
            <p:nvSpPr>
              <p:cNvPr id="35" name="Cilindro 34"/>
              <p:cNvSpPr/>
              <p:nvPr/>
            </p:nvSpPr>
            <p:spPr>
              <a:xfrm>
                <a:off x="7110775" y="2708921"/>
                <a:ext cx="936104" cy="1656184"/>
              </a:xfrm>
              <a:prstGeom prst="can">
                <a:avLst/>
              </a:prstGeom>
              <a:gradFill flip="none" rotWithShape="1">
                <a:gsLst>
                  <a:gs pos="1000">
                    <a:schemeClr val="accent1">
                      <a:tint val="66000"/>
                      <a:satMod val="160000"/>
                      <a:alpha val="93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/>
              </a:p>
            </p:txBody>
          </p:sp>
        </p:grpSp>
        <p:sp>
          <p:nvSpPr>
            <p:cNvPr id="29" name="Retângulo de cantos arredondados 28"/>
            <p:cNvSpPr/>
            <p:nvPr/>
          </p:nvSpPr>
          <p:spPr>
            <a:xfrm>
              <a:off x="7564243" y="2701781"/>
              <a:ext cx="1101774" cy="1648024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9234488" y="2716214"/>
            <a:ext cx="817562" cy="164782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63492" name="Grupo 35"/>
          <p:cNvGrpSpPr>
            <a:grpSpLocks/>
          </p:cNvGrpSpPr>
          <p:nvPr/>
        </p:nvGrpSpPr>
        <p:grpSpPr bwMode="auto">
          <a:xfrm>
            <a:off x="9456739" y="471489"/>
            <a:ext cx="358775" cy="3748087"/>
            <a:chOff x="755576" y="471055"/>
            <a:chExt cx="360040" cy="3748917"/>
          </a:xfrm>
        </p:grpSpPr>
        <p:sp>
          <p:nvSpPr>
            <p:cNvPr id="37" name="Cilindro 36"/>
            <p:cNvSpPr/>
            <p:nvPr/>
          </p:nvSpPr>
          <p:spPr>
            <a:xfrm>
              <a:off x="836823" y="4004024"/>
              <a:ext cx="144972" cy="2159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38" name="Cubo 37"/>
            <p:cNvSpPr/>
            <p:nvPr/>
          </p:nvSpPr>
          <p:spPr>
            <a:xfrm>
              <a:off x="755576" y="3054102"/>
              <a:ext cx="360040" cy="1008112"/>
            </a:xfrm>
            <a:prstGeom prst="cube">
              <a:avLst/>
            </a:prstGeom>
            <a:effectLst>
              <a:outerShdw blurRad="50800" dist="50800" dir="5400000" sx="27000" sy="27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39" name="Conector reto 38"/>
            <p:cNvCxnSpPr>
              <a:endCxn id="40" idx="2"/>
            </p:cNvCxnSpPr>
            <p:nvPr/>
          </p:nvCxnSpPr>
          <p:spPr>
            <a:xfrm flipV="1">
              <a:off x="938782" y="923592"/>
              <a:ext cx="9559" cy="2191235"/>
            </a:xfrm>
            <a:prstGeom prst="line">
              <a:avLst/>
            </a:prstGeom>
            <a:ln w="38100"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luxograma: Armazenamento de acesso direto 39"/>
            <p:cNvSpPr/>
            <p:nvPr/>
          </p:nvSpPr>
          <p:spPr>
            <a:xfrm>
              <a:off x="867093" y="733050"/>
              <a:ext cx="160902" cy="190542"/>
            </a:xfrm>
            <a:prstGeom prst="flowChartMagneticDru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cxnSp>
          <p:nvCxnSpPr>
            <p:cNvPr id="41" name="Conector reto 40"/>
            <p:cNvCxnSpPr>
              <a:stCxn id="40" idx="1"/>
            </p:cNvCxnSpPr>
            <p:nvPr/>
          </p:nvCxnSpPr>
          <p:spPr>
            <a:xfrm flipV="1">
              <a:off x="867093" y="471055"/>
              <a:ext cx="6372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>
              <a:stCxn id="40" idx="4"/>
            </p:cNvCxnSpPr>
            <p:nvPr/>
          </p:nvCxnSpPr>
          <p:spPr>
            <a:xfrm flipV="1">
              <a:off x="1027995" y="471055"/>
              <a:ext cx="17525" cy="3572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eta em curva para a direita 42"/>
          <p:cNvSpPr/>
          <p:nvPr/>
        </p:nvSpPr>
        <p:spPr>
          <a:xfrm rot="16200000">
            <a:off x="9161463" y="4437063"/>
            <a:ext cx="360362" cy="360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Seta em curva para a esquerda 44"/>
          <p:cNvSpPr>
            <a:spLocks noChangeAspect="1"/>
          </p:cNvSpPr>
          <p:nvPr/>
        </p:nvSpPr>
        <p:spPr>
          <a:xfrm rot="5400000">
            <a:off x="9836151" y="4440238"/>
            <a:ext cx="360362" cy="3603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9150350" y="4578350"/>
            <a:ext cx="10604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050" dirty="0" err="1">
                <a:latin typeface="Arial" charset="0"/>
                <a:cs typeface="Arial" charset="0"/>
              </a:rPr>
              <a:t>Air</a:t>
            </a:r>
            <a:r>
              <a:rPr lang="pt-BR" sz="1050" dirty="0">
                <a:latin typeface="Arial" charset="0"/>
                <a:cs typeface="Arial" charset="0"/>
              </a:rPr>
              <a:t> </a:t>
            </a:r>
            <a:r>
              <a:rPr lang="pt-BR" sz="1050" dirty="0" err="1">
                <a:latin typeface="Arial" charset="0"/>
                <a:cs typeface="Arial" charset="0"/>
              </a:rPr>
              <a:t>flow</a:t>
            </a:r>
            <a:endParaRPr lang="pt-BR" sz="1050" dirty="0">
              <a:latin typeface="Arial" charset="0"/>
              <a:cs typeface="Arial" charset="0"/>
            </a:endParaRPr>
          </a:p>
        </p:txBody>
      </p:sp>
      <p:sp>
        <p:nvSpPr>
          <p:cNvPr id="63496" name="CaixaDeTexto 47"/>
          <p:cNvSpPr txBox="1">
            <a:spLocks noChangeArrowheads="1"/>
          </p:cNvSpPr>
          <p:nvPr/>
        </p:nvSpPr>
        <p:spPr bwMode="auto">
          <a:xfrm>
            <a:off x="1939925" y="4378325"/>
            <a:ext cx="1227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Degrease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Acetone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3497" name="CaixaDeTexto 48"/>
          <p:cNvSpPr txBox="1">
            <a:spLocks noChangeArrowheads="1"/>
          </p:cNvSpPr>
          <p:nvPr/>
        </p:nvSpPr>
        <p:spPr bwMode="auto">
          <a:xfrm>
            <a:off x="31099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3498" name="CaixaDeTexto 50"/>
          <p:cNvSpPr txBox="1">
            <a:spLocks noChangeArrowheads="1"/>
          </p:cNvSpPr>
          <p:nvPr/>
        </p:nvSpPr>
        <p:spPr bwMode="auto">
          <a:xfrm>
            <a:off x="5472113" y="4384676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63499" name="CaixaDeTexto 52"/>
          <p:cNvSpPr txBox="1">
            <a:spLocks noChangeArrowheads="1"/>
          </p:cNvSpPr>
          <p:nvPr/>
        </p:nvSpPr>
        <p:spPr bwMode="auto">
          <a:xfrm>
            <a:off x="7834313" y="4370389"/>
            <a:ext cx="1130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Rinse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Water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2 min.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9129713" y="4806950"/>
            <a:ext cx="11303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Dry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01" name="CaixaDeTexto 54"/>
          <p:cNvSpPr txBox="1">
            <a:spLocks noChangeArrowheads="1"/>
          </p:cNvSpPr>
          <p:nvPr/>
        </p:nvSpPr>
        <p:spPr bwMode="auto">
          <a:xfrm>
            <a:off x="4287838" y="4378325"/>
            <a:ext cx="1128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Form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HTC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LiNO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15min.</a:t>
            </a:r>
          </a:p>
        </p:txBody>
      </p:sp>
      <p:sp>
        <p:nvSpPr>
          <p:cNvPr id="63502" name="CaixaDeTexto 55"/>
          <p:cNvSpPr txBox="1">
            <a:spLocks noChangeArrowheads="1"/>
          </p:cNvSpPr>
          <p:nvPr/>
        </p:nvSpPr>
        <p:spPr bwMode="auto">
          <a:xfrm>
            <a:off x="6553201" y="4370389"/>
            <a:ext cx="14001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Incorporate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Cerium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Ce(NO</a:t>
            </a:r>
            <a:r>
              <a:rPr lang="pt-BR" altLang="pt-BR" sz="1800" baseline="-25000">
                <a:latin typeface="Arial" panose="020B0604020202020204" pitchFamily="34" charset="0"/>
              </a:rPr>
              <a:t>3</a:t>
            </a:r>
            <a:r>
              <a:rPr lang="pt-BR" altLang="pt-BR" sz="1800">
                <a:latin typeface="Arial" panose="020B0604020202020204" pitchFamily="34" charset="0"/>
              </a:rPr>
              <a:t>)</a:t>
            </a:r>
            <a:r>
              <a:rPr lang="pt-BR" altLang="pt-BR" sz="1800" baseline="-25000"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5 min.</a:t>
            </a:r>
          </a:p>
        </p:txBody>
      </p:sp>
      <p:pic>
        <p:nvPicPr>
          <p:cNvPr id="63503" name="Picture 1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915026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200400" y="2057400"/>
            <a:ext cx="594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/>
              <a:t>THANK YOU </a:t>
            </a:r>
          </a:p>
        </p:txBody>
      </p:sp>
      <p:pic>
        <p:nvPicPr>
          <p:cNvPr id="64515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0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19289" y="1012825"/>
            <a:ext cx="85693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u="sng" dirty="0" smtClean="0">
                <a:latin typeface="Arial" panose="020B0604020202020204" pitchFamily="34" charset="0"/>
              </a:rPr>
              <a:t>Motivation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3</a:t>
            </a:r>
            <a:r>
              <a:rPr lang="pt-BR" altLang="pt-BR" sz="2400" b="1" dirty="0" smtClean="0">
                <a:latin typeface="Arial" panose="020B0604020202020204" pitchFamily="34" charset="0"/>
              </a:rPr>
              <a:t>. Many </a:t>
            </a:r>
            <a:r>
              <a:rPr lang="pt-BR" altLang="pt-BR" sz="2400" b="1" dirty="0">
                <a:latin typeface="Arial" panose="020B0604020202020204" pitchFamily="34" charset="0"/>
              </a:rPr>
              <a:t>countries manufacture Al-clad fuels for their RR without any plans for reprocessing.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Includes: Brazil, Argentina, Chile, Indonesia .........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In Brazil: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Foreseen annual long term wet storage of 60 – 70 SFA.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5 MW - IEA-R1: 8 - 12 SFA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30 MW – RBM : 50 - 60 SFA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</p:txBody>
      </p:sp>
      <p:pic>
        <p:nvPicPr>
          <p:cNvPr id="18435" name="Picture 5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5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28801" y="762001"/>
            <a:ext cx="8569325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 smtClean="0"/>
              <a:t>Problem: Corrosion </a:t>
            </a:r>
            <a:r>
              <a:rPr lang="en-US" altLang="pt-BR" sz="2800" b="1" dirty="0"/>
              <a:t>of Al alloys </a:t>
            </a:r>
            <a:endParaRPr lang="en-US" altLang="pt-BR" sz="2800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 smtClean="0"/>
              <a:t>This is </a:t>
            </a:r>
            <a:r>
              <a:rPr lang="en-US" altLang="pt-BR" sz="2800" b="1" dirty="0"/>
              <a:t>influenced </a:t>
            </a:r>
            <a:r>
              <a:rPr lang="en-US" altLang="pt-BR" sz="2800" b="1" dirty="0" smtClean="0"/>
              <a:t>by</a:t>
            </a:r>
            <a:endParaRPr lang="en-US" altLang="pt-BR" sz="2800" b="1" dirty="0"/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dirty="0"/>
              <a:t>Alloy composition,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dirty="0"/>
              <a:t>Galvanic effects (Al alloy/stainless steel),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dirty="0"/>
              <a:t>Crevices,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dirty="0"/>
              <a:t>Settled solids, 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dirty="0"/>
              <a:t>Alloy grain orientation and 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altLang="pt-BR" sz="2800" b="1" u="sng" dirty="0"/>
              <a:t>Water parameters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0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b="1" dirty="0"/>
          </a:p>
        </p:txBody>
      </p:sp>
      <p:pic>
        <p:nvPicPr>
          <p:cNvPr id="19459" name="Picture 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924698" y="304801"/>
            <a:ext cx="9702113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000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 smtClean="0"/>
              <a:t>The main water parameters are: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 smtClean="0"/>
              <a:t>Conductivity and aggressive ions (chlorides)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800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 smtClean="0"/>
              <a:t>Hence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 smtClean="0"/>
              <a:t>Use </a:t>
            </a:r>
            <a:r>
              <a:rPr lang="pt-BR" altLang="pt-BR" sz="2800" b="1" dirty="0"/>
              <a:t>of low conductivity water in spent fuel storage basins is </a:t>
            </a:r>
            <a:r>
              <a:rPr lang="pt-BR" altLang="pt-BR" sz="2800" b="1" dirty="0" smtClean="0"/>
              <a:t>recommended.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pt-BR" sz="2800" b="1" dirty="0" smtClean="0"/>
              <a:t>Nevertheless</a:t>
            </a:r>
            <a:r>
              <a:rPr lang="en-US" altLang="pt-BR" sz="2800" b="1" dirty="0"/>
              <a:t>, many incidences of pitting corrosion have been reported even in high quality water.</a:t>
            </a:r>
          </a:p>
          <a:p>
            <a:pPr lvl="3" eaLnBrk="1" hangingPunct="1">
              <a:spcBef>
                <a:spcPct val="50000"/>
              </a:spcBef>
              <a:buFontTx/>
              <a:buNone/>
            </a:pPr>
            <a:endParaRPr lang="en-US" altLang="pt-BR" b="1" dirty="0" smtClean="0"/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endParaRPr lang="en-US" altLang="pt-BR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000" b="1" dirty="0"/>
          </a:p>
        </p:txBody>
      </p:sp>
      <p:pic>
        <p:nvPicPr>
          <p:cNvPr id="21507" name="Picture 2" descr="ipen_v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39346" y="304801"/>
            <a:ext cx="8382000" cy="830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The solution: Protect the spent fuel elements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How: Separate the metal from its environment.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Only option : COATING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b="1" dirty="0" smtClean="0"/>
              <a:t>CONSTRAINTS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 b="1" dirty="0"/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altLang="pt-BR" sz="2400" b="1" dirty="0" smtClean="0"/>
              <a:t>Fuel is `hot` - hence remote handling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altLang="pt-BR" sz="2400" b="1" dirty="0" smtClean="0"/>
              <a:t>Fuel geometry – cannot disassemble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altLang="pt-BR" sz="2400" b="1" dirty="0" smtClean="0"/>
              <a:t>Coating process capable of scale-up.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pt-BR" sz="2400" b="1" dirty="0" smtClean="0"/>
              <a:t>Thus only option: A chemical coating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pt-BR" sz="2400" b="1" dirty="0" smtClean="0"/>
              <a:t>4. Surface could be scratched during handling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pt-BR" sz="2400" b="1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pt-BR" sz="2400" b="1" dirty="0" smtClean="0"/>
              <a:t>Further - only option: A chemical coating with an inhibitor.</a:t>
            </a:r>
            <a:endParaRPr lang="en-US" altLang="pt-BR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4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dirty="0"/>
          </a:p>
        </p:txBody>
      </p:sp>
      <p:pic>
        <p:nvPicPr>
          <p:cNvPr id="24579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724282" y="1513704"/>
            <a:ext cx="882015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/>
              <a:t>Advantages </a:t>
            </a:r>
            <a:endParaRPr lang="en-US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/>
              <a:t>A </a:t>
            </a:r>
            <a:r>
              <a:rPr lang="en-US" altLang="pt-BR" sz="2800" b="1" u="sng" dirty="0"/>
              <a:t>corrosion protected spent RR fuel </a:t>
            </a:r>
            <a:r>
              <a:rPr lang="en-US" altLang="pt-BR" sz="2800" b="1" dirty="0"/>
              <a:t>can be stored for extended periods in waters of less than optimum quality.</a:t>
            </a:r>
            <a:r>
              <a:rPr lang="en-US" altLang="pt-BR" sz="2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/>
              <a:t>This would also reduce cost of maintaining water quality. </a:t>
            </a:r>
            <a:endParaRPr lang="en-US" altLang="pt-BR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 dirty="0"/>
          </a:p>
        </p:txBody>
      </p:sp>
      <p:pic>
        <p:nvPicPr>
          <p:cNvPr id="26627" name="Picture 2" descr="ipen_v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2270</Words>
  <Application>Microsoft Office PowerPoint</Application>
  <PresentationFormat>Widescreen</PresentationFormat>
  <Paragraphs>573</Paragraphs>
  <Slides>47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Times New Roman</vt:lpstr>
      <vt:lpstr>Office Theme</vt:lpstr>
      <vt:lpstr>Origin50.Graph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Ranamathan</dc:creator>
  <cp:lastModifiedBy>Ranamathan</cp:lastModifiedBy>
  <cp:revision>5</cp:revision>
  <dcterms:created xsi:type="dcterms:W3CDTF">2015-11-05T13:03:37Z</dcterms:created>
  <dcterms:modified xsi:type="dcterms:W3CDTF">2015-11-10T13:40:23Z</dcterms:modified>
</cp:coreProperties>
</file>