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1"/>
  </p:notesMasterIdLst>
  <p:sldIdLst>
    <p:sldId id="256" r:id="rId2"/>
    <p:sldId id="288" r:id="rId3"/>
    <p:sldId id="257" r:id="rId4"/>
    <p:sldId id="293" r:id="rId5"/>
    <p:sldId id="306" r:id="rId6"/>
    <p:sldId id="307" r:id="rId7"/>
    <p:sldId id="289" r:id="rId8"/>
    <p:sldId id="326" r:id="rId9"/>
    <p:sldId id="266" r:id="rId10"/>
    <p:sldId id="308" r:id="rId11"/>
    <p:sldId id="300" r:id="rId12"/>
    <p:sldId id="310" r:id="rId13"/>
    <p:sldId id="311" r:id="rId14"/>
    <p:sldId id="312" r:id="rId15"/>
    <p:sldId id="320" r:id="rId16"/>
    <p:sldId id="321" r:id="rId17"/>
    <p:sldId id="313" r:id="rId18"/>
    <p:sldId id="314" r:id="rId19"/>
    <p:sldId id="315" r:id="rId20"/>
    <p:sldId id="316" r:id="rId21"/>
    <p:sldId id="323" r:id="rId22"/>
    <p:sldId id="327" r:id="rId23"/>
    <p:sldId id="328" r:id="rId24"/>
    <p:sldId id="329" r:id="rId25"/>
    <p:sldId id="330" r:id="rId26"/>
    <p:sldId id="331" r:id="rId27"/>
    <p:sldId id="318" r:id="rId28"/>
    <p:sldId id="319" r:id="rId29"/>
    <p:sldId id="27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3" autoAdjust="0"/>
    <p:restoredTop sz="94660"/>
  </p:normalViewPr>
  <p:slideViewPr>
    <p:cSldViewPr>
      <p:cViewPr>
        <p:scale>
          <a:sx n="66" d="100"/>
          <a:sy n="66" d="100"/>
        </p:scale>
        <p:origin x="-12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BC4F15-40CE-48E0-943C-7574106BD4F8}" type="datetimeFigureOut">
              <a:rPr lang="id-ID"/>
              <a:pPr>
                <a:defRPr/>
              </a:pPr>
              <a:t>02/11/2015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E0ACFD-56FB-4896-8C7B-10B48D0DA53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770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0ACFD-56FB-4896-8C7B-10B48D0DA53D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E451F-F353-4A96-AF09-7D305CEA04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DB82A-E6A8-466F-ACD1-C21CFAD437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6C985-52E3-46EA-A26A-595CB5E74F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8B585-355F-4930-8F4B-DB317397BE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BB2DA-1547-4097-B289-D15632053A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9DCD5-A061-4FF6-BC02-0850F21226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9D236-B17F-40FC-8079-998FDD934C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8A0B1-BB72-41CF-B798-12E6955D6D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EAAE5-0709-4DAA-8276-32EF68C52F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239E797-C1C6-442B-B26A-79EA444811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FDCFBF6-4F59-4B6A-86D4-572E46124C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3400" y="1008992"/>
            <a:ext cx="80772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cap="all" dirty="0"/>
              <a:t>The study and </a:t>
            </a:r>
            <a:r>
              <a:rPr lang="en-US" sz="2600" b="1" cap="all" dirty="0" smtClean="0"/>
              <a:t> analyze </a:t>
            </a:r>
            <a:r>
              <a:rPr lang="en-US" sz="2600" b="1" cap="all" dirty="0"/>
              <a:t>the </a:t>
            </a:r>
            <a:r>
              <a:rPr lang="en-US" sz="2600" b="1" cap="all" dirty="0" smtClean="0"/>
              <a:t> operation </a:t>
            </a:r>
            <a:r>
              <a:rPr lang="en-US" sz="2600" b="1" cap="all" dirty="0"/>
              <a:t>of </a:t>
            </a:r>
            <a:r>
              <a:rPr lang="en-US" sz="2600" b="1" cap="all" dirty="0" smtClean="0"/>
              <a:t> the </a:t>
            </a:r>
            <a:r>
              <a:rPr lang="en-US" sz="2600" b="1" cap="all" dirty="0"/>
              <a:t>Bandung </a:t>
            </a:r>
            <a:r>
              <a:rPr lang="en-US" sz="2600" b="1" cap="all" dirty="0" smtClean="0"/>
              <a:t> TRIGA  research </a:t>
            </a:r>
            <a:r>
              <a:rPr lang="id-ID" sz="2600" b="1" cap="all" dirty="0" smtClean="0"/>
              <a:t> </a:t>
            </a:r>
            <a:r>
              <a:rPr lang="en-US" sz="2600" b="1" cap="all" dirty="0" smtClean="0"/>
              <a:t>reactor  using  plate-type  fuel  elements</a:t>
            </a:r>
            <a:r>
              <a:rPr lang="en-US" sz="2600" b="1" cap="all" dirty="0"/>
              <a:t>.</a:t>
            </a:r>
            <a:endParaRPr lang="id-ID" sz="2600" cap="all" dirty="0"/>
          </a:p>
          <a:p>
            <a:r>
              <a:rPr lang="en-US" sz="2800" cap="all" dirty="0"/>
              <a:t> </a:t>
            </a:r>
            <a:endParaRPr lang="id-ID" sz="2800" cap="all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271752" y="4724400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id-ID" sz="2200" b="1" cap="all" dirty="0" smtClean="0">
                <a:cs typeface="Times New Roman" pitchFamily="18" charset="0"/>
              </a:rPr>
              <a:t>National  Nuclear  Energy  Agency</a:t>
            </a:r>
          </a:p>
          <a:p>
            <a:pPr algn="ctr">
              <a:spcBef>
                <a:spcPts val="0"/>
              </a:spcBef>
            </a:pPr>
            <a:r>
              <a:rPr lang="en-US" altLang="id-ID" sz="2200" b="1" cap="all" dirty="0" smtClean="0">
                <a:cs typeface="Times New Roman" pitchFamily="18" charset="0"/>
              </a:rPr>
              <a:t>Bandung  -  Indonesia</a:t>
            </a:r>
          </a:p>
          <a:p>
            <a:pPr algn="ctr">
              <a:spcBef>
                <a:spcPts val="0"/>
              </a:spcBef>
            </a:pPr>
            <a:r>
              <a:rPr lang="en-US" altLang="id-ID" sz="1800" b="1" cap="all" dirty="0" smtClean="0">
                <a:cs typeface="Times New Roman" pitchFamily="18" charset="0"/>
              </a:rPr>
              <a:t>Vienna, 16-20  </a:t>
            </a:r>
            <a:r>
              <a:rPr lang="id-ID" altLang="id-ID" sz="1800" b="1" cap="all" dirty="0" smtClean="0">
                <a:cs typeface="Times New Roman" pitchFamily="18" charset="0"/>
              </a:rPr>
              <a:t>november</a:t>
            </a:r>
            <a:r>
              <a:rPr lang="en-US" altLang="id-ID" sz="1800" b="1" cap="all" dirty="0" smtClean="0">
                <a:cs typeface="Times New Roman" pitchFamily="18" charset="0"/>
              </a:rPr>
              <a:t> 201</a:t>
            </a:r>
            <a:r>
              <a:rPr lang="id-ID" altLang="id-ID" sz="1800" b="1" cap="all" dirty="0" smtClean="0">
                <a:cs typeface="Times New Roman" pitchFamily="18" charset="0"/>
              </a:rPr>
              <a:t>5</a:t>
            </a:r>
            <a:r>
              <a:rPr lang="en-US" altLang="id-ID" sz="1800" b="1" cap="all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34966" y="3431232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2400" b="1" dirty="0" smtClean="0">
                <a:cs typeface="Times New Roman" pitchFamily="18" charset="0"/>
              </a:rPr>
              <a:t>Ketut  Kamajaya</a:t>
            </a:r>
            <a:endParaRPr lang="en-US" altLang="id-ID" sz="2400" b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E451F-F353-4A96-AF09-7D305CEA041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32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Purpose of this study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239000" cy="3093720"/>
          </a:xfrm>
        </p:spPr>
        <p:txBody>
          <a:bodyPr>
            <a:noAutofit/>
          </a:bodyPr>
          <a:lstStyle/>
          <a:p>
            <a:pPr>
              <a:buClrTx/>
              <a:buFont typeface="Courier New" pitchFamily="49" charset="0"/>
              <a:buChar char="o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This technical study is intended to provide assurance that it is technically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Bandung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TRIGA reactor fuel can be converted into a plate-type fuel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elements</a:t>
            </a:r>
          </a:p>
          <a:p>
            <a:pPr>
              <a:buFont typeface="Courier New" pitchFamily="49" charset="0"/>
              <a:buChar char="o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63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scope of activities to prepare operate the reactor using a plate-type fuel</a:t>
            </a:r>
            <a:r>
              <a:rPr lang="id-I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467600" cy="4724400"/>
          </a:xfrm>
        </p:spPr>
        <p:txBody>
          <a:bodyPr/>
          <a:lstStyle/>
          <a:p>
            <a:pPr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This study will only discuss the feasibility and safety aspects of the operation Bandung TRIGA reactor converted, which uses plate-type fuel element, from the viewpoint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neutronic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study will be conducted for one year, until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end of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2015.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neutronic aspect 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feasible, then in the second year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(2016) will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be followed by a thermo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hydraulic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study</a:t>
            </a:r>
          </a:p>
          <a:p>
            <a:pPr>
              <a:buClrTx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25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239000" cy="78028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 of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Study (General criteria)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010400" cy="25146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Using all reactor systems available today: reactors tank, thermal-thermalizing column, beam-ports, reflector, rotary specimen rack, primary and secondary cooling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65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620000" cy="4389120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Using  of the  technology that has been well known  and tested: manufacture of plate-type fuel elements  U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-Al, and control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elements Ag-In-Cd</a:t>
            </a:r>
            <a:endParaRPr lang="id-ID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Each fuel element is composed of 21 plates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full symmetry core configuration: symmetry power distribution and neutron flux, and ease to manage of fuel elements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66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200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analyzed several different variations </a:t>
            </a: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reactor core configuration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75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2667000" cy="2657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27" y="914400"/>
            <a:ext cx="2751083" cy="2736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181306"/>
            <a:ext cx="2593427" cy="25887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0" y="5980781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</a:t>
            </a:r>
            <a:r>
              <a:rPr lang="id-ID" sz="2400" b="1" dirty="0" smtClean="0"/>
              <a:t>ig</a:t>
            </a:r>
            <a:r>
              <a:rPr lang="en-US" sz="2400" b="1" dirty="0" smtClean="0"/>
              <a:t>. </a:t>
            </a:r>
            <a:r>
              <a:rPr lang="id-ID" sz="2400" b="1" dirty="0" smtClean="0"/>
              <a:t>3</a:t>
            </a:r>
            <a:r>
              <a:rPr lang="en-US" sz="2400" b="1" dirty="0" smtClean="0"/>
              <a:t>. </a:t>
            </a:r>
            <a:r>
              <a:rPr lang="en-US" sz="2400" b="1" dirty="0"/>
              <a:t>TRIGA reactor core with </a:t>
            </a:r>
            <a:r>
              <a:rPr lang="id-ID" sz="2400" b="1" dirty="0"/>
              <a:t>plat-type </a:t>
            </a:r>
            <a:r>
              <a:rPr lang="en-US" sz="2400" b="1" dirty="0"/>
              <a:t>fuel elements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87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528847" cy="358140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7"/>
          <p:cNvSpPr/>
          <p:nvPr/>
        </p:nvSpPr>
        <p:spPr>
          <a:xfrm>
            <a:off x="869730" y="5332438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</a:t>
            </a:r>
            <a:r>
              <a:rPr lang="id-ID" b="1" dirty="0" smtClean="0"/>
              <a:t>ig</a:t>
            </a:r>
            <a:r>
              <a:rPr lang="en-US" b="1" dirty="0" smtClean="0"/>
              <a:t>. </a:t>
            </a:r>
            <a:r>
              <a:rPr lang="id-ID" b="1" dirty="0" smtClean="0"/>
              <a:t>4</a:t>
            </a:r>
            <a:r>
              <a:rPr lang="en-US" b="1" dirty="0" smtClean="0"/>
              <a:t>. </a:t>
            </a:r>
            <a:r>
              <a:rPr lang="en-US" b="1" dirty="0"/>
              <a:t>TRIGA reactor core with </a:t>
            </a:r>
            <a:r>
              <a:rPr lang="id-ID" b="1" dirty="0"/>
              <a:t>s</a:t>
            </a:r>
            <a:r>
              <a:rPr lang="en-US" b="1" dirty="0"/>
              <a:t>tandard fuel elements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1600" y="5311914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</a:t>
            </a:r>
            <a:r>
              <a:rPr lang="id-ID" b="1" dirty="0" smtClean="0"/>
              <a:t>ig</a:t>
            </a:r>
            <a:r>
              <a:rPr lang="en-US" b="1" dirty="0" smtClean="0"/>
              <a:t>. </a:t>
            </a:r>
            <a:r>
              <a:rPr lang="id-ID" b="1" dirty="0" smtClean="0"/>
              <a:t>5</a:t>
            </a:r>
            <a:r>
              <a:rPr lang="en-US" b="1" dirty="0" smtClean="0"/>
              <a:t>. </a:t>
            </a:r>
            <a:r>
              <a:rPr lang="en-US" b="1" dirty="0"/>
              <a:t>TRIGA reactor core with </a:t>
            </a:r>
            <a:r>
              <a:rPr lang="id-ID" b="1" dirty="0"/>
              <a:t>plat-type </a:t>
            </a:r>
            <a:r>
              <a:rPr lang="en-US" b="1" dirty="0"/>
              <a:t>fuel elements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57400" y="762000"/>
            <a:ext cx="5257800" cy="47548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reactor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 configuration chosen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592661"/>
            <a:ext cx="3505200" cy="3505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28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467600" cy="43891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Core lattice size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is 5 x 5, and five positions irradiation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facility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A-1, A-5, C-3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E-1 and E-5 </a:t>
            </a:r>
          </a:p>
          <a:p>
            <a:pPr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Loaded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 maximum of 20 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fuel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elements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including control element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fuel elements, 4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elements)</a:t>
            </a:r>
          </a:p>
          <a:p>
            <a:pPr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id-ID" b="1" dirty="0">
                <a:latin typeface="Times New Roman" pitchFamily="18" charset="0"/>
                <a:cs typeface="Times New Roman" pitchFamily="18" charset="0"/>
              </a:rPr>
              <a:t>The 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lternative control element positi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B-2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D-2, B-4, and D-4.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99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389120"/>
          </a:xfrm>
        </p:spPr>
        <p:txBody>
          <a:bodyPr/>
          <a:lstStyle/>
          <a:p>
            <a:pPr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en-US" b="1" dirty="0" smtClean="0"/>
              <a:t>One </a:t>
            </a:r>
            <a:r>
              <a:rPr lang="en-US" b="1" dirty="0"/>
              <a:t>center irradiation position</a:t>
            </a:r>
            <a:r>
              <a:rPr lang="id-ID" b="1" dirty="0"/>
              <a:t> (CIP) </a:t>
            </a:r>
            <a:r>
              <a:rPr lang="id-ID" b="1" dirty="0" smtClean="0"/>
              <a:t>at </a:t>
            </a:r>
            <a:r>
              <a:rPr lang="en-US" b="1" dirty="0"/>
              <a:t>C</a:t>
            </a:r>
            <a:r>
              <a:rPr lang="id-ID" b="1" dirty="0"/>
              <a:t>-</a:t>
            </a:r>
            <a:r>
              <a:rPr lang="en-US" b="1" dirty="0"/>
              <a:t>3</a:t>
            </a:r>
            <a:r>
              <a:rPr lang="id-ID" b="1" dirty="0"/>
              <a:t>, </a:t>
            </a:r>
            <a:r>
              <a:rPr lang="en-US" b="1" dirty="0"/>
              <a:t>and four irradiation position</a:t>
            </a:r>
            <a:r>
              <a:rPr lang="id-ID" b="1" dirty="0"/>
              <a:t>s (IP) </a:t>
            </a:r>
            <a:r>
              <a:rPr lang="id-ID" b="1" dirty="0" smtClean="0"/>
              <a:t>at </a:t>
            </a:r>
            <a:r>
              <a:rPr lang="id-ID" b="1" dirty="0"/>
              <a:t>A-1, A-5, E-1, and E-5. </a:t>
            </a:r>
            <a:endParaRPr lang="en-US" b="1" dirty="0"/>
          </a:p>
          <a:p>
            <a:pPr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en-US" b="1" dirty="0" smtClean="0"/>
              <a:t>Material </a:t>
            </a:r>
            <a:r>
              <a:rPr lang="en-US" b="1" dirty="0"/>
              <a:t>control elements are Ag-In-Cd </a:t>
            </a:r>
            <a:r>
              <a:rPr lang="id-ID" b="1" dirty="0" smtClean="0"/>
              <a:t>           </a:t>
            </a:r>
            <a:r>
              <a:rPr lang="en-US" b="1" dirty="0" smtClean="0"/>
              <a:t>(</a:t>
            </a:r>
            <a:r>
              <a:rPr lang="en-US" b="1" dirty="0"/>
              <a:t>85 : 10 : 5) w-%</a:t>
            </a:r>
          </a:p>
          <a:p>
            <a:pPr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en-US" b="1" dirty="0"/>
              <a:t>U</a:t>
            </a:r>
            <a:r>
              <a:rPr lang="en-US" b="1" baseline="-25000" dirty="0"/>
              <a:t>3</a:t>
            </a:r>
            <a:r>
              <a:rPr lang="en-US" b="1" dirty="0"/>
              <a:t>Si</a:t>
            </a:r>
            <a:r>
              <a:rPr lang="en-US" b="1" baseline="-25000" dirty="0"/>
              <a:t>2</a:t>
            </a:r>
            <a:r>
              <a:rPr lang="en-US" b="1" dirty="0"/>
              <a:t>-Al fuel elements, 178.6 g, with 19.75% enrichment and a density of 2.96 g.cc</a:t>
            </a:r>
            <a:r>
              <a:rPr lang="en-US" b="1" baseline="30000" dirty="0"/>
              <a:t>-1</a:t>
            </a:r>
            <a:endParaRPr lang="en-US" b="1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16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5486400"/>
            <a:ext cx="2590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Serpong reactor</a:t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MW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AutoShape 2" descr="data:image/jpeg;base64,/9j/4AAQSkZJRgABAQAAAQABAAD/2wCEAAkGBhQSEBUUExQWFRUWFxcYGRcYGBgYGRwaGBgXGRkYGBoYHSYeHBojGhgXHy8gIycpLCwsFx4xNTAqNSYrLCkBCQoKDgwOGg8PGiwkHCQsLCksLCwsLCwsKSkpLCwsKSksLCwsLCksLCwsLCwsLCwsLCksLCksKSwsLCkpLCwsLP/AABEIAMIBAwMBIgACEQEDEQH/xAAcAAABBQEBAQAAAAAAAAAAAAAAAgMEBQYBBwj/xABGEAABAwIEAwYDBQQHBwUBAAABAAIRAyEEEjFBBVFhBhMicYGRMqGxB0LB0fAUI1LhFTNDYnKCshYkkqLS4vE0U2OTs3P/xAAZAQEBAQEBAQAAAAAAAAAAAAAAAQIDBAX/xAAkEQEBAAICAgICAgMAAAAAAAAAAQIREiEDMUFREyIyYRSBwf/aAAwDAQACEQMRAD8Ay3b3sQMBin90zNQcxrmOdmc1uafCXiPFmY4jWxEpzs32WZxGjQJrU6ZpVe7qMdlY7K9wh7D95xNoI8uSk1u2OIrYLEUa1WpWc5oaym6A0tztzGABcGI0sDfZY3A0alJ77HM0OaWubfQ5h5jbeeULUrG2y7RDC4DF1KdJrHsc0NBJL3B2jjsRvA6Dml4TEmaQo5cwIyxzMBo0HtoZNueNw+AqYhxc5xIEeK7jH1iAt1iOz78LgqDu8aWVTmtM5oJabtBFiZg/QFcruo0mG4w6jRPckOc5oDhU/iY4uexsmSB4bHn1W97EY81sMHuDQZjK0gwABEjUHoflMLy+izPhW+FoALp3eQDNR7oBiBuSLAW1W57McTpt8dJjnio+C+fEWDR2WJeWkwYAA269aS9twhCFl0CEIQCEIQCEIQCEIQCEIQCEIQCEIQCEIQC8b+2+llxFJ2ac9OCyNMjjlcTp99wHkV7IvH/t2pHPh3WDcrmgz4s2YGCOUEEW/ivoFYleQ1qQBMadNjtK9D+yfGuo1cXWBDm0cOXnxDxZSBrrAaHRG8TqvPmvLX6kAHyPmOoPTZXHBMaxlCvnc9tSowMaG2DgXEuLgNvC3X+azlde2TnHe2lbGuqteYD3ioWtkjMGtYLGYENnbU87Z5zQ1kxJ6xaL+pS6uJbJDRGY3/XJR6tSYzGefr9fRcN3JBh67nWHxOc2PwF07R4iaQqtAg1GZCYuBIJg7WBCRhHXloynMPHOgjYc90muyHFxIOYki0a30iAt7k6VaYPFhtNoz1BA2iPqhU/ezqT6AIWuw9jq4Y4d28uB3Ih1wLG/z/Jbvsj2N/bxnc9zYDQ4mTmE3BkyCABca6RYqt7CcVpCk/DuYwVKj8zarg05fDBb8JdBIabR8KuGdsDwyt3YZcBoeyC0kgu1B+GQd50C1fWz5eiYbsrQw9MtotgExqSdI19UnEcBbVptbVBeGSWAkwNhHSJVZwT7Q6OIYQ+GOEEgDML6jwzMRfVWX9M0D8NZkEi0lp+LrG0Lnt0VXaHs5UcR3MBzvC4u1LTcyQDvqfmpnDOB/sVRha7PVdTlgcxzmtNpcIM6eEgH6K4okOLXBwcNQQQRaNx+rqH2a4Ee5pYvEkvyMeW04khpuyNBmHXnqumN+2Mo3rJgTrF4SkilUDmgjQgH3S1WghCEAhCEAhCEAhCEAhCEAhCEAhCEAhCEAvF/tuc84qiCQKbacjQXe5wPX7oHSdpXtC8R+3BsY2lFi6iJ6w92vM2F9oCJXmtWqaVWHNDspcCJBE+JuokEA36x1lNlxdUnW25JIER5209kyblsXgzp721T+HxGTMbOJBBsdOf81jP0zUDEmHHKdSVKq4AAA5gRlnSLmbeSRhQM4DvhJEmAfDNyPQdE5xjEZ3Q2YhoHk0ADS2yxfXQZZWBbFgbmY1jbz6qOahtoNbeaWHFwFrD67/JIfSlxVUsUn7OIHSYQvUOH9he9pMew52uaMri9zJAEDw7QBHohdOI8vwfG30g7JAJiXQCYAIgTsQb80nGYh1TxveXk3JJJPkZ+qTVwD7S3YGdbHQ281N4XSa+zx4RYkai9gY2sojRdgsL3lQCDlEe/1haXheB72tVZeGFw9pCvuwnBmtwLXCwa555k+I3na1la4Ds6aD6jzUz947dsROg1MgLnY6RjMN2kOExJZD3OHhLREOkCw99gtV2Ox2IqOL3069YsEUw61Jrt2nW8EkO9OSyOMxho8UNYBn7qs6MwgEtaLEtEzOhMxbQLaUftTAewdwHuc0B7qbo8UCLEERpqSQOWi6Y6kc979vR6bjlEiDAtrHRcbWBMKlHaJzMMK1Si4SSC1pBcOXmPL2UXh3aEVMWWZgWkeGNLbEHe8Tr4YjdaXbUIQkvqAao0UhRsFjhUEjTbqNj5FO08S1xIBBIt6xP0QOIQhAIQhAIQhAIQhAIQkVazWiXENA3JAHuUC0JjCY6nVbmpva8SRLSCJG1k5UrtbqQPMoFrxH7dOIh2JpUsg/dszZvvHOfh8gGzvrsvV6nazDNrCiarc5tAuJNgCRoV5x9u2BObD1g02bUBIN4aWuAjpJv16KbW4149UIbAIE+10uhWDSSA0nKRBbIuDsd/TZR8RJvOom+t1HoViCfLn5Ljq35ctHabQ7MScpDTY7mYj2k+nVJfiTk0/uggeqs8bVw4Lg0GoXRlf8ABkXIMyNRAA1BmyrcWzJ4dvz3Vv0owskiYAvE6bD8/borHj/C6dANDKuZ0VMwjk85IsJDm73j5CK7hrzRa9sFs3A1BJyiepI06HqnXOpOptY4DN4jnmDOWA0zYNDo9jztuKu+DY2j3DJLQYuC+qDMmbNEaoWQNVzPCDYded/xXVRpezGAc6hVqPa9zGjK3WAdSDtEAnX6qXhnmi13dtAadZaHb6+KfKf5q34LXrte79mJgNc404OXLEOkaEQ6PIqlxeKzEktDSeQygHy00n5KMV6J2TpE4fCuBd/aEtkwZ73UTGsJPY9z6hquL3Q0va3xEgXMGCSJEBTuxrYwuG/wu+p/NMfZ6z9w8831P9Tliu0Y7idRh4lUFbM+n3rw4NMOGt50ABOb3U+tTZhsTUZSa8Os0Nfd0ECzXN1zAnW0WKoO0NU/t1e5/rakdPEdIWi7N1B3LnU+5bUaMk1Yk2JBbmmHWAkCL3W59OT1DhGOdQwTiKbn5LsaGwSHRAsLkExzXnNfj9c4iQHU3scS4ESGn4T4XGbb3PoLLV4uvjjh6mVndPpuaR3echw0c2Abn4TJGWCbqh4Mz9tDmvyCu1r3ZjOdxkEFhmD5AC2hAWr2tek8Kx1T9la+rL330blJ1iAel9rLC8d7TVXVHUWuMB4F/CSZggchfTTX0vsa/FVqHc9y5rw0eJ2QB5DRmOVp8B9xcQQs9V4XRa5j3uLGBgfU8LiZc7wMAi5gXPQ7qlbGtj2YLCBxLXOsNSZLtN5IH0Ck9maNPuw6n4pAJfGpIGYCbxP1I2XmfEuNsxFdrSSKLA6C2A4kyZgCxnKFt+ymMpUQ2m1xOfnEAwTE6XuIMEQdUWVsEIQjQQhCAQhZftlxDF0mg0CwMNjAmpPQOsR5CUGlrVmtEucGgbkgD3Kz3EO32GpyGuNU8mC3/ABGB7SsZT7P43EnNUDz/AHqriB6B1/YK1wPYJuYirUJiLMEaidTNvQK6TaLxH7Q8RUkUw2k3n8TvdwgeypRQxOLM/vKpJgOcTlnkHO8Ox05Le0eztCkCW0xLcpBd4jrJu7yVnjG/B/jH4q6GV4B2TxNIk9+KOYeIU/GSOpeA0HrB1Whw/Z6nrVL6xmZqvc8f8Pw/JWIcJIkSBcb7pVKYvr/5j5JoZTjmFYMQRkbBYLZRGywf2h1mU6LGtAl7jaTZoFyBMawNF6B2jtiR1Z+K88+0xje5pOM5g4x5EXMdPD7rOfo+Hl9Qk5p8h80inh4kzpP6unMU1Q3m30XDHuMQ7SdqTP65JWIdeZUfNJTrjPlr0Vs7Vquzp7lvevJinmd3boDSS0tblmZIzA3Gx1WVySbk9Cb7/WU43F2i9wAdNRv7LlSpaPppPNW5X0pDXvi0fJCbHquK7G9/pJ7ZyVIs5s/ec02yk6xGx/JRsTj6jmtBuwaWBi0TPO2qi4im5uUOsD/eB907h+OvZSqUpMPtr4fMiLnSDstaYem9nOLUaOBw4eYqlgix31g6b7K14XxPCEEUS1gEl0NLAAdZsBqs5hMA2pSwOb7rM45EinInpMeyPs7wv+6zGp+hK52u7H8SwIqY2t42gGvUuSR949E0zCOc8U2EON8t7WJkXNufqoXGqxOJrEHWpU03l7krAPdNviAm0iwEH1ha+HB6BicfjWYcNq1ofSqOBY5zSSCAAHN3Z/isJERZFHBCs6jUYGUrD4nupBxYwB8OaTAMHr01hmp2fY7h9TEA5qkCxJLh4jLrDcRII0vIVFxjBdzUpse/u8zWuIc1/gJmzgReBGk6xNlrtWq4x24e3E03yyrTDQQGlxa25tJ1MgEkidOijUOKvxLO5f8AHr4tmMYLNM6mXDpJWSxOIYW5Q+QLCA4TPinKRY7EW9Va8DNMV3DvHNztytgkZiR8LjeASNdoV2PT+zgwb6WSkwB2XK8ZZi0HMTzy67ruAxNEkikxlUtgtaIBsSHQTa02BhYfDuFJ7suJa2KZJhp1Nw0G2Y6ajfpKRwziNbM00HSW/D3bDOgmWgXB3N/VTk1t67gsU90h1IsA0Jc108oyk7c1MVT2ZxlSrQDqkEn7wNj6QCNNCPUq2WmiKtUNaXHQCT+goP8ASpcJpsN93+Ae13e4CmYr4HeR+irMN8I83f6irIh6Hu+J5A5MGX53d7EJdDCNZ8LQDz1cfNxufUoY5ONcqAhRmn947/C0/wCofgnyVGP9d5s+jv8AuQZLtj2uqYbFUqDGNLazZLzMj4xAGm2q0XaZpOGqRMwYjWYIt1UXjfCKFR/eVg3Myn4SXZd3HmN1YcVrhlEvdo0scbTYOaTbyVRj/sowNWk2t3jXjMWkF03tzOu69ACz3Zvthh8c94oZiGC5c3Ly0BvuFfhQjL9qP/UM60z9V5n24x7K7WtpuDjTLnEGQDcNIB31GnIrS/bNxEs7trQJLC4mYIAdt815I/G+CXakyNd8vLyXLyZfBtDxRvJiY9J/NRKjef6/X4J6uJAM3Mk+9vkmn639+f8AJYxSEtoGSCIIEwbbdfQp6JaAND+f8gncPIkyJiATykT+CseE4fvcxJjL/CASZBBsdbK3uqqazMo9dbSgVwXdIVpxjhBpvDGzBGYEi58PKbX267qqr8MfTY15EB0x6c04miXVL7oTMnmhTjBr8XQe6nmk5c0Xu0EgG3Ux8go7uEOa4CoC0wCBbR1x6xsn8Y1gysa/MWGSABH16KW2mRAvsfQ3jyuuhxvtf8A7TE1GMqmmynSp1GtM5dGZQCXGCSrnsZxGkzDNa6pSpuDjLS9jTqdifX1WCp45tJ5c+crXaNAJuCNz1Vgztdhtw/8A+sfms2bbm1JxAjv6rgQZqPggjdxuIUnhtUNnKQDM875THpO/VWf+1WE/hP8A9SP9o8Cfuj1on8kk/tjhXoPE+0X7vI57aoqBjIpOa4APeARFiTH4wYWN7ZzWxDnBzKgYWtaAMpyuzZARAIgWIvsouG7UYNk5IbcG1JwuCCDYbEA+ik0eN4Wu+0Peb/1b5MXn4Vu1eNVOMxDjd8CwgAZQBsA0WjSPqmKnEAWNBaPDN5M3i3vJ9VeVcdgpyvLAW2ILXAi9xokd9gHD4qcD+88QufG72xxUVDH38UbRp6Kzoccc0wCQbAwIsBEW28oUpzeH65qc/wCNwXP2XATOds//ANT+JTgcXqXYTjJrglpBYSdScwiNW/DqfiGsbWWyXjfZ/tLSwoIovo33L2k+pkT6q/b9pbo+KgfUf9a6RuPQMV8Dv8J+iqcO63+Z3+pyzDvtEc4EfuYIIsf+9N0u2RFsrDcmzuZnn1WpRsXYhrYzODczg0SYlx0A5k8lIaVi6naoOLc1Jrsrg4S7QgGCLa3Uyn2z/wDiPo7/ALVdwacqO7+tb1Y/601S/wC2Q/8Aad7/APam39rWZmuyPtmG28fkmxR/aJwWpXxWHfTaXCm0l0T/ABT5e62PGaPeYdzdM+QT5uaFSYnta0zkYTLS3xGOd7Azqn6/aikaQAzZhk1AjwkE79FdppF7D9jnYFziXAhzdBzlu8DktesPwPt1UdiDSxQpMORzgKeZ27Msk8xm22C0be02HP8Aaf8AK78lNqwP21Vi3uTmsWPBHOCDytqN14zWlwzXA5Hlz8rL6B7Y4ynXyd3kfAeDmBgSDBMj2sV5J2hwDGU5cQKhHiMGHEEBoYIBHhm7he655Yze0Y4vJJKU55XXM/WibCyFh5iCpuGxbqLS5tnm2x8Mix6kj8FDA+8Y16T7eieZBknQdVm9JT1XilWs4Z3WaIA2Aufr9UjFVDUjM7QBo5DKAPnr6pNeqculr25D8Nk0902JUlt7U2aY6e66uR1Qti+xYArPIEA5SAOokfVaN1Ik9IHl6ndZ7GuGcgAyAyTOssbotS3UT0u4/grHbP8AjGZ4vUDWvuD49vNU37YOit+Lie86uPkfEqX9nHIe5/NTr5MOev1KONHRAxY6J1uGAYbCDG/X9e6aGEHIe5T9W5fLfX/Hf2sD9fyWh7EvzYoWjwP+gWc/Zhy+a0PY1+XEtFoyv58v5JNGX5dd+v8ARvjfAc+JqvFS5qOMRpfSZTo4R/uZpl0O7wOnm0Nd5c0ri0NrVHteTme4xNtbC+yhsxT6jgG67RH4e682Wee7q9PHuoA4LUYfERGvxbKf2k4af2k5XNDclOxcB/Zt2VsOEi3ePBJI0BIkdZv5wonaPh7HVBVdUc1paGjwEiQ0AyRpot+PzzO6+WpdmODYCW1wS2e5fFwYMazsqxvD3g3c0ib+MFXXAaNIMxID5mg+XZSIEfr2VRTwtAaViYMxkPt7L0qn8f4e4VW92WhvdUzEgfd1gpWD4dOFrnw5x3cGRaXjfqJTnHatN1bMW3DGMv0HIefyTuAp0zgsQ2Yb4CTEx42wOunzWZezaDwnAE1qYfEFw+8DN9LIxmDrCo+CMoqPAGdswHGLTKc4I2iyuxwqF0H+EiOpPIJvitCj31X946e9qWyb5jO60qVxbDVGsod04w6nLiHxJzuE68oU/hReMFXJe7N4PvEkQ8aXtqo3H6NJzMNLnM/dEABs2zmN7aqTgGtbgazRIFvERlnxtJ36QpboQMBia5YD3tTf77uZ6qV+14j/AN2p/wAbvzXMBxinTs4ANHST7fj1Ut/a+i37jvkP1opjZlNptC7yvmzh78wnxSSdISqPEcac0OqmDbwk2j/CpH+3rWjwsHq78gmK3bxzjq0TyH5la6O0vhGLx76jQ81A2RM0wLcrtVP2ldiH1HipIa2o4NkAAiTl018PNSK3FsS8Bzavdi5lwAPmABPNM4hxexwc81Dlk3PiMbBccvJj62m2ccJIlcFG0wl1qO40ED800XctlZVIjp5KQ6nkZEiHTP69PmmqZPLyPySg7NaLCbqXYS42AF7a+abDZQ8Roklwj1/RWtCWymY1HuuJVPQWXVy5VN1bcRJ71xO+X3DWytTRMEGQI/unqsbXqkuJOrjPyWsrEkCCR5Oy89wD9F1xvW3fO/rGZ4nX8Rhw+Ik3LTqdj1UBz+cT5yp2Mpy6DJl2stOp35+aR3TYlz8xGga6NbWgeW40XHLKY1nx5cO6Zw9IuJBdF9L/AILlUBts089R9U5QxjWi7QXEy6ehSajWuPhIB3aTp5HkrcrydPD5NXRnMrfsi7/em/4X/wClVDmEH6a38lbdmWFuJaSCBlcL+XVaxvb052caj8dxAbiKtpPeO16/gpnAg1jDUgSTAO4G/wCuiOLcLaar6hymXm0+La5CgVHPYAwDwuuPlMegWfL4+U1HzdLZ2LIPxee36/XRKbiw9uUwWkw4H6WifNUFWqQTbeL/AEU2lRdlDhJsLX+cX2C834ek0s+FYDJTxI/+KoJ/ylZvh9EZxOmaSToIG61nCcQ57auYQDTeNIJlp2VZi8MynTzOp2ttE7gA849gvdjdztuKzioc+oHPLHWF2n2BEA20/FdZxNzWmmR4HAEgCx0MW5GPZNYzh0DOxzS3KHggk2LssGdxeU7gqJcyWvcABcxMnppEWtfZVlN4fgWuEtsDImbAf+ExXpTXg/xWvMjZS+HvJaRMmSBztF/n+CmlhFnAS0nroeak37dPhI47TGWiQTnDSGtHnMm23RMuxpfhng7gXi1o/FJ40wRTdo7QEW3H0/FMYikW4WRAAbfzEGZ5RK55b3tiqgVgx/iIyxIkSJ5DqoHEcc1wAaNrgi3IR11upT2Nc4Zj91tpiZtb5qrxVK5IHh53i3UreMm+xykycv5dSr/hnDmtaKj4zQcoI05Og6nko/CeCVqtEPpNm7hIc0Gx0u4G88tlOxryyzhcWI6jYH1Ty71r7S0xjMYQbkkzeI6QNP1KguxRcc0n+XraFzEVJmNJjqSeZGqbYZERzi/vZc5jJELrYgm9r29VGJkmdlIxuGcwNOs3FrH3Ud5GbRbx1rpY6DIAvrHS5VgeGOaIcbTNjbz/APKhYeoA+Ts4GNlcV8QDJ1nXyUyuvQrOIcOLfEDIPT1sOSQ/BwwEan+R3VsCIF5F9/1t9VWUsTcNAkXgeunp+STKqjNqN3JndCtauGBMwNvuztzXFOcOkruAGhxO36hDOPlttupSXUDUa0aCAfENvnKeZw1m/ijk1rfYNA+q57mKXHSqxeKm4P3gf1sk1+IPcL3va2nyWhZwph+6Pmnm4Jn3Y9CsXzY+9LvpmcCxpa7Nr89fyUzBvpsDnxIJAg3+Sua/BmvHXSZEqvd2YcCcr235z+C3+bHL3dBDscypALL7EWIm2yd4ZhX06we67ROhHpqjB8ArUiSMhO1z+IU6hRqk+JsR6+0LFz4/xXdVPE8Zme6o2ddOhNjG/mk/0lnALgZaNRE6EfRWmJZUFQObSdpBBBuJBB+qRUwjnPBfTygiD6TfXqu0u8dkVOLeHvGUQLW9NU5neA1oPz3lTxwnK7UDzB/H80tvCLEh94tGx2Kzl5MS6TeFOeGnMCZaRPmDH1Q/hLyQZsIMeQItPn8ln6+HxLD/AFhcOYf+BhXfB+JNYyHuLnEzMZuVhCly8kn69pujiWELw2GEAANP3Zgg7BFaiRTLMkXkcpCmniZdMUzG0wJ08+ZTLXVTI8LW+Rd7SbLe/JZ6012rMJhnsPMa+8fkptd7i4mNSSpTcESPFVI8gB9F1vCKR1c/3K1rP7VXY6o57WS2zevUa26KOMIS05tbkTpe17zE2PmNVb4imxgyyQOp/OxUStiQAXZ2kHc7X35eq82Wee9JyqPhsFLIPhM3Ag6HUO/huSuYotiHCQYm5toZI01ldwNatXJFFucgXMQ0eZNp9dt0xiuG5MpqvvmktbfQzc6Lcwut5VE3BYxlBkNMCToS0XvaIj9BNYyizEnNJzNIzEuDptbW/W6g1XU8ziBIOxPkDbZSaWJL2lrGR5CJ84GyZZXWolV9fg4zQ18Nj19pv7owHDxJa4w5sC24Nw7XfT06Jmrh3Cc06j9FO4Oe8eLWy6XFp68pV74+0TsRhWuZkk6a39FT47hbqeUiXEjxdPbaFe0KbWeIgOcbg7CRsN99t03V4reDEcjcfiuePksusfS7UWAAc++nXorKu1ux1dztEH8k4zhbapJZDbaaecJjF8PaNDJ85G391dOUyvsnZTKYvB+7bTy/FOPwIIEENMzIE3/UqHR4fOYSYI2g7gixI5Ibwk38bxpH7skdfhJj2V19ZKXleLFr5k/C2W+h5LqT+zOH9r7ir/0oWu/6F/RwZ7ppn7ojQHqk/wBHvuZE8iLfJTaDfC3kAIt/P9eyfY8TlaZ58h59ei6cG9q5rqwEQ0+TiPqkVnuiXNePKCI9PVXJbsfoOiO5HL6qXxm1N3rJH7zKTaDmA8rhFTiHduguY47jOz2mdldGla4H69El1Afwj0/8LF8GN9s2RV0uLk5jLCG6gOk35Xukf066bD/lcfwVt3HKR6ruR2zz6p/jYJpDpcRrGCAfIsKkVuMV9Bh2Fp1EQLiDMmbp0F42BShiCNWkLpj48cfSzpFoYvF3yspUweQm3mSeiafwqrUdmdUIvoA2PkB9FZNxg8kttcHQrelVJ7PCRJzEWkyfxUmnweNI+in50oPVRC/YiLCEsYR3X3UyV3MgijDka/VN1KoCmVH+qq8bPNRUHimJzMcdMqi8BpNrPLHGGxJm8mRYx569FIcWuBpuNnCJ5Gfrp7FT+BdmRSJIqNfIBnT5TKxZL2GOMYhtI91SAY0bNtmtO2jT84VVUomqCZgQZ9enNa/inZtlYA94GvAN9iORE81B4d2ee1+VwD2kElzbjSb8tvdZyNMlgsBGaTzABFtoN1pOHtDWDNrul4vBNYCSNBOk7iSm6dbw2v0GsLx+fu6c84i8botkPEX8J+o/H2RhMIGUQwHxP1MSb/EfQW9AmOI13PYQGwL3OtgUluPIlxb90AX0g3j3B9FZjlxkXjdE4vB6lgMXA6DQanyVK2m51QgMIjbz0laxt2wBAiN1Bo4eKwIHxBv/ACgf9XyVw8mpeklSsABTZGSDuVJ7ydvl/JdaB5pYb5LzW7u2UN2FJ++4ejfwCepUiNXT6AfRSPVATdXdNZB1Qlmr+oQoI7XufpLW89CfLkPn5J2mABAgAJj9qIMEG9+YgdfwTjXtN19l0OPxEOb1n6T+CU7Fy4NnmfaPxIUfEPh1PlmI92OUati4dVd/AGtHUmTHuWpsWFLE5nnkwx/m39h/q6KSD1VThiGU2i5JMebpOYjpM36KYKysElzkwzHsLQ4OsZg32BJ+QJTdWpYkkwBt+QVDg6/haegEGxth3iYOx255UGkGMb/ELxHq3MP+UErn9IMyh4cC10QQC6Z2AF5WfyzVa6SLUwRz/cOI9r+67hqjQ1hk5S+loCbinDyI6x6goq/fjmbuG4v0IB25uHuuVMTSAkkAZss9ZiPdU2LpnPWI+ECmR/ncyf8A8/mlYis1rJM/+odYAknxutZBaHEtDsuaDIEdSCR8gSlUcZm+F4NgfR1wqfBgSy83pXF/7F+iVwCnlBuTLKRHSWkkeUz7oLwYsjku/tRUbMk5kEk4k803UqymjKS5ygZrUp1CZp94x2Zhte3pZSi5NOYpZ9B3BdoX+LvGvZH8OUHe5tcaqw4fxKi/Ss5roiXF0egbBB8o3VK/Dnmo5wIE3g/JZ0NbS7Ol0O79r28odB6+JxSKuDptMZqIPRzWn2BBWQpNeD4XeccpvYpqtVInOxpE/wAIbp6eSlxl6o0XEyzun5azHENPhDmkmNhuo2KYXNBFandoDrwYueVjJVN+2NIyvlvlefXWFKwtJp0cI5bx72XK+PGeoai1oVAGgWmBppKjho76dg1x9SW6e3yRhqwbYgEfrcQU2+g0uLm5mOJBNhFvNebhJb2xZFhm6ozqC5wH35/ywf1EXSX43LoZPz6LncbGFiNEZ1Tv4pyTI4sRy/RVmFNr7v8AyQs4eMu5hC1+OiyZiC4AtMxBI0PuPPQhO4h2YEt+IajSR/CfPY/zVS8uzFzGmLExeDv+uql0OIg20PX8l9GX7blSKGKFRrTY5XiT7gH1BVO2uajgAYBe6oTyAsD6AfRKxFTuy8/DmGYeYIMfM+6XwGgAwudzHy0Hv9Ap7Va0G/eNrQ0cm7DzNvlyT2ZcF76dPzRMLUXZThaygDBS3K6Nth91pj5lTQ5C0I5w0um22w/gI5cykHBk0wyQQMuo2jppHRTMyM6CPUZMgjZkehSXYciXNgkvkzvBMKVMpMHZBGo4WHNO4AGgFoM6dUrDUoiYsGRYC4BH4p4PXZRTwqrpIKjyu5goHXBJKSCjMg7mSQEF0Ic9AOTbmLoH6ldLCgYfRkJp9I/q/wBVJLkjMgr6mFB1AUV+B5FXBEpp1NTQq203tEgn0P66Lrca4ayptSj0TLqWwP5Ka2EDip0iVKGKY7cg9QogaBsJ9vomn0xNrfNYvjxvwzqLE0Z0LT5fzTdSkd2ew/JQMh6e8fVHfOZuWnzWPxT4TjDhYOUIUc8Qf/EUK/i/tOLj3kXBIufqr3AeKiC7xHmbn3KELc9Vm+lXxT+qH+L8Ap+HsynH8P6+p90IRuJtE3ClNF0IXSLDb1xmqEKqCut0QhB0lDdVxCDlcrgQhQKpC6U4eJCFQh2vqm6uyEIOFdCEIEnRczWQhQLZuklCEV1I/khClDZUesEISFMBcIQhVDW64dUIUUhCEL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irc_mi" descr="http://2.bp.blogspot.com/-xdYUG7VAJzk/T1r8v10gXKI/AAAAAAAAALU/0frYNme-B6A/s1600/reaktortriga2000bandu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88219"/>
            <a:ext cx="3124200" cy="244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AutoShape 4" descr="data:image/jpeg;base64,/9j/4AAQSkZJRgABAQAAAQABAAD/2wCEAAkGBxMTEhUUEhQWFhUXFhcVGBcWFxcYFRgXFxQXFhQVFRUYHCggGBolHBQUITEhJSkrLi4uGB8zODMsNygtLisBCgoKDg0OGxAQGywkHyQsLCwsLCwsLCwsLCwsLCwsLCwsLCwsLCwsLCwsLCwsLCwsLCwsLCwsLCwsLCwsLCwsLP/AABEIAMIBAwMBIgACEQEDEQH/xAAbAAABBQEBAAAAAAAAAAAAAAAFAQIDBAYAB//EAEkQAAEDAgQDBQUFBAYHCQAAAAEAAhEDIQQSMUEFUWEGEyJxgTKRobHBFCNC0fAHUnLhM2KCkrLxFiQ0Q3OiwhVEU2N0g6TS4v/EABkBAAMBAQEAAAAAAAAAAAAAAAECAwAEBf/EACURAAICAgICAQUBAQAAAAAAAAABAhESIQMxQVETBBQiMnGBYf/aAAwDAQACEQMRAD8A1YKUuUQdK5ehRCyGrqmAKV1JMAXRF6OWS2IE4JQEsJhRQlcZStauyrDDYSgJwYrWGwbndAg5JGSbK7E/yCkfhyDEKbD0naaHqErfkdLdDKDSrVK2qkpU8uuqhqOv0Um7KpUEKVQpKj1VpVlzqinWyuSK/EL2hVO5tKuVDKb3aqpUiLim7BxK5rVNXp30TGclW9Eqp7HOOwStslSxKi5FkiNz0xWxhlZoYIalIU7KtHCkqtjKGVaFjYQrjBugFrQBqKMVNOt/l+aTidfIxzrWG+nK6y9TtIyf6Vtpj6TCSUlHsaHG5dGtbUTu8QPhPEW1Qcrg4NIFo35q+KiydqxWqdMI06qs06gQhtVStrLGsMioFyE96Vy1MNoKuwxCTKRqrJqmQYTa7wVW7JtUQEpndrg9PNROk10SbT7GBq7KlD04FNbQtRYyFJTCWVzUbbQqSTL1FgV6k/ZCmVIU9KuoM6Uwq0hRvcAqv2lNdVSjWOq1FEXJCUwp0IxrZUrGlJT6qwIRbAkRBkJHBX6VGU+rSbMQkyKKIMkKOoArWIojZUyCimBoVgCQwla1T4fCzcopgafgjotLrjRWZIU9NoFkypT5JWx0qFpvVPHYcud6KStX7saTKpVseTugjNlLG8GbUY5ph02LSLarCO7MMzvaAGhrsotJnldejux9tlHw8A5jAu4k21up8qstwcuDAOA7O92wCmwNBAcYETbUlTP4c4arQVq8DlaEMr15TrohLsoDDQntpgJ7qijdURASZwuVQvXLGDAqFIlp0pCbcLoSXg5pOXkcuhK0pwamF7GgJ5YkJShym5sooKjgE9PpUy6w1Uj8K5ty0wmUkxHFoiATgFYweHzuhEqPDBN7jZJNpFYKTBAKe0ovW4S06FQHhkD2h5lTzRRQaKjWToo6rSE8gg6g9QrdLAOe0GQipUZxsHQUtBpzX2V+pw9w2UNbDOaJ+SbOxPjrZc+1wFT+1Ko4kKF7idlOiuQR+0DmmOcChwKnYVqNZbpNurgAQ5tSE77Ugwpl1zkrnob9pSfaJQDY/G1JtshVaFcr30VF+FfyRsVkblNw3FtAdrYmfeoKuFqAaIU0GSNDmPyMSp8sqR0fScK5J4vQWxeIuY0VJ9Yp8kp7aU6qiejnmqk0VDUKYSeSK0qAV+jSb0QbAomayHkVy14ycgkQyDgUGvKlpUnPIAF0zuyLwr/DaZmSYV262Spt0xz+DuABJCjOBI3RxlWRBVav0U/lkP8AFEHU8DzUzcK2IN1baJCV+FMTIWcmwqCXR1ENGgEqw2qN7oXLtwnCqUGg5BBjgD4RCtU61kIZWRHDw5BhTLTHKrjcMXGxMHUbKYWKsZxCW6GqwYzhTdy4e5X8LTgRMqVrwnUBug5OjJDajbQqNbDxzIKv1uiaWSIKydGaBLuHguABgETzVXGYIs6jn+YR5zQontCdTYjgjMGmkhEMThTJLRI6KmWqyohLJPZA4JpYpy1c2mSYCzSMpMpvYnUwFf8AsDt4CifgnA2v5Kei2yB7+SRuIPJSOoOGxTXUyNQjihcmhamKkckNoYBr3EuJ9om0K7UZZR8PcPF0JUpx0V4uWSdx0yJ9AC3LfdcGtCmrUZKhfhD1TJaFcrdiBo5pwqAbqA0FG7DlajJl37SFypDCuXIUg2woKhT+9cnhgjqmBhMmE+gbHsxjlLTqOVMmEtOoUKFUvYQNVwFik+2u/RUVJh3Vg0Y/yQH2c7FE7JBQPlPNOc5w0XYhriJmTy2WToDVjvs3VJQxWVV21XhS0DrmhZv2BL0Xn44EaqucdCp1XtdtHlZNGGadCUBrCtHiYIEiCr2HxMjWFlqVIlocNCJ6p7ax5rVZsqNV9sCR2MHNZllV3RTEu6HyQxDkGKuJHNV3V53Q0Pfy+SWnX5wjQLCVPEQoqmGB0NyT9VSc+9kjax57/VG6M99lmth2gCDdS4KmSCbCHOaOsIZiazm9T5/NV6eKc0XOpnbc/BI5hUUjQF/vSsIn3fIIQziD7BzTl5gSAruHxAjX3225Fa0w7LdSConUwbEWUQrqYVQsEo4rCWtos135DqjZNnHTz/yWzrCWkg3CxDXzUq/xn0Szk6LfTwVt0G8KMzQbze/qVM5p5ym4Bw7ts9f8RU9V4Gl0yeiMl+TB+NY61pPRU8ruRRkVhF1UMopitFPxciuV4FctYKLJwb/3fio8T3rWnJRe87NBYCbc3OAC88H7S629P3Od+YRLh3byvWu2mLf1nDXycub7hvwUcULjsRxfM/u8LlaT4Z7t7gP78Skr8a4nTb4cG4ENEvyOfcXc7K02HRars5xh2JL/ABCaZDXgNcCHG4EuEOEA3HREMDjmV6Jq0nOcw5wCW5ZLSWusQDqCmVtdsTAwnDO3lTOyni2Fkz95BaLaFzCOYIkdLarXYTizarZZUa8c2kH33svNf2nVIr073FLf/iOlZnhfF30XirTIBAIvMGREGNeccx0SrlcXT2hLaPdzXb1TvtFrAryDA9tMSKgc52dpN2w0CD+6QLR5rWYPtvh3nKS9m8vFttwTz+CtHlizZGnx2KLWE3FxcNkxmE2g7ShTeMsLy1lZxdaRkBvtIyWQzF9tsOyqGSXNtNRsOYJ8tY3j4qThnGqD8RUax+Z1TKRAJaQxl/Fpofos5JvTMpG1Nan0UT6zQZHuWW4x2jo4dzW1MxLv3QDAnV17JMD2mw1UCH5S45Q19nTMDQkXtumyjdWbI1VHENaxreTQPgonvadh7kPpO8ImZi86yp6TfA5xIAblmTGpgR6o6QdsflEpXdCfeo8yiql0S3La5kkfILZI2LDuOwdNtPN4g7LoCYnQEygOYoP2xxldmMwbW1agpVQ0OYHHKS1zZ8On4h70WISNjjmusUwnw/rmlGh/WyYfZ/XNUXX+HNL9n/UROKK9miPvswkQ22vNCHIR2pn7FiHNJaWmk4EEg+2G/wDUVGzqPQMKGgvyMDRazQBtqYUzCJuPJYX9j9RzsLWLyXHvRckk/wCz0T8yVpeLt8VMgkZXE2JE+GIPMX0TJ6MZ/FYp7QMrnNvsSPkrdLiNQNEuJtuhWPfYeancbIWYj492vqYZ4YKbXS2ZLyOotH6lXsJhnGHOcM1RxmBAEzMCTyXnnb2qTXpSbmnsLakfIBenYNvhpdDPzU025Owxm4t0UTxulSPd1HBrpMEzBGY3mIGhU9Lj2GJg16c/xj8159+0GrnxAyEOaGEHKQQHd5UsYOsLOigRBLmttzv6BK+fHROT2e7VMRT6earVKomxXlOA49WoNDGlsSXeKSfIdCQUQZ22eBemw84Lhbpqmj9RBgzPQ+86pV5jV7W4lxJYWNadBBMfBIm+4gbIf/onXM3p+93/ANUe7NcCfRDu8LTMEZZtEzMgc1A/t9QaP9ld/e//AEr3Cu1jK4lmGgW1ed/IpFiVdmw7LhoztgSYd57H5j3ovUoNp0nBggAExJ+qBdlMYys572sLDTORwggEm9iScwtrZFsPjxXwxqta9ocHeGoMrxBIu28aSqoB51244EMRWaS/LFMD2Z/G8zqOazD+yzARTOJAzEeEhrTJMDw57rb9pA7vIDspyi8SPadsVlcL2iy1RSfS7x5e0CoAGiHEZSbEiN1NpApDmdjKYP8ASvPSBHxlXcN2MovcG5nSSBJP5eaKOfqpaONbTc1znRe0xcgTHmtUTUimP2ck6tpmf/NqfOFYwvYJ9NzajGMa5pBae9qW20Njqh3BO3FfNkq1PaeIeWAhskl4PS9vyW/ptxeXW8GPCNSYpj6rLF9GSTMXif2aPfEENPSpMybzmaVLw39mjqZD3PJe12ZsFmTaA4ESTO4PKy1D347NYiPv4+7F8sNoidpcSeoCkJxwcBnEHvAPu26taA0zFgXEm/JHGPo2KG4fhGILfvAwO/qmxkxuTHvKp8aYW4OuD+/hx/8AIaESczH5C5tUT44ApsLvwtZlEazmdv5FCuPuIwVbNc97hhf/ANUwbJrDRBxPj+HoPLKry10AxkebOmLtBH4T7lDV4q2pTzUXEtJLSYIuALQQD+ILHftEqu+1HKAfu6Ws863UdPervZyoTQg28ZsNJhvMoWYP9uD/AK1w4dX25/0WiKT0QrtuP9b4faYzX3F6enuRZidK5UJOeEbOdABsmNgjRMq1huffChGJAIGYSdrJ3NJ/8ILjk4X57H1EJ7TOP2HFRY/c3mP983fZX8XVg3Oot9Pr8Fn+IYzvcJXbI8RZAkXIeDaRsAT6KHJNQdF+KWS2G/2RH/Vas3++F9f+70Nx6rT8VI8Pmeazf7L6BZh3gEFpfmJ1Obu6bYERaGj3rQ8UPs+vyTRdx0OZDiLoA80BHHyPC6ncWnPy30RniRsPNZ7jGDE5gQL72M+qlyxtWPCVFHj+INZ1F4BaczmkEzLQGu+ElXu0faNz3BlOoRTyDw3bqBmD+slCuKNdFOBoX66ew0CYQ4hweXGw2aTOm/Qx9VzJtxonzakSNqGLSOWsCNYgc9jzUIDjEyeYLRJE7E3myY+oZJLj0ty1E84XMr5tCemkjkTz+qFUSFa5pEACPPxWnTcFWGAbiBAvodTMyPNV6eIM6XO8AG/rZJrcOOYg33PPzvy9yzRiUgD8SVQsrGLtv0g/FctizGtPZJ7hd7R/ZJRvs5wE4dpaXZpj8MRE9TzRGrxrA0yWuxIkWItIO4gDVM/0twDf9643izH6+jV0qSXg6GjV9lQAHsgXh2muxn3hGMVSDaTg1oAymwEDrYIFwDiuHcO8ZBEa5vF6tJVvE8fpvmi0+N8tG8TuQLwrJqgGI7Y4kCrJ0yAW1u5+npKy2DfhHVWOy1RUzNygFmWZGWZMm69A4t2V76pndVdGUNytEaEmZnqhbuwlMFpbWqgt/ehw9QI+ahKST2bZAyqCJB1QbtjmNFuXZ4cecBpH1WrwfZV7KbWNqtdlESQWz1i6Bdpuy+L9qmQ6Pwh7GxAuRmITXaA+jGUsQ6z80EXDgbgxtvNvSV6vwPjtM4Ok01cj2U2gzvktO/neCekrzjh3Z59SqGPdk8WV0EODZZM2PiuRofzWpPBDhaXe1HS8gAtBPsyACdAD4Yi+lukpOUdpGSK9TtC+rXGeq80w8kARHhN/DztPqFr+I9sWU2FtOXGJzCZmJM5hf+awjqAfiHtytByZtAA5xuROmc2F7WvdEOP4l5pBhbNi+CxjajGwBmIy+z13U4zkr2HFo0nZztmKmR1TNN7NAmLONidT92PVyBcf4+TnDHzTcWuykQbPD2ujoZFuQlZfgWMNOoSJ8JtlAk2Ikg8pMA+qix+ZxuedwPC5riA+I9k6HKd/OwlySaxsV2lQX47RZiAKzq0lwY0NY0E+HN7QzWJz/BWOFvY3wU3AiQeskAlp5kbrNsBa3LPXT0Cn4LXh4AB2mNSQbAHlqdRt1CaHLK99ATs3Hbgj7Zw+dYeR/wAiI1KwDbwBzT+0vBH1jg8Ux4axjTmY6Q45gCLC1o3Vas4AX6/RdqfbNJXV+wN2krh1JjmFtnO1/sR5an3FZjhXEnOqMbYOLiCd45fEoxx7F960NDcrA5xOaL2AM308Pp8gWHNIVTkcMzdLg6ibAjXXVcvJyX5AofldBjjGNLg6k1xGYS06xEn2uUTros/hH+AFrs94IEiTzvtJV7HYsOpuGQ21cYtmOWJiyCMZlGR59qCIuOhjeb+9TdyVso4o1WB4pWosDWVO7k5iJNzYQfRo0VbH8WrufmNRxvMtc4jSNAbD0+aBGmbgn2bHkJIiOkNcruGqggDNYcom3wlTTkvIrZoxjA+m107kT5WvyKg4xiWuaA0gmUM4dxd1IZaOUh1QEh0k6iILSLWRT/tSqZ8LNufXquyDziFOjK8VxPia28tAjbW8t/WyFYh8lusj2it5xnhwq4U16gDS1wiN2AgPk6kS6wnULBvrEeEyREamL3J6hJhj0LJ3KxlKoReQB53Pou+1ExMk7Hl6LmQwyW3Ox2B87ym1Koghum1oOw961bFobUJ5t0mBa/5pWVR0mdQTv0SU22Np02tA1uFJSwp3AbBuSZjS1vNHQSXvxuXHrP8AJcpmOaAAWuJ39n6hcp/4KEcdRc/K0tc0tvnPiJpAXbEAuc22XnMTGWJcDemctOII1GZ85TclwgHyARbDVWOJgeLLE7gZmmPkrtWiAYIvAO41H5FaHK5NKiy2C3dpXgNH3cxdpziSCbOa14B036plPt1i6cd33TG6wykwAnl6+9SVOANqSO9cy+mUOJkzY+qiZ2YoCPvKjiOQY3cHkeSsmw0VuIdvOIOdauWWHhY1o53kgnoqZ7VY8iO/quJEzmdIGtoMBGm8Cw4M5Xk7k1DfmCGgWVuhwWl+GjI/tuHzR7NRm38bxTGjvC6QRPeF5cSby7N0BA9URwXH3vMgBoPhk+LaHGAR0Rw4RrD7ABJ0IBN9PakqvWxQu23IiwtOnzU5TUTU12O4Vh3EyKx9q5aBJsIdoIkAf52RTiFJznuzve/KYaXOEiDtEXQfD1WyMoE9IF/eLojUD9mgnq9kz5l3mpSllrZfh44yu2l/SR2GY8y7vIAERYfikT0sqFbDNY9zSGvBgNLi4bTldETv7lPiKL4OVkzae8p+8y4W8lHiaVQukhu342DkD+K2pv8AmlSb1R2c3F9PDjTzyk10vDKOHwcZyI8ZLhe7ZvZSF7WEuIBmxgC/7x011Vk8KxRGZjQBAi7CNBuHKjisNiW+0yYv4WkwfRM4pvdnmZE1PEUageMuWIDdMx1vb0CCYQ1O88AIBgzeCJ1nlZXqFAZyXNy5qZN5aA5sx66+kJcCQJFzHhAB0DbBIkk9ga6NNie0mIqFucthoAyhzwwxzbcTfVUsDUy5i+rJc/PlAeGtH7ttR7lTztOv1Sva2BoB6K6kpeRtBetj6IYQchmG2bYBxAdYidL+iA4yvSNVxa3wlrRccm5Zv5fFRgU3GA4HoCPokGGGZxA5IzWSoMaTuiziKlPwtZaczH3FrWnc3+SGY2k1rMzGjK2QXOALpDreLUEknRWDRi1/VXcKYYehnpNoJG8XUpqlb6RsbYGxWHe2j3gEOafHIvBAc05ehn3qalS7xsvdYnLIghpERHLVTV2BzCHCc79DrpqDsbapmHZk8IacpBBaXEgg9Teevkprjk467FxKI4PVa8OBa9ocNDBPQt20Omq1fAeF1X+0wtaT7TjeByGv0QPE0nujxOhsQCGnQyJt0CfTxD4hmUTb+jbfzgBdPG3HsDi/B6PheFUqjHsqMa6mCWhpEiAdfOfkvKcX2XrsrOAY002lxc9zg6m1rQS52ufK0A8zZaLhuKdTokF5zSIJdN4AnIHNJu07qrxfjVVzSNQQ4btBDhADmAuDh7vmqSnHyTbd1RnMGcN34miXgkADvXBoJMAxlmxvE/NRY67oyZHRmiCA2biM1wAIG+6mwNMufL6RAB1HhNgcsaWmLjZVuI4gyGuB8Dcs6ukwTmP4gTMeY5KWeWgY+Si+k50SIk3cdo5n0+Cc1pBEOJA3s0x6n4p7mtOsi0ajXewGm11AGFodGggnykAWPMwitmJ5i2cjpBPxDoSKu3GCPZXLUzUz0fA0HOYHOAF8uc+ze8F2+it1cPQJE4h86RTYI97xoqnEKJIJcZGWwaA1gFjAGx+KH0G0zoNOanxSjWi6QbxtGjAFJr3mfZdq7+6RbWVH3FaJ7pjR/WIJ+N0/g1Nl3QJHLUayrzqrX0y5pMQbydvVWNQGq16oOXMBaYaIsoQXauc6SdledTaTO+kyfdquNMdfeUVC0bLYHxzXOnxGGsJJO0GWjrchBaD3nNI8TW33NiBYeRlajG4IFpibwDc6fq/os8WGnUbJsbHqJDT9SuaUWrsnLbOwtcC/Ox/y5o5gK1Nxgki9xF42hx1VDhPDg9ofUgAza9to11tuqtSmRUytcNLnaYuB0RlClYYX4D2Jr4ZpMOe7eMu38RA+SZgaLaj4d7MbWPnppr6whzXQ4yC6wBvty00Bv6okzHhjYa2J5aj1PXZFSTdsvlSomq0BTpyHGJcALWIJABJvoAhzcWCB4nB4IzSbZdy1Q1ceTmaRvIh38lT7ybH9dJWnP0BL2XxxNwcQ17o2Nr+imoY+oQGkteYkZmiYJ25XQ1oaJv1HMKHDEmoC3WR87/VKp32Zo0+HpNkiu1rTytcbEGYGnJWq1TCZYIBP71T7wejS4j4IZxYn7SwSSCyTpzdqIjZTUsE15IOUfxFrfirpLoXwJjOEkDMAXUyJD6YOSDzy6dQUMdSpsGsepBv6rW8B4PXpuLO8HcOvlD3B4tYsLRY6Xn6IbxzsoG+Km8nchxGbz6+gUpcb8MStaM3iKJdJY53vBHlcqq6pUFKBqahB8so5eqKNwOXQuG8A/RS0MK3LBOa+8jroVNSaMosAURUuSIyxGoNzFlew1dwBe5xgCY/mQiv2XpCU4UATCz5mwqLK1HibS3NBAmNvzUWG4nTaNycx2gXMSVX4loPNC3ExZUi2w20GmYzMQJbBNQkf25Ek33VnBsaQ6Wt9r/pas2B7/wBbJwfG/wCuiqo32DI1JDeQ/vH81DisNSe0tcBfcTPoVnBXI0Klbjnj8R98/NNggWV+N4HuspZoZBJ1J1ANogAJmJp1KbbgDMC0ggGwANpnzXcXxbnsaHGRmn4EfVV3h73EuvMmdgTvl8hCz0CvQw12HWmyemcD0ErlVM8lywDcYGtIe1xi0yOeYD6qUtH4RB339VTptg1B+HuifXMzQq7w1xyw7S8HSegJ8lwS1TQ3ToI8DMSIcM13SRHpHmiBptZTLWiAAYHrKXsxTLi8FjHHXxeF1jBAcBc6WPMLS08E38WGP/I4f4iu3jTlFMbNGNDkpetk2lScPDRe0SRak4XBg6DoUJxfAGgFzTVaBJh1MmPWQrJ0hGZ+jiQ5+WYAuXHT09+qG8VwJe4mmJywco8UhzgLHfX3lS8VoGmIk5nOi4giOfvBhS8Ma0GCR4hlcZ0kbcosf1C87l5pW2zR7oqP4aXNbDhGomd9T8lGOFP5j3/yRGg8CBmvoaca5eUaHy0PmrjcK10Evc1sTZuYtMaPg6ciOWyrGcJd+SibXRn6lIt2t5fVTvqGACL6yf10Vni2Ac0hhccxGZoDQAQ4iMxzSBc7aDqimG4S2sGGX5ajy0Q2n+Fpg3fHtBw8+aOPhAuzN4fCZnRz/XJVMSCDYeybk+fLblC9P4ZwRtOKjaVRxiznGl5yG5raojVwTqkZqM6e2WfQlb49DWeOmpvlEREbeascLwRqOGW9psCYOwMabL1N/AmZmzToNuRORriPCXWJa2NE0fZx4GZq7hYsYC6AebKYiP4vesuP2azGV+G1XV2ucQA1obzeTBk5GgnU7witHgIcQXZtD7Ryjb8LLnyJCPfZqkGe6oMHOHEf+3TMC3N4PRRmphWQahqVzEw85KU8u7aLj+LNsrUkJbZBhKLGuDWOc/KRNOk0nnZwZJF41KLYjAB96tNlJkktBeBUuACQxgcDcaSZlBcX2kfDWUg2mz91gDY00jTfSEMr4wunM7XXr57lBzTCk0LjsFRk906wjSRfcAEWHnpdUe5AP1/moq/EG09TqfdfU9FFh8SKjS7M2QdLzfSBEfELndMKaTone8bfr1Vd+blY6bCOYO/opg71tHiAPuG3x81E7qnXF7GbKWKwbXiPj/JD6nBzs6fOyNFybCskl0K6ZnncOqDRs+oVZ9N0wdQtUVFUotOoB8wmsXEy1WnCYj9bhTDpI8v5qhisCxlgSTyt8VrBQErlx1lMLkVpsG49VHWwfRAwMKVWDhOiVYxpGsfNQGw7o3mb5m/ki/ZmvlfkePBuSDppKB4bFlxqkaimTOujm6qtS4lUH4j7yoVpBuKZ69R4DRI7yjUNJxObwZYFv3CIGg2U7MLiWn/aqBAk+Ok6YG5cKkLyvB8Qe6xcfKSrtOq4aOcPIke/mt86jpIDcWenYZmKDP6TCkDxSM41JP78DVTYmhiSwh1ShcTYPn/HsvLvtTiYL3e8/oLjVP7zveU33KoyphninCKuIc1gdThnQgEuMaTNov1n1H4PhZmqC9s0nhpGucFrSCDMCzhbaTdAeIYozZx95VXBViH30Jv5c5UnFSi3QVRvMF2XfWq1C2rTZkcDmILpMSSAHDmVbxHBCw5vtFJ2zmBsWcCTMvMyAOWqxvEKwc5pJAljTETz9NITsO0ESDPUfkliouFNDLT0We1lV2ZjwZyhrIAIDWhoa0k5zm62CN9jcbUc1ofiaNGG+Fj2h1i4kuBzC5LtzMIHXpZwZ1I5TyS4XC5BHz19QL+9bjnr8uw47PQi9zW5Rj6BhugawGwtEvKi79hBH28yDoG0wZA/D4XEjqFiQwefn/I/VOe+0R+vIKny+kHE1BxNCfvqj6kaHvczSMti5ga1s6j2XJmI7Qsb4aTC1kezmcGzuMmhHk1qyzn87IZjuJnxBom8BwN78tpQ+WXQssY9h3HcbNV2Qm4g/HY6qviMUGtJN4H+SzVFpm/hMczvE+lgo6ld73Fpk2E+mk6Dmlt3ZP5dGjoY0Oy84mBc9VWxvFIcWN1y7xEnQZphC8OQ3kd+g8jzUeIqNBk6kgxreJj4SgpPoDm2iAYhz3Q0zbQ23G8fqVboYl1KIi+upHy/UKCZMA7zcQP5FROqwdSOY3vuJR/giNZRxAe0OG6ocSxQALRYka8p/RVGjxIMa1ptvO0THpMG6FY7FNqVHOGhAEeQg/5qyk5Rody0GeGYq5zHaT5xPyRGlWzCQs5h2QzKTG++1p5dfVXKOLLGZT7Rva1gdSPgljPF0CMqDJKa4qD7SA0ONpE9UOxWMLug5fmrrZWyfGY/Znv/ACQxxSkpkoitjHk7KIVnAKYqDEGIWAcMQf0FyqkrkNGthjh3s1f+E75tVZi5coS6JPoI4PVFqS5covspAmZ9PqFE/dIuSDMDcR9o/rkmx95G0fUrly6OPoWIWxrQGmB+FvwAhDq9tLLlyC6KS7D4s2nFpaZi0+fNPcbrlykU8CA6+Q+ZTMUYFraLlyMTEFTQ/wAJ+RWe4cdP4QuXIvpnPyk1FxMTfTX+JR4E+30cR6XsuXI+yT6I6TjmF/wn6qLGGIi1zp/CuXJo/shkLV9pg5tM9fNN5ncPEdPCNFy5MjITHe0P4D9VWa0CI/8ACn1k381y5NDoK6CXDh4R6fK6Srq3+3/iC5cpy/ZgZPijf0USRcumPSKDXJrly5MYaFFX0/XNKuQMQAJVy5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 descr="http://3.bp.blogspot.com/-Semi9OCeCAE/TsuLpa07dKI/AAAAAAAAAQY/cVO17Y6usD8/s320/kartin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812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SG GA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5052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62400" y="4495800"/>
            <a:ext cx="1905000" cy="685800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ea typeface="+mj-ea"/>
                <a:cs typeface="Times New Roman" pitchFamily="18" charset="0"/>
              </a:rPr>
              <a:t>Yogya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Times New Roman" pitchFamily="18" charset="0"/>
              </a:rPr>
              <a:t>reactor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Times New Roman" pitchFamily="18" charset="0"/>
              </a:rPr>
              <a:t>100 kW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505200"/>
            <a:ext cx="2590800" cy="685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en-US" sz="2200" b="1" dirty="0" smtClean="0">
                <a:ea typeface="+mj-ea"/>
                <a:cs typeface="Times New Roman" pitchFamily="18" charset="0"/>
              </a:rPr>
              <a:t>Bandung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Times New Roman" pitchFamily="18" charset="0"/>
              </a:rPr>
              <a:t>reactor</a:t>
            </a:r>
          </a:p>
          <a:p>
            <a:pPr lvl="0" algn="ctr" eaLnBrk="1" fontAlgn="auto" hangingPunct="1">
              <a:spcAft>
                <a:spcPts val="0"/>
              </a:spcAft>
            </a:pPr>
            <a:r>
              <a:rPr lang="en-US" sz="2200" b="1" dirty="0" smtClean="0">
                <a:ea typeface="+mj-ea"/>
                <a:cs typeface="Times New Roman" pitchFamily="18" charset="0"/>
              </a:rPr>
              <a:t>2000 kW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3000" y="990600"/>
            <a:ext cx="1219200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1964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38600" y="1981200"/>
            <a:ext cx="1219200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1979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43800" y="3505200"/>
            <a:ext cx="1219200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1987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563314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F</a:t>
            </a:r>
            <a:r>
              <a:rPr lang="id-ID" sz="2400" b="1" dirty="0" smtClean="0"/>
              <a:t>ig</a:t>
            </a:r>
            <a:r>
              <a:rPr lang="en-US" sz="2400" b="1" dirty="0" smtClean="0"/>
              <a:t>. 1</a:t>
            </a:r>
            <a:r>
              <a:rPr lang="en-US" sz="2400" b="1" dirty="0"/>
              <a:t>. Three </a:t>
            </a:r>
            <a:r>
              <a:rPr lang="en-US" sz="2400" b="1" dirty="0" smtClean="0"/>
              <a:t>research reactors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in </a:t>
            </a:r>
            <a:r>
              <a:rPr lang="en-US" sz="2400" b="1" dirty="0"/>
              <a:t>Indonesia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467600" cy="438912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By using MCNP5 </a:t>
            </a:r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ORIGEN program </a:t>
            </a:r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reactor power 2000 kW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obtained: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en-US" b="1" dirty="0" smtClean="0"/>
              <a:t>Thermal </a:t>
            </a:r>
            <a:r>
              <a:rPr lang="en-US" b="1" dirty="0"/>
              <a:t>neutron flux 2.89 x 10</a:t>
            </a:r>
            <a:r>
              <a:rPr lang="en-US" b="1" baseline="30000" dirty="0"/>
              <a:t>13</a:t>
            </a:r>
            <a:r>
              <a:rPr lang="en-US" b="1" dirty="0"/>
              <a:t> cm</a:t>
            </a:r>
            <a:r>
              <a:rPr lang="id-ID" b="1" baseline="30000" dirty="0"/>
              <a:t>-2</a:t>
            </a:r>
            <a:r>
              <a:rPr lang="en-US" b="1" dirty="0"/>
              <a:t>.sec</a:t>
            </a:r>
            <a:r>
              <a:rPr lang="id-ID" b="1" baseline="30000" dirty="0"/>
              <a:t>-1</a:t>
            </a:r>
            <a:r>
              <a:rPr lang="id-ID" b="1" dirty="0"/>
              <a:t> </a:t>
            </a:r>
            <a:r>
              <a:rPr lang="id-ID" b="1" dirty="0" smtClean="0"/>
              <a:t>at </a:t>
            </a:r>
            <a:r>
              <a:rPr lang="en-US" b="1" dirty="0" smtClean="0"/>
              <a:t>the </a:t>
            </a:r>
            <a:r>
              <a:rPr lang="en-US" b="1" dirty="0"/>
              <a:t>CIP and 1.55 x 10</a:t>
            </a:r>
            <a:r>
              <a:rPr lang="en-US" b="1" baseline="30000" dirty="0"/>
              <a:t>13</a:t>
            </a:r>
            <a:r>
              <a:rPr lang="en-US" b="1" dirty="0"/>
              <a:t> cm</a:t>
            </a:r>
            <a:r>
              <a:rPr lang="id-ID" b="1" baseline="30000" dirty="0"/>
              <a:t>-2</a:t>
            </a:r>
            <a:r>
              <a:rPr lang="en-US" b="1" dirty="0"/>
              <a:t>.sec</a:t>
            </a:r>
            <a:r>
              <a:rPr lang="id-ID" b="1" baseline="30000" dirty="0"/>
              <a:t>-1</a:t>
            </a:r>
            <a:r>
              <a:rPr lang="id-ID" b="1" dirty="0"/>
              <a:t> </a:t>
            </a:r>
            <a:r>
              <a:rPr lang="id-ID" b="1" dirty="0" smtClean="0"/>
              <a:t>at</a:t>
            </a:r>
            <a:r>
              <a:rPr lang="en-US" b="1" dirty="0" smtClean="0"/>
              <a:t> </a:t>
            </a:r>
            <a:r>
              <a:rPr lang="id-ID" b="1" dirty="0"/>
              <a:t>the </a:t>
            </a:r>
            <a:r>
              <a:rPr lang="en-US" b="1" dirty="0" smtClean="0"/>
              <a:t>IP</a:t>
            </a:r>
          </a:p>
          <a:p>
            <a:pPr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en-US" b="1" dirty="0"/>
              <a:t>TRIGA reactor can be operated continuously for a minimum of 800 days in 1000 kW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6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9" y="990601"/>
            <a:ext cx="3841531" cy="3733800"/>
          </a:xfrm>
          <a:prstGeom prst="rect">
            <a:avLst/>
          </a:prstGeom>
        </p:spPr>
      </p:pic>
      <p:pic>
        <p:nvPicPr>
          <p:cNvPr id="5" name="Picture 4" descr="Screen Clippi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17" y="1011621"/>
            <a:ext cx="381000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12194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F</a:t>
            </a:r>
            <a:r>
              <a:rPr lang="id-ID" b="1" dirty="0" smtClean="0"/>
              <a:t>ig</a:t>
            </a:r>
            <a:r>
              <a:rPr lang="en-US" b="1" dirty="0" smtClean="0"/>
              <a:t>. </a:t>
            </a:r>
            <a:r>
              <a:rPr lang="id-ID" b="1" dirty="0" smtClean="0"/>
              <a:t>6</a:t>
            </a:r>
            <a:r>
              <a:rPr lang="en-US" b="1" dirty="0" smtClean="0"/>
              <a:t>.</a:t>
            </a:r>
            <a:r>
              <a:rPr lang="id-ID" b="1" dirty="0" smtClean="0"/>
              <a:t> </a:t>
            </a:r>
            <a:r>
              <a:rPr lang="en-US" b="1" dirty="0" smtClean="0"/>
              <a:t> </a:t>
            </a:r>
            <a:r>
              <a:rPr lang="en-US" b="1" dirty="0"/>
              <a:t>Power distribution of each 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id-ID" b="1" dirty="0" smtClean="0"/>
              <a:t> </a:t>
            </a:r>
            <a:r>
              <a:rPr lang="en-US" b="1" dirty="0" smtClean="0"/>
              <a:t>fuel element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800600" y="5159514"/>
            <a:ext cx="4125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</a:t>
            </a:r>
            <a:r>
              <a:rPr lang="id-ID" b="1" dirty="0" smtClean="0"/>
              <a:t>ig</a:t>
            </a:r>
            <a:r>
              <a:rPr lang="en-US" b="1" dirty="0" smtClean="0"/>
              <a:t>. </a:t>
            </a:r>
            <a:r>
              <a:rPr lang="id-ID" b="1" dirty="0" smtClean="0"/>
              <a:t>7</a:t>
            </a:r>
            <a:r>
              <a:rPr lang="en-US" b="1" dirty="0" smtClean="0"/>
              <a:t>. </a:t>
            </a:r>
            <a:r>
              <a:rPr lang="id-ID" b="1" dirty="0" smtClean="0"/>
              <a:t> </a:t>
            </a:r>
            <a:r>
              <a:rPr lang="en-US" b="1" dirty="0" smtClean="0"/>
              <a:t>Power </a:t>
            </a:r>
            <a:r>
              <a:rPr lang="en-US" b="1" dirty="0"/>
              <a:t>distribution per plate 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 of fuel </a:t>
            </a:r>
            <a:r>
              <a:rPr lang="en-US" b="1" dirty="0"/>
              <a:t>elements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42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Examples of the calculation result of burn-up </a:t>
            </a:r>
            <a:r>
              <a:rPr lang="id-ID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some of the fuel elements</a:t>
            </a:r>
            <a:r>
              <a:rPr lang="id-ID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 some position</a:t>
            </a:r>
            <a:endParaRPr lang="id-ID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770520" cy="40012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302465" cy="43156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352151" cy="43450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9" y="1143000"/>
            <a:ext cx="7454861" cy="44057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7103792" cy="41982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5715000" cy="55168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d-I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onclusion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Study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3891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results of study and analysis from the viewpoint of neutronic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 that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the Bandung TRIGA reactors can be designed and be operated by using plate-type fuel elements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fuel elements to be used, such as those used in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Serpong reactor - Indonesia.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71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6934200" cy="4389120"/>
          </a:xfrm>
        </p:spPr>
        <p:txBody>
          <a:bodyPr/>
          <a:lstStyle/>
          <a:p>
            <a:pPr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Neutronic analysis will be used as a reference in the design of thermo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hydraulic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system and the reactor coolant system. </a:t>
            </a:r>
          </a:p>
          <a:p>
            <a:pPr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Expected at the end of the second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 (2016)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design of the neutronic and thermo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reactor can be resolved.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20EB-6F1F-4E33-B388-3B1A16AF9B5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8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5334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Thank you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8A0B1-BB72-41CF-B798-12E6955D6D2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33400" y="8382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Brief </a:t>
            </a:r>
            <a:r>
              <a:rPr lang="en-US" alt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history of Bandung TRIGA reactor</a:t>
            </a:r>
            <a:endParaRPr lang="en-US" alt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990600" y="1600200"/>
            <a:ext cx="70866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altLang="id-ID" sz="2600" b="1" dirty="0" smtClean="0">
                <a:cs typeface="Times New Roman" pitchFamily="18" charset="0"/>
              </a:rPr>
              <a:t>Bandung TRIGA Mark II Reactor was first critical on October 10, 1964 and since then it was operated at power level of 250 kW</a:t>
            </a:r>
          </a:p>
          <a:p>
            <a:pPr marL="457200" indent="-45720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altLang="id-ID" sz="2600" b="1" dirty="0" smtClean="0">
                <a:cs typeface="Times New Roman" pitchFamily="18" charset="0"/>
              </a:rPr>
              <a:t>In 1971, the reactor  was upgraded from 250 kW to 1000 kW  </a:t>
            </a:r>
            <a:endParaRPr lang="id-ID" altLang="id-ID" sz="2600" b="1" dirty="0" smtClean="0">
              <a:cs typeface="Times New Roman" pitchFamily="18" charset="0"/>
            </a:endParaRPr>
          </a:p>
          <a:p>
            <a:pPr marL="457200" indent="-45720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altLang="id-ID" sz="2600" b="1" dirty="0">
                <a:cs typeface="Times New Roman" pitchFamily="18" charset="0"/>
              </a:rPr>
              <a:t>In </a:t>
            </a:r>
            <a:r>
              <a:rPr lang="id-ID" altLang="id-ID" sz="2600" b="1" dirty="0" smtClean="0">
                <a:cs typeface="Times New Roman" pitchFamily="18" charset="0"/>
              </a:rPr>
              <a:t>2000</a:t>
            </a:r>
            <a:r>
              <a:rPr lang="en-US" altLang="id-ID" sz="2600" b="1" dirty="0" smtClean="0">
                <a:cs typeface="Times New Roman" pitchFamily="18" charset="0"/>
              </a:rPr>
              <a:t>, </a:t>
            </a:r>
            <a:r>
              <a:rPr lang="en-US" altLang="id-ID" sz="2600" b="1" dirty="0">
                <a:cs typeface="Times New Roman" pitchFamily="18" charset="0"/>
              </a:rPr>
              <a:t>the reactor  was upgraded from </a:t>
            </a:r>
            <a:r>
              <a:rPr lang="id-ID" altLang="id-ID" sz="2600" b="1" dirty="0" smtClean="0">
                <a:cs typeface="Times New Roman" pitchFamily="18" charset="0"/>
              </a:rPr>
              <a:t>100</a:t>
            </a:r>
            <a:r>
              <a:rPr lang="en-US" altLang="id-ID" sz="2600" b="1" dirty="0" smtClean="0">
                <a:cs typeface="Times New Roman" pitchFamily="18" charset="0"/>
              </a:rPr>
              <a:t>0 </a:t>
            </a:r>
            <a:r>
              <a:rPr lang="en-US" altLang="id-ID" sz="2600" b="1" dirty="0">
                <a:cs typeface="Times New Roman" pitchFamily="18" charset="0"/>
              </a:rPr>
              <a:t>kW to </a:t>
            </a:r>
            <a:r>
              <a:rPr lang="id-ID" altLang="id-ID" sz="2600" b="1" dirty="0" smtClean="0">
                <a:cs typeface="Times New Roman" pitchFamily="18" charset="0"/>
              </a:rPr>
              <a:t>2</a:t>
            </a:r>
            <a:r>
              <a:rPr lang="en-US" altLang="id-ID" sz="2600" b="1" dirty="0" smtClean="0">
                <a:cs typeface="Times New Roman" pitchFamily="18" charset="0"/>
              </a:rPr>
              <a:t>000 kW </a:t>
            </a:r>
            <a:endParaRPr lang="id-ID" altLang="id-ID" sz="2600" b="1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8A0B1-BB72-41CF-B798-12E6955D6D2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77310"/>
            <a:ext cx="83820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id-ID" sz="2600" b="1" dirty="0" smtClean="0">
                <a:cs typeface="Times New Roman" pitchFamily="18" charset="0"/>
              </a:rPr>
              <a:t>Reactor was critical at 2000 kW in May 2000.</a:t>
            </a:r>
          </a:p>
          <a:p>
            <a:pPr marL="800100" lvl="1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600" b="1" dirty="0" smtClean="0">
                <a:cs typeface="Times New Roman" pitchFamily="18" charset="0"/>
              </a:rPr>
              <a:t>In  2001,  Bandung TRIGA reactor received an operating license for nominal power 2000 kW, valid until December 2016.</a:t>
            </a:r>
            <a:endParaRPr lang="en-US" altLang="id-ID" sz="2600" b="1" dirty="0" smtClean="0">
              <a:cs typeface="Times New Roman" pitchFamily="18" charset="0"/>
            </a:endParaRPr>
          </a:p>
          <a:p>
            <a:pPr marL="800100" lvl="1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600" b="1" dirty="0" smtClean="0">
                <a:cs typeface="Times New Roman" pitchFamily="18" charset="0"/>
              </a:rPr>
              <a:t>In  2006, the license was limited to 1250 kW as a result of excessive bubbles in the reactor core.</a:t>
            </a:r>
          </a:p>
          <a:p>
            <a:pPr marL="800100" lvl="1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600" b="1" dirty="0" smtClean="0">
                <a:cs typeface="Times New Roman" pitchFamily="18" charset="0"/>
              </a:rPr>
              <a:t>In 2007 - 2010 has been done on-line sipping test for investigation of the fuel leakage, by performing on-line gamma analysis of the fission product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8A0B1-BB72-41CF-B798-12E6955D6D2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8001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ZA" sz="2600" b="1" dirty="0">
                <a:cs typeface="Times New Roman" pitchFamily="18" charset="0"/>
              </a:rPr>
              <a:t>Since September 2011, the reactor operating license has been suspended by the Indonesian Regulatory Body because of technical issues related to fuel burn-up (FFCR) and </a:t>
            </a:r>
            <a:r>
              <a:rPr lang="en-US" sz="2600" b="1" dirty="0">
                <a:cs typeface="Times New Roman" pitchFamily="18" charset="0"/>
              </a:rPr>
              <a:t>seismic hazard</a:t>
            </a:r>
            <a:r>
              <a:rPr lang="en-ZA" sz="2600" b="1" dirty="0">
                <a:cs typeface="Times New Roman" pitchFamily="18" charset="0"/>
              </a:rPr>
              <a:t>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600" b="1" dirty="0" smtClean="0">
                <a:cs typeface="Times New Roman" pitchFamily="18" charset="0"/>
              </a:rPr>
              <a:t>In </a:t>
            </a:r>
            <a:r>
              <a:rPr lang="en-US" sz="2600" b="1" dirty="0">
                <a:cs typeface="Times New Roman" pitchFamily="18" charset="0"/>
              </a:rPr>
              <a:t>addition, 3 of 5 FFCRs </a:t>
            </a:r>
            <a:r>
              <a:rPr lang="id-ID" sz="2600" b="1" dirty="0" smtClean="0">
                <a:cs typeface="Times New Roman" pitchFamily="18" charset="0"/>
              </a:rPr>
              <a:t>have </a:t>
            </a:r>
            <a:r>
              <a:rPr lang="en-US" sz="2600" b="1" dirty="0" smtClean="0">
                <a:cs typeface="Times New Roman" pitchFamily="18" charset="0"/>
              </a:rPr>
              <a:t>burn-up </a:t>
            </a:r>
            <a:r>
              <a:rPr lang="en-US" sz="2600" b="1" dirty="0">
                <a:cs typeface="Times New Roman" pitchFamily="18" charset="0"/>
              </a:rPr>
              <a:t>up to 50% and the reactor building need to be </a:t>
            </a:r>
            <a:r>
              <a:rPr lang="en-US" sz="2600" b="1" dirty="0" smtClean="0">
                <a:cs typeface="Times New Roman" pitchFamily="18" charset="0"/>
              </a:rPr>
              <a:t>strengthened (</a:t>
            </a:r>
            <a:r>
              <a:rPr lang="en-US" sz="2600" b="1" dirty="0" smtClean="0"/>
              <a:t>reinforced</a:t>
            </a:r>
            <a:r>
              <a:rPr lang="en-US" sz="2600" b="1" dirty="0" smtClean="0"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600" b="1" dirty="0" smtClean="0">
                <a:cs typeface="Times New Roman" pitchFamily="18" charset="0"/>
              </a:rPr>
              <a:t>In </a:t>
            </a:r>
            <a:r>
              <a:rPr lang="en-US" sz="2600" b="1" dirty="0">
                <a:cs typeface="Times New Roman" pitchFamily="18" charset="0"/>
              </a:rPr>
              <a:t>2014 the reactor building has been </a:t>
            </a:r>
            <a:r>
              <a:rPr lang="en-US" sz="2600" b="1" dirty="0"/>
              <a:t>reinforced </a:t>
            </a:r>
            <a:endParaRPr lang="en-US" sz="26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600" b="1" dirty="0" smtClean="0">
                <a:cs typeface="Times New Roman" pitchFamily="18" charset="0"/>
              </a:rPr>
              <a:t>In </a:t>
            </a:r>
            <a:r>
              <a:rPr lang="en-US" sz="2600" b="1" dirty="0">
                <a:cs typeface="Times New Roman" pitchFamily="18" charset="0"/>
              </a:rPr>
              <a:t>2015 </a:t>
            </a:r>
            <a:r>
              <a:rPr lang="en-US" sz="2600" b="1" dirty="0" smtClean="0">
                <a:cs typeface="Times New Roman" pitchFamily="18" charset="0"/>
              </a:rPr>
              <a:t>a control rod </a:t>
            </a:r>
            <a:r>
              <a:rPr lang="en-US" sz="2600" b="1" dirty="0">
                <a:cs typeface="Times New Roman" pitchFamily="18" charset="0"/>
              </a:rPr>
              <a:t>without </a:t>
            </a:r>
            <a:r>
              <a:rPr lang="en-US" sz="2600" b="1" dirty="0" smtClean="0">
                <a:cs typeface="Times New Roman" pitchFamily="18" charset="0"/>
              </a:rPr>
              <a:t>fuel has </a:t>
            </a:r>
            <a:r>
              <a:rPr lang="en-US" sz="2600" b="1" dirty="0">
                <a:cs typeface="Times New Roman" pitchFamily="18" charset="0"/>
              </a:rPr>
              <a:t>been </a:t>
            </a:r>
            <a:r>
              <a:rPr lang="en-US" sz="2600" b="1" dirty="0" smtClean="0">
                <a:cs typeface="Times New Roman" pitchFamily="18" charset="0"/>
              </a:rPr>
              <a:t>designed, </a:t>
            </a:r>
            <a:r>
              <a:rPr lang="en-US" sz="2600" b="1" dirty="0">
                <a:cs typeface="Times New Roman" pitchFamily="18" charset="0"/>
              </a:rPr>
              <a:t>until now has been made one control rod and </a:t>
            </a:r>
            <a:r>
              <a:rPr lang="en-US" sz="2600" b="1" dirty="0" smtClean="0">
                <a:cs typeface="Times New Roman" pitchFamily="18" charset="0"/>
              </a:rPr>
              <a:t>is </a:t>
            </a:r>
            <a:r>
              <a:rPr lang="en-US" sz="2600" b="1" dirty="0">
                <a:cs typeface="Times New Roman" pitchFamily="18" charset="0"/>
              </a:rPr>
              <a:t>being </a:t>
            </a:r>
            <a:r>
              <a:rPr lang="en-US" sz="2600" b="1" dirty="0" smtClean="0">
                <a:cs typeface="Times New Roman" pitchFamily="18" charset="0"/>
              </a:rPr>
              <a:t>tested.</a:t>
            </a:r>
            <a:endParaRPr lang="en-US" sz="2600" b="1" dirty="0"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8A0B1-BB72-41CF-B798-12E6955D6D2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65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66800"/>
            <a:ext cx="7010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600" b="1" dirty="0" smtClean="0"/>
              <a:t>If the test results were good, it will make two additional control rods</a:t>
            </a:r>
            <a:endParaRPr lang="id-ID" sz="26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600" b="1" dirty="0" smtClean="0"/>
              <a:t>Expected </a:t>
            </a:r>
            <a:r>
              <a:rPr lang="en-US" sz="2600" b="1" dirty="0"/>
              <a:t>early 2016 Bandung TRIGA reactor has been able to operate </a:t>
            </a:r>
            <a:r>
              <a:rPr lang="en-US" sz="2600" b="1" dirty="0" smtClean="0"/>
              <a:t>normally</a:t>
            </a:r>
            <a:r>
              <a:rPr lang="id-ID" sz="2600" b="1" dirty="0" smtClean="0"/>
              <a:t>, using existing fuel elements</a:t>
            </a:r>
            <a:endParaRPr lang="en-US" sz="26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600" b="1" dirty="0" smtClean="0"/>
              <a:t>Until</a:t>
            </a:r>
            <a:r>
              <a:rPr lang="id-ID" sz="2600" b="1" dirty="0" smtClean="0"/>
              <a:t> </a:t>
            </a:r>
            <a:r>
              <a:rPr lang="en-US" sz="2600" b="1" dirty="0" smtClean="0"/>
              <a:t>currently, </a:t>
            </a:r>
            <a:r>
              <a:rPr lang="id-ID" sz="2600" b="1" dirty="0" smtClean="0"/>
              <a:t>the </a:t>
            </a:r>
            <a:r>
              <a:rPr lang="en-US" sz="2600" b="1" dirty="0" smtClean="0"/>
              <a:t>Bandung TRIGA reactor still has 125 fuel elements, seven of them are fresh fuel elements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8A0B1-BB72-41CF-B798-12E6955D6D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21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uthEast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531" y="916548"/>
            <a:ext cx="6019800" cy="505739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4600" y="59739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F</a:t>
            </a:r>
            <a:r>
              <a:rPr lang="id-ID" sz="2400" b="1" dirty="0" smtClean="0"/>
              <a:t>ig</a:t>
            </a:r>
            <a:r>
              <a:rPr lang="en-US" sz="2400" b="1" dirty="0" smtClean="0"/>
              <a:t>. </a:t>
            </a:r>
            <a:r>
              <a:rPr lang="en-US" sz="2400" b="1" dirty="0"/>
              <a:t>2</a:t>
            </a:r>
            <a:r>
              <a:rPr lang="en-US" sz="2400" b="1" dirty="0" smtClean="0"/>
              <a:t>. Bandung</a:t>
            </a:r>
            <a:r>
              <a:rPr lang="id-ID" sz="2400" b="1" dirty="0" smtClean="0"/>
              <a:t> </a:t>
            </a:r>
            <a:r>
              <a:rPr lang="en-US" sz="2400" b="1" dirty="0" smtClean="0"/>
              <a:t>TRIGA</a:t>
            </a:r>
            <a:r>
              <a:rPr lang="id-ID" sz="2400" b="1" dirty="0" smtClean="0"/>
              <a:t> </a:t>
            </a:r>
            <a:r>
              <a:rPr lang="en-US" sz="2400" b="1" dirty="0" smtClean="0"/>
              <a:t>Reactor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8A0B1-BB72-41CF-B798-12E6955D6D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02293">
            <a:off x="-439488" y="1618616"/>
            <a:ext cx="2743200" cy="609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Reactor critical</a:t>
            </a:r>
            <a:b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250 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4367784" y="-938784"/>
            <a:ext cx="713232" cy="8382000"/>
          </a:xfrm>
          <a:prstGeom prst="down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9662947">
            <a:off x="-49237" y="4571679"/>
            <a:ext cx="2743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Reactor critical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1000 kW</a:t>
            </a:r>
          </a:p>
        </p:txBody>
      </p:sp>
      <p:sp>
        <p:nvSpPr>
          <p:cNvPr id="6" name="Rectangle 5"/>
          <p:cNvSpPr/>
          <p:nvPr/>
        </p:nvSpPr>
        <p:spPr>
          <a:xfrm rot="1847991">
            <a:off x="1467560" y="1374509"/>
            <a:ext cx="2289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Reactor began Upgrading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19270083">
            <a:off x="2060401" y="4581519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Reactor critical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2000 kW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747804">
            <a:off x="3460459" y="1590699"/>
            <a:ext cx="1896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License  limited </a:t>
            </a:r>
          </a:p>
          <a:p>
            <a:pPr algn="ctr"/>
            <a:r>
              <a:rPr lang="en-US" dirty="0" smtClean="0">
                <a:cs typeface="Times New Roman" pitchFamily="18" charset="0"/>
              </a:rPr>
              <a:t>to 1250 kW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9309247">
            <a:off x="4345180" y="4217329"/>
            <a:ext cx="1316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License </a:t>
            </a:r>
          </a:p>
          <a:p>
            <a:pPr algn="ctr"/>
            <a:r>
              <a:rPr lang="en-ZA" dirty="0" smtClean="0">
                <a:cs typeface="Times New Roman" pitchFamily="18" charset="0"/>
              </a:rPr>
              <a:t>suspended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 rot="1900980">
            <a:off x="4204832" y="1345735"/>
            <a:ext cx="2858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Regulatory body permits  </a:t>
            </a:r>
          </a:p>
          <a:p>
            <a:pPr algn="ctr"/>
            <a:r>
              <a:rPr lang="en-US" dirty="0" smtClean="0">
                <a:cs typeface="Times New Roman" pitchFamily="18" charset="0"/>
              </a:rPr>
              <a:t>reactor operation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9270083">
            <a:off x="5426361" y="4607971"/>
            <a:ext cx="2551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Study </a:t>
            </a:r>
            <a:r>
              <a:rPr lang="id-ID" dirty="0" smtClean="0">
                <a:cs typeface="Times New Roman" pitchFamily="18" charset="0"/>
              </a:rPr>
              <a:t> of neutronic</a:t>
            </a:r>
            <a:r>
              <a:rPr lang="en-US" dirty="0" smtClean="0">
                <a:cs typeface="Times New Roman" pitchFamily="18" charset="0"/>
              </a:rPr>
              <a:t>  plate-type fuel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 flipV="1">
            <a:off x="8382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 flipV="1">
            <a:off x="190237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flipV="1">
            <a:off x="37338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flipV="1">
            <a:off x="29718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flipV="1">
            <a:off x="78486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V="1">
            <a:off x="7128638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V="1">
            <a:off x="44958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 flipV="1">
            <a:off x="54102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14400" y="2438400"/>
            <a:ext cx="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14400" y="2438400"/>
            <a:ext cx="77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1964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048000" y="2438400"/>
            <a:ext cx="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810000" y="3442136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025868" y="3534102"/>
            <a:ext cx="0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24600" y="2438400"/>
            <a:ext cx="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239000" y="35052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86400" y="35052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72000" y="2438400"/>
            <a:ext cx="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209800" y="2438400"/>
            <a:ext cx="77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1996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810000" y="2514600"/>
            <a:ext cx="77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2006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5562600" y="2514600"/>
            <a:ext cx="77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2014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1276473" y="3505200"/>
            <a:ext cx="77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1971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3048000" y="3581400"/>
            <a:ext cx="77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2000</a:t>
            </a:r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4784303" y="3562290"/>
            <a:ext cx="77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2011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6384503" y="3657600"/>
            <a:ext cx="77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2015</a:t>
            </a:r>
            <a:endParaRPr lang="en-US" b="1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143000" y="3276600"/>
            <a:ext cx="6858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07170" y="3276600"/>
            <a:ext cx="6858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886200" y="3276600"/>
            <a:ext cx="6096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724400" y="3276600"/>
            <a:ext cx="6096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283668" y="3276600"/>
            <a:ext cx="5334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flipV="1">
            <a:off x="86106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57200" y="2286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/>
              <a:t>Journey of time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924800" y="2438400"/>
            <a:ext cx="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458200" y="4038600"/>
            <a:ext cx="625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?</a:t>
            </a:r>
            <a:endParaRPr lang="en-US" sz="4000" b="1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200400" y="3276600"/>
            <a:ext cx="5334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638800" y="3276600"/>
            <a:ext cx="6096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 flipV="1">
            <a:off x="62484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553200" y="3276600"/>
            <a:ext cx="5334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62800" y="2514600"/>
            <a:ext cx="77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201</a:t>
            </a:r>
            <a:r>
              <a:rPr lang="id-ID" b="1" dirty="0" smtClean="0"/>
              <a:t>6</a:t>
            </a:r>
            <a:endParaRPr lang="en-US" b="1" dirty="0"/>
          </a:p>
        </p:txBody>
      </p:sp>
      <p:sp>
        <p:nvSpPr>
          <p:cNvPr id="60" name="Rectangle 59"/>
          <p:cNvSpPr/>
          <p:nvPr/>
        </p:nvSpPr>
        <p:spPr>
          <a:xfrm rot="1983012">
            <a:off x="5727601" y="1341103"/>
            <a:ext cx="317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Study </a:t>
            </a:r>
            <a:r>
              <a:rPr lang="id-ID" dirty="0" smtClean="0">
                <a:cs typeface="Times New Roman" pitchFamily="18" charset="0"/>
              </a:rPr>
              <a:t>of thermal-hydraulics </a:t>
            </a:r>
            <a:r>
              <a:rPr lang="en-US" dirty="0" smtClean="0">
                <a:cs typeface="Times New Roman" pitchFamily="18" charset="0"/>
              </a:rPr>
              <a:t> plate-type fuel</a:t>
            </a:r>
            <a:endParaRPr lang="en-US" dirty="0">
              <a:cs typeface="Times New Roman" pitchFamily="18" charset="0"/>
            </a:endParaRPr>
          </a:p>
        </p:txBody>
      </p:sp>
      <p:cxnSp>
        <p:nvCxnSpPr>
          <p:cNvPr id="62" name="Straight Arrow Connector 61"/>
          <p:cNvCxnSpPr>
            <a:endCxn id="51" idx="2"/>
          </p:cNvCxnSpPr>
          <p:nvPr/>
        </p:nvCxnSpPr>
        <p:spPr>
          <a:xfrm>
            <a:off x="8077200" y="3276600"/>
            <a:ext cx="5334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924800" y="3657600"/>
            <a:ext cx="77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201</a:t>
            </a:r>
            <a:r>
              <a:rPr lang="id-ID" b="1" dirty="0" smtClean="0"/>
              <a:t>7</a:t>
            </a:r>
            <a:endParaRPr lang="en-US" b="1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8763000" y="35052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324600" y="5943600"/>
            <a:ext cx="1600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7924800" y="3505200"/>
            <a:ext cx="0" cy="2438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200400" y="5867400"/>
            <a:ext cx="3204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dirty="0" smtClean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he reactor is expected </a:t>
            </a:r>
            <a:endParaRPr lang="id-ID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to be </a:t>
            </a:r>
            <a:r>
              <a:rPr lang="en-US" sz="2400" dirty="0" err="1" smtClean="0">
                <a:solidFill>
                  <a:schemeClr val="bg1"/>
                </a:solidFill>
              </a:rPr>
              <a:t>operat</a:t>
            </a:r>
            <a:r>
              <a:rPr lang="id-ID" sz="2400" dirty="0" smtClean="0">
                <a:solidFill>
                  <a:schemeClr val="bg1"/>
                </a:solidFill>
              </a:rPr>
              <a:t>ed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E451F-F353-4A96-AF09-7D305CEA04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051034" y="1600200"/>
            <a:ext cx="68737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T</a:t>
            </a:r>
            <a:r>
              <a:rPr lang="en-US" sz="3600" dirty="0" smtClean="0"/>
              <a:t>o </a:t>
            </a:r>
            <a:r>
              <a:rPr lang="en-US" sz="3600" dirty="0"/>
              <a:t>convert Bandung TRIGA reactor standard fuel elements into </a:t>
            </a:r>
            <a:r>
              <a:rPr lang="en-US" sz="3600" dirty="0" smtClean="0"/>
              <a:t>plate-type</a:t>
            </a:r>
            <a:r>
              <a:rPr lang="id-ID" sz="3600" dirty="0" smtClean="0"/>
              <a:t> </a:t>
            </a:r>
            <a:r>
              <a:rPr lang="en-US" sz="3600" dirty="0" smtClean="0"/>
              <a:t>fuel</a:t>
            </a:r>
            <a:r>
              <a:rPr lang="id-ID" sz="3600" dirty="0" smtClean="0"/>
              <a:t> elements</a:t>
            </a:r>
            <a:endParaRPr lang="en-US" alt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E451F-F353-4A96-AF09-7D305CEA041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</TotalTime>
  <Words>1002</Words>
  <Application>Microsoft Office PowerPoint</Application>
  <PresentationFormat>On-screen Show (4:3)</PresentationFormat>
  <Paragraphs>125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Serpong reactor 30 MW</vt:lpstr>
      <vt:lpstr>Slide 3</vt:lpstr>
      <vt:lpstr>Slide 4</vt:lpstr>
      <vt:lpstr>Slide 5</vt:lpstr>
      <vt:lpstr>Slide 6</vt:lpstr>
      <vt:lpstr>Slide 7</vt:lpstr>
      <vt:lpstr>Reactor critical 250 kW</vt:lpstr>
      <vt:lpstr>Slide 9</vt:lpstr>
      <vt:lpstr>Purpose of this study</vt:lpstr>
      <vt:lpstr>Slide 11</vt:lpstr>
      <vt:lpstr>Slide 12</vt:lpstr>
      <vt:lpstr>Results of Study (General criteria)</vt:lpstr>
      <vt:lpstr>Slide 14</vt:lpstr>
      <vt:lpstr>Slide 15</vt:lpstr>
      <vt:lpstr>Slide 16</vt:lpstr>
      <vt:lpstr>The reactor core configuration chosen</vt:lpstr>
      <vt:lpstr>Slide 18</vt:lpstr>
      <vt:lpstr>Slide 19</vt:lpstr>
      <vt:lpstr>Slide 20</vt:lpstr>
      <vt:lpstr>Slide 21</vt:lpstr>
      <vt:lpstr>Examples of the calculation result of burn-up  on some of the fuel elements at some position</vt:lpstr>
      <vt:lpstr>Slide 23</vt:lpstr>
      <vt:lpstr>Slide 24</vt:lpstr>
      <vt:lpstr>Slide 25</vt:lpstr>
      <vt:lpstr>Slide 26</vt:lpstr>
      <vt:lpstr>Conclusion of Study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Putranto Ilham Yazid</dc:creator>
  <cp:lastModifiedBy>HP</cp:lastModifiedBy>
  <cp:revision>211</cp:revision>
  <dcterms:created xsi:type="dcterms:W3CDTF">2006-06-27T21:50:36Z</dcterms:created>
  <dcterms:modified xsi:type="dcterms:W3CDTF">2015-11-02T12:46:48Z</dcterms:modified>
</cp:coreProperties>
</file>