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4"/>
    <p:sldMasterId id="2147483728" r:id="rId5"/>
    <p:sldMasterId id="2147483752" r:id="rId6"/>
  </p:sldMasterIdLst>
  <p:notesMasterIdLst>
    <p:notesMasterId r:id="rId18"/>
  </p:notesMasterIdLst>
  <p:handoutMasterIdLst>
    <p:handoutMasterId r:id="rId19"/>
  </p:handoutMasterIdLst>
  <p:sldIdLst>
    <p:sldId id="268" r:id="rId7"/>
    <p:sldId id="321" r:id="rId8"/>
    <p:sldId id="319" r:id="rId9"/>
    <p:sldId id="269" r:id="rId10"/>
    <p:sldId id="322" r:id="rId11"/>
    <p:sldId id="323" r:id="rId12"/>
    <p:sldId id="324" r:id="rId13"/>
    <p:sldId id="325" r:id="rId14"/>
    <p:sldId id="326" r:id="rId15"/>
    <p:sldId id="316" r:id="rId16"/>
    <p:sldId id="284"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45927"/>
    <a:srgbClr val="CC7022"/>
    <a:srgbClr val="D27122"/>
    <a:srgbClr val="CE5F20"/>
    <a:srgbClr val="822C1F"/>
    <a:srgbClr val="DF9423"/>
    <a:srgbClr val="BA5E23"/>
    <a:srgbClr val="D47228"/>
    <a:srgbClr val="7072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883" autoAdjust="0"/>
  </p:normalViewPr>
  <p:slideViewPr>
    <p:cSldViewPr snapToGrid="0">
      <p:cViewPr>
        <p:scale>
          <a:sx n="80" d="100"/>
          <a:sy n="80" d="100"/>
        </p:scale>
        <p:origin x="-864" y="-426"/>
      </p:cViewPr>
      <p:guideLst>
        <p:guide orient="horz" pos="629"/>
        <p:guide pos="2883"/>
      </p:guideLst>
    </p:cSldViewPr>
  </p:slideViewPr>
  <p:notesTextViewPr>
    <p:cViewPr>
      <p:scale>
        <a:sx n="100" d="100"/>
        <a:sy n="100" d="100"/>
      </p:scale>
      <p:origin x="0" y="0"/>
    </p:cViewPr>
  </p:notesTextViewPr>
  <p:sorterViewPr>
    <p:cViewPr>
      <p:scale>
        <a:sx n="75" d="100"/>
        <a:sy n="75" d="100"/>
      </p:scale>
      <p:origin x="0" y="10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F0A31A-19FD-E948-84FE-618494EECCDF}" type="datetimeFigureOut">
              <a:rPr lang="en-US" smtClean="0"/>
              <a:pPr/>
              <a:t>10/13/2015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7CE1B3-C980-6846-8849-6B0FF407A7C5}" type="slidenum">
              <a:rPr lang="en-US" smtClean="0"/>
              <a:pPr/>
              <a:t>‹#›</a:t>
            </a:fld>
            <a:endParaRPr lang="en-US" dirty="0"/>
          </a:p>
        </p:txBody>
      </p:sp>
    </p:spTree>
    <p:extLst>
      <p:ext uri="{BB962C8B-B14F-4D97-AF65-F5344CB8AC3E}">
        <p14:creationId xmlns:p14="http://schemas.microsoft.com/office/powerpoint/2010/main" val="39418663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4DB9A1-F6A1-9D40-82E7-3633A601FD23}" type="datetimeFigureOut">
              <a:rPr lang="en-US" smtClean="0"/>
              <a:pPr/>
              <a:t>10/13/2015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5324A-0D9B-9A43-AE72-6DBF24439625}" type="slidenum">
              <a:rPr lang="en-US" smtClean="0"/>
              <a:pPr/>
              <a:t>‹#›</a:t>
            </a:fld>
            <a:endParaRPr lang="en-US" dirty="0"/>
          </a:p>
        </p:txBody>
      </p:sp>
    </p:spTree>
    <p:extLst>
      <p:ext uri="{BB962C8B-B14F-4D97-AF65-F5344CB8AC3E}">
        <p14:creationId xmlns:p14="http://schemas.microsoft.com/office/powerpoint/2010/main" val="138028894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1</a:t>
            </a:fld>
            <a:endParaRPr lang="en-US" dirty="0"/>
          </a:p>
        </p:txBody>
      </p:sp>
    </p:spTree>
    <p:extLst>
      <p:ext uri="{BB962C8B-B14F-4D97-AF65-F5344CB8AC3E}">
        <p14:creationId xmlns:p14="http://schemas.microsoft.com/office/powerpoint/2010/main" val="3711873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11</a:t>
            </a:fld>
            <a:endParaRPr lang="en-US" dirty="0"/>
          </a:p>
        </p:txBody>
      </p:sp>
    </p:spTree>
    <p:extLst>
      <p:ext uri="{BB962C8B-B14F-4D97-AF65-F5344CB8AC3E}">
        <p14:creationId xmlns:p14="http://schemas.microsoft.com/office/powerpoint/2010/main" val="4081714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3</a:t>
            </a:fld>
            <a:endParaRPr lang="en-US" dirty="0"/>
          </a:p>
        </p:txBody>
      </p:sp>
    </p:spTree>
    <p:extLst>
      <p:ext uri="{BB962C8B-B14F-4D97-AF65-F5344CB8AC3E}">
        <p14:creationId xmlns:p14="http://schemas.microsoft.com/office/powerpoint/2010/main" val="620332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4</a:t>
            </a:fld>
            <a:endParaRPr lang="en-US" dirty="0"/>
          </a:p>
        </p:txBody>
      </p:sp>
    </p:spTree>
    <p:extLst>
      <p:ext uri="{BB962C8B-B14F-4D97-AF65-F5344CB8AC3E}">
        <p14:creationId xmlns:p14="http://schemas.microsoft.com/office/powerpoint/2010/main" val="1830802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1200" kern="1200" dirty="0" smtClean="0">
              <a:solidFill>
                <a:schemeClr val="tx1"/>
              </a:solidFill>
              <a:effectLst/>
              <a:latin typeface="+mn-lt"/>
              <a:ea typeface="+mn-ea"/>
              <a:cs typeface="+mn-cs"/>
            </a:endParaRPr>
          </a:p>
          <a:p>
            <a:pPr lvl="0"/>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5</a:t>
            </a:fld>
            <a:endParaRPr lang="en-US" dirty="0"/>
          </a:p>
        </p:txBody>
      </p:sp>
    </p:spTree>
    <p:extLst>
      <p:ext uri="{BB962C8B-B14F-4D97-AF65-F5344CB8AC3E}">
        <p14:creationId xmlns:p14="http://schemas.microsoft.com/office/powerpoint/2010/main" val="390117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6</a:t>
            </a:fld>
            <a:endParaRPr lang="en-US" dirty="0"/>
          </a:p>
        </p:txBody>
      </p:sp>
    </p:spTree>
    <p:extLst>
      <p:ext uri="{BB962C8B-B14F-4D97-AF65-F5344CB8AC3E}">
        <p14:creationId xmlns:p14="http://schemas.microsoft.com/office/powerpoint/2010/main" val="1638496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7</a:t>
            </a:fld>
            <a:endParaRPr lang="en-US" dirty="0"/>
          </a:p>
        </p:txBody>
      </p:sp>
    </p:spTree>
    <p:extLst>
      <p:ext uri="{BB962C8B-B14F-4D97-AF65-F5344CB8AC3E}">
        <p14:creationId xmlns:p14="http://schemas.microsoft.com/office/powerpoint/2010/main" val="547768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8</a:t>
            </a:fld>
            <a:endParaRPr lang="en-US" dirty="0"/>
          </a:p>
        </p:txBody>
      </p:sp>
    </p:spTree>
    <p:extLst>
      <p:ext uri="{BB962C8B-B14F-4D97-AF65-F5344CB8AC3E}">
        <p14:creationId xmlns:p14="http://schemas.microsoft.com/office/powerpoint/2010/main" val="2205944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9</a:t>
            </a:fld>
            <a:endParaRPr lang="en-US" dirty="0"/>
          </a:p>
        </p:txBody>
      </p:sp>
    </p:spTree>
    <p:extLst>
      <p:ext uri="{BB962C8B-B14F-4D97-AF65-F5344CB8AC3E}">
        <p14:creationId xmlns:p14="http://schemas.microsoft.com/office/powerpoint/2010/main" val="3032350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10</a:t>
            </a:fld>
            <a:endParaRPr lang="en-US" dirty="0"/>
          </a:p>
        </p:txBody>
      </p:sp>
    </p:spTree>
    <p:extLst>
      <p:ext uri="{BB962C8B-B14F-4D97-AF65-F5344CB8AC3E}">
        <p14:creationId xmlns:p14="http://schemas.microsoft.com/office/powerpoint/2010/main" val="189433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743200" y="6356350"/>
            <a:ext cx="3657600" cy="365125"/>
          </a:xfrm>
          <a:prstGeom prst="rect">
            <a:avLst/>
          </a:prstGeom>
        </p:spPr>
        <p:txBody>
          <a:bodyPr/>
          <a:lstStyle>
            <a:lvl1pPr>
              <a:defRPr>
                <a:solidFill>
                  <a:srgbClr val="707276"/>
                </a:solidFill>
              </a:defRPr>
            </a:lvl1pPr>
          </a:lstStyle>
          <a:p>
            <a:r>
              <a:rPr lang="en-US" dirty="0" smtClean="0"/>
              <a:t>IAEA-CN-231-166</a:t>
            </a:r>
            <a:endParaRPr lang="en-US" dirty="0"/>
          </a:p>
        </p:txBody>
      </p:sp>
      <p:sp>
        <p:nvSpPr>
          <p:cNvPr id="7" name="Title 1"/>
          <p:cNvSpPr>
            <a:spLocks noGrp="1"/>
          </p:cNvSpPr>
          <p:nvPr>
            <p:ph type="ctrTitle"/>
          </p:nvPr>
        </p:nvSpPr>
        <p:spPr>
          <a:xfrm>
            <a:off x="0" y="2514600"/>
            <a:ext cx="9144000" cy="1828800"/>
          </a:xfrm>
          <a:noFill/>
          <a:ln w="25400">
            <a:noFill/>
          </a:ln>
          <a:effectLst/>
        </p:spPr>
        <p:txBody>
          <a:bodyPr lIns="274320" tIns="274320" rIns="274320" bIns="274320" anchor="ctr">
            <a:noAutofit/>
          </a:bodyPr>
          <a:lstStyle>
            <a:lvl1pPr algn="l">
              <a:defRPr sz="4400" b="1">
                <a:solidFill>
                  <a:srgbClr val="CC7022"/>
                </a:solidFill>
              </a:defRPr>
            </a:lvl1pPr>
          </a:lstStyle>
          <a:p>
            <a:r>
              <a:rPr lang="en-US" dirty="0" smtClean="0"/>
              <a:t>Click to edit Master title style</a:t>
            </a:r>
            <a:endParaRPr lang="en-US" dirty="0"/>
          </a:p>
        </p:txBody>
      </p:sp>
      <p:sp>
        <p:nvSpPr>
          <p:cNvPr id="8" name="Subtitle 2"/>
          <p:cNvSpPr>
            <a:spLocks noGrp="1"/>
          </p:cNvSpPr>
          <p:nvPr>
            <p:ph type="subTitle" idx="1" hasCustomPrompt="1"/>
          </p:nvPr>
        </p:nvSpPr>
        <p:spPr>
          <a:xfrm>
            <a:off x="274320" y="4800600"/>
            <a:ext cx="8595360" cy="457200"/>
          </a:xfrm>
        </p:spPr>
        <p:txBody>
          <a:bodyPr anchor="t">
            <a:normAutofit/>
          </a:bodyPr>
          <a:lstStyle>
            <a:lvl1pPr marL="0" indent="0" algn="l">
              <a:spcBef>
                <a:spcPts val="0"/>
              </a:spcBef>
              <a:buNone/>
              <a:defRPr cap="all" baseline="0">
                <a:solidFill>
                  <a:srgbClr val="70727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Presenter </a:t>
            </a:r>
            <a:r>
              <a:rPr lang="en-US" dirty="0" err="1" smtClean="0"/>
              <a:t>Name(S</a:t>
            </a:r>
            <a:r>
              <a:rPr lang="en-US" dirty="0" smtClean="0"/>
              <a:t>)</a:t>
            </a:r>
          </a:p>
        </p:txBody>
      </p:sp>
      <p:sp>
        <p:nvSpPr>
          <p:cNvPr id="9" name="Text Placeholder 6"/>
          <p:cNvSpPr>
            <a:spLocks noGrp="1"/>
          </p:cNvSpPr>
          <p:nvPr>
            <p:ph type="body" sz="quarter" idx="14" hasCustomPrompt="1"/>
          </p:nvPr>
        </p:nvSpPr>
        <p:spPr>
          <a:xfrm>
            <a:off x="274320" y="5257800"/>
            <a:ext cx="8595360" cy="274320"/>
          </a:xfrm>
        </p:spPr>
        <p:txBody>
          <a:bodyPr>
            <a:normAutofit/>
          </a:bodyPr>
          <a:lstStyle>
            <a:lvl1pPr marL="0" indent="0">
              <a:spcBef>
                <a:spcPts val="0"/>
              </a:spcBef>
              <a:buNone/>
              <a:defRPr sz="1400" baseline="0">
                <a:solidFill>
                  <a:srgbClr val="000000"/>
                </a:solidFill>
              </a:defRPr>
            </a:lvl1pPr>
          </a:lstStyle>
          <a:p>
            <a:pPr lvl="0"/>
            <a:r>
              <a:rPr lang="en-US" dirty="0" smtClean="0"/>
              <a:t>Click to add presenter organization</a:t>
            </a:r>
          </a:p>
        </p:txBody>
      </p:sp>
      <p:sp>
        <p:nvSpPr>
          <p:cNvPr id="10" name="Text Placeholder 6"/>
          <p:cNvSpPr>
            <a:spLocks noGrp="1"/>
          </p:cNvSpPr>
          <p:nvPr>
            <p:ph type="body" sz="quarter" idx="15" hasCustomPrompt="1"/>
          </p:nvPr>
        </p:nvSpPr>
        <p:spPr>
          <a:xfrm>
            <a:off x="274320" y="5540477"/>
            <a:ext cx="8595360" cy="274320"/>
          </a:xfrm>
        </p:spPr>
        <p:txBody>
          <a:bodyPr>
            <a:normAutofit/>
          </a:bodyPr>
          <a:lstStyle>
            <a:lvl1pPr marL="0" indent="0">
              <a:spcBef>
                <a:spcPts val="0"/>
              </a:spcBef>
              <a:buNone/>
              <a:defRPr sz="1400" baseline="0">
                <a:solidFill>
                  <a:srgbClr val="000000"/>
                </a:solidFill>
              </a:defRPr>
            </a:lvl1pPr>
          </a:lstStyle>
          <a:p>
            <a:pPr lvl="0"/>
            <a:r>
              <a:rPr lang="en-US" dirty="0" smtClean="0"/>
              <a:t>Click to add presentation event or location</a:t>
            </a:r>
          </a:p>
        </p:txBody>
      </p:sp>
      <p:pic>
        <p:nvPicPr>
          <p:cNvPr id="2" name="Picture 1"/>
          <p:cNvPicPr>
            <a:picLocks noChangeAspect="1"/>
          </p:cNvPicPr>
          <p:nvPr userDrawn="1"/>
        </p:nvPicPr>
        <p:blipFill>
          <a:blip r:embed="rId2"/>
          <a:stretch>
            <a:fillRect/>
          </a:stretch>
        </p:blipFill>
        <p:spPr>
          <a:xfrm>
            <a:off x="274320" y="6400800"/>
            <a:ext cx="825500" cy="228600"/>
          </a:xfrm>
          <a:prstGeom prst="rect">
            <a:avLst/>
          </a:prstGeom>
        </p:spPr>
      </p:pic>
      <p:sp>
        <p:nvSpPr>
          <p:cNvPr id="11"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1D4B57DA-8A70-4B7F-B929-F6CE48A77EED}" type="datetime4">
              <a:rPr lang="en-US" smtClean="0"/>
              <a:t>October 13, 2015</a:t>
            </a:fld>
            <a:endParaRPr lang="en-US" dirty="0"/>
          </a:p>
        </p:txBody>
      </p:sp>
      <p:sp>
        <p:nvSpPr>
          <p:cNvPr id="12"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spTree>
    <p:extLst>
      <p:ext uri="{BB962C8B-B14F-4D97-AF65-F5344CB8AC3E}">
        <p14:creationId xmlns:p14="http://schemas.microsoft.com/office/powerpoint/2010/main" val="25067699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Color Background + Picture with Caption">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743200" y="6356350"/>
            <a:ext cx="3657600" cy="365125"/>
          </a:xfrm>
          <a:prstGeom prst="rect">
            <a:avLst/>
          </a:prstGeom>
        </p:spPr>
        <p:txBody>
          <a:bodyPr/>
          <a:lstStyle/>
          <a:p>
            <a:r>
              <a:rPr lang="en-US" dirty="0" smtClean="0"/>
              <a:t>IAEA-CN-231-166</a:t>
            </a:r>
            <a:endParaRPr lang="en-US" dirty="0"/>
          </a:p>
        </p:txBody>
      </p:sp>
      <p:sp>
        <p:nvSpPr>
          <p:cNvPr id="15"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lvl1pPr>
              <a:defRPr>
                <a:solidFill>
                  <a:srgbClr val="CC7022"/>
                </a:solidFill>
              </a:defRPr>
            </a:lvl1pPr>
          </a:lstStyle>
          <a:p>
            <a:r>
              <a:rPr lang="en-US" dirty="0" smtClean="0"/>
              <a:t>Click to edit Master title style</a:t>
            </a:r>
            <a:endParaRPr lang="en-US" dirty="0"/>
          </a:p>
        </p:txBody>
      </p:sp>
      <p:sp>
        <p:nvSpPr>
          <p:cNvPr id="16" name="Date Placeholder 3"/>
          <p:cNvSpPr>
            <a:spLocks noGrp="1"/>
          </p:cNvSpPr>
          <p:nvPr>
            <p:ph type="dt" sz="half" idx="1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D4B02BA7-64F6-4E41-8BDF-C1364182ECF9}" type="datetime4">
              <a:rPr lang="en-US" smtClean="0"/>
              <a:t>October 13, 2015</a:t>
            </a:fld>
            <a:endParaRPr lang="en-US" dirty="0"/>
          </a:p>
        </p:txBody>
      </p:sp>
      <p:sp>
        <p:nvSpPr>
          <p:cNvPr id="17"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sp>
        <p:nvSpPr>
          <p:cNvPr id="19" name="Picture Placeholder 2"/>
          <p:cNvSpPr>
            <a:spLocks noGrp="1"/>
          </p:cNvSpPr>
          <p:nvPr>
            <p:ph type="pic" idx="1"/>
          </p:nvPr>
        </p:nvSpPr>
        <p:spPr>
          <a:xfrm>
            <a:off x="274320" y="1600200"/>
            <a:ext cx="8595360" cy="3657600"/>
          </a:xfrm>
        </p:spPr>
        <p:txBody>
          <a:bodyPr lIns="0" tIns="0" rIns="0" bIns="0" anchor="ctr">
            <a:sp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20" name="Text Placeholder 3"/>
          <p:cNvSpPr>
            <a:spLocks noGrp="1"/>
          </p:cNvSpPr>
          <p:nvPr>
            <p:ph type="body" sz="half" idx="2"/>
          </p:nvPr>
        </p:nvSpPr>
        <p:spPr>
          <a:xfrm>
            <a:off x="274320" y="5486400"/>
            <a:ext cx="8595360" cy="685800"/>
          </a:xfrm>
        </p:spPr>
        <p:txBody>
          <a:bodyPr lIns="0" tIns="0" rIns="0" bIns="0">
            <a:sp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884637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Color Background + 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743200" y="6356350"/>
            <a:ext cx="3657600" cy="365125"/>
          </a:xfrm>
          <a:prstGeom prst="rect">
            <a:avLst/>
          </a:prstGeom>
        </p:spPr>
        <p:txBody>
          <a:bodyPr/>
          <a:lstStyle/>
          <a:p>
            <a:r>
              <a:rPr lang="en-US" dirty="0" smtClean="0"/>
              <a:t>IAEA-CN-231-166</a:t>
            </a:r>
            <a:endParaRPr lang="en-US" dirty="0"/>
          </a:p>
        </p:txBody>
      </p:sp>
      <p:sp>
        <p:nvSpPr>
          <p:cNvPr id="8"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lvl1pPr>
              <a:defRPr>
                <a:solidFill>
                  <a:srgbClr val="CC7022"/>
                </a:solidFill>
              </a:defRPr>
            </a:lvl1pPr>
          </a:lstStyle>
          <a:p>
            <a:r>
              <a:rPr lang="en-US" dirty="0" smtClean="0"/>
              <a:t>Click to edit Master title style</a:t>
            </a:r>
            <a:endParaRPr lang="en-US" dirty="0"/>
          </a:p>
        </p:txBody>
      </p:sp>
      <p:sp>
        <p:nvSpPr>
          <p:cNvPr id="9"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37C1B2E6-989A-427B-9F3C-4CC439DAF577}" type="datetime4">
              <a:rPr lang="en-US" smtClean="0"/>
              <a:t>October 13, 2015</a:t>
            </a:fld>
            <a:endParaRPr lang="en-US" dirty="0"/>
          </a:p>
        </p:txBody>
      </p:sp>
      <p:sp>
        <p:nvSpPr>
          <p:cNvPr id="10"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spTree>
    <p:extLst>
      <p:ext uri="{BB962C8B-B14F-4D97-AF65-F5344CB8AC3E}">
        <p14:creationId xmlns:p14="http://schemas.microsoft.com/office/powerpoint/2010/main" val="1551734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Line Title + Content">
    <p:spTree>
      <p:nvGrpSpPr>
        <p:cNvPr id="1" name=""/>
        <p:cNvGrpSpPr/>
        <p:nvPr/>
      </p:nvGrpSpPr>
      <p:grpSpPr>
        <a:xfrm>
          <a:off x="0" y="0"/>
          <a:ext cx="0" cy="0"/>
          <a:chOff x="0" y="0"/>
          <a:chExt cx="0" cy="0"/>
        </a:xfrm>
      </p:grpSpPr>
      <p:sp>
        <p:nvSpPr>
          <p:cNvPr id="4" name="Rectangle 3"/>
          <p:cNvSpPr/>
          <p:nvPr userDrawn="1"/>
        </p:nvSpPr>
        <p:spPr>
          <a:xfrm>
            <a:off x="0" y="987425"/>
            <a:ext cx="9144000" cy="587057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itle 1"/>
          <p:cNvSpPr>
            <a:spLocks noGrp="1"/>
          </p:cNvSpPr>
          <p:nvPr>
            <p:ph type="title"/>
          </p:nvPr>
        </p:nvSpPr>
        <p:spPr>
          <a:xfrm>
            <a:off x="457200" y="356613"/>
            <a:ext cx="6629400" cy="621792"/>
          </a:xfrm>
        </p:spPr>
        <p:txBody>
          <a:bodyPr/>
          <a:lstStyle>
            <a:lvl1pPr algn="l">
              <a:defRPr sz="2500" b="1">
                <a:solidFill>
                  <a:srgbClr val="D57500"/>
                </a:solidFill>
                <a:latin typeface="Arial"/>
                <a:cs typeface="Aria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457200" y="1371598"/>
            <a:ext cx="8229600" cy="4800600"/>
          </a:xfrm>
        </p:spPr>
        <p:txBody>
          <a:bodyPr>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solidFill>
                  <a:srgbClr val="707276"/>
                </a:solidFill>
              </a:defRPr>
            </a:lvl1pPr>
          </a:lstStyle>
          <a:p>
            <a:pPr>
              <a:defRPr/>
            </a:pPr>
            <a:fld id="{B8731DFE-14D4-4F59-88DE-38A95B840C2F}" type="slidenum">
              <a:rPr lang="en-US"/>
              <a:pPr>
                <a:defRPr/>
              </a:pPr>
              <a:t>‹#›</a:t>
            </a:fld>
            <a:endParaRPr lang="en-US" dirty="0"/>
          </a:p>
        </p:txBody>
      </p:sp>
    </p:spTree>
    <p:extLst>
      <p:ext uri="{BB962C8B-B14F-4D97-AF65-F5344CB8AC3E}">
        <p14:creationId xmlns:p14="http://schemas.microsoft.com/office/powerpoint/2010/main" val="1803371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0" y="2514600"/>
            <a:ext cx="9144000" cy="1828800"/>
          </a:xfrm>
          <a:prstGeom prst="rect">
            <a:avLst/>
          </a:prstGeom>
          <a:noFill/>
          <a:ln w="25400">
            <a:noFill/>
          </a:ln>
          <a:effectLst/>
        </p:spPr>
        <p:txBody>
          <a:bodyPr lIns="274320" tIns="274320" rIns="274320" bIns="274320" anchor="ctr">
            <a:noAutofit/>
          </a:bodyPr>
          <a:lstStyle>
            <a:lvl1pPr algn="l">
              <a:defRPr sz="4400" b="1">
                <a:solidFill>
                  <a:schemeClr val="bg1"/>
                </a:solidFill>
              </a:defRPr>
            </a:lvl1pPr>
          </a:lstStyle>
          <a:p>
            <a:r>
              <a:rPr lang="en-US" dirty="0" smtClean="0"/>
              <a:t>Click to edit Master title style</a:t>
            </a:r>
            <a:endParaRPr lang="en-US" dirty="0"/>
          </a:p>
        </p:txBody>
      </p:sp>
      <p:sp>
        <p:nvSpPr>
          <p:cNvPr id="10" name="Footer Placeholder 4"/>
          <p:cNvSpPr>
            <a:spLocks noGrp="1"/>
          </p:cNvSpPr>
          <p:nvPr>
            <p:ph type="ftr" sz="quarter" idx="11"/>
          </p:nvPr>
        </p:nvSpPr>
        <p:spPr>
          <a:xfrm>
            <a:off x="2743200" y="6356350"/>
            <a:ext cx="3657600" cy="365125"/>
          </a:xfrm>
        </p:spPr>
        <p:txBody>
          <a:bodyPr/>
          <a:lstStyle>
            <a:lvl1pPr>
              <a:defRPr sz="900">
                <a:solidFill>
                  <a:srgbClr val="FFFFFF"/>
                </a:solidFill>
              </a:defRPr>
            </a:lvl1pPr>
          </a:lstStyle>
          <a:p>
            <a:r>
              <a:rPr lang="en-US" dirty="0" smtClean="0"/>
              <a:t>IAEA-CN-231-166</a:t>
            </a:r>
            <a:endParaRPr lang="en-US" dirty="0"/>
          </a:p>
        </p:txBody>
      </p:sp>
      <p:pic>
        <p:nvPicPr>
          <p:cNvPr id="14" name="Picture 13"/>
          <p:cNvPicPr>
            <a:picLocks noChangeAspect="1"/>
          </p:cNvPicPr>
          <p:nvPr userDrawn="1"/>
        </p:nvPicPr>
        <p:blipFill>
          <a:blip r:embed="rId2"/>
          <a:stretch>
            <a:fillRect/>
          </a:stretch>
        </p:blipFill>
        <p:spPr>
          <a:xfrm>
            <a:off x="274320" y="6400800"/>
            <a:ext cx="825500" cy="228600"/>
          </a:xfrm>
          <a:prstGeom prst="rect">
            <a:avLst/>
          </a:prstGeom>
        </p:spPr>
      </p:pic>
      <p:sp>
        <p:nvSpPr>
          <p:cNvPr id="15"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FFFFFF"/>
                </a:solidFill>
                <a:latin typeface="Arial"/>
                <a:cs typeface="Arial"/>
              </a:defRPr>
            </a:lvl1pPr>
          </a:lstStyle>
          <a:p>
            <a:fld id="{3823EE36-7E4E-4E37-B3CD-2D93B4344EA2}" type="datetime4">
              <a:rPr lang="en-US" smtClean="0"/>
              <a:t>October 13, 2015</a:t>
            </a:fld>
            <a:endParaRPr lang="en-US" dirty="0"/>
          </a:p>
        </p:txBody>
      </p:sp>
      <p:sp>
        <p:nvSpPr>
          <p:cNvPr id="16"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FFFFFF"/>
                </a:solidFill>
                <a:latin typeface="Arial"/>
                <a:cs typeface="Arial"/>
              </a:defRPr>
            </a:lvl1pPr>
          </a:lstStyle>
          <a:p>
            <a:fld id="{03722D57-58D6-9447-A6D5-A97F6C35A8FB}" type="slidenum">
              <a:rPr lang="en-US" smtClean="0"/>
              <a:pPr/>
              <a:t>‹#›</a:t>
            </a:fld>
            <a:endParaRPr lang="en-US" dirty="0"/>
          </a:p>
        </p:txBody>
      </p:sp>
      <p:cxnSp>
        <p:nvCxnSpPr>
          <p:cNvPr id="17" name="Straight Connector 16"/>
          <p:cNvCxnSpPr/>
          <p:nvPr userDrawn="1"/>
        </p:nvCxnSpPr>
        <p:spPr>
          <a:xfrm>
            <a:off x="8602255" y="6454975"/>
            <a:ext cx="0" cy="18288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Subtitle 2"/>
          <p:cNvSpPr>
            <a:spLocks noGrp="1"/>
          </p:cNvSpPr>
          <p:nvPr>
            <p:ph type="subTitle" idx="1" hasCustomPrompt="1"/>
          </p:nvPr>
        </p:nvSpPr>
        <p:spPr>
          <a:xfrm>
            <a:off x="274320" y="4800600"/>
            <a:ext cx="8595360" cy="457200"/>
          </a:xfrm>
        </p:spPr>
        <p:txBody>
          <a:bodyPr anchor="t">
            <a:normAutofit/>
          </a:bodyPr>
          <a:lstStyle>
            <a:lvl1pPr marL="0" indent="0" algn="l">
              <a:spcBef>
                <a:spcPts val="0"/>
              </a:spcBef>
              <a:buNone/>
              <a:defRPr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Presenter </a:t>
            </a:r>
            <a:r>
              <a:rPr lang="en-US" dirty="0" err="1" smtClean="0"/>
              <a:t>Name(S</a:t>
            </a:r>
            <a:r>
              <a:rPr lang="en-US" dirty="0" smtClean="0"/>
              <a:t>)</a:t>
            </a:r>
          </a:p>
        </p:txBody>
      </p:sp>
      <p:sp>
        <p:nvSpPr>
          <p:cNvPr id="19" name="Text Placeholder 6"/>
          <p:cNvSpPr>
            <a:spLocks noGrp="1"/>
          </p:cNvSpPr>
          <p:nvPr>
            <p:ph type="body" sz="quarter" idx="14" hasCustomPrompt="1"/>
          </p:nvPr>
        </p:nvSpPr>
        <p:spPr>
          <a:xfrm>
            <a:off x="274320" y="5257800"/>
            <a:ext cx="8595360" cy="274320"/>
          </a:xfrm>
        </p:spPr>
        <p:txBody>
          <a:bodyPr>
            <a:normAutofit/>
          </a:bodyPr>
          <a:lstStyle>
            <a:lvl1pPr marL="0" indent="0">
              <a:spcBef>
                <a:spcPts val="0"/>
              </a:spcBef>
              <a:buNone/>
              <a:defRPr sz="1400" baseline="0">
                <a:solidFill>
                  <a:srgbClr val="FFFFFF"/>
                </a:solidFill>
              </a:defRPr>
            </a:lvl1pPr>
          </a:lstStyle>
          <a:p>
            <a:pPr lvl="0"/>
            <a:r>
              <a:rPr lang="en-US" dirty="0" smtClean="0"/>
              <a:t>Click to add presenter organization</a:t>
            </a:r>
          </a:p>
        </p:txBody>
      </p:sp>
      <p:sp>
        <p:nvSpPr>
          <p:cNvPr id="20" name="Text Placeholder 6"/>
          <p:cNvSpPr>
            <a:spLocks noGrp="1"/>
          </p:cNvSpPr>
          <p:nvPr>
            <p:ph type="body" sz="quarter" idx="15" hasCustomPrompt="1"/>
          </p:nvPr>
        </p:nvSpPr>
        <p:spPr>
          <a:xfrm>
            <a:off x="274320" y="5540477"/>
            <a:ext cx="8595360" cy="274320"/>
          </a:xfrm>
        </p:spPr>
        <p:txBody>
          <a:bodyPr>
            <a:normAutofit/>
          </a:bodyPr>
          <a:lstStyle>
            <a:lvl1pPr marL="0" indent="0">
              <a:spcBef>
                <a:spcPts val="0"/>
              </a:spcBef>
              <a:buNone/>
              <a:defRPr sz="1400" baseline="0">
                <a:solidFill>
                  <a:srgbClr val="FFFFFF"/>
                </a:solidFill>
              </a:defRPr>
            </a:lvl1pPr>
          </a:lstStyle>
          <a:p>
            <a:pPr lvl="0"/>
            <a:r>
              <a:rPr lang="en-US" dirty="0" smtClean="0"/>
              <a:t>Click to add presentation event or location</a:t>
            </a:r>
          </a:p>
        </p:txBody>
      </p:sp>
    </p:spTree>
    <p:extLst>
      <p:ext uri="{BB962C8B-B14F-4D97-AF65-F5344CB8AC3E}">
        <p14:creationId xmlns:p14="http://schemas.microsoft.com/office/powerpoint/2010/main" val="316991131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12" name="Rectangle 11"/>
          <p:cNvSpPr/>
          <p:nvPr userDrawn="1"/>
        </p:nvSpPr>
        <p:spPr>
          <a:xfrm>
            <a:off x="0" y="1225296"/>
            <a:ext cx="9144000" cy="5632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bg1"/>
              </a:solidFill>
            </a:endParaRPr>
          </a:p>
        </p:txBody>
      </p:sp>
      <p:sp>
        <p:nvSpPr>
          <p:cNvPr id="11" name="Footer Placeholder 10"/>
          <p:cNvSpPr>
            <a:spLocks noGrp="1"/>
          </p:cNvSpPr>
          <p:nvPr>
            <p:ph type="ftr" sz="quarter" idx="12"/>
          </p:nvPr>
        </p:nvSpPr>
        <p:spPr>
          <a:xfrm>
            <a:off x="2743200" y="6356350"/>
            <a:ext cx="3657600" cy="365125"/>
          </a:xfrm>
        </p:spPr>
        <p:txBody>
          <a:bodyPr lIns="0" tIns="0" rIns="0" bIns="0"/>
          <a:lstStyle>
            <a:lvl1pPr>
              <a:defRPr sz="900">
                <a:latin typeface="Arial"/>
                <a:cs typeface="Arial"/>
              </a:defRPr>
            </a:lvl1pPr>
          </a:lstStyle>
          <a:p>
            <a:r>
              <a:rPr lang="en-US" dirty="0" smtClean="0"/>
              <a:t>IAEA-CN-231-166</a:t>
            </a:r>
            <a:endParaRPr lang="en-US" dirty="0"/>
          </a:p>
        </p:txBody>
      </p:sp>
      <p:sp>
        <p:nvSpPr>
          <p:cNvPr id="16"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DEE0FDD1-6D6A-40EE-8FD8-4643CEB1560F}" type="datetime4">
              <a:rPr lang="en-US" smtClean="0"/>
              <a:t>October 13, 2015</a:t>
            </a:fld>
            <a:endParaRPr lang="en-US" dirty="0"/>
          </a:p>
        </p:txBody>
      </p:sp>
      <p:sp>
        <p:nvSpPr>
          <p:cNvPr id="17"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18" name="Straight Connector 17"/>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19"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20" name="Content Placeholder 2"/>
          <p:cNvSpPr>
            <a:spLocks noGrp="1"/>
          </p:cNvSpPr>
          <p:nvPr>
            <p:ph idx="1"/>
          </p:nvPr>
        </p:nvSpPr>
        <p:spPr>
          <a:xfrm>
            <a:off x="274320" y="1600200"/>
            <a:ext cx="8595360" cy="45720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marL="2286000" indent="0">
              <a:buNone/>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93435662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2-Column Content">
    <p:spTree>
      <p:nvGrpSpPr>
        <p:cNvPr id="1" name=""/>
        <p:cNvGrpSpPr/>
        <p:nvPr/>
      </p:nvGrpSpPr>
      <p:grpSpPr>
        <a:xfrm>
          <a:off x="0" y="0"/>
          <a:ext cx="0" cy="0"/>
          <a:chOff x="0" y="0"/>
          <a:chExt cx="0" cy="0"/>
        </a:xfrm>
      </p:grpSpPr>
      <p:sp>
        <p:nvSpPr>
          <p:cNvPr id="10" name="Rectangle 9"/>
          <p:cNvSpPr/>
          <p:nvPr userDrawn="1"/>
        </p:nvSpPr>
        <p:spPr>
          <a:xfrm>
            <a:off x="0" y="1225296"/>
            <a:ext cx="9144000" cy="5632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bg1"/>
              </a:solidFill>
            </a:endParaRPr>
          </a:p>
        </p:txBody>
      </p:sp>
      <p:sp>
        <p:nvSpPr>
          <p:cNvPr id="18" name="Footer Placeholder 5"/>
          <p:cNvSpPr>
            <a:spLocks noGrp="1"/>
          </p:cNvSpPr>
          <p:nvPr>
            <p:ph type="ftr" sz="quarter" idx="11"/>
          </p:nvPr>
        </p:nvSpPr>
        <p:spPr>
          <a:xfrm>
            <a:off x="2743200" y="6356350"/>
            <a:ext cx="3657600" cy="365125"/>
          </a:xfrm>
        </p:spPr>
        <p:txBody>
          <a:bodyPr lIns="0" tIns="0" rIns="0" bIns="0"/>
          <a:lstStyle>
            <a:lvl1pPr>
              <a:defRPr sz="900">
                <a:latin typeface="Arial"/>
                <a:cs typeface="Arial"/>
              </a:defRPr>
            </a:lvl1pPr>
          </a:lstStyle>
          <a:p>
            <a:r>
              <a:rPr lang="en-US" dirty="0" smtClean="0"/>
              <a:t>IAEA-CN-231-166</a:t>
            </a:r>
            <a:endParaRPr lang="en-US" dirty="0"/>
          </a:p>
        </p:txBody>
      </p:sp>
      <p:sp>
        <p:nvSpPr>
          <p:cNvPr id="20"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99584971-A19D-4BC3-AEF1-C5DBC2891C51}" type="datetime4">
              <a:rPr lang="en-US" smtClean="0"/>
              <a:t>October 13, 2015</a:t>
            </a:fld>
            <a:endParaRPr lang="en-US" dirty="0"/>
          </a:p>
        </p:txBody>
      </p:sp>
      <p:sp>
        <p:nvSpPr>
          <p:cNvPr id="21"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22" name="Straight Connector 21"/>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23"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24" name="Content Placeholder 2"/>
          <p:cNvSpPr>
            <a:spLocks noGrp="1"/>
          </p:cNvSpPr>
          <p:nvPr>
            <p:ph sz="half" idx="1"/>
          </p:nvPr>
        </p:nvSpPr>
        <p:spPr>
          <a:xfrm>
            <a:off x="274320" y="1600200"/>
            <a:ext cx="4114800" cy="45720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Content Placeholder 2"/>
          <p:cNvSpPr>
            <a:spLocks noGrp="1"/>
          </p:cNvSpPr>
          <p:nvPr>
            <p:ph sz="half" idx="13"/>
          </p:nvPr>
        </p:nvSpPr>
        <p:spPr>
          <a:xfrm>
            <a:off x="4754880" y="1600200"/>
            <a:ext cx="4114800" cy="45720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3798585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2-Column Comparison">
    <p:spTree>
      <p:nvGrpSpPr>
        <p:cNvPr id="1" name=""/>
        <p:cNvGrpSpPr/>
        <p:nvPr/>
      </p:nvGrpSpPr>
      <p:grpSpPr>
        <a:xfrm>
          <a:off x="0" y="0"/>
          <a:ext cx="0" cy="0"/>
          <a:chOff x="0" y="0"/>
          <a:chExt cx="0" cy="0"/>
        </a:xfrm>
      </p:grpSpPr>
      <p:sp>
        <p:nvSpPr>
          <p:cNvPr id="12" name="Rectangle 11"/>
          <p:cNvSpPr/>
          <p:nvPr userDrawn="1"/>
        </p:nvSpPr>
        <p:spPr>
          <a:xfrm>
            <a:off x="0" y="1225296"/>
            <a:ext cx="9144000" cy="5632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bg1"/>
              </a:solidFill>
            </a:endParaRPr>
          </a:p>
        </p:txBody>
      </p:sp>
      <p:sp>
        <p:nvSpPr>
          <p:cNvPr id="23" name="Footer Placeholder 7"/>
          <p:cNvSpPr>
            <a:spLocks noGrp="1"/>
          </p:cNvSpPr>
          <p:nvPr>
            <p:ph type="ftr" sz="quarter" idx="11"/>
          </p:nvPr>
        </p:nvSpPr>
        <p:spPr>
          <a:xfrm>
            <a:off x="2743200" y="6356350"/>
            <a:ext cx="3657600" cy="365125"/>
          </a:xfrm>
        </p:spPr>
        <p:txBody>
          <a:bodyPr lIns="0" tIns="0" rIns="0" bIns="0"/>
          <a:lstStyle>
            <a:lvl1pPr>
              <a:defRPr sz="900">
                <a:latin typeface="Arial"/>
                <a:cs typeface="Arial"/>
              </a:defRPr>
            </a:lvl1pPr>
          </a:lstStyle>
          <a:p>
            <a:r>
              <a:rPr lang="en-US" dirty="0" smtClean="0"/>
              <a:t>IAEA-CN-231-166</a:t>
            </a:r>
            <a:endParaRPr lang="en-US" dirty="0"/>
          </a:p>
        </p:txBody>
      </p:sp>
      <p:sp>
        <p:nvSpPr>
          <p:cNvPr id="25"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DE3DFCF6-5FC5-474A-A0BE-712BB31D57D1}" type="datetime4">
              <a:rPr lang="en-US" smtClean="0"/>
              <a:t>October 13, 2015</a:t>
            </a:fld>
            <a:endParaRPr lang="en-US" dirty="0"/>
          </a:p>
        </p:txBody>
      </p:sp>
      <p:sp>
        <p:nvSpPr>
          <p:cNvPr id="26"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27" name="Straight Connector 26"/>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28"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29" name="Content Placeholder 2"/>
          <p:cNvSpPr>
            <a:spLocks noGrp="1"/>
          </p:cNvSpPr>
          <p:nvPr>
            <p:ph sz="half" idx="13"/>
          </p:nvPr>
        </p:nvSpPr>
        <p:spPr>
          <a:xfrm>
            <a:off x="274320" y="2286000"/>
            <a:ext cx="4114800" cy="38862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0" name="Content Placeholder 2"/>
          <p:cNvSpPr>
            <a:spLocks noGrp="1"/>
          </p:cNvSpPr>
          <p:nvPr>
            <p:ph sz="half" idx="14"/>
          </p:nvPr>
        </p:nvSpPr>
        <p:spPr>
          <a:xfrm>
            <a:off x="4754880" y="2286000"/>
            <a:ext cx="4114800" cy="38862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1" name="Text Placeholder 2"/>
          <p:cNvSpPr>
            <a:spLocks noGrp="1"/>
          </p:cNvSpPr>
          <p:nvPr>
            <p:ph type="body" idx="1"/>
          </p:nvPr>
        </p:nvSpPr>
        <p:spPr>
          <a:xfrm>
            <a:off x="274320" y="1600200"/>
            <a:ext cx="41148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2" name="Text Placeholder 4"/>
          <p:cNvSpPr>
            <a:spLocks noGrp="1"/>
          </p:cNvSpPr>
          <p:nvPr>
            <p:ph type="body" sz="quarter" idx="3"/>
          </p:nvPr>
        </p:nvSpPr>
        <p:spPr>
          <a:xfrm>
            <a:off x="4754880" y="1600200"/>
            <a:ext cx="41148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119328770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Picture with Caption">
    <p:spTree>
      <p:nvGrpSpPr>
        <p:cNvPr id="1" name=""/>
        <p:cNvGrpSpPr/>
        <p:nvPr/>
      </p:nvGrpSpPr>
      <p:grpSpPr>
        <a:xfrm>
          <a:off x="0" y="0"/>
          <a:ext cx="0" cy="0"/>
          <a:chOff x="0" y="0"/>
          <a:chExt cx="0" cy="0"/>
        </a:xfrm>
      </p:grpSpPr>
      <p:sp>
        <p:nvSpPr>
          <p:cNvPr id="10" name="Rectangle 9"/>
          <p:cNvSpPr/>
          <p:nvPr userDrawn="1"/>
        </p:nvSpPr>
        <p:spPr>
          <a:xfrm>
            <a:off x="0" y="1225296"/>
            <a:ext cx="9144000" cy="5632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bg1"/>
              </a:solidFill>
            </a:endParaRPr>
          </a:p>
        </p:txBody>
      </p:sp>
      <p:sp>
        <p:nvSpPr>
          <p:cNvPr id="18" name="Footer Placeholder 5"/>
          <p:cNvSpPr>
            <a:spLocks noGrp="1"/>
          </p:cNvSpPr>
          <p:nvPr>
            <p:ph type="ftr" sz="quarter" idx="11"/>
          </p:nvPr>
        </p:nvSpPr>
        <p:spPr>
          <a:xfrm>
            <a:off x="2743200" y="6356350"/>
            <a:ext cx="3657600" cy="365125"/>
          </a:xfrm>
        </p:spPr>
        <p:txBody>
          <a:bodyPr lIns="0" tIns="0" rIns="0" bIns="0"/>
          <a:lstStyle>
            <a:lvl1pPr>
              <a:defRPr sz="900">
                <a:latin typeface="Arial"/>
                <a:cs typeface="Arial"/>
              </a:defRPr>
            </a:lvl1pPr>
          </a:lstStyle>
          <a:p>
            <a:r>
              <a:rPr lang="en-US" dirty="0" smtClean="0"/>
              <a:t>IAEA-CN-231-166</a:t>
            </a:r>
            <a:endParaRPr lang="en-US" dirty="0"/>
          </a:p>
        </p:txBody>
      </p:sp>
      <p:sp>
        <p:nvSpPr>
          <p:cNvPr id="20" name="Date Placeholder 3"/>
          <p:cNvSpPr>
            <a:spLocks noGrp="1"/>
          </p:cNvSpPr>
          <p:nvPr>
            <p:ph type="dt" sz="half" idx="1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79870F68-313F-4DD0-825F-739B59CFCAB0}" type="datetime4">
              <a:rPr lang="en-US" smtClean="0"/>
              <a:t>October 13, 2015</a:t>
            </a:fld>
            <a:endParaRPr lang="en-US" dirty="0"/>
          </a:p>
        </p:txBody>
      </p:sp>
      <p:sp>
        <p:nvSpPr>
          <p:cNvPr id="21"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22" name="Straight Connector 21"/>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23"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24" name="Picture Placeholder 2"/>
          <p:cNvSpPr>
            <a:spLocks noGrp="1"/>
          </p:cNvSpPr>
          <p:nvPr>
            <p:ph type="pic" idx="1"/>
          </p:nvPr>
        </p:nvSpPr>
        <p:spPr>
          <a:xfrm>
            <a:off x="274320" y="1600200"/>
            <a:ext cx="8595360" cy="3657600"/>
          </a:xfrm>
        </p:spPr>
        <p:txBody>
          <a:bodyPr lIns="0" tIns="0" rIns="0" bIns="0" anchor="ctr">
            <a:sp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25" name="Text Placeholder 3"/>
          <p:cNvSpPr>
            <a:spLocks noGrp="1"/>
          </p:cNvSpPr>
          <p:nvPr>
            <p:ph type="body" sz="half" idx="2"/>
          </p:nvPr>
        </p:nvSpPr>
        <p:spPr>
          <a:xfrm>
            <a:off x="274320" y="5486400"/>
            <a:ext cx="8595360" cy="685800"/>
          </a:xfrm>
        </p:spPr>
        <p:txBody>
          <a:bodyPr lIns="0" tIns="0" rIns="0" bIns="0">
            <a:sp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26962524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Rectangle 7"/>
          <p:cNvSpPr/>
          <p:nvPr userDrawn="1"/>
        </p:nvSpPr>
        <p:spPr>
          <a:xfrm>
            <a:off x="0" y="1225296"/>
            <a:ext cx="9144000" cy="5632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bg1"/>
              </a:solidFill>
            </a:endParaRPr>
          </a:p>
        </p:txBody>
      </p:sp>
      <p:sp>
        <p:nvSpPr>
          <p:cNvPr id="12" name="Footer Placeholder 3"/>
          <p:cNvSpPr>
            <a:spLocks noGrp="1"/>
          </p:cNvSpPr>
          <p:nvPr>
            <p:ph type="ftr" sz="quarter" idx="11"/>
          </p:nvPr>
        </p:nvSpPr>
        <p:spPr>
          <a:xfrm>
            <a:off x="2743200" y="6356350"/>
            <a:ext cx="3657600" cy="365125"/>
          </a:xfrm>
        </p:spPr>
        <p:txBody>
          <a:bodyPr lIns="0" tIns="0" rIns="0" bIns="0"/>
          <a:lstStyle>
            <a:lvl1pPr>
              <a:defRPr sz="900">
                <a:latin typeface="Arial"/>
                <a:cs typeface="Arial"/>
              </a:defRPr>
            </a:lvl1pPr>
          </a:lstStyle>
          <a:p>
            <a:r>
              <a:rPr lang="en-US" dirty="0" smtClean="0"/>
              <a:t>IAEA-CN-231-166</a:t>
            </a:r>
            <a:endParaRPr lang="en-US" dirty="0"/>
          </a:p>
        </p:txBody>
      </p:sp>
      <p:sp>
        <p:nvSpPr>
          <p:cNvPr id="13"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C7DB1D55-070F-4C24-8351-6CA4DBF595B0}" type="datetime4">
              <a:rPr lang="en-US" smtClean="0"/>
              <a:t>October 13, 2015</a:t>
            </a:fld>
            <a:endParaRPr lang="en-US" dirty="0"/>
          </a:p>
        </p:txBody>
      </p:sp>
      <p:sp>
        <p:nvSpPr>
          <p:cNvPr id="14"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15" name="Straight Connector 14"/>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17"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55347368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Color Background">
    <p:spTree>
      <p:nvGrpSpPr>
        <p:cNvPr id="1" name=""/>
        <p:cNvGrpSpPr/>
        <p:nvPr/>
      </p:nvGrpSpPr>
      <p:grpSpPr>
        <a:xfrm>
          <a:off x="0" y="0"/>
          <a:ext cx="0" cy="0"/>
          <a:chOff x="0" y="0"/>
          <a:chExt cx="0" cy="0"/>
        </a:xfrm>
      </p:grpSpPr>
      <p:sp>
        <p:nvSpPr>
          <p:cNvPr id="6" name="Footer Placeholder 10"/>
          <p:cNvSpPr>
            <a:spLocks noGrp="1"/>
          </p:cNvSpPr>
          <p:nvPr>
            <p:ph type="ftr" sz="quarter" idx="12"/>
          </p:nvPr>
        </p:nvSpPr>
        <p:spPr>
          <a:xfrm>
            <a:off x="2743200" y="6356350"/>
            <a:ext cx="3657600" cy="365125"/>
          </a:xfrm>
        </p:spPr>
        <p:txBody>
          <a:bodyPr lIns="0" tIns="0" rIns="0" bIns="0"/>
          <a:lstStyle>
            <a:lvl1pPr>
              <a:defRPr sz="900">
                <a:solidFill>
                  <a:srgbClr val="FFFFFF"/>
                </a:solidFill>
                <a:latin typeface="Arial"/>
                <a:cs typeface="Arial"/>
              </a:defRPr>
            </a:lvl1pPr>
          </a:lstStyle>
          <a:p>
            <a:r>
              <a:rPr lang="en-US" dirty="0" smtClean="0"/>
              <a:t>IAEA-CN-231-166</a:t>
            </a:r>
            <a:endParaRPr lang="en-US" dirty="0"/>
          </a:p>
        </p:txBody>
      </p:sp>
      <p:sp>
        <p:nvSpPr>
          <p:cNvPr id="11"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FFFFFF"/>
                </a:solidFill>
                <a:latin typeface="Arial"/>
                <a:cs typeface="Arial"/>
              </a:defRPr>
            </a:lvl1pPr>
          </a:lstStyle>
          <a:p>
            <a:fld id="{FA9B7FE9-8B7D-49A7-B643-3EDBEB54C9BB}" type="datetime4">
              <a:rPr lang="en-US" smtClean="0"/>
              <a:t>October 13, 2015</a:t>
            </a:fld>
            <a:endParaRPr lang="en-US" dirty="0"/>
          </a:p>
        </p:txBody>
      </p:sp>
      <p:sp>
        <p:nvSpPr>
          <p:cNvPr id="12"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FFFFFF"/>
                </a:solidFill>
                <a:latin typeface="Arial"/>
                <a:cs typeface="Arial"/>
              </a:defRPr>
            </a:lvl1pPr>
          </a:lstStyle>
          <a:p>
            <a:fld id="{03722D57-58D6-9447-A6D5-A97F6C35A8FB}" type="slidenum">
              <a:rPr lang="en-US" smtClean="0"/>
              <a:pPr/>
              <a:t>‹#›</a:t>
            </a:fld>
            <a:endParaRPr lang="en-US" dirty="0"/>
          </a:p>
        </p:txBody>
      </p:sp>
      <p:sp>
        <p:nvSpPr>
          <p:cNvPr id="14"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15" name="Content Placeholder 2"/>
          <p:cNvSpPr>
            <a:spLocks noGrp="1"/>
          </p:cNvSpPr>
          <p:nvPr>
            <p:ph idx="1"/>
          </p:nvPr>
        </p:nvSpPr>
        <p:spPr>
          <a:xfrm>
            <a:off x="274320" y="1600200"/>
            <a:ext cx="8595360" cy="4572000"/>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24937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8" name="Rectangle 7"/>
          <p:cNvSpPr/>
          <p:nvPr userDrawn="1"/>
        </p:nvSpPr>
        <p:spPr>
          <a:xfrm>
            <a:off x="0" y="1225296"/>
            <a:ext cx="9144000" cy="5632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bg1"/>
              </a:solidFill>
            </a:endParaRPr>
          </a:p>
        </p:txBody>
      </p:sp>
      <p:sp>
        <p:nvSpPr>
          <p:cNvPr id="5" name="Footer Placeholder 4"/>
          <p:cNvSpPr>
            <a:spLocks noGrp="1"/>
          </p:cNvSpPr>
          <p:nvPr>
            <p:ph type="ftr" sz="quarter" idx="11"/>
          </p:nvPr>
        </p:nvSpPr>
        <p:spPr>
          <a:xfrm>
            <a:off x="2743200" y="6356350"/>
            <a:ext cx="3657600" cy="365125"/>
          </a:xfrm>
          <a:prstGeom prst="rect">
            <a:avLst/>
          </a:prstGeom>
        </p:spPr>
        <p:txBody>
          <a:bodyPr/>
          <a:lstStyle>
            <a:lvl1pPr>
              <a:defRPr>
                <a:solidFill>
                  <a:srgbClr val="707276"/>
                </a:solidFill>
              </a:defRPr>
            </a:lvl1pPr>
          </a:lstStyle>
          <a:p>
            <a:r>
              <a:rPr lang="en-US" dirty="0" smtClean="0"/>
              <a:t>IAEA-CN-231-166</a:t>
            </a:r>
            <a:endParaRPr lang="en-US" dirty="0"/>
          </a:p>
        </p:txBody>
      </p:sp>
      <p:sp>
        <p:nvSpPr>
          <p:cNvPr id="12"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lvl1pPr>
              <a:defRPr>
                <a:solidFill>
                  <a:srgbClr val="CC7022"/>
                </a:solidFill>
              </a:defRPr>
            </a:lvl1pPr>
          </a:lstStyle>
          <a:p>
            <a:r>
              <a:rPr lang="en-US" dirty="0" smtClean="0"/>
              <a:t>Click to edit Master title style</a:t>
            </a:r>
            <a:endParaRPr lang="en-US" dirty="0"/>
          </a:p>
        </p:txBody>
      </p:sp>
      <p:sp>
        <p:nvSpPr>
          <p:cNvPr id="13"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8C7812BC-3F59-4201-B0BC-B078509E1408}" type="datetime4">
              <a:rPr lang="en-US" smtClean="0"/>
              <a:t>October 13, 2015</a:t>
            </a:fld>
            <a:endParaRPr lang="en-US" dirty="0"/>
          </a:p>
        </p:txBody>
      </p:sp>
      <p:sp>
        <p:nvSpPr>
          <p:cNvPr id="14"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15" name="Straight Connector 14"/>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2"/>
          <p:cNvSpPr>
            <a:spLocks noGrp="1"/>
          </p:cNvSpPr>
          <p:nvPr>
            <p:ph idx="1"/>
          </p:nvPr>
        </p:nvSpPr>
        <p:spPr>
          <a:xfrm>
            <a:off x="274320" y="1600200"/>
            <a:ext cx="8595360" cy="45720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marL="2286000" indent="0">
              <a:buNone/>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09957096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Color Background + 2-Column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2743200" y="6356350"/>
            <a:ext cx="3657600" cy="365125"/>
          </a:xfrm>
        </p:spPr>
        <p:txBody>
          <a:bodyPr lIns="0" tIns="0" rIns="0" bIns="0"/>
          <a:lstStyle>
            <a:lvl1pPr>
              <a:defRPr sz="900">
                <a:solidFill>
                  <a:srgbClr val="FFFFFF"/>
                </a:solidFill>
                <a:latin typeface="Arial"/>
                <a:cs typeface="Arial"/>
              </a:defRPr>
            </a:lvl1pPr>
          </a:lstStyle>
          <a:p>
            <a:r>
              <a:rPr lang="en-US" dirty="0" smtClean="0"/>
              <a:t>IAEA-CN-231-166</a:t>
            </a:r>
            <a:endParaRPr lang="en-US" dirty="0"/>
          </a:p>
        </p:txBody>
      </p:sp>
      <p:sp>
        <p:nvSpPr>
          <p:cNvPr id="14"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FFFFFF"/>
                </a:solidFill>
                <a:latin typeface="Arial"/>
                <a:cs typeface="Arial"/>
              </a:defRPr>
            </a:lvl1pPr>
          </a:lstStyle>
          <a:p>
            <a:fld id="{E21F9854-0609-4361-BAA5-CFAE349BFDB5}" type="datetime4">
              <a:rPr lang="en-US" smtClean="0"/>
              <a:t>October 13, 2015</a:t>
            </a:fld>
            <a:endParaRPr lang="en-US" dirty="0"/>
          </a:p>
        </p:txBody>
      </p:sp>
      <p:sp>
        <p:nvSpPr>
          <p:cNvPr id="15"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FFFFFF"/>
                </a:solidFill>
                <a:latin typeface="Arial"/>
                <a:cs typeface="Arial"/>
              </a:defRPr>
            </a:lvl1pPr>
          </a:lstStyle>
          <a:p>
            <a:fld id="{03722D57-58D6-9447-A6D5-A97F6C35A8FB}" type="slidenum">
              <a:rPr lang="en-US" smtClean="0"/>
              <a:pPr/>
              <a:t>‹#›</a:t>
            </a:fld>
            <a:endParaRPr lang="en-US" dirty="0"/>
          </a:p>
        </p:txBody>
      </p:sp>
      <p:sp>
        <p:nvSpPr>
          <p:cNvPr id="17"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18" name="Content Placeholder 2"/>
          <p:cNvSpPr>
            <a:spLocks noGrp="1"/>
          </p:cNvSpPr>
          <p:nvPr>
            <p:ph idx="13"/>
          </p:nvPr>
        </p:nvSpPr>
        <p:spPr>
          <a:xfrm>
            <a:off x="274320" y="1600200"/>
            <a:ext cx="4114800" cy="4572000"/>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idx="14"/>
          </p:nvPr>
        </p:nvSpPr>
        <p:spPr>
          <a:xfrm>
            <a:off x="4754880" y="1600200"/>
            <a:ext cx="4114800" cy="4572000"/>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7839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Color Background + 2-Column 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2743200" y="6356350"/>
            <a:ext cx="3657600" cy="365125"/>
          </a:xfrm>
        </p:spPr>
        <p:txBody>
          <a:bodyPr lIns="0" tIns="0" rIns="0" bIns="0"/>
          <a:lstStyle>
            <a:lvl1pPr>
              <a:defRPr sz="900">
                <a:solidFill>
                  <a:srgbClr val="FFFFFF"/>
                </a:solidFill>
                <a:latin typeface="Arial"/>
                <a:cs typeface="Arial"/>
              </a:defRPr>
            </a:lvl1pPr>
          </a:lstStyle>
          <a:p>
            <a:r>
              <a:rPr lang="en-US" dirty="0" smtClean="0"/>
              <a:t>IAEA-CN-231-166</a:t>
            </a:r>
            <a:endParaRPr lang="en-US" dirty="0"/>
          </a:p>
        </p:txBody>
      </p:sp>
      <p:sp>
        <p:nvSpPr>
          <p:cNvPr id="18"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FFFFFF"/>
                </a:solidFill>
                <a:latin typeface="Arial"/>
                <a:cs typeface="Arial"/>
              </a:defRPr>
            </a:lvl1pPr>
          </a:lstStyle>
          <a:p>
            <a:fld id="{29D02C88-F5EE-4060-A55D-BB5D1F259132}" type="datetime4">
              <a:rPr lang="en-US" smtClean="0"/>
              <a:t>October 13, 2015</a:t>
            </a:fld>
            <a:endParaRPr lang="en-US" dirty="0"/>
          </a:p>
        </p:txBody>
      </p:sp>
      <p:sp>
        <p:nvSpPr>
          <p:cNvPr id="19"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FFFFFF"/>
                </a:solidFill>
                <a:latin typeface="Arial"/>
                <a:cs typeface="Arial"/>
              </a:defRPr>
            </a:lvl1pPr>
          </a:lstStyle>
          <a:p>
            <a:fld id="{03722D57-58D6-9447-A6D5-A97F6C35A8FB}" type="slidenum">
              <a:rPr lang="en-US" smtClean="0"/>
              <a:pPr/>
              <a:t>‹#›</a:t>
            </a:fld>
            <a:endParaRPr lang="en-US" dirty="0"/>
          </a:p>
        </p:txBody>
      </p:sp>
      <p:sp>
        <p:nvSpPr>
          <p:cNvPr id="21"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22" name="Text Placeholder 2"/>
          <p:cNvSpPr>
            <a:spLocks noGrp="1"/>
          </p:cNvSpPr>
          <p:nvPr>
            <p:ph type="body" idx="1"/>
          </p:nvPr>
        </p:nvSpPr>
        <p:spPr>
          <a:xfrm>
            <a:off x="274320" y="1600200"/>
            <a:ext cx="4114800" cy="640080"/>
          </a:xfrm>
        </p:spPr>
        <p:txBody>
          <a:bodyPr lIns="0" tIns="0" rIns="0" bIns="0" anchor="t">
            <a:spAutoFit/>
          </a:bodyPr>
          <a:lstStyle>
            <a:lvl1pPr marL="0" indent="0">
              <a:buNone/>
              <a:defRPr sz="2000" b="1">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Text Placeholder 4"/>
          <p:cNvSpPr>
            <a:spLocks noGrp="1"/>
          </p:cNvSpPr>
          <p:nvPr>
            <p:ph type="body" sz="quarter" idx="3"/>
          </p:nvPr>
        </p:nvSpPr>
        <p:spPr>
          <a:xfrm>
            <a:off x="4754880" y="1600200"/>
            <a:ext cx="4114800" cy="640080"/>
          </a:xfrm>
        </p:spPr>
        <p:txBody>
          <a:bodyPr lIns="0" tIns="0" rIns="0" bIns="0" anchor="t">
            <a:spAutoFit/>
          </a:bodyPr>
          <a:lstStyle>
            <a:lvl1pPr marL="0" indent="0">
              <a:buNone/>
              <a:defRPr sz="2000" b="1">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4" name="Content Placeholder 2"/>
          <p:cNvSpPr>
            <a:spLocks noGrp="1"/>
          </p:cNvSpPr>
          <p:nvPr>
            <p:ph idx="13"/>
          </p:nvPr>
        </p:nvSpPr>
        <p:spPr>
          <a:xfrm>
            <a:off x="274320" y="2286000"/>
            <a:ext cx="4114800" cy="3886200"/>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Content Placeholder 2"/>
          <p:cNvSpPr>
            <a:spLocks noGrp="1"/>
          </p:cNvSpPr>
          <p:nvPr>
            <p:ph idx="14"/>
          </p:nvPr>
        </p:nvSpPr>
        <p:spPr>
          <a:xfrm>
            <a:off x="4754880" y="2286000"/>
            <a:ext cx="4114800" cy="3886200"/>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53944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Color Background + Picture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2743200" y="6356350"/>
            <a:ext cx="3657600" cy="365125"/>
          </a:xfrm>
        </p:spPr>
        <p:txBody>
          <a:bodyPr lIns="0" tIns="0" rIns="0" bIns="0"/>
          <a:lstStyle>
            <a:lvl1pPr>
              <a:defRPr sz="900">
                <a:solidFill>
                  <a:srgbClr val="FFFFFF"/>
                </a:solidFill>
                <a:latin typeface="Arial"/>
                <a:cs typeface="Arial"/>
              </a:defRPr>
            </a:lvl1pPr>
          </a:lstStyle>
          <a:p>
            <a:r>
              <a:rPr lang="en-US" dirty="0" smtClean="0"/>
              <a:t>IAEA-CN-231-166</a:t>
            </a:r>
            <a:endParaRPr lang="en-US" dirty="0"/>
          </a:p>
        </p:txBody>
      </p:sp>
      <p:sp>
        <p:nvSpPr>
          <p:cNvPr id="12" name="Date Placeholder 3"/>
          <p:cNvSpPr>
            <a:spLocks noGrp="1"/>
          </p:cNvSpPr>
          <p:nvPr>
            <p:ph type="dt" sz="half" idx="12"/>
          </p:nvPr>
        </p:nvSpPr>
        <p:spPr>
          <a:xfrm>
            <a:off x="6858000" y="6356350"/>
            <a:ext cx="1600200" cy="365125"/>
          </a:xfrm>
          <a:prstGeom prst="rect">
            <a:avLst/>
          </a:prstGeom>
        </p:spPr>
        <p:txBody>
          <a:bodyPr vert="horz" lIns="0" tIns="0" rIns="0" bIns="0" rtlCol="0" anchor="ctr"/>
          <a:lstStyle>
            <a:lvl1pPr algn="r">
              <a:defRPr sz="900">
                <a:solidFill>
                  <a:srgbClr val="FFFFFF"/>
                </a:solidFill>
                <a:latin typeface="Arial"/>
                <a:cs typeface="Arial"/>
              </a:defRPr>
            </a:lvl1pPr>
          </a:lstStyle>
          <a:p>
            <a:fld id="{0D1D2371-1B94-4CCE-9B88-E37A606FC977}" type="datetime4">
              <a:rPr lang="en-US" smtClean="0"/>
              <a:t>October 13, 2015</a:t>
            </a:fld>
            <a:endParaRPr lang="en-US" dirty="0"/>
          </a:p>
        </p:txBody>
      </p:sp>
      <p:sp>
        <p:nvSpPr>
          <p:cNvPr id="13"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FFFFFF"/>
                </a:solidFill>
                <a:latin typeface="Arial"/>
                <a:cs typeface="Arial"/>
              </a:defRPr>
            </a:lvl1pPr>
          </a:lstStyle>
          <a:p>
            <a:fld id="{03722D57-58D6-9447-A6D5-A97F6C35A8FB}" type="slidenum">
              <a:rPr lang="en-US" smtClean="0"/>
              <a:pPr/>
              <a:t>‹#›</a:t>
            </a:fld>
            <a:endParaRPr lang="en-US" dirty="0"/>
          </a:p>
        </p:txBody>
      </p:sp>
      <p:sp>
        <p:nvSpPr>
          <p:cNvPr id="15"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16" name="Picture Placeholder 2"/>
          <p:cNvSpPr>
            <a:spLocks noGrp="1"/>
          </p:cNvSpPr>
          <p:nvPr>
            <p:ph type="pic" idx="1"/>
          </p:nvPr>
        </p:nvSpPr>
        <p:spPr>
          <a:xfrm>
            <a:off x="274320" y="1600200"/>
            <a:ext cx="8595360" cy="3657600"/>
          </a:xfrm>
        </p:spPr>
        <p:txBody>
          <a:bodyPr lIns="0" tIns="0" rIns="0" bIns="0" anchor="ctr">
            <a:spAutoFit/>
          </a:bodyPr>
          <a:lstStyle>
            <a:lvl1pPr marL="0" indent="0" algn="ctr">
              <a:buNone/>
              <a:defRPr sz="1800" i="1">
                <a:solidFill>
                  <a:srgbClr val="FFFFFF"/>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7" name="Text Placeholder 3"/>
          <p:cNvSpPr>
            <a:spLocks noGrp="1"/>
          </p:cNvSpPr>
          <p:nvPr>
            <p:ph type="body" sz="half" idx="2"/>
          </p:nvPr>
        </p:nvSpPr>
        <p:spPr>
          <a:xfrm>
            <a:off x="274320" y="5486400"/>
            <a:ext cx="8595360" cy="685800"/>
          </a:xfrm>
        </p:spPr>
        <p:txBody>
          <a:bodyPr lIns="0" tIns="0" rIns="0" bIns="0">
            <a:spAutoFit/>
          </a:bodyPr>
          <a:lstStyle>
            <a:lvl1pPr marL="0" indent="0">
              <a:buNone/>
              <a:defRPr sz="1400">
                <a:solidFill>
                  <a:srgbClr val="FFFFFF"/>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1600552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Color Background + 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743200" y="6356350"/>
            <a:ext cx="3657600" cy="365125"/>
          </a:xfrm>
        </p:spPr>
        <p:txBody>
          <a:bodyPr lIns="0" tIns="0" rIns="0" bIns="0"/>
          <a:lstStyle>
            <a:lvl1pPr>
              <a:defRPr sz="900">
                <a:solidFill>
                  <a:srgbClr val="FFFFFF"/>
                </a:solidFill>
                <a:latin typeface="Arial"/>
                <a:cs typeface="Arial"/>
              </a:defRPr>
            </a:lvl1pPr>
          </a:lstStyle>
          <a:p>
            <a:r>
              <a:rPr lang="en-US" dirty="0" smtClean="0"/>
              <a:t>IAEA-CN-231-166</a:t>
            </a:r>
            <a:endParaRPr lang="en-US" dirty="0"/>
          </a:p>
        </p:txBody>
      </p:sp>
      <p:sp>
        <p:nvSpPr>
          <p:cNvPr id="8"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FFFFFF"/>
                </a:solidFill>
                <a:latin typeface="Arial"/>
                <a:cs typeface="Arial"/>
              </a:defRPr>
            </a:lvl1pPr>
          </a:lstStyle>
          <a:p>
            <a:fld id="{549C097E-7513-4C22-9C31-B89B40551BAF}" type="datetime4">
              <a:rPr lang="en-US" smtClean="0"/>
              <a:t>October 13, 2015</a:t>
            </a:fld>
            <a:endParaRPr lang="en-US" dirty="0"/>
          </a:p>
        </p:txBody>
      </p:sp>
      <p:sp>
        <p:nvSpPr>
          <p:cNvPr id="9"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FFFFFF"/>
                </a:solidFill>
                <a:latin typeface="Arial"/>
                <a:cs typeface="Arial"/>
              </a:defRPr>
            </a:lvl1pPr>
          </a:lstStyle>
          <a:p>
            <a:fld id="{03722D57-58D6-9447-A6D5-A97F6C35A8FB}" type="slidenum">
              <a:rPr lang="en-US" smtClean="0"/>
              <a:pPr/>
              <a:t>‹#›</a:t>
            </a:fld>
            <a:endParaRPr lang="en-US" dirty="0"/>
          </a:p>
        </p:txBody>
      </p:sp>
      <p:sp>
        <p:nvSpPr>
          <p:cNvPr id="11"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31154007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a:xfrm>
            <a:off x="2743200" y="6356350"/>
            <a:ext cx="3657600" cy="365125"/>
          </a:xfrm>
          <a:prstGeom prst="rect">
            <a:avLst/>
          </a:prstGeom>
        </p:spPr>
        <p:txBody>
          <a:bodyPr/>
          <a:lstStyle>
            <a:lvl1pPr>
              <a:defRPr>
                <a:solidFill>
                  <a:srgbClr val="707276"/>
                </a:solidFill>
              </a:defRPr>
            </a:lvl1pPr>
          </a:lstStyle>
          <a:p>
            <a:r>
              <a:rPr lang="en-US" dirty="0" smtClean="0"/>
              <a:t>IAEA-CN-231-166</a:t>
            </a:r>
            <a:endParaRPr lang="en-US" dirty="0"/>
          </a:p>
        </p:txBody>
      </p:sp>
      <p:sp>
        <p:nvSpPr>
          <p:cNvPr id="10" name="Title 1"/>
          <p:cNvSpPr>
            <a:spLocks noGrp="1"/>
          </p:cNvSpPr>
          <p:nvPr>
            <p:ph type="ctrTitle"/>
          </p:nvPr>
        </p:nvSpPr>
        <p:spPr>
          <a:xfrm>
            <a:off x="0" y="2514600"/>
            <a:ext cx="9144000" cy="1828800"/>
          </a:xfrm>
          <a:prstGeom prst="rect">
            <a:avLst/>
          </a:prstGeom>
          <a:noFill/>
          <a:ln w="25400">
            <a:noFill/>
          </a:ln>
          <a:effectLst/>
        </p:spPr>
        <p:txBody>
          <a:bodyPr lIns="274320" tIns="274320" rIns="274320" bIns="274320" anchor="ctr">
            <a:noAutofit/>
          </a:bodyPr>
          <a:lstStyle>
            <a:lvl1pPr algn="l">
              <a:defRPr sz="4400" b="1">
                <a:solidFill>
                  <a:srgbClr val="CC7022"/>
                </a:solidFill>
              </a:defRPr>
            </a:lvl1pPr>
          </a:lstStyle>
          <a:p>
            <a:r>
              <a:rPr lang="en-US" dirty="0" smtClean="0"/>
              <a:t>Click to edit Master title style</a:t>
            </a:r>
            <a:endParaRPr lang="en-US" dirty="0"/>
          </a:p>
        </p:txBody>
      </p:sp>
      <p:sp>
        <p:nvSpPr>
          <p:cNvPr id="11" name="Subtitle 2"/>
          <p:cNvSpPr>
            <a:spLocks noGrp="1"/>
          </p:cNvSpPr>
          <p:nvPr>
            <p:ph type="subTitle" idx="1" hasCustomPrompt="1"/>
          </p:nvPr>
        </p:nvSpPr>
        <p:spPr>
          <a:xfrm>
            <a:off x="274320" y="4800600"/>
            <a:ext cx="8595360" cy="457200"/>
          </a:xfrm>
          <a:prstGeom prst="rect">
            <a:avLst/>
          </a:prstGeom>
        </p:spPr>
        <p:txBody>
          <a:bodyPr anchor="t">
            <a:normAutofit/>
          </a:bodyPr>
          <a:lstStyle>
            <a:lvl1pPr marL="0" indent="0" algn="l">
              <a:spcBef>
                <a:spcPts val="0"/>
              </a:spcBef>
              <a:buNone/>
              <a:defRPr cap="all" baseline="0">
                <a:solidFill>
                  <a:srgbClr val="70727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Presenter </a:t>
            </a:r>
            <a:r>
              <a:rPr lang="en-US" dirty="0" err="1" smtClean="0"/>
              <a:t>Name(S</a:t>
            </a:r>
            <a:r>
              <a:rPr lang="en-US" dirty="0" smtClean="0"/>
              <a:t>)</a:t>
            </a:r>
          </a:p>
        </p:txBody>
      </p:sp>
      <p:sp>
        <p:nvSpPr>
          <p:cNvPr id="12" name="Text Placeholder 6"/>
          <p:cNvSpPr>
            <a:spLocks noGrp="1"/>
          </p:cNvSpPr>
          <p:nvPr>
            <p:ph type="body" sz="quarter" idx="14" hasCustomPrompt="1"/>
          </p:nvPr>
        </p:nvSpPr>
        <p:spPr>
          <a:xfrm>
            <a:off x="274320" y="5257800"/>
            <a:ext cx="8595360" cy="274320"/>
          </a:xfrm>
          <a:prstGeom prst="rect">
            <a:avLst/>
          </a:prstGeom>
        </p:spPr>
        <p:txBody>
          <a:bodyPr>
            <a:normAutofit/>
          </a:bodyPr>
          <a:lstStyle>
            <a:lvl1pPr marL="0" indent="0">
              <a:spcBef>
                <a:spcPts val="0"/>
              </a:spcBef>
              <a:buNone/>
              <a:defRPr sz="1400" baseline="0">
                <a:solidFill>
                  <a:srgbClr val="000000"/>
                </a:solidFill>
              </a:defRPr>
            </a:lvl1pPr>
          </a:lstStyle>
          <a:p>
            <a:pPr lvl="0"/>
            <a:r>
              <a:rPr lang="en-US" dirty="0" smtClean="0"/>
              <a:t>Click to add presenter organization</a:t>
            </a:r>
          </a:p>
        </p:txBody>
      </p:sp>
      <p:sp>
        <p:nvSpPr>
          <p:cNvPr id="13" name="Text Placeholder 6"/>
          <p:cNvSpPr>
            <a:spLocks noGrp="1"/>
          </p:cNvSpPr>
          <p:nvPr>
            <p:ph type="body" sz="quarter" idx="15" hasCustomPrompt="1"/>
          </p:nvPr>
        </p:nvSpPr>
        <p:spPr>
          <a:xfrm>
            <a:off x="274320" y="5540477"/>
            <a:ext cx="8595360" cy="274320"/>
          </a:xfrm>
          <a:prstGeom prst="rect">
            <a:avLst/>
          </a:prstGeom>
        </p:spPr>
        <p:txBody>
          <a:bodyPr>
            <a:normAutofit/>
          </a:bodyPr>
          <a:lstStyle>
            <a:lvl1pPr marL="0" indent="0">
              <a:spcBef>
                <a:spcPts val="0"/>
              </a:spcBef>
              <a:buNone/>
              <a:defRPr sz="1400" baseline="0">
                <a:solidFill>
                  <a:srgbClr val="000000"/>
                </a:solidFill>
              </a:defRPr>
            </a:lvl1pPr>
          </a:lstStyle>
          <a:p>
            <a:pPr lvl="0"/>
            <a:r>
              <a:rPr lang="en-US" dirty="0" smtClean="0"/>
              <a:t>Click to add presentation event or location</a:t>
            </a:r>
          </a:p>
        </p:txBody>
      </p:sp>
      <p:pic>
        <p:nvPicPr>
          <p:cNvPr id="14" name="Picture 13"/>
          <p:cNvPicPr>
            <a:picLocks noChangeAspect="1"/>
          </p:cNvPicPr>
          <p:nvPr userDrawn="1"/>
        </p:nvPicPr>
        <p:blipFill>
          <a:blip r:embed="rId2"/>
          <a:stretch>
            <a:fillRect/>
          </a:stretch>
        </p:blipFill>
        <p:spPr>
          <a:xfrm>
            <a:off x="274320" y="6400800"/>
            <a:ext cx="825500" cy="228600"/>
          </a:xfrm>
          <a:prstGeom prst="rect">
            <a:avLst/>
          </a:prstGeom>
        </p:spPr>
      </p:pic>
      <p:sp>
        <p:nvSpPr>
          <p:cNvPr id="15"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7C41E6DD-3889-40F1-A2CE-96EE4DEA9202}" type="datetime4">
              <a:rPr lang="en-US" smtClean="0"/>
              <a:t>October 13, 2015</a:t>
            </a:fld>
            <a:endParaRPr lang="en-US" dirty="0"/>
          </a:p>
        </p:txBody>
      </p:sp>
      <p:sp>
        <p:nvSpPr>
          <p:cNvPr id="16"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17" name="Straight Connector 16"/>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017852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2743200" y="6356350"/>
            <a:ext cx="3657600" cy="365125"/>
          </a:xfrm>
          <a:prstGeom prst="rect">
            <a:avLst/>
          </a:prstGeom>
        </p:spPr>
        <p:txBody>
          <a:bodyPr/>
          <a:lstStyle>
            <a:lvl1pPr>
              <a:defRPr>
                <a:solidFill>
                  <a:srgbClr val="707276"/>
                </a:solidFill>
              </a:defRPr>
            </a:lvl1pPr>
          </a:lstStyle>
          <a:p>
            <a:r>
              <a:rPr lang="en-US" dirty="0" smtClean="0"/>
              <a:t>IAEA-CN-231-166</a:t>
            </a:r>
            <a:endParaRPr lang="en-US" dirty="0"/>
          </a:p>
        </p:txBody>
      </p:sp>
      <p:sp>
        <p:nvSpPr>
          <p:cNvPr id="14"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lvl1pPr>
              <a:defRPr>
                <a:solidFill>
                  <a:srgbClr val="CC7022"/>
                </a:solidFill>
              </a:defRPr>
            </a:lvl1pPr>
          </a:lstStyle>
          <a:p>
            <a:r>
              <a:rPr lang="en-US" dirty="0" smtClean="0"/>
              <a:t>Click to edit Master title style</a:t>
            </a:r>
            <a:endParaRPr lang="en-US" dirty="0"/>
          </a:p>
        </p:txBody>
      </p:sp>
      <p:sp>
        <p:nvSpPr>
          <p:cNvPr id="15"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4A28C3EB-5567-4554-8340-E8B2DEA29C48}" type="datetime4">
              <a:rPr lang="en-US" smtClean="0"/>
              <a:t>October 13, 2015</a:t>
            </a:fld>
            <a:endParaRPr lang="en-US" dirty="0"/>
          </a:p>
        </p:txBody>
      </p:sp>
      <p:sp>
        <p:nvSpPr>
          <p:cNvPr id="16"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17" name="Straight Connector 16"/>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2"/>
          <p:cNvSpPr>
            <a:spLocks noGrp="1"/>
          </p:cNvSpPr>
          <p:nvPr>
            <p:ph idx="1"/>
          </p:nvPr>
        </p:nvSpPr>
        <p:spPr>
          <a:xfrm>
            <a:off x="274320" y="1600200"/>
            <a:ext cx="8595360" cy="45720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marL="2286000" indent="0">
              <a:buNone/>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54642546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2-Column Content">
    <p:spTree>
      <p:nvGrpSpPr>
        <p:cNvPr id="1" name=""/>
        <p:cNvGrpSpPr/>
        <p:nvPr/>
      </p:nvGrpSpPr>
      <p:grpSpPr>
        <a:xfrm>
          <a:off x="0" y="0"/>
          <a:ext cx="0" cy="0"/>
          <a:chOff x="0" y="0"/>
          <a:chExt cx="0" cy="0"/>
        </a:xfrm>
      </p:grpSpPr>
      <p:sp>
        <p:nvSpPr>
          <p:cNvPr id="16" name="Footer Placeholder 5"/>
          <p:cNvSpPr>
            <a:spLocks noGrp="1"/>
          </p:cNvSpPr>
          <p:nvPr>
            <p:ph type="ftr" sz="quarter" idx="11"/>
          </p:nvPr>
        </p:nvSpPr>
        <p:spPr>
          <a:xfrm>
            <a:off x="2743200" y="6356350"/>
            <a:ext cx="3657600" cy="365125"/>
          </a:xfrm>
          <a:prstGeom prst="rect">
            <a:avLst/>
          </a:prstGeom>
        </p:spPr>
        <p:txBody>
          <a:bodyPr/>
          <a:lstStyle/>
          <a:p>
            <a:r>
              <a:rPr lang="en-US" dirty="0" smtClean="0"/>
              <a:t>IAEA-CN-231-166</a:t>
            </a:r>
            <a:endParaRPr lang="en-US" dirty="0"/>
          </a:p>
        </p:txBody>
      </p:sp>
      <p:sp>
        <p:nvSpPr>
          <p:cNvPr id="11"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lvl1pPr>
              <a:defRPr>
                <a:solidFill>
                  <a:srgbClr val="CC7022"/>
                </a:solidFill>
              </a:defRPr>
            </a:lvl1pPr>
          </a:lstStyle>
          <a:p>
            <a:r>
              <a:rPr lang="en-US" dirty="0" smtClean="0"/>
              <a:t>Click to edit Master title style</a:t>
            </a:r>
            <a:endParaRPr lang="en-US" dirty="0"/>
          </a:p>
        </p:txBody>
      </p:sp>
      <p:sp>
        <p:nvSpPr>
          <p:cNvPr id="12"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1C5E8EB6-5D04-4020-BF42-BFF7C8163234}" type="datetime4">
              <a:rPr lang="en-US" smtClean="0"/>
              <a:t>October 13, 2015</a:t>
            </a:fld>
            <a:endParaRPr lang="en-US" dirty="0"/>
          </a:p>
        </p:txBody>
      </p:sp>
      <p:sp>
        <p:nvSpPr>
          <p:cNvPr id="18"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19" name="Straight Connector 18"/>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20" name="Content Placeholder 2"/>
          <p:cNvSpPr>
            <a:spLocks noGrp="1"/>
          </p:cNvSpPr>
          <p:nvPr>
            <p:ph sz="half" idx="1"/>
          </p:nvPr>
        </p:nvSpPr>
        <p:spPr>
          <a:xfrm>
            <a:off x="274320" y="1600200"/>
            <a:ext cx="4114800" cy="45720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2"/>
          <p:cNvSpPr>
            <a:spLocks noGrp="1"/>
          </p:cNvSpPr>
          <p:nvPr>
            <p:ph sz="half" idx="13"/>
          </p:nvPr>
        </p:nvSpPr>
        <p:spPr>
          <a:xfrm>
            <a:off x="4754880" y="1600200"/>
            <a:ext cx="4114800" cy="45720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7538625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2-Column 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2743200" y="6356350"/>
            <a:ext cx="3657600" cy="365125"/>
          </a:xfrm>
          <a:prstGeom prst="rect">
            <a:avLst/>
          </a:prstGeom>
        </p:spPr>
        <p:txBody>
          <a:bodyPr/>
          <a:lstStyle/>
          <a:p>
            <a:r>
              <a:rPr lang="en-US" dirty="0" smtClean="0"/>
              <a:t>IAEA-CN-231-166</a:t>
            </a:r>
            <a:endParaRPr lang="en-US" dirty="0"/>
          </a:p>
        </p:txBody>
      </p:sp>
      <p:sp>
        <p:nvSpPr>
          <p:cNvPr id="15"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lvl1pPr>
              <a:defRPr>
                <a:solidFill>
                  <a:srgbClr val="CC7022"/>
                </a:solidFill>
              </a:defRPr>
            </a:lvl1pPr>
          </a:lstStyle>
          <a:p>
            <a:r>
              <a:rPr lang="en-US" dirty="0" smtClean="0"/>
              <a:t>Click to edit Master title style</a:t>
            </a:r>
            <a:endParaRPr lang="en-US" dirty="0"/>
          </a:p>
        </p:txBody>
      </p:sp>
      <p:sp>
        <p:nvSpPr>
          <p:cNvPr id="16"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519598D5-9A2A-41E9-93F4-C4B7C5315FC5}" type="datetime4">
              <a:rPr lang="en-US" smtClean="0"/>
              <a:t>October 13, 2015</a:t>
            </a:fld>
            <a:endParaRPr lang="en-US" dirty="0"/>
          </a:p>
        </p:txBody>
      </p:sp>
      <p:sp>
        <p:nvSpPr>
          <p:cNvPr id="17"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18" name="Straight Connector 17"/>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19" name="Content Placeholder 2"/>
          <p:cNvSpPr>
            <a:spLocks noGrp="1"/>
          </p:cNvSpPr>
          <p:nvPr>
            <p:ph sz="half" idx="13"/>
          </p:nvPr>
        </p:nvSpPr>
        <p:spPr>
          <a:xfrm>
            <a:off x="274320" y="2286000"/>
            <a:ext cx="4114800" cy="38862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2"/>
          <p:cNvSpPr>
            <a:spLocks noGrp="1"/>
          </p:cNvSpPr>
          <p:nvPr>
            <p:ph sz="half" idx="14"/>
          </p:nvPr>
        </p:nvSpPr>
        <p:spPr>
          <a:xfrm>
            <a:off x="4754880" y="2286000"/>
            <a:ext cx="4114800" cy="38862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2"/>
          <p:cNvSpPr>
            <a:spLocks noGrp="1"/>
          </p:cNvSpPr>
          <p:nvPr>
            <p:ph type="body" idx="1"/>
          </p:nvPr>
        </p:nvSpPr>
        <p:spPr>
          <a:xfrm>
            <a:off x="274320" y="1600200"/>
            <a:ext cx="41148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2" name="Text Placeholder 4"/>
          <p:cNvSpPr>
            <a:spLocks noGrp="1"/>
          </p:cNvSpPr>
          <p:nvPr>
            <p:ph type="body" sz="quarter" idx="3"/>
          </p:nvPr>
        </p:nvSpPr>
        <p:spPr>
          <a:xfrm>
            <a:off x="4754880" y="1600200"/>
            <a:ext cx="41148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106423843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Picture with Captio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743200" y="6356350"/>
            <a:ext cx="3657600" cy="365125"/>
          </a:xfrm>
          <a:prstGeom prst="rect">
            <a:avLst/>
          </a:prstGeom>
        </p:spPr>
        <p:txBody>
          <a:bodyPr/>
          <a:lstStyle/>
          <a:p>
            <a:r>
              <a:rPr lang="en-US" dirty="0" smtClean="0"/>
              <a:t>IAEA-CN-231-166</a:t>
            </a:r>
            <a:endParaRPr lang="en-US" dirty="0"/>
          </a:p>
        </p:txBody>
      </p:sp>
      <p:sp>
        <p:nvSpPr>
          <p:cNvPr id="11"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lvl1pPr>
              <a:defRPr>
                <a:solidFill>
                  <a:srgbClr val="CC7022"/>
                </a:solidFill>
              </a:defRPr>
            </a:lvl1pPr>
          </a:lstStyle>
          <a:p>
            <a:r>
              <a:rPr lang="en-US" dirty="0" smtClean="0"/>
              <a:t>Click to edit Master title style</a:t>
            </a:r>
            <a:endParaRPr lang="en-US" dirty="0"/>
          </a:p>
        </p:txBody>
      </p:sp>
      <p:sp>
        <p:nvSpPr>
          <p:cNvPr id="12" name="Date Placeholder 3"/>
          <p:cNvSpPr>
            <a:spLocks noGrp="1"/>
          </p:cNvSpPr>
          <p:nvPr>
            <p:ph type="dt" sz="half" idx="1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645960CF-90A8-4508-AB2A-033DE28D8CB2}" type="datetime4">
              <a:rPr lang="en-US" smtClean="0"/>
              <a:t>October 13, 2015</a:t>
            </a:fld>
            <a:endParaRPr lang="en-US" dirty="0"/>
          </a:p>
        </p:txBody>
      </p:sp>
      <p:sp>
        <p:nvSpPr>
          <p:cNvPr id="13"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14" name="Straight Connector 13"/>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15" name="Picture Placeholder 2"/>
          <p:cNvSpPr>
            <a:spLocks noGrp="1"/>
          </p:cNvSpPr>
          <p:nvPr>
            <p:ph type="pic" idx="1"/>
          </p:nvPr>
        </p:nvSpPr>
        <p:spPr>
          <a:xfrm>
            <a:off x="274320" y="1600200"/>
            <a:ext cx="8595360" cy="3657600"/>
          </a:xfrm>
        </p:spPr>
        <p:txBody>
          <a:bodyPr lIns="0" tIns="0" rIns="0" bIns="0" anchor="ctr">
            <a:sp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6" name="Text Placeholder 3"/>
          <p:cNvSpPr>
            <a:spLocks noGrp="1"/>
          </p:cNvSpPr>
          <p:nvPr>
            <p:ph type="body" sz="half" idx="2"/>
          </p:nvPr>
        </p:nvSpPr>
        <p:spPr>
          <a:xfrm>
            <a:off x="274320" y="5486400"/>
            <a:ext cx="8595360" cy="685800"/>
          </a:xfrm>
        </p:spPr>
        <p:txBody>
          <a:bodyPr lIns="0" tIns="0" rIns="0" bIns="0">
            <a:sp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70641378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743200" y="6356350"/>
            <a:ext cx="3657600" cy="365125"/>
          </a:xfrm>
          <a:prstGeom prst="rect">
            <a:avLst/>
          </a:prstGeom>
        </p:spPr>
        <p:txBody>
          <a:bodyPr/>
          <a:lstStyle/>
          <a:p>
            <a:r>
              <a:rPr lang="en-US" dirty="0" smtClean="0"/>
              <a:t>IAEA-CN-231-166</a:t>
            </a:r>
            <a:endParaRPr lang="en-US" dirty="0"/>
          </a:p>
        </p:txBody>
      </p:sp>
      <p:sp>
        <p:nvSpPr>
          <p:cNvPr id="7"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lvl1pPr>
              <a:defRPr>
                <a:solidFill>
                  <a:srgbClr val="CC7022"/>
                </a:solidFill>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CA634F86-A4DC-4228-9445-419789E466FD}" type="datetime4">
              <a:rPr lang="en-US" smtClean="0"/>
              <a:t>October 13, 2015</a:t>
            </a:fld>
            <a:endParaRPr lang="en-US" dirty="0"/>
          </a:p>
        </p:txBody>
      </p:sp>
      <p:sp>
        <p:nvSpPr>
          <p:cNvPr id="9"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10" name="Straight Connector 9"/>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50762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2-Column Content">
    <p:spTree>
      <p:nvGrpSpPr>
        <p:cNvPr id="1" name=""/>
        <p:cNvGrpSpPr/>
        <p:nvPr/>
      </p:nvGrpSpPr>
      <p:grpSpPr>
        <a:xfrm>
          <a:off x="0" y="0"/>
          <a:ext cx="0" cy="0"/>
          <a:chOff x="0" y="0"/>
          <a:chExt cx="0" cy="0"/>
        </a:xfrm>
      </p:grpSpPr>
      <p:sp>
        <p:nvSpPr>
          <p:cNvPr id="10" name="Rectangle 9"/>
          <p:cNvSpPr/>
          <p:nvPr userDrawn="1"/>
        </p:nvSpPr>
        <p:spPr>
          <a:xfrm>
            <a:off x="0" y="1225296"/>
            <a:ext cx="9144000" cy="5632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bg1"/>
              </a:solidFill>
            </a:endParaRPr>
          </a:p>
        </p:txBody>
      </p:sp>
      <p:sp>
        <p:nvSpPr>
          <p:cNvPr id="6" name="Footer Placeholder 5"/>
          <p:cNvSpPr>
            <a:spLocks noGrp="1"/>
          </p:cNvSpPr>
          <p:nvPr>
            <p:ph type="ftr" sz="quarter" idx="11"/>
          </p:nvPr>
        </p:nvSpPr>
        <p:spPr>
          <a:xfrm>
            <a:off x="2743200" y="6356350"/>
            <a:ext cx="3657600" cy="365125"/>
          </a:xfrm>
          <a:prstGeom prst="rect">
            <a:avLst/>
          </a:prstGeom>
        </p:spPr>
        <p:txBody>
          <a:bodyPr/>
          <a:lstStyle/>
          <a:p>
            <a:r>
              <a:rPr lang="en-US" dirty="0" smtClean="0"/>
              <a:t>IAEA-CN-231-166</a:t>
            </a:r>
            <a:endParaRPr lang="en-US" dirty="0"/>
          </a:p>
        </p:txBody>
      </p:sp>
      <p:sp>
        <p:nvSpPr>
          <p:cNvPr id="14"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lvl1pPr>
              <a:defRPr>
                <a:solidFill>
                  <a:srgbClr val="CC7022"/>
                </a:solidFill>
              </a:defRPr>
            </a:lvl1pPr>
          </a:lstStyle>
          <a:p>
            <a:r>
              <a:rPr lang="en-US" dirty="0" smtClean="0"/>
              <a:t>Click to edit Master title style</a:t>
            </a:r>
            <a:endParaRPr lang="en-US" dirty="0"/>
          </a:p>
        </p:txBody>
      </p:sp>
      <p:sp>
        <p:nvSpPr>
          <p:cNvPr id="15"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617FC0A6-E487-4CE4-835D-CC8D24036386}" type="datetime4">
              <a:rPr lang="en-US" smtClean="0"/>
              <a:t>October 13, 2015</a:t>
            </a:fld>
            <a:endParaRPr lang="en-US" dirty="0"/>
          </a:p>
        </p:txBody>
      </p:sp>
      <p:sp>
        <p:nvSpPr>
          <p:cNvPr id="16"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17" name="Straight Connector 16"/>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2"/>
          <p:cNvSpPr>
            <a:spLocks noGrp="1"/>
          </p:cNvSpPr>
          <p:nvPr>
            <p:ph sz="half" idx="1"/>
          </p:nvPr>
        </p:nvSpPr>
        <p:spPr>
          <a:xfrm>
            <a:off x="274320" y="1600200"/>
            <a:ext cx="4114800" cy="45720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sz="half" idx="13"/>
          </p:nvPr>
        </p:nvSpPr>
        <p:spPr>
          <a:xfrm>
            <a:off x="4754880" y="1600200"/>
            <a:ext cx="4114800" cy="45720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82350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2-Column Comparison">
    <p:spTree>
      <p:nvGrpSpPr>
        <p:cNvPr id="1" name=""/>
        <p:cNvGrpSpPr/>
        <p:nvPr/>
      </p:nvGrpSpPr>
      <p:grpSpPr>
        <a:xfrm>
          <a:off x="0" y="0"/>
          <a:ext cx="0" cy="0"/>
          <a:chOff x="0" y="0"/>
          <a:chExt cx="0" cy="0"/>
        </a:xfrm>
      </p:grpSpPr>
      <p:sp>
        <p:nvSpPr>
          <p:cNvPr id="12" name="Rectangle 11"/>
          <p:cNvSpPr/>
          <p:nvPr userDrawn="1"/>
        </p:nvSpPr>
        <p:spPr>
          <a:xfrm>
            <a:off x="0" y="1225296"/>
            <a:ext cx="9144000" cy="5632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bg1"/>
              </a:solidFill>
            </a:endParaRPr>
          </a:p>
        </p:txBody>
      </p:sp>
      <p:sp>
        <p:nvSpPr>
          <p:cNvPr id="8" name="Footer Placeholder 7"/>
          <p:cNvSpPr>
            <a:spLocks noGrp="1"/>
          </p:cNvSpPr>
          <p:nvPr>
            <p:ph type="ftr" sz="quarter" idx="11"/>
          </p:nvPr>
        </p:nvSpPr>
        <p:spPr>
          <a:xfrm>
            <a:off x="2743200" y="6356350"/>
            <a:ext cx="3657600" cy="365125"/>
          </a:xfrm>
          <a:prstGeom prst="rect">
            <a:avLst/>
          </a:prstGeom>
        </p:spPr>
        <p:txBody>
          <a:bodyPr/>
          <a:lstStyle/>
          <a:p>
            <a:r>
              <a:rPr lang="en-US" dirty="0" smtClean="0"/>
              <a:t>IAEA-CN-231-166</a:t>
            </a:r>
            <a:endParaRPr lang="en-US" dirty="0"/>
          </a:p>
        </p:txBody>
      </p:sp>
      <p:sp>
        <p:nvSpPr>
          <p:cNvPr id="18"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lvl1pPr>
              <a:defRPr>
                <a:solidFill>
                  <a:srgbClr val="CC7022"/>
                </a:solidFill>
              </a:defRPr>
            </a:lvl1pPr>
          </a:lstStyle>
          <a:p>
            <a:r>
              <a:rPr lang="en-US" dirty="0" smtClean="0"/>
              <a:t>Click to edit Master title style</a:t>
            </a:r>
            <a:endParaRPr lang="en-US" dirty="0"/>
          </a:p>
        </p:txBody>
      </p:sp>
      <p:sp>
        <p:nvSpPr>
          <p:cNvPr id="19"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66DA63D3-184D-422A-82C0-1DA47A284D6A}" type="datetime4">
              <a:rPr lang="en-US" smtClean="0"/>
              <a:t>October 13, 2015</a:t>
            </a:fld>
            <a:endParaRPr lang="en-US" dirty="0"/>
          </a:p>
        </p:txBody>
      </p:sp>
      <p:sp>
        <p:nvSpPr>
          <p:cNvPr id="20"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21" name="Straight Connector 20"/>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22" name="Content Placeholder 2"/>
          <p:cNvSpPr>
            <a:spLocks noGrp="1"/>
          </p:cNvSpPr>
          <p:nvPr>
            <p:ph sz="half" idx="13"/>
          </p:nvPr>
        </p:nvSpPr>
        <p:spPr>
          <a:xfrm>
            <a:off x="274320" y="2286000"/>
            <a:ext cx="4114800" cy="38862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2"/>
          <p:cNvSpPr>
            <a:spLocks noGrp="1"/>
          </p:cNvSpPr>
          <p:nvPr>
            <p:ph sz="half" idx="14"/>
          </p:nvPr>
        </p:nvSpPr>
        <p:spPr>
          <a:xfrm>
            <a:off x="4754880" y="2286000"/>
            <a:ext cx="4114800" cy="38862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ext Placeholder 2"/>
          <p:cNvSpPr>
            <a:spLocks noGrp="1"/>
          </p:cNvSpPr>
          <p:nvPr>
            <p:ph type="body" idx="1"/>
          </p:nvPr>
        </p:nvSpPr>
        <p:spPr>
          <a:xfrm>
            <a:off x="274320" y="1600200"/>
            <a:ext cx="41148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5" name="Text Placeholder 4"/>
          <p:cNvSpPr>
            <a:spLocks noGrp="1"/>
          </p:cNvSpPr>
          <p:nvPr>
            <p:ph type="body" sz="quarter" idx="3"/>
          </p:nvPr>
        </p:nvSpPr>
        <p:spPr>
          <a:xfrm>
            <a:off x="4754880" y="1600200"/>
            <a:ext cx="41148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4674082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Picture with Caption">
    <p:spTree>
      <p:nvGrpSpPr>
        <p:cNvPr id="1" name=""/>
        <p:cNvGrpSpPr/>
        <p:nvPr/>
      </p:nvGrpSpPr>
      <p:grpSpPr>
        <a:xfrm>
          <a:off x="0" y="0"/>
          <a:ext cx="0" cy="0"/>
          <a:chOff x="0" y="0"/>
          <a:chExt cx="0" cy="0"/>
        </a:xfrm>
      </p:grpSpPr>
      <p:sp>
        <p:nvSpPr>
          <p:cNvPr id="10" name="Rectangle 9"/>
          <p:cNvSpPr/>
          <p:nvPr userDrawn="1"/>
        </p:nvSpPr>
        <p:spPr>
          <a:xfrm>
            <a:off x="0" y="1225296"/>
            <a:ext cx="9144000" cy="5632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bg1"/>
              </a:solidFill>
            </a:endParaRPr>
          </a:p>
        </p:txBody>
      </p:sp>
      <p:sp>
        <p:nvSpPr>
          <p:cNvPr id="4" name="Footer Placeholder 3"/>
          <p:cNvSpPr>
            <a:spLocks noGrp="1"/>
          </p:cNvSpPr>
          <p:nvPr>
            <p:ph type="ftr" sz="quarter" idx="11"/>
          </p:nvPr>
        </p:nvSpPr>
        <p:spPr>
          <a:xfrm>
            <a:off x="2743200" y="6356350"/>
            <a:ext cx="3657600" cy="365125"/>
          </a:xfrm>
          <a:prstGeom prst="rect">
            <a:avLst/>
          </a:prstGeom>
        </p:spPr>
        <p:txBody>
          <a:bodyPr/>
          <a:lstStyle/>
          <a:p>
            <a:r>
              <a:rPr lang="en-US" dirty="0" smtClean="0"/>
              <a:t>IAEA-CN-231-166</a:t>
            </a:r>
            <a:endParaRPr lang="en-US" dirty="0"/>
          </a:p>
        </p:txBody>
      </p:sp>
      <p:sp>
        <p:nvSpPr>
          <p:cNvPr id="14"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lvl1pPr>
              <a:defRPr>
                <a:solidFill>
                  <a:srgbClr val="CC7022"/>
                </a:solidFill>
              </a:defRPr>
            </a:lvl1pPr>
          </a:lstStyle>
          <a:p>
            <a:r>
              <a:rPr lang="en-US" dirty="0" smtClean="0"/>
              <a:t>Click to edit Master title style</a:t>
            </a:r>
            <a:endParaRPr lang="en-US" dirty="0"/>
          </a:p>
        </p:txBody>
      </p:sp>
      <p:sp>
        <p:nvSpPr>
          <p:cNvPr id="15" name="Date Placeholder 3"/>
          <p:cNvSpPr>
            <a:spLocks noGrp="1"/>
          </p:cNvSpPr>
          <p:nvPr>
            <p:ph type="dt" sz="half" idx="1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645E9F14-CEF5-48B6-BE86-0F3B675F9E06}" type="datetime4">
              <a:rPr lang="en-US" smtClean="0"/>
              <a:t>October 13, 2015</a:t>
            </a:fld>
            <a:endParaRPr lang="en-US" dirty="0"/>
          </a:p>
        </p:txBody>
      </p:sp>
      <p:sp>
        <p:nvSpPr>
          <p:cNvPr id="16"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17" name="Straight Connector 16"/>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18" name="Picture Placeholder 2"/>
          <p:cNvSpPr>
            <a:spLocks noGrp="1"/>
          </p:cNvSpPr>
          <p:nvPr>
            <p:ph type="pic" idx="1"/>
          </p:nvPr>
        </p:nvSpPr>
        <p:spPr>
          <a:xfrm>
            <a:off x="274320" y="1600200"/>
            <a:ext cx="8595360" cy="3657600"/>
          </a:xfrm>
        </p:spPr>
        <p:txBody>
          <a:bodyPr lIns="0" tIns="0" rIns="0" bIns="0" anchor="ctr">
            <a:sp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9" name="Text Placeholder 3"/>
          <p:cNvSpPr>
            <a:spLocks noGrp="1"/>
          </p:cNvSpPr>
          <p:nvPr>
            <p:ph type="body" sz="half" idx="2"/>
          </p:nvPr>
        </p:nvSpPr>
        <p:spPr>
          <a:xfrm>
            <a:off x="274320" y="5486400"/>
            <a:ext cx="8595360" cy="685800"/>
          </a:xfrm>
        </p:spPr>
        <p:txBody>
          <a:bodyPr lIns="0" tIns="0" rIns="0" bIns="0">
            <a:sp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8813008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Rectangle 7"/>
          <p:cNvSpPr/>
          <p:nvPr userDrawn="1"/>
        </p:nvSpPr>
        <p:spPr>
          <a:xfrm>
            <a:off x="0" y="1225296"/>
            <a:ext cx="9144000" cy="5632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bg1"/>
              </a:solidFill>
            </a:endParaRPr>
          </a:p>
        </p:txBody>
      </p:sp>
      <p:sp>
        <p:nvSpPr>
          <p:cNvPr id="3" name="Footer Placeholder 2"/>
          <p:cNvSpPr>
            <a:spLocks noGrp="1"/>
          </p:cNvSpPr>
          <p:nvPr>
            <p:ph type="ftr" sz="quarter" idx="11"/>
          </p:nvPr>
        </p:nvSpPr>
        <p:spPr>
          <a:xfrm>
            <a:off x="2743200" y="6356350"/>
            <a:ext cx="3657600" cy="365125"/>
          </a:xfrm>
          <a:prstGeom prst="rect">
            <a:avLst/>
          </a:prstGeom>
        </p:spPr>
        <p:txBody>
          <a:bodyPr/>
          <a:lstStyle/>
          <a:p>
            <a:r>
              <a:rPr lang="en-US" dirty="0" smtClean="0"/>
              <a:t>IAEA-CN-231-166</a:t>
            </a:r>
            <a:endParaRPr lang="en-US" dirty="0"/>
          </a:p>
        </p:txBody>
      </p:sp>
      <p:sp>
        <p:nvSpPr>
          <p:cNvPr id="10"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lvl1pPr>
              <a:defRPr>
                <a:solidFill>
                  <a:srgbClr val="CC7022"/>
                </a:solidFill>
              </a:defRPr>
            </a:lvl1pPr>
          </a:lstStyle>
          <a:p>
            <a:r>
              <a:rPr lang="en-US" dirty="0" smtClean="0"/>
              <a:t>Click to edit Master title style</a:t>
            </a:r>
            <a:endParaRPr lang="en-US" dirty="0"/>
          </a:p>
        </p:txBody>
      </p:sp>
      <p:sp>
        <p:nvSpPr>
          <p:cNvPr id="11"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EEA5496C-2C8E-49A0-A2B8-A7ADF36E2D66}" type="datetime4">
              <a:rPr lang="en-US" smtClean="0"/>
              <a:t>October 13, 2015</a:t>
            </a:fld>
            <a:endParaRPr lang="en-US" dirty="0"/>
          </a:p>
        </p:txBody>
      </p:sp>
      <p:sp>
        <p:nvSpPr>
          <p:cNvPr id="12"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13" name="Straight Connector 12"/>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79457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Color Backgroun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743200" y="6356350"/>
            <a:ext cx="3657600" cy="365125"/>
          </a:xfrm>
          <a:prstGeom prst="rect">
            <a:avLst/>
          </a:prstGeom>
        </p:spPr>
        <p:txBody>
          <a:bodyPr/>
          <a:lstStyle/>
          <a:p>
            <a:r>
              <a:rPr lang="en-US" dirty="0" smtClean="0"/>
              <a:t>IAEA-CN-231-166</a:t>
            </a:r>
            <a:endParaRPr lang="en-US" dirty="0"/>
          </a:p>
        </p:txBody>
      </p:sp>
      <p:sp>
        <p:nvSpPr>
          <p:cNvPr id="12" name="Content Placeholder 2"/>
          <p:cNvSpPr>
            <a:spLocks noGrp="1"/>
          </p:cNvSpPr>
          <p:nvPr>
            <p:ph idx="1"/>
          </p:nvPr>
        </p:nvSpPr>
        <p:spPr>
          <a:xfrm>
            <a:off x="274320" y="1600200"/>
            <a:ext cx="8595360" cy="4572000"/>
          </a:xfrm>
        </p:spPr>
        <p:txBody>
          <a:bodyPr lIns="0" tIns="0" rIns="0" bIns="0">
            <a:spAutoFit/>
          </a:bodyPr>
          <a:lstStyle>
            <a:lvl1pPr>
              <a:defRPr sz="2000">
                <a:solidFill>
                  <a:srgbClr val="242424"/>
                </a:solidFill>
                <a:latin typeface="Arial"/>
                <a:cs typeface="Arial"/>
              </a:defRPr>
            </a:lvl1pPr>
            <a:lvl2pPr>
              <a:defRPr sz="1800">
                <a:solidFill>
                  <a:srgbClr val="242424"/>
                </a:solidFill>
                <a:latin typeface="Arial"/>
                <a:cs typeface="Arial"/>
              </a:defRPr>
            </a:lvl2pPr>
            <a:lvl3pPr>
              <a:defRPr sz="1600">
                <a:solidFill>
                  <a:srgbClr val="242424"/>
                </a:solidFill>
                <a:latin typeface="Arial"/>
                <a:cs typeface="Arial"/>
              </a:defRPr>
            </a:lvl3pPr>
            <a:lvl4pPr>
              <a:defRPr sz="1400">
                <a:solidFill>
                  <a:srgbClr val="242424"/>
                </a:solidFill>
                <a:latin typeface="Arial"/>
                <a:cs typeface="Arial"/>
              </a:defRPr>
            </a:lvl4pPr>
            <a:lvl5pPr>
              <a:defRPr sz="1400">
                <a:solidFill>
                  <a:srgbClr val="242424"/>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lvl1pPr>
              <a:defRPr>
                <a:solidFill>
                  <a:srgbClr val="CC7022"/>
                </a:solidFill>
              </a:defRPr>
            </a:lvl1pPr>
          </a:lstStyle>
          <a:p>
            <a:r>
              <a:rPr lang="en-US" dirty="0" smtClean="0"/>
              <a:t>Click to edit Master title style</a:t>
            </a:r>
            <a:endParaRPr lang="en-US" dirty="0"/>
          </a:p>
        </p:txBody>
      </p:sp>
      <p:sp>
        <p:nvSpPr>
          <p:cNvPr id="10"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7A220BBC-7E92-45A6-9ABC-387CDCD17693}" type="datetime4">
              <a:rPr lang="en-US" smtClean="0"/>
              <a:t>October 13, 2015</a:t>
            </a:fld>
            <a:endParaRPr lang="en-US" dirty="0"/>
          </a:p>
        </p:txBody>
      </p:sp>
      <p:sp>
        <p:nvSpPr>
          <p:cNvPr id="13"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spTree>
    <p:extLst>
      <p:ext uri="{BB962C8B-B14F-4D97-AF65-F5344CB8AC3E}">
        <p14:creationId xmlns:p14="http://schemas.microsoft.com/office/powerpoint/2010/main" val="31435917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Color Background + 2-Column Conten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743200" y="6356350"/>
            <a:ext cx="3657600" cy="365125"/>
          </a:xfrm>
          <a:prstGeom prst="rect">
            <a:avLst/>
          </a:prstGeom>
        </p:spPr>
        <p:txBody>
          <a:bodyPr/>
          <a:lstStyle/>
          <a:p>
            <a:r>
              <a:rPr lang="en-US" dirty="0" smtClean="0"/>
              <a:t>IAEA-CN-231-166</a:t>
            </a:r>
            <a:endParaRPr lang="en-US" dirty="0"/>
          </a:p>
        </p:txBody>
      </p:sp>
      <p:sp>
        <p:nvSpPr>
          <p:cNvPr id="12"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lvl1pPr>
              <a:defRPr>
                <a:solidFill>
                  <a:srgbClr val="CC7022"/>
                </a:solidFill>
              </a:defRPr>
            </a:lvl1pPr>
          </a:lstStyle>
          <a:p>
            <a:r>
              <a:rPr lang="en-US" dirty="0" smtClean="0"/>
              <a:t>Click to edit Master title style</a:t>
            </a:r>
            <a:endParaRPr lang="en-US" dirty="0"/>
          </a:p>
        </p:txBody>
      </p:sp>
      <p:sp>
        <p:nvSpPr>
          <p:cNvPr id="13" name="Date Placeholder 3"/>
          <p:cNvSpPr>
            <a:spLocks noGrp="1"/>
          </p:cNvSpPr>
          <p:nvPr>
            <p:ph type="dt" sz="half" idx="1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A437068F-8203-494F-B624-27F9E1F1C9E9}" type="datetime4">
              <a:rPr lang="en-US" smtClean="0"/>
              <a:t>October 13, 2015</a:t>
            </a:fld>
            <a:endParaRPr lang="en-US" dirty="0"/>
          </a:p>
        </p:txBody>
      </p:sp>
      <p:sp>
        <p:nvSpPr>
          <p:cNvPr id="14"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sp>
        <p:nvSpPr>
          <p:cNvPr id="16" name="Content Placeholder 2"/>
          <p:cNvSpPr>
            <a:spLocks noGrp="1"/>
          </p:cNvSpPr>
          <p:nvPr>
            <p:ph sz="half" idx="1"/>
          </p:nvPr>
        </p:nvSpPr>
        <p:spPr>
          <a:xfrm>
            <a:off x="274320" y="1600200"/>
            <a:ext cx="4114800" cy="45720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half" idx="13"/>
          </p:nvPr>
        </p:nvSpPr>
        <p:spPr>
          <a:xfrm>
            <a:off x="4754880" y="1600200"/>
            <a:ext cx="4114800" cy="45720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93710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Color Background + 2-Column Comparison">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743200" y="6356350"/>
            <a:ext cx="3657600" cy="365125"/>
          </a:xfrm>
          <a:prstGeom prst="rect">
            <a:avLst/>
          </a:prstGeom>
        </p:spPr>
        <p:txBody>
          <a:bodyPr/>
          <a:lstStyle/>
          <a:p>
            <a:r>
              <a:rPr lang="en-US" dirty="0" smtClean="0"/>
              <a:t>IAEA-CN-231-166</a:t>
            </a:r>
            <a:endParaRPr lang="en-US" dirty="0"/>
          </a:p>
        </p:txBody>
      </p:sp>
      <p:sp>
        <p:nvSpPr>
          <p:cNvPr id="13"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lvl1pPr>
              <a:defRPr>
                <a:solidFill>
                  <a:srgbClr val="CC7022"/>
                </a:solidFill>
              </a:defRPr>
            </a:lvl1pPr>
          </a:lstStyle>
          <a:p>
            <a:r>
              <a:rPr lang="en-US" dirty="0" smtClean="0"/>
              <a:t>Click to edit Master title style</a:t>
            </a:r>
            <a:endParaRPr lang="en-US" dirty="0"/>
          </a:p>
        </p:txBody>
      </p:sp>
      <p:sp>
        <p:nvSpPr>
          <p:cNvPr id="18" name="Date Placeholder 3"/>
          <p:cNvSpPr>
            <a:spLocks noGrp="1"/>
          </p:cNvSpPr>
          <p:nvPr>
            <p:ph type="dt" sz="half" idx="1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16C4193A-B3BF-42E5-B3F1-1A2666701B52}" type="datetime4">
              <a:rPr lang="en-US" smtClean="0"/>
              <a:t>October 13, 2015</a:t>
            </a:fld>
            <a:endParaRPr lang="en-US" dirty="0"/>
          </a:p>
        </p:txBody>
      </p:sp>
      <p:sp>
        <p:nvSpPr>
          <p:cNvPr id="19" name="Slide Number Placeholder 5"/>
          <p:cNvSpPr>
            <a:spLocks noGrp="1"/>
          </p:cNvSpPr>
          <p:nvPr>
            <p:ph type="sldNum" sz="quarter" idx="13"/>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sp>
        <p:nvSpPr>
          <p:cNvPr id="21" name="Content Placeholder 2"/>
          <p:cNvSpPr>
            <a:spLocks noGrp="1"/>
          </p:cNvSpPr>
          <p:nvPr>
            <p:ph sz="half" idx="14"/>
          </p:nvPr>
        </p:nvSpPr>
        <p:spPr>
          <a:xfrm>
            <a:off x="274320" y="2286000"/>
            <a:ext cx="4114800" cy="38862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2"/>
          <p:cNvSpPr>
            <a:spLocks noGrp="1"/>
          </p:cNvSpPr>
          <p:nvPr>
            <p:ph sz="half" idx="15"/>
          </p:nvPr>
        </p:nvSpPr>
        <p:spPr>
          <a:xfrm>
            <a:off x="4754880" y="2286000"/>
            <a:ext cx="4114800" cy="38862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Text Placeholder 2"/>
          <p:cNvSpPr>
            <a:spLocks noGrp="1"/>
          </p:cNvSpPr>
          <p:nvPr>
            <p:ph type="body" idx="1"/>
          </p:nvPr>
        </p:nvSpPr>
        <p:spPr>
          <a:xfrm>
            <a:off x="274320" y="1600200"/>
            <a:ext cx="41148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4" name="Text Placeholder 4"/>
          <p:cNvSpPr>
            <a:spLocks noGrp="1"/>
          </p:cNvSpPr>
          <p:nvPr>
            <p:ph type="body" sz="quarter" idx="3"/>
          </p:nvPr>
        </p:nvSpPr>
        <p:spPr>
          <a:xfrm>
            <a:off x="4754880" y="1600200"/>
            <a:ext cx="41148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453765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8.jpg"/><Relationship Id="rId18" Type="http://schemas.openxmlformats.org/officeDocument/2006/relationships/image" Target="../media/image6.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9.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26.xml"/><Relationship Id="rId7" Type="http://schemas.openxmlformats.org/officeDocument/2006/relationships/theme" Target="../theme/theme3.xml"/><Relationship Id="rId12"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5.png"/><Relationship Id="rId5" Type="http://schemas.openxmlformats.org/officeDocument/2006/relationships/slideLayout" Target="../slideLayouts/slideLayout28.xml"/><Relationship Id="rId10" Type="http://schemas.openxmlformats.org/officeDocument/2006/relationships/image" Target="../media/image4.png"/><Relationship Id="rId4" Type="http://schemas.openxmlformats.org/officeDocument/2006/relationships/slideLayout" Target="../slideLayouts/slideLayout27.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latinum_PowerPoint_Background_08-19-2011.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14" name="Text Placeholder 2"/>
          <p:cNvSpPr>
            <a:spLocks noGrp="1"/>
          </p:cNvSpPr>
          <p:nvPr>
            <p:ph type="body" idx="1"/>
          </p:nvPr>
        </p:nvSpPr>
        <p:spPr>
          <a:xfrm>
            <a:off x="274320" y="1600200"/>
            <a:ext cx="8595360" cy="45720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87365B66-0257-41CD-975C-EE5D2F25A41D}" type="datetime4">
              <a:rPr lang="en-US" smtClean="0"/>
              <a:t>October 13, 2015</a:t>
            </a:fld>
            <a:endParaRPr lang="en-US" dirty="0"/>
          </a:p>
        </p:txBody>
      </p:sp>
      <p:sp>
        <p:nvSpPr>
          <p:cNvPr id="16" name="Footer Placeholder 4"/>
          <p:cNvSpPr>
            <a:spLocks noGrp="1"/>
          </p:cNvSpPr>
          <p:nvPr>
            <p:ph type="ftr" sz="quarter" idx="3"/>
          </p:nvPr>
        </p:nvSpPr>
        <p:spPr>
          <a:xfrm>
            <a:off x="2743200" y="6356350"/>
            <a:ext cx="3657600" cy="365125"/>
          </a:xfrm>
          <a:prstGeom prst="rect">
            <a:avLst/>
          </a:prstGeom>
        </p:spPr>
        <p:txBody>
          <a:bodyPr vert="horz" lIns="0" tIns="0" rIns="0" bIns="0" rtlCol="0" anchor="ctr"/>
          <a:lstStyle>
            <a:lvl1pPr algn="ctr">
              <a:defRPr sz="900">
                <a:solidFill>
                  <a:srgbClr val="707276"/>
                </a:solidFill>
                <a:latin typeface="Arial"/>
                <a:cs typeface="Arial"/>
              </a:defRPr>
            </a:lvl1pPr>
          </a:lstStyle>
          <a:p>
            <a:r>
              <a:rPr lang="en-US" dirty="0" smtClean="0"/>
              <a:t>IAEA-CN-231-166</a:t>
            </a:r>
            <a:endParaRPr lang="en-US" dirty="0"/>
          </a:p>
        </p:txBody>
      </p:sp>
      <p:pic>
        <p:nvPicPr>
          <p:cNvPr id="2" name="Picture 1"/>
          <p:cNvPicPr>
            <a:picLocks noChangeAspect="1"/>
          </p:cNvPicPr>
          <p:nvPr userDrawn="1"/>
        </p:nvPicPr>
        <p:blipFill>
          <a:blip r:embed="rId15"/>
          <a:stretch>
            <a:fillRect/>
          </a:stretch>
        </p:blipFill>
        <p:spPr>
          <a:xfrm>
            <a:off x="7324344" y="219456"/>
            <a:ext cx="1600200" cy="812800"/>
          </a:xfrm>
          <a:prstGeom prst="rect">
            <a:avLst/>
          </a:prstGeom>
        </p:spPr>
      </p:pic>
      <p:sp>
        <p:nvSpPr>
          <p:cNvPr id="10"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11" name="Straight Connector 10"/>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304062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4" r:id="rId3"/>
    <p:sldLayoutId id="2147483715" r:id="rId4"/>
    <p:sldLayoutId id="2147483716" r:id="rId5"/>
    <p:sldLayoutId id="2147483717" r:id="rId6"/>
    <p:sldLayoutId id="2147483723" r:id="rId7"/>
    <p:sldLayoutId id="2147483724" r:id="rId8"/>
    <p:sldLayoutId id="2147483725" r:id="rId9"/>
    <p:sldLayoutId id="2147483726" r:id="rId10"/>
    <p:sldLayoutId id="2147483727" r:id="rId11"/>
    <p:sldLayoutId id="2147483759" r:id="rId12"/>
  </p:sldLayoutIdLst>
  <p:timing>
    <p:tnLst>
      <p:par>
        <p:cTn id="1" dur="indefinite" restart="never" nodeType="tmRoot"/>
      </p:par>
    </p:tnLst>
  </p:timing>
  <p:hf hdr="0" dt="0"/>
  <p:txStyles>
    <p:titleStyle>
      <a:lvl1pPr algn="l" defTabSz="457200" rtl="0" eaLnBrk="1" latinLnBrk="0" hangingPunct="1">
        <a:spcBef>
          <a:spcPct val="0"/>
        </a:spcBef>
        <a:buNone/>
        <a:defRPr sz="2600" b="1" kern="1200">
          <a:solidFill>
            <a:srgbClr val="CC7022"/>
          </a:solidFill>
          <a:latin typeface="Arial"/>
          <a:ea typeface="+mj-ea"/>
          <a:cs typeface="Arial"/>
        </a:defRPr>
      </a:lvl1pPr>
    </p:titleStyle>
    <p:bodyStyle>
      <a:lvl1pPr marL="342900" indent="-342900" algn="l" defTabSz="457200" rtl="0" eaLnBrk="1" latinLnBrk="0" hangingPunct="1">
        <a:spcBef>
          <a:spcPct val="20000"/>
        </a:spcBef>
        <a:buSzPct val="100000"/>
        <a:buFontTx/>
        <a:buBlip>
          <a:blip r:embed="rId16"/>
        </a:buBlip>
        <a:defRPr sz="2000" kern="1200">
          <a:solidFill>
            <a:schemeClr val="accent2"/>
          </a:solidFill>
          <a:latin typeface="Arial"/>
          <a:ea typeface="+mn-ea"/>
          <a:cs typeface="Arial"/>
        </a:defRPr>
      </a:lvl1pPr>
      <a:lvl2pPr marL="742950" indent="-285750" algn="l" defTabSz="457200" rtl="0" eaLnBrk="1" latinLnBrk="0" hangingPunct="1">
        <a:spcBef>
          <a:spcPct val="20000"/>
        </a:spcBef>
        <a:buSzPct val="100000"/>
        <a:buFontTx/>
        <a:buBlip>
          <a:blip r:embed="rId17"/>
        </a:buBlip>
        <a:defRPr sz="1800" kern="1200">
          <a:solidFill>
            <a:schemeClr val="accent2"/>
          </a:solidFill>
          <a:latin typeface="Arial"/>
          <a:ea typeface="+mn-ea"/>
          <a:cs typeface="Arial"/>
        </a:defRPr>
      </a:lvl2pPr>
      <a:lvl3pPr marL="1143000" indent="-228600" algn="l" defTabSz="457200" rtl="0" eaLnBrk="1" latinLnBrk="0" hangingPunct="1">
        <a:spcBef>
          <a:spcPct val="20000"/>
        </a:spcBef>
        <a:buSzPct val="100000"/>
        <a:buFontTx/>
        <a:buBlip>
          <a:blip r:embed="rId18"/>
        </a:buBlip>
        <a:defRPr sz="1600" kern="1200">
          <a:solidFill>
            <a:schemeClr val="accent2"/>
          </a:solidFill>
          <a:latin typeface="Arial"/>
          <a:ea typeface="+mn-ea"/>
          <a:cs typeface="Arial"/>
        </a:defRPr>
      </a:lvl3pPr>
      <a:lvl4pPr marL="1600200" indent="-228600" algn="l" defTabSz="457200" rtl="0" eaLnBrk="1" latinLnBrk="0" hangingPunct="1">
        <a:spcBef>
          <a:spcPct val="20000"/>
        </a:spcBef>
        <a:buSzPct val="100000"/>
        <a:buFontTx/>
        <a:buBlip>
          <a:blip r:embed="rId19"/>
        </a:buBlip>
        <a:defRPr sz="1400" kern="1200">
          <a:solidFill>
            <a:schemeClr val="accent2"/>
          </a:solidFill>
          <a:latin typeface="Arial"/>
          <a:ea typeface="+mn-ea"/>
          <a:cs typeface="Arial"/>
        </a:defRPr>
      </a:lvl4pPr>
      <a:lvl5pPr marL="2057400" indent="-228600" algn="l" defTabSz="457200" rtl="0" eaLnBrk="1" latinLnBrk="0" hangingPunct="1">
        <a:spcBef>
          <a:spcPct val="20000"/>
        </a:spcBef>
        <a:buSzPct val="100000"/>
        <a:buFontTx/>
        <a:buBlip>
          <a:blip r:embed="rId16"/>
        </a:buBlip>
        <a:defRPr sz="1400" kern="1200">
          <a:solidFill>
            <a:schemeClr val="accent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descr="Silver_PowerPoint_Background_08-19-2011.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Footer Placeholder 4"/>
          <p:cNvSpPr>
            <a:spLocks noGrp="1"/>
          </p:cNvSpPr>
          <p:nvPr>
            <p:ph type="ftr" sz="quarter" idx="3"/>
          </p:nvPr>
        </p:nvSpPr>
        <p:spPr>
          <a:xfrm>
            <a:off x="2743200" y="6356350"/>
            <a:ext cx="3657600" cy="365125"/>
          </a:xfrm>
          <a:prstGeom prst="rect">
            <a:avLst/>
          </a:prstGeom>
        </p:spPr>
        <p:txBody>
          <a:bodyPr vert="horz" lIns="0" tIns="0" rIns="0" bIns="0" rtlCol="0" anchor="ctr"/>
          <a:lstStyle>
            <a:lvl1pPr algn="ctr">
              <a:defRPr sz="900">
                <a:solidFill>
                  <a:srgbClr val="707276"/>
                </a:solidFill>
                <a:latin typeface="Arial"/>
                <a:cs typeface="Arial"/>
              </a:defRPr>
            </a:lvl1pPr>
          </a:lstStyle>
          <a:p>
            <a:r>
              <a:rPr lang="en-US" dirty="0" smtClean="0"/>
              <a:t>IAEA-CN-231-166</a:t>
            </a:r>
            <a:endParaRPr lang="en-US" dirty="0"/>
          </a:p>
        </p:txBody>
      </p:sp>
      <p:sp>
        <p:nvSpPr>
          <p:cNvPr id="17"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D8A119EA-CAD8-4BF7-9E64-F787F332D92C}" type="datetime4">
              <a:rPr lang="en-US" smtClean="0"/>
              <a:t>October 13, 2015</a:t>
            </a:fld>
            <a:endParaRPr lang="en-US" dirty="0"/>
          </a:p>
        </p:txBody>
      </p:sp>
      <p:sp>
        <p:nvSpPr>
          <p:cNvPr id="18"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19" name="Straight Connector 18"/>
          <p:cNvCxnSpPr/>
          <p:nvPr userDrawn="1"/>
        </p:nvCxnSpPr>
        <p:spPr>
          <a:xfrm>
            <a:off x="8602255" y="6454975"/>
            <a:ext cx="0" cy="182880"/>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21"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22" name="Text Placeholder 2"/>
          <p:cNvSpPr>
            <a:spLocks noGrp="1"/>
          </p:cNvSpPr>
          <p:nvPr>
            <p:ph type="body" idx="1"/>
          </p:nvPr>
        </p:nvSpPr>
        <p:spPr>
          <a:xfrm>
            <a:off x="274320" y="1600200"/>
            <a:ext cx="8595360" cy="45720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3" name="Picture 22"/>
          <p:cNvPicPr>
            <a:picLocks noChangeAspect="1"/>
          </p:cNvPicPr>
          <p:nvPr userDrawn="1"/>
        </p:nvPicPr>
        <p:blipFill>
          <a:blip r:embed="rId14"/>
          <a:stretch>
            <a:fillRect/>
          </a:stretch>
        </p:blipFill>
        <p:spPr>
          <a:xfrm>
            <a:off x="7318623" y="219456"/>
            <a:ext cx="1600200" cy="812800"/>
          </a:xfrm>
          <a:prstGeom prst="rect">
            <a:avLst/>
          </a:prstGeom>
        </p:spPr>
      </p:pic>
    </p:spTree>
    <p:extLst>
      <p:ext uri="{BB962C8B-B14F-4D97-AF65-F5344CB8AC3E}">
        <p14:creationId xmlns:p14="http://schemas.microsoft.com/office/powerpoint/2010/main" val="109681568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40" r:id="rId3"/>
    <p:sldLayoutId id="2147483741" r:id="rId4"/>
    <p:sldLayoutId id="2147483742" r:id="rId5"/>
    <p:sldLayoutId id="2147483743" r:id="rId6"/>
    <p:sldLayoutId id="2147483747" r:id="rId7"/>
    <p:sldLayoutId id="2147483748" r:id="rId8"/>
    <p:sldLayoutId id="2147483749" r:id="rId9"/>
    <p:sldLayoutId id="2147483750" r:id="rId10"/>
    <p:sldLayoutId id="2147483751" r:id="rId11"/>
  </p:sldLayoutIdLst>
  <p:hf hdr="0" dt="0"/>
  <p:txStyles>
    <p:titleStyle>
      <a:lvl1pPr algn="l" defTabSz="457200" rtl="0" eaLnBrk="1" latinLnBrk="0" hangingPunct="1">
        <a:spcBef>
          <a:spcPct val="0"/>
        </a:spcBef>
        <a:buNone/>
        <a:defRPr sz="2600" b="1" kern="1200">
          <a:solidFill>
            <a:schemeClr val="bg1"/>
          </a:solidFill>
          <a:latin typeface="Arial"/>
          <a:ea typeface="+mj-ea"/>
          <a:cs typeface="Arial"/>
        </a:defRPr>
      </a:lvl1pPr>
    </p:titleStyle>
    <p:bodyStyle>
      <a:lvl1pPr marL="342900" indent="-342900" algn="l" defTabSz="457200" rtl="0" eaLnBrk="1" latinLnBrk="0" hangingPunct="1">
        <a:spcBef>
          <a:spcPct val="20000"/>
        </a:spcBef>
        <a:buSzPct val="100000"/>
        <a:buFontTx/>
        <a:buBlip>
          <a:blip r:embed="rId15"/>
        </a:buBlip>
        <a:defRPr sz="2000" kern="1200">
          <a:solidFill>
            <a:srgbClr val="242424"/>
          </a:solidFill>
          <a:latin typeface="Arial"/>
          <a:ea typeface="+mn-ea"/>
          <a:cs typeface="Arial"/>
        </a:defRPr>
      </a:lvl1pPr>
      <a:lvl2pPr marL="742950" indent="-285750" algn="l" defTabSz="457200" rtl="0" eaLnBrk="1" latinLnBrk="0" hangingPunct="1">
        <a:spcBef>
          <a:spcPct val="20000"/>
        </a:spcBef>
        <a:buSzPct val="100000"/>
        <a:buFontTx/>
        <a:buBlip>
          <a:blip r:embed="rId16"/>
        </a:buBlip>
        <a:defRPr sz="1800" kern="1200">
          <a:solidFill>
            <a:srgbClr val="242424"/>
          </a:solidFill>
          <a:latin typeface="Arial"/>
          <a:ea typeface="+mn-ea"/>
          <a:cs typeface="Arial"/>
        </a:defRPr>
      </a:lvl2pPr>
      <a:lvl3pPr marL="1143000" indent="-228600" algn="l" defTabSz="457200" rtl="0" eaLnBrk="1" latinLnBrk="0" hangingPunct="1">
        <a:spcBef>
          <a:spcPct val="20000"/>
        </a:spcBef>
        <a:buSzPct val="100000"/>
        <a:buFontTx/>
        <a:buBlip>
          <a:blip r:embed="rId17"/>
        </a:buBlip>
        <a:defRPr sz="1600" kern="1200">
          <a:solidFill>
            <a:srgbClr val="242424"/>
          </a:solidFill>
          <a:latin typeface="Arial"/>
          <a:ea typeface="+mn-ea"/>
          <a:cs typeface="Arial"/>
        </a:defRPr>
      </a:lvl3pPr>
      <a:lvl4pPr marL="1600200" indent="-228600" algn="l" defTabSz="457200" rtl="0" eaLnBrk="1" latinLnBrk="0" hangingPunct="1">
        <a:spcBef>
          <a:spcPct val="20000"/>
        </a:spcBef>
        <a:buSzPct val="100000"/>
        <a:buFontTx/>
        <a:buBlip>
          <a:blip r:embed="rId18"/>
        </a:buBlip>
        <a:defRPr sz="1400" kern="1200">
          <a:solidFill>
            <a:srgbClr val="242424"/>
          </a:solidFill>
          <a:latin typeface="Arial"/>
          <a:ea typeface="+mn-ea"/>
          <a:cs typeface="Arial"/>
        </a:defRPr>
      </a:lvl4pPr>
      <a:lvl5pPr marL="2057400" indent="-228600" algn="l" defTabSz="457200" rtl="0" eaLnBrk="1" latinLnBrk="0" hangingPunct="1">
        <a:spcBef>
          <a:spcPct val="20000"/>
        </a:spcBef>
        <a:buSzPct val="100000"/>
        <a:buFontTx/>
        <a:buBlip>
          <a:blip r:embed="rId15"/>
        </a:buBlip>
        <a:defRPr sz="1400" kern="1200">
          <a:solidFill>
            <a:srgbClr val="242424"/>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2743200" y="6356350"/>
            <a:ext cx="3657600" cy="365125"/>
          </a:xfrm>
          <a:prstGeom prst="rect">
            <a:avLst/>
          </a:prstGeom>
        </p:spPr>
        <p:txBody>
          <a:bodyPr vert="horz" lIns="0" tIns="0" rIns="0" bIns="0" rtlCol="0" anchor="ctr"/>
          <a:lstStyle>
            <a:lvl1pPr algn="ctr">
              <a:defRPr sz="900">
                <a:solidFill>
                  <a:srgbClr val="707276"/>
                </a:solidFill>
                <a:latin typeface="Arial"/>
                <a:cs typeface="Arial"/>
              </a:defRPr>
            </a:lvl1pPr>
          </a:lstStyle>
          <a:p>
            <a:r>
              <a:rPr lang="en-US" dirty="0" smtClean="0"/>
              <a:t>IAEA-CN-231-166</a:t>
            </a:r>
            <a:endParaRPr lang="en-US" dirty="0"/>
          </a:p>
        </p:txBody>
      </p:sp>
      <p:sp>
        <p:nvSpPr>
          <p:cNvPr id="15" name="Title Placeholder 1"/>
          <p:cNvSpPr>
            <a:spLocks noGrp="1"/>
          </p:cNvSpPr>
          <p:nvPr>
            <p:ph type="title"/>
          </p:nvPr>
        </p:nvSpPr>
        <p:spPr>
          <a:xfrm>
            <a:off x="274320" y="201168"/>
            <a:ext cx="6629400" cy="868680"/>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16" name="Date Placeholder 3"/>
          <p:cNvSpPr>
            <a:spLocks noGrp="1"/>
          </p:cNvSpPr>
          <p:nvPr>
            <p:ph type="dt" sz="half" idx="2"/>
          </p:nvPr>
        </p:nvSpPr>
        <p:spPr>
          <a:xfrm>
            <a:off x="6858000" y="6356350"/>
            <a:ext cx="16002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85F18AE0-EA0D-4948-9B05-EB0AF61A5B23}" type="datetime4">
              <a:rPr lang="en-US" smtClean="0"/>
              <a:t>October 13, 2015</a:t>
            </a:fld>
            <a:endParaRPr lang="en-US" dirty="0"/>
          </a:p>
        </p:txBody>
      </p:sp>
      <p:sp>
        <p:nvSpPr>
          <p:cNvPr id="17" name="Slide Number Placeholder 5"/>
          <p:cNvSpPr>
            <a:spLocks noGrp="1"/>
          </p:cNvSpPr>
          <p:nvPr>
            <p:ph type="sldNum" sz="quarter" idx="4"/>
          </p:nvPr>
        </p:nvSpPr>
        <p:spPr>
          <a:xfrm>
            <a:off x="8741664" y="6356350"/>
            <a:ext cx="301752" cy="365125"/>
          </a:xfrm>
          <a:prstGeom prst="rect">
            <a:avLst/>
          </a:prstGeom>
        </p:spPr>
        <p:txBody>
          <a:bodyPr lIns="0" tIns="0" bIns="0" anchor="ctr" anchorCtr="0"/>
          <a:lstStyle>
            <a:lvl1pPr algn="l">
              <a:defRPr sz="900" b="1">
                <a:solidFill>
                  <a:srgbClr val="707276"/>
                </a:solidFill>
                <a:latin typeface="Arial"/>
                <a:cs typeface="Arial"/>
              </a:defRPr>
            </a:lvl1pPr>
          </a:lstStyle>
          <a:p>
            <a:fld id="{03722D57-58D6-9447-A6D5-A97F6C35A8FB}" type="slidenum">
              <a:rPr lang="en-US" smtClean="0"/>
              <a:pPr/>
              <a:t>‹#›</a:t>
            </a:fld>
            <a:endParaRPr lang="en-US" dirty="0"/>
          </a:p>
        </p:txBody>
      </p:sp>
      <p:cxnSp>
        <p:nvCxnSpPr>
          <p:cNvPr id="18" name="Straight Connector 17"/>
          <p:cNvCxnSpPr/>
          <p:nvPr userDrawn="1"/>
        </p:nvCxnSpPr>
        <p:spPr>
          <a:xfrm>
            <a:off x="8602255"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
          <p:cNvSpPr>
            <a:spLocks noGrp="1"/>
          </p:cNvSpPr>
          <p:nvPr>
            <p:ph type="body" idx="1"/>
          </p:nvPr>
        </p:nvSpPr>
        <p:spPr>
          <a:xfrm>
            <a:off x="274320" y="1600200"/>
            <a:ext cx="8595360" cy="45720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0" name="Picture 19"/>
          <p:cNvPicPr>
            <a:picLocks noChangeAspect="1"/>
          </p:cNvPicPr>
          <p:nvPr userDrawn="1"/>
        </p:nvPicPr>
        <p:blipFill>
          <a:blip r:embed="rId8"/>
          <a:stretch>
            <a:fillRect/>
          </a:stretch>
        </p:blipFill>
        <p:spPr>
          <a:xfrm>
            <a:off x="7324344" y="219456"/>
            <a:ext cx="1600200" cy="812800"/>
          </a:xfrm>
          <a:prstGeom prst="rect">
            <a:avLst/>
          </a:prstGeom>
        </p:spPr>
      </p:pic>
    </p:spTree>
    <p:extLst>
      <p:ext uri="{BB962C8B-B14F-4D97-AF65-F5344CB8AC3E}">
        <p14:creationId xmlns:p14="http://schemas.microsoft.com/office/powerpoint/2010/main" val="26148676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Lst>
  <p:hf hdr="0" dt="0"/>
  <p:txStyles>
    <p:titleStyle>
      <a:lvl1pPr algn="l" defTabSz="457200" rtl="0" eaLnBrk="1" latinLnBrk="0" hangingPunct="1">
        <a:spcBef>
          <a:spcPct val="0"/>
        </a:spcBef>
        <a:buNone/>
        <a:defRPr sz="2600" b="1" kern="1200">
          <a:solidFill>
            <a:srgbClr val="CC7022"/>
          </a:solidFill>
          <a:latin typeface="Arial"/>
          <a:ea typeface="+mj-ea"/>
          <a:cs typeface="Arial"/>
        </a:defRPr>
      </a:lvl1pPr>
    </p:titleStyle>
    <p:bodyStyle>
      <a:lvl1pPr marL="342900" indent="-342900" algn="l" defTabSz="457200" rtl="0" eaLnBrk="1" latinLnBrk="0" hangingPunct="1">
        <a:spcBef>
          <a:spcPct val="20000"/>
        </a:spcBef>
        <a:buSzPct val="100000"/>
        <a:buFontTx/>
        <a:buBlip>
          <a:blip r:embed="rId9"/>
        </a:buBlip>
        <a:defRPr sz="2000" kern="1200">
          <a:solidFill>
            <a:srgbClr val="242424"/>
          </a:solidFill>
          <a:latin typeface="Arial"/>
          <a:ea typeface="+mn-ea"/>
          <a:cs typeface="Arial"/>
        </a:defRPr>
      </a:lvl1pPr>
      <a:lvl2pPr marL="742950" indent="-285750" algn="l" defTabSz="457200" rtl="0" eaLnBrk="1" latinLnBrk="0" hangingPunct="1">
        <a:spcBef>
          <a:spcPct val="20000"/>
        </a:spcBef>
        <a:buSzPct val="100000"/>
        <a:buFontTx/>
        <a:buBlip>
          <a:blip r:embed="rId10"/>
        </a:buBlip>
        <a:defRPr sz="1800" kern="1200">
          <a:solidFill>
            <a:srgbClr val="242424"/>
          </a:solidFill>
          <a:latin typeface="Arial"/>
          <a:ea typeface="+mn-ea"/>
          <a:cs typeface="Arial"/>
        </a:defRPr>
      </a:lvl2pPr>
      <a:lvl3pPr marL="1143000" indent="-228600" algn="l" defTabSz="457200" rtl="0" eaLnBrk="1" latinLnBrk="0" hangingPunct="1">
        <a:spcBef>
          <a:spcPct val="20000"/>
        </a:spcBef>
        <a:buSzPct val="100000"/>
        <a:buFontTx/>
        <a:buBlip>
          <a:blip r:embed="rId11"/>
        </a:buBlip>
        <a:defRPr sz="1600" kern="1200">
          <a:solidFill>
            <a:srgbClr val="242424"/>
          </a:solidFill>
          <a:latin typeface="Arial"/>
          <a:ea typeface="+mn-ea"/>
          <a:cs typeface="Arial"/>
        </a:defRPr>
      </a:lvl3pPr>
      <a:lvl4pPr marL="1600200" indent="-228600" algn="l" defTabSz="457200" rtl="0" eaLnBrk="1" latinLnBrk="0" hangingPunct="1">
        <a:spcBef>
          <a:spcPct val="20000"/>
        </a:spcBef>
        <a:buSzPct val="100000"/>
        <a:buFontTx/>
        <a:buBlip>
          <a:blip r:embed="rId12"/>
        </a:buBlip>
        <a:defRPr sz="1400" kern="1200">
          <a:solidFill>
            <a:srgbClr val="242424"/>
          </a:solidFill>
          <a:latin typeface="Arial"/>
          <a:ea typeface="+mn-ea"/>
          <a:cs typeface="Arial"/>
        </a:defRPr>
      </a:lvl4pPr>
      <a:lvl5pPr marL="2057400" indent="-228600" algn="l" defTabSz="457200" rtl="0" eaLnBrk="1" latinLnBrk="0" hangingPunct="1">
        <a:spcBef>
          <a:spcPct val="20000"/>
        </a:spcBef>
        <a:buSzPct val="100000"/>
        <a:buFontTx/>
        <a:buBlip>
          <a:blip r:embed="rId9"/>
        </a:buBlip>
        <a:defRPr sz="1400" kern="1200">
          <a:solidFill>
            <a:srgbClr val="242424"/>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en.aectourismthai.com/images/blog/content1/20140430194319.jpg" TargetMode="External"/><Relationship Id="rId5" Type="http://schemas.openxmlformats.org/officeDocument/2006/relationships/hyperlink" Target="https://iwearthetruth.files.wordpress.com/2010/05/nss2-jpeg-scaled1000.jpg" TargetMode="Externa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www-pub.iaea.org/MTCD/Publications/PDF/Pub1271_web.pdf" TargetMode="External"/><Relationship Id="rId4" Type="http://schemas.openxmlformats.org/officeDocument/2006/relationships/hyperlink" Target="http://www-pub.iaea.org/MTCD/Publications/PDF/Pub1505_web.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53143" y="1211283"/>
            <a:ext cx="7849590" cy="3063833"/>
          </a:xfrm>
        </p:spPr>
        <p:txBody>
          <a:bodyPr/>
          <a:lstStyle/>
          <a:p>
            <a:r>
              <a:rPr lang="en-US" dirty="0"/>
              <a:t>International Policies and Tools for Protecting Against Radiological Sabotage</a:t>
            </a:r>
            <a:endParaRPr lang="en-US" dirty="0">
              <a:effectLst/>
            </a:endParaRPr>
          </a:p>
        </p:txBody>
      </p:sp>
      <p:sp>
        <p:nvSpPr>
          <p:cNvPr id="2" name="Subtitle 1"/>
          <p:cNvSpPr>
            <a:spLocks noGrp="1"/>
          </p:cNvSpPr>
          <p:nvPr>
            <p:ph type="subTitle" idx="1"/>
          </p:nvPr>
        </p:nvSpPr>
        <p:spPr>
          <a:xfrm>
            <a:off x="950026" y="4686299"/>
            <a:ext cx="7825839" cy="811975"/>
          </a:xfrm>
        </p:spPr>
        <p:txBody>
          <a:bodyPr>
            <a:noAutofit/>
          </a:bodyPr>
          <a:lstStyle/>
          <a:p>
            <a:pPr>
              <a:defRPr/>
            </a:pPr>
            <a:r>
              <a:rPr lang="en-GB" sz="2400" cap="none" dirty="0"/>
              <a:t>Rosalyn </a:t>
            </a:r>
            <a:r>
              <a:rPr lang="en-GB" sz="2400" cap="none" dirty="0" smtClean="0"/>
              <a:t>Leitch, Dennis Stanford, Robert Brigantic</a:t>
            </a:r>
          </a:p>
          <a:p>
            <a:pPr>
              <a:defRPr/>
            </a:pPr>
            <a:r>
              <a:rPr lang="en-GB" sz="2400" b="1" cap="none" dirty="0" smtClean="0"/>
              <a:t>Pacific Northwest National Laboratory</a:t>
            </a:r>
            <a:endParaRPr lang="en-US" sz="2400" b="1" cap="none" dirty="0"/>
          </a:p>
        </p:txBody>
      </p:sp>
      <p:sp>
        <p:nvSpPr>
          <p:cNvPr id="5" name="Slide Number Placeholder 4"/>
          <p:cNvSpPr>
            <a:spLocks noGrp="1"/>
          </p:cNvSpPr>
          <p:nvPr>
            <p:ph type="sldNum" sz="quarter" idx="4"/>
          </p:nvPr>
        </p:nvSpPr>
        <p:spPr>
          <a:prstGeom prst="rect">
            <a:avLst/>
          </a:prstGeom>
        </p:spPr>
        <p:txBody>
          <a:bodyPr/>
          <a:lstStyle/>
          <a:p>
            <a:fld id="{03722D57-58D6-9447-A6D5-A97F6C35A8FB}" type="slidenum">
              <a:rPr lang="en-US" smtClean="0"/>
              <a:pPr/>
              <a:t>1</a:t>
            </a:fld>
            <a:endParaRPr lang="en-US" dirty="0"/>
          </a:p>
        </p:txBody>
      </p:sp>
      <p:sp>
        <p:nvSpPr>
          <p:cNvPr id="3" name="TextBox 2"/>
          <p:cNvSpPr txBox="1"/>
          <p:nvPr/>
        </p:nvSpPr>
        <p:spPr>
          <a:xfrm>
            <a:off x="3752603" y="6305797"/>
            <a:ext cx="1591293" cy="307777"/>
          </a:xfrm>
          <a:prstGeom prst="rect">
            <a:avLst/>
          </a:prstGeom>
          <a:noFill/>
        </p:spPr>
        <p:txBody>
          <a:bodyPr wrap="square" rtlCol="0">
            <a:spAutoFit/>
          </a:bodyPr>
          <a:lstStyle/>
          <a:p>
            <a:r>
              <a:rPr lang="en-US" sz="1400" dirty="0"/>
              <a:t>PNNL-SA-112586</a:t>
            </a:r>
          </a:p>
        </p:txBody>
      </p:sp>
    </p:spTree>
    <p:extLst>
      <p:ext uri="{BB962C8B-B14F-4D97-AF65-F5344CB8AC3E}">
        <p14:creationId xmlns:p14="http://schemas.microsoft.com/office/powerpoint/2010/main" val="3813624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357188"/>
            <a:ext cx="6629400" cy="384175"/>
          </a:xfrm>
        </p:spPr>
        <p:txBody>
          <a:bodyPr/>
          <a:lstStyle/>
          <a:p>
            <a:r>
              <a:rPr lang="en-US" altLang="en-US" sz="2800" dirty="0" smtClean="0">
                <a:latin typeface="Arial" charset="0"/>
                <a:cs typeface="Arial" charset="0"/>
              </a:rPr>
              <a:t>Sabotage Analysis Tools</a:t>
            </a:r>
            <a:endParaRPr lang="en-US" altLang="en-US" sz="2800" baseline="30000" dirty="0" smtClean="0">
              <a:latin typeface="Arial" charset="0"/>
              <a:cs typeface="Arial" charset="0"/>
            </a:endParaRPr>
          </a:p>
        </p:txBody>
      </p:sp>
      <p:sp>
        <p:nvSpPr>
          <p:cNvPr id="48131" name="Content Placeholder 2"/>
          <p:cNvSpPr>
            <a:spLocks noGrp="1"/>
          </p:cNvSpPr>
          <p:nvPr>
            <p:ph idx="1"/>
          </p:nvPr>
        </p:nvSpPr>
        <p:spPr>
          <a:xfrm>
            <a:off x="456821" y="1221411"/>
            <a:ext cx="4898950" cy="5003193"/>
          </a:xfrm>
        </p:spPr>
        <p:txBody>
          <a:bodyPr/>
          <a:lstStyle/>
          <a:p>
            <a:r>
              <a:rPr lang="en-US" altLang="en-US" sz="1700" dirty="0" smtClean="0">
                <a:latin typeface="Arial" charset="0"/>
                <a:cs typeface="Arial" charset="0"/>
              </a:rPr>
              <a:t>HotSpot </a:t>
            </a:r>
            <a:r>
              <a:rPr lang="en-US" altLang="en-US" sz="1700" baseline="30000" dirty="0" smtClean="0">
                <a:latin typeface="Arial" charset="0"/>
                <a:cs typeface="Arial" charset="0"/>
              </a:rPr>
              <a:t>®</a:t>
            </a:r>
            <a:r>
              <a:rPr lang="en-US" altLang="en-US" sz="1700" dirty="0" smtClean="0">
                <a:latin typeface="Arial" charset="0"/>
                <a:cs typeface="Arial" charset="0"/>
              </a:rPr>
              <a:t> Health Physics Code*</a:t>
            </a:r>
          </a:p>
          <a:p>
            <a:pPr lvl="1"/>
            <a:r>
              <a:rPr lang="en-US" altLang="en-US" sz="1700" dirty="0" smtClean="0">
                <a:latin typeface="Arial" charset="0"/>
                <a:cs typeface="Arial" charset="0"/>
              </a:rPr>
              <a:t>A computer code to provide fast, field-portable set of software tools for evaluating incidents involving radioactive material</a:t>
            </a:r>
          </a:p>
          <a:p>
            <a:pPr lvl="1"/>
            <a:r>
              <a:rPr lang="en-US" altLang="en-US" sz="1700" dirty="0" smtClean="0">
                <a:latin typeface="Arial" charset="0"/>
                <a:cs typeface="Arial" charset="0"/>
              </a:rPr>
              <a:t>For current purposes, user enters isotope, activity level, and explosive mass</a:t>
            </a:r>
          </a:p>
          <a:p>
            <a:pPr lvl="1"/>
            <a:r>
              <a:rPr lang="en-US" altLang="en-US" sz="1700" dirty="0" smtClean="0">
                <a:latin typeface="Arial" charset="0"/>
                <a:cs typeface="Arial" charset="0"/>
              </a:rPr>
              <a:t>HotSpot returns total effective dose equivalent (TEDE) as a function of distance</a:t>
            </a:r>
          </a:p>
          <a:p>
            <a:r>
              <a:rPr lang="en-US" altLang="en-US" sz="1700" dirty="0" smtClean="0">
                <a:latin typeface="Arial" charset="0"/>
                <a:cs typeface="Arial" charset="0"/>
              </a:rPr>
              <a:t>ENSEMBLE</a:t>
            </a:r>
          </a:p>
          <a:p>
            <a:pPr lvl="1"/>
            <a:r>
              <a:rPr lang="en-US" altLang="en-US" sz="1700" dirty="0" smtClean="0">
                <a:latin typeface="Arial" charset="0"/>
                <a:cs typeface="Arial" charset="0"/>
              </a:rPr>
              <a:t>Allows </a:t>
            </a:r>
            <a:r>
              <a:rPr lang="en-US" altLang="en-US" sz="1700" dirty="0">
                <a:latin typeface="Arial" charset="0"/>
                <a:cs typeface="Arial" charset="0"/>
              </a:rPr>
              <a:t>the rapid exchange, display and analysis of </a:t>
            </a:r>
            <a:r>
              <a:rPr lang="en-US" altLang="en-US" sz="1700" dirty="0" smtClean="0">
                <a:latin typeface="Arial" charset="0"/>
                <a:cs typeface="Arial" charset="0"/>
              </a:rPr>
              <a:t>atmospheric dispersion </a:t>
            </a:r>
            <a:r>
              <a:rPr lang="en-US" altLang="en-US" sz="1700" dirty="0">
                <a:latin typeface="Arial" charset="0"/>
                <a:cs typeface="Arial" charset="0"/>
              </a:rPr>
              <a:t>forecasts produced by 22 models operational in 18 countries in Europe, US </a:t>
            </a:r>
            <a:r>
              <a:rPr lang="en-US" altLang="en-US" sz="1700" dirty="0" smtClean="0">
                <a:latin typeface="Arial" charset="0"/>
                <a:cs typeface="Arial" charset="0"/>
              </a:rPr>
              <a:t>and Canada</a:t>
            </a:r>
          </a:p>
          <a:p>
            <a:pPr lvl="1"/>
            <a:r>
              <a:rPr lang="en-US" altLang="en-US" sz="1700" dirty="0" smtClean="0">
                <a:latin typeface="Arial" charset="0"/>
                <a:cs typeface="Arial" charset="0"/>
              </a:rPr>
              <a:t>Based </a:t>
            </a:r>
            <a:r>
              <a:rPr lang="en-US" altLang="en-US" sz="1700" dirty="0">
                <a:latin typeface="Arial" charset="0"/>
                <a:cs typeface="Arial" charset="0"/>
              </a:rPr>
              <a:t>on server-side technology </a:t>
            </a:r>
            <a:r>
              <a:rPr lang="en-US" altLang="en-US" sz="1700" dirty="0" smtClean="0">
                <a:latin typeface="Arial" charset="0"/>
                <a:cs typeface="Arial" charset="0"/>
              </a:rPr>
              <a:t>and </a:t>
            </a:r>
            <a:r>
              <a:rPr lang="en-US" altLang="en-US" sz="1700" dirty="0">
                <a:latin typeface="Arial" charset="0"/>
                <a:cs typeface="Arial" charset="0"/>
              </a:rPr>
              <a:t>does </a:t>
            </a:r>
            <a:r>
              <a:rPr lang="en-US" altLang="en-US" sz="1700" dirty="0" smtClean="0">
                <a:latin typeface="Arial" charset="0"/>
                <a:cs typeface="Arial" charset="0"/>
              </a:rPr>
              <a:t>not require </a:t>
            </a:r>
            <a:r>
              <a:rPr lang="en-US" altLang="en-US" sz="1700" dirty="0">
                <a:latin typeface="Arial" charset="0"/>
                <a:cs typeface="Arial" charset="0"/>
              </a:rPr>
              <a:t>any specific software </a:t>
            </a:r>
            <a:r>
              <a:rPr lang="en-US" altLang="en-US" sz="1700" dirty="0" smtClean="0">
                <a:latin typeface="Arial" charset="0"/>
                <a:cs typeface="Arial" charset="0"/>
              </a:rPr>
              <a:t>installation</a:t>
            </a:r>
          </a:p>
        </p:txBody>
      </p:sp>
      <p:sp>
        <p:nvSpPr>
          <p:cNvPr id="4813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SzPct val="100000"/>
              <a:buBlip>
                <a:blip r:embed="rId3"/>
              </a:buBlip>
              <a:defRPr sz="2000">
                <a:solidFill>
                  <a:schemeClr val="tx1"/>
                </a:solidFill>
                <a:latin typeface="Arial" charset="0"/>
                <a:cs typeface="Arial" charset="0"/>
              </a:defRPr>
            </a:lvl1pPr>
            <a:lvl2pPr marL="742950" indent="-285750" eaLnBrk="0" hangingPunct="0">
              <a:spcBef>
                <a:spcPct val="20000"/>
              </a:spcBef>
              <a:buSzPct val="100000"/>
              <a:buBlip>
                <a:blip r:embed="rId4"/>
              </a:buBlip>
              <a:defRPr>
                <a:solidFill>
                  <a:schemeClr val="tx1"/>
                </a:solidFill>
                <a:latin typeface="Arial" charset="0"/>
                <a:cs typeface="Arial" charset="0"/>
              </a:defRPr>
            </a:lvl2pPr>
            <a:lvl3pPr marL="1143000" indent="-228600" eaLnBrk="0" hangingPunct="0">
              <a:spcBef>
                <a:spcPct val="20000"/>
              </a:spcBef>
              <a:buSzPct val="100000"/>
              <a:buBlip>
                <a:blip r:embed="rId5"/>
              </a:buBlip>
              <a:defRPr sz="1600">
                <a:solidFill>
                  <a:schemeClr val="tx1"/>
                </a:solidFill>
                <a:latin typeface="Arial" charset="0"/>
                <a:cs typeface="Arial" charset="0"/>
              </a:defRPr>
            </a:lvl3pPr>
            <a:lvl4pPr marL="1600200" indent="-228600" eaLnBrk="0" hangingPunct="0">
              <a:spcBef>
                <a:spcPct val="20000"/>
              </a:spcBef>
              <a:buSzPct val="100000"/>
              <a:buBlip>
                <a:blip r:embed="rId6"/>
              </a:buBlip>
              <a:defRPr sz="1400">
                <a:solidFill>
                  <a:schemeClr val="tx1"/>
                </a:solidFill>
                <a:latin typeface="Arial" charset="0"/>
                <a:cs typeface="Arial" charset="0"/>
              </a:defRPr>
            </a:lvl4pPr>
            <a:lvl5pPr marL="2057400" indent="-228600" eaLnBrk="0" hangingPunct="0">
              <a:spcBef>
                <a:spcPct val="20000"/>
              </a:spcBef>
              <a:buSzPct val="100000"/>
              <a:buBlip>
                <a:blip r:embed="rId3"/>
              </a:buBlip>
              <a:defRPr sz="1400">
                <a:solidFill>
                  <a:schemeClr val="tx1"/>
                </a:solidFill>
                <a:latin typeface="Arial" charset="0"/>
                <a:cs typeface="Arial" charset="0"/>
              </a:defRPr>
            </a:lvl5pPr>
            <a:lvl6pPr marL="2514600" indent="-228600" defTabSz="457200" eaLnBrk="0" fontAlgn="base" hangingPunct="0">
              <a:spcBef>
                <a:spcPct val="20000"/>
              </a:spcBef>
              <a:spcAft>
                <a:spcPct val="0"/>
              </a:spcAft>
              <a:buSzPct val="100000"/>
              <a:buBlip>
                <a:blip r:embed="rId3"/>
              </a:buBlip>
              <a:defRPr sz="1400">
                <a:solidFill>
                  <a:schemeClr val="tx1"/>
                </a:solidFill>
                <a:latin typeface="Arial" charset="0"/>
                <a:cs typeface="Arial" charset="0"/>
              </a:defRPr>
            </a:lvl6pPr>
            <a:lvl7pPr marL="2971800" indent="-228600" defTabSz="457200" eaLnBrk="0" fontAlgn="base" hangingPunct="0">
              <a:spcBef>
                <a:spcPct val="20000"/>
              </a:spcBef>
              <a:spcAft>
                <a:spcPct val="0"/>
              </a:spcAft>
              <a:buSzPct val="100000"/>
              <a:buBlip>
                <a:blip r:embed="rId3"/>
              </a:buBlip>
              <a:defRPr sz="1400">
                <a:solidFill>
                  <a:schemeClr val="tx1"/>
                </a:solidFill>
                <a:latin typeface="Arial" charset="0"/>
                <a:cs typeface="Arial" charset="0"/>
              </a:defRPr>
            </a:lvl7pPr>
            <a:lvl8pPr marL="3429000" indent="-228600" defTabSz="457200" eaLnBrk="0" fontAlgn="base" hangingPunct="0">
              <a:spcBef>
                <a:spcPct val="20000"/>
              </a:spcBef>
              <a:spcAft>
                <a:spcPct val="0"/>
              </a:spcAft>
              <a:buSzPct val="100000"/>
              <a:buBlip>
                <a:blip r:embed="rId3"/>
              </a:buBlip>
              <a:defRPr sz="1400">
                <a:solidFill>
                  <a:schemeClr val="tx1"/>
                </a:solidFill>
                <a:latin typeface="Arial" charset="0"/>
                <a:cs typeface="Arial" charset="0"/>
              </a:defRPr>
            </a:lvl8pPr>
            <a:lvl9pPr marL="3886200" indent="-228600" defTabSz="457200" eaLnBrk="0" fontAlgn="base" hangingPunct="0">
              <a:spcBef>
                <a:spcPct val="20000"/>
              </a:spcBef>
              <a:spcAft>
                <a:spcPct val="0"/>
              </a:spcAft>
              <a:buSzPct val="100000"/>
              <a:buBlip>
                <a:blip r:embed="rId3"/>
              </a:buBlip>
              <a:defRPr sz="1400">
                <a:solidFill>
                  <a:schemeClr val="tx1"/>
                </a:solidFill>
                <a:latin typeface="Arial" charset="0"/>
                <a:cs typeface="Arial" charset="0"/>
              </a:defRPr>
            </a:lvl9pPr>
          </a:lstStyle>
          <a:p>
            <a:pPr eaLnBrk="1" fontAlgn="base" hangingPunct="1">
              <a:spcBef>
                <a:spcPct val="0"/>
              </a:spcBef>
              <a:spcAft>
                <a:spcPct val="0"/>
              </a:spcAft>
              <a:buSzTx/>
              <a:buFontTx/>
              <a:buNone/>
            </a:pPr>
            <a:fld id="{3F502A9B-60F0-4E44-BAEE-E38F7D474F9C}" type="slidenum">
              <a:rPr lang="en-US" altLang="en-US" sz="900" smtClean="0">
                <a:solidFill>
                  <a:srgbClr val="707276"/>
                </a:solidFill>
              </a:rPr>
              <a:pPr eaLnBrk="1" fontAlgn="base" hangingPunct="1">
                <a:spcBef>
                  <a:spcPct val="0"/>
                </a:spcBef>
                <a:spcAft>
                  <a:spcPct val="0"/>
                </a:spcAft>
                <a:buSzTx/>
                <a:buFontTx/>
                <a:buNone/>
              </a:pPr>
              <a:t>10</a:t>
            </a:fld>
            <a:endParaRPr lang="en-US" altLang="en-US" sz="900" dirty="0" smtClean="0">
              <a:solidFill>
                <a:srgbClr val="707276"/>
              </a:solidFill>
            </a:endParaRPr>
          </a:p>
        </p:txBody>
      </p:sp>
      <p:pic>
        <p:nvPicPr>
          <p:cNvPr id="48134"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0562" y="1959428"/>
            <a:ext cx="3209170" cy="2351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698433" y="4523305"/>
            <a:ext cx="3113428" cy="461665"/>
          </a:xfrm>
          <a:prstGeom prst="rect">
            <a:avLst/>
          </a:prstGeom>
          <a:noFill/>
        </p:spPr>
        <p:txBody>
          <a:bodyPr wrap="square" rtlCol="0">
            <a:spAutoFit/>
          </a:bodyPr>
          <a:lstStyle/>
          <a:p>
            <a:r>
              <a:rPr lang="en-US" sz="1200" i="1" dirty="0">
                <a:solidFill>
                  <a:srgbClr val="000000"/>
                </a:solidFill>
                <a:latin typeface="Arial" panose="020B0604020202020204" pitchFamily="34" charset="0"/>
                <a:cs typeface="Arial" panose="020B0604020202020204" pitchFamily="34" charset="0"/>
              </a:rPr>
              <a:t>* </a:t>
            </a:r>
            <a:r>
              <a:rPr lang="en-US" sz="1200" i="1" dirty="0" smtClean="0">
                <a:solidFill>
                  <a:srgbClr val="000000"/>
                </a:solidFill>
                <a:latin typeface="Arial" panose="020B0604020202020204" pitchFamily="34" charset="0"/>
                <a:cs typeface="Arial" panose="020B0604020202020204" pitchFamily="34" charset="0"/>
              </a:rPr>
              <a:t>HotSpot ® was developed by Lawrence Livermore National Laboratory </a:t>
            </a:r>
            <a:endParaRPr lang="en-US" sz="1200" i="1" dirty="0">
              <a:solidFill>
                <a:srgbClr val="000000"/>
              </a:solidFill>
              <a:latin typeface="Arial" panose="020B0604020202020204" pitchFamily="34" charset="0"/>
              <a:cs typeface="Arial" panose="020B0604020202020204" pitchFamily="34" charset="0"/>
            </a:endParaRPr>
          </a:p>
        </p:txBody>
      </p:sp>
      <p:sp>
        <p:nvSpPr>
          <p:cNvPr id="7" name="TextBox 6"/>
          <p:cNvSpPr txBox="1"/>
          <p:nvPr/>
        </p:nvSpPr>
        <p:spPr>
          <a:xfrm>
            <a:off x="3752603" y="6444296"/>
            <a:ext cx="1591293" cy="276999"/>
          </a:xfrm>
          <a:prstGeom prst="rect">
            <a:avLst/>
          </a:prstGeom>
          <a:noFill/>
        </p:spPr>
        <p:txBody>
          <a:bodyPr wrap="square" rtlCol="0">
            <a:spAutoFit/>
          </a:bodyPr>
          <a:lstStyle/>
          <a:p>
            <a:r>
              <a:rPr lang="en-US" sz="1200" dirty="0"/>
              <a:t>PNNL-SA-112586</a:t>
            </a:r>
          </a:p>
        </p:txBody>
      </p:sp>
    </p:spTree>
    <p:extLst>
      <p:ext uri="{BB962C8B-B14F-4D97-AF65-F5344CB8AC3E}">
        <p14:creationId xmlns:p14="http://schemas.microsoft.com/office/powerpoint/2010/main" val="2310718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188" y="215660"/>
            <a:ext cx="6515531" cy="854188"/>
          </a:xfrm>
        </p:spPr>
        <p:txBody>
          <a:bodyPr/>
          <a:lstStyle/>
          <a:p>
            <a:r>
              <a:rPr lang="en-US" sz="2800" dirty="0" smtClean="0"/>
              <a:t>Quick Look Radiological Assessment Model (QLRAM) Development</a:t>
            </a:r>
            <a:endParaRPr lang="en-US" sz="2800" dirty="0"/>
          </a:p>
        </p:txBody>
      </p:sp>
      <p:sp>
        <p:nvSpPr>
          <p:cNvPr id="6" name="Slide Number Placeholder 5"/>
          <p:cNvSpPr>
            <a:spLocks noGrp="1"/>
          </p:cNvSpPr>
          <p:nvPr>
            <p:ph type="sldNum" sz="quarter" idx="4"/>
          </p:nvPr>
        </p:nvSpPr>
        <p:spPr/>
        <p:txBody>
          <a:bodyPr/>
          <a:lstStyle/>
          <a:p>
            <a:fld id="{A505DBE7-0ACF-E348-BBE2-A615BCE1D797}" type="slidenum">
              <a:rPr lang="en-US" smtClean="0"/>
              <a:pPr/>
              <a:t>11</a:t>
            </a:fld>
            <a:endParaRPr lang="en-US" dirty="0"/>
          </a:p>
        </p:txBody>
      </p:sp>
      <p:sp>
        <p:nvSpPr>
          <p:cNvPr id="3" name="Content Placeholder 2"/>
          <p:cNvSpPr>
            <a:spLocks noGrp="1"/>
          </p:cNvSpPr>
          <p:nvPr>
            <p:ph idx="1"/>
          </p:nvPr>
        </p:nvSpPr>
        <p:spPr>
          <a:xfrm>
            <a:off x="320634" y="1543792"/>
            <a:ext cx="3871356" cy="4431983"/>
          </a:xfrm>
        </p:spPr>
        <p:txBody>
          <a:bodyPr/>
          <a:lstStyle/>
          <a:p>
            <a:r>
              <a:rPr lang="en-US" dirty="0" smtClean="0"/>
              <a:t>PNNL developed a web-based tool </a:t>
            </a:r>
            <a:r>
              <a:rPr lang="en-US" dirty="0"/>
              <a:t>that performs the analysis </a:t>
            </a:r>
            <a:r>
              <a:rPr lang="en-US" dirty="0" smtClean="0"/>
              <a:t>of a sabotage threat based </a:t>
            </a:r>
            <a:r>
              <a:rPr lang="en-US" dirty="0"/>
              <a:t>on isotope, mass, and explosive weight</a:t>
            </a:r>
            <a:endParaRPr lang="en-US" dirty="0">
              <a:solidFill>
                <a:srgbClr val="FF0000"/>
              </a:solidFill>
            </a:endParaRPr>
          </a:p>
          <a:p>
            <a:r>
              <a:rPr lang="en-US" dirty="0"/>
              <a:t>The tool </a:t>
            </a:r>
            <a:r>
              <a:rPr lang="en-US" dirty="0" smtClean="0"/>
              <a:t>does not </a:t>
            </a:r>
            <a:r>
              <a:rPr lang="en-US" dirty="0"/>
              <a:t>require the user to perform complex calculations or to determine the values for </a:t>
            </a:r>
            <a:r>
              <a:rPr lang="en-US" dirty="0" smtClean="0"/>
              <a:t>variables, and it is flexible </a:t>
            </a:r>
            <a:r>
              <a:rPr lang="en-US" dirty="0"/>
              <a:t>to allow for different URC thresholds</a:t>
            </a:r>
          </a:p>
          <a:p>
            <a:r>
              <a:rPr lang="en-US" dirty="0" smtClean="0"/>
              <a:t>Produces a table and graph output that s</a:t>
            </a:r>
            <a:r>
              <a:rPr lang="en-US" sz="2000" dirty="0" smtClean="0"/>
              <a:t>how TEDE over a range of distances</a:t>
            </a:r>
          </a:p>
        </p:txBody>
      </p:sp>
      <p:pic>
        <p:nvPicPr>
          <p:cNvPr id="8"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1866" b="4800"/>
          <a:stretch/>
        </p:blipFill>
        <p:spPr bwMode="auto">
          <a:xfrm>
            <a:off x="4372180" y="2208810"/>
            <a:ext cx="4600709" cy="2921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742788" y="6444296"/>
            <a:ext cx="1591293" cy="276999"/>
          </a:xfrm>
          <a:prstGeom prst="rect">
            <a:avLst/>
          </a:prstGeom>
          <a:noFill/>
        </p:spPr>
        <p:txBody>
          <a:bodyPr wrap="square" rtlCol="0">
            <a:spAutoFit/>
          </a:bodyPr>
          <a:lstStyle/>
          <a:p>
            <a:r>
              <a:rPr lang="en-US" sz="1200" dirty="0"/>
              <a:t>PNNL-SA-112586</a:t>
            </a:r>
          </a:p>
        </p:txBody>
      </p:sp>
    </p:spTree>
    <p:extLst>
      <p:ext uri="{BB962C8B-B14F-4D97-AF65-F5344CB8AC3E}">
        <p14:creationId xmlns:p14="http://schemas.microsoft.com/office/powerpoint/2010/main" val="172906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6210" y="201168"/>
            <a:ext cx="6377509" cy="868680"/>
          </a:xfrm>
        </p:spPr>
        <p:txBody>
          <a:bodyPr/>
          <a:lstStyle/>
          <a:p>
            <a:r>
              <a:rPr lang="en-US" sz="2800" dirty="0" smtClean="0"/>
              <a:t>Overview</a:t>
            </a:r>
            <a:endParaRPr lang="en-US" sz="2800" dirty="0"/>
          </a:p>
        </p:txBody>
      </p:sp>
      <p:sp>
        <p:nvSpPr>
          <p:cNvPr id="4" name="Slide Number Placeholder 3"/>
          <p:cNvSpPr>
            <a:spLocks noGrp="1"/>
          </p:cNvSpPr>
          <p:nvPr>
            <p:ph type="sldNum" sz="quarter" idx="4"/>
          </p:nvPr>
        </p:nvSpPr>
        <p:spPr/>
        <p:txBody>
          <a:bodyPr/>
          <a:lstStyle/>
          <a:p>
            <a:fld id="{03722D57-58D6-9447-A6D5-A97F6C35A8FB}" type="slidenum">
              <a:rPr lang="en-US" smtClean="0"/>
              <a:pPr/>
              <a:t>2</a:t>
            </a:fld>
            <a:endParaRPr lang="en-US" dirty="0"/>
          </a:p>
        </p:txBody>
      </p:sp>
      <p:sp>
        <p:nvSpPr>
          <p:cNvPr id="5" name="Content Placeholder 4"/>
          <p:cNvSpPr>
            <a:spLocks noGrp="1"/>
          </p:cNvSpPr>
          <p:nvPr>
            <p:ph idx="1"/>
          </p:nvPr>
        </p:nvSpPr>
        <p:spPr>
          <a:xfrm>
            <a:off x="862642" y="1880558"/>
            <a:ext cx="7772400" cy="3040832"/>
          </a:xfrm>
        </p:spPr>
        <p:txBody>
          <a:bodyPr/>
          <a:lstStyle/>
          <a:p>
            <a:r>
              <a:rPr lang="en-US" sz="2600" dirty="0" smtClean="0"/>
              <a:t>The Threat of Nuclear </a:t>
            </a:r>
            <a:r>
              <a:rPr lang="en-US" sz="2600" dirty="0"/>
              <a:t>T</a:t>
            </a:r>
            <a:r>
              <a:rPr lang="en-US" sz="2600" dirty="0" smtClean="0"/>
              <a:t>errorism and the International </a:t>
            </a:r>
            <a:r>
              <a:rPr lang="en-US" sz="2600" dirty="0"/>
              <a:t>R</a:t>
            </a:r>
            <a:r>
              <a:rPr lang="en-US" sz="2600" dirty="0" smtClean="0"/>
              <a:t>esponse</a:t>
            </a:r>
          </a:p>
          <a:p>
            <a:r>
              <a:rPr lang="en-US" sz="2600" dirty="0" smtClean="0"/>
              <a:t>International Policies and Guidance</a:t>
            </a:r>
          </a:p>
          <a:p>
            <a:r>
              <a:rPr lang="en-US" sz="2600" dirty="0" smtClean="0"/>
              <a:t>Physical Protection of Nuclear </a:t>
            </a:r>
            <a:r>
              <a:rPr lang="en-US" sz="2600" dirty="0"/>
              <a:t>F</a:t>
            </a:r>
            <a:r>
              <a:rPr lang="en-US" sz="2600" dirty="0" smtClean="0"/>
              <a:t>acilities against Sabotage </a:t>
            </a:r>
          </a:p>
          <a:p>
            <a:r>
              <a:rPr lang="en-US" sz="2600" dirty="0" smtClean="0"/>
              <a:t>Tools for Analyzing </a:t>
            </a:r>
            <a:r>
              <a:rPr lang="en-US" sz="2600" dirty="0"/>
              <a:t>R</a:t>
            </a:r>
            <a:r>
              <a:rPr lang="en-US" sz="2600" dirty="0" smtClean="0"/>
              <a:t>adiological </a:t>
            </a:r>
            <a:r>
              <a:rPr lang="en-US" sz="2600" dirty="0"/>
              <a:t>R</a:t>
            </a:r>
            <a:r>
              <a:rPr lang="en-US" sz="2600" dirty="0" smtClean="0"/>
              <a:t>elease and </a:t>
            </a:r>
            <a:r>
              <a:rPr lang="en-US" sz="2600" dirty="0"/>
              <a:t>C</a:t>
            </a:r>
            <a:r>
              <a:rPr lang="en-US" sz="2600" dirty="0" smtClean="0"/>
              <a:t>onsequences of Sabotage </a:t>
            </a:r>
            <a:endParaRPr lang="en-US" sz="2600" dirty="0"/>
          </a:p>
        </p:txBody>
      </p:sp>
      <p:sp>
        <p:nvSpPr>
          <p:cNvPr id="6" name="TextBox 5"/>
          <p:cNvSpPr txBox="1"/>
          <p:nvPr/>
        </p:nvSpPr>
        <p:spPr>
          <a:xfrm>
            <a:off x="3752603" y="6305797"/>
            <a:ext cx="1591293" cy="276999"/>
          </a:xfrm>
          <a:prstGeom prst="rect">
            <a:avLst/>
          </a:prstGeom>
          <a:noFill/>
        </p:spPr>
        <p:txBody>
          <a:bodyPr wrap="square" rtlCol="0">
            <a:spAutoFit/>
          </a:bodyPr>
          <a:lstStyle/>
          <a:p>
            <a:r>
              <a:rPr lang="en-US" sz="1200" dirty="0"/>
              <a:t>PNNL-SA-112586</a:t>
            </a:r>
          </a:p>
        </p:txBody>
      </p:sp>
    </p:spTree>
    <p:extLst>
      <p:ext uri="{BB962C8B-B14F-4D97-AF65-F5344CB8AC3E}">
        <p14:creationId xmlns:p14="http://schemas.microsoft.com/office/powerpoint/2010/main" val="4081170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3078" y="201168"/>
            <a:ext cx="6420641" cy="868680"/>
          </a:xfrm>
        </p:spPr>
        <p:txBody>
          <a:bodyPr/>
          <a:lstStyle/>
          <a:p>
            <a:r>
              <a:rPr lang="en-US" sz="2800" dirty="0" smtClean="0"/>
              <a:t>The Threat of Nuclear Terrorism and the International Response </a:t>
            </a:r>
            <a:endParaRPr lang="en-US" sz="2800" dirty="0"/>
          </a:p>
        </p:txBody>
      </p:sp>
      <p:sp>
        <p:nvSpPr>
          <p:cNvPr id="4" name="Slide Number Placeholder 3"/>
          <p:cNvSpPr>
            <a:spLocks noGrp="1"/>
          </p:cNvSpPr>
          <p:nvPr>
            <p:ph type="sldNum" sz="quarter" idx="4"/>
          </p:nvPr>
        </p:nvSpPr>
        <p:spPr/>
        <p:txBody>
          <a:bodyPr/>
          <a:lstStyle/>
          <a:p>
            <a:fld id="{03722D57-58D6-9447-A6D5-A97F6C35A8FB}" type="slidenum">
              <a:rPr lang="en-US" smtClean="0"/>
              <a:pPr/>
              <a:t>3</a:t>
            </a:fld>
            <a:endParaRPr lang="en-US" dirty="0"/>
          </a:p>
        </p:txBody>
      </p:sp>
      <p:sp>
        <p:nvSpPr>
          <p:cNvPr id="5" name="Content Placeholder 4"/>
          <p:cNvSpPr>
            <a:spLocks noGrp="1"/>
          </p:cNvSpPr>
          <p:nvPr>
            <p:ph idx="1"/>
          </p:nvPr>
        </p:nvSpPr>
        <p:spPr>
          <a:xfrm>
            <a:off x="629392" y="1686297"/>
            <a:ext cx="4123763" cy="4935062"/>
          </a:xfrm>
        </p:spPr>
        <p:txBody>
          <a:bodyPr/>
          <a:lstStyle/>
          <a:p>
            <a:r>
              <a:rPr lang="en-US" sz="1800" dirty="0" smtClean="0"/>
              <a:t>“The </a:t>
            </a:r>
            <a:r>
              <a:rPr lang="en-US" sz="1800" dirty="0"/>
              <a:t>tragic terrorist attacks on the United States were a wakeup call to us all. We cannot be complacent. We have to and will increase our efforts on all fronts - from combating illicit trafficking to ensuring the protection of nuclear materials – from nuclear installation design to withstand attacks to improving how we respond to nuclear emergencies.” </a:t>
            </a:r>
            <a:endParaRPr lang="en-US" sz="1800" dirty="0" smtClean="0"/>
          </a:p>
          <a:p>
            <a:pPr lvl="2"/>
            <a:r>
              <a:rPr lang="en-US" sz="1400" i="1" dirty="0" smtClean="0"/>
              <a:t>IAEA Director </a:t>
            </a:r>
            <a:r>
              <a:rPr lang="en-US" sz="1400" i="1" dirty="0"/>
              <a:t>General </a:t>
            </a:r>
            <a:r>
              <a:rPr lang="en-US" sz="1400" i="1" dirty="0" smtClean="0"/>
              <a:t>Mohamed </a:t>
            </a:r>
            <a:r>
              <a:rPr lang="en-US" sz="1400" i="1" dirty="0"/>
              <a:t>El Baredei (</a:t>
            </a:r>
            <a:r>
              <a:rPr lang="en-US" sz="1400" i="1" dirty="0" smtClean="0"/>
              <a:t>2001)</a:t>
            </a:r>
          </a:p>
          <a:p>
            <a:r>
              <a:rPr lang="en-US" sz="1800" dirty="0" smtClean="0"/>
              <a:t>Nuclear </a:t>
            </a:r>
            <a:r>
              <a:rPr lang="en-US" sz="1800" dirty="0"/>
              <a:t>Security Summit </a:t>
            </a:r>
            <a:r>
              <a:rPr lang="en-US" sz="1800" dirty="0" smtClean="0"/>
              <a:t>Process</a:t>
            </a:r>
          </a:p>
          <a:p>
            <a:r>
              <a:rPr lang="en-US" sz="1800" dirty="0" smtClean="0"/>
              <a:t>Global </a:t>
            </a:r>
            <a:r>
              <a:rPr lang="en-US" sz="1800" dirty="0"/>
              <a:t>Initiative to Combat Nuclear Terrorism (GICNT)</a:t>
            </a:r>
          </a:p>
          <a:p>
            <a:pPr>
              <a:buFont typeface="Arial" panose="020B0604020202020204" pitchFamily="34" charset="0"/>
              <a:buChar char="•"/>
            </a:pPr>
            <a:endParaRPr lang="en-US" sz="1800" i="1" dirty="0" smtClean="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8099" y="1397481"/>
            <a:ext cx="3480071" cy="2099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5660" r="24293"/>
          <a:stretch/>
        </p:blipFill>
        <p:spPr bwMode="auto">
          <a:xfrm>
            <a:off x="5371100" y="3611318"/>
            <a:ext cx="3134065" cy="2196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295796" y="5909220"/>
            <a:ext cx="3382374" cy="307777"/>
          </a:xfrm>
          <a:prstGeom prst="rect">
            <a:avLst/>
          </a:prstGeom>
        </p:spPr>
        <p:txBody>
          <a:bodyPr wrap="square">
            <a:spAutoFit/>
          </a:bodyPr>
          <a:lstStyle/>
          <a:p>
            <a:pPr lvl="0"/>
            <a:r>
              <a:rPr lang="en-US" sz="700" dirty="0">
                <a:solidFill>
                  <a:srgbClr val="707276"/>
                </a:solidFill>
                <a:latin typeface="Arial" panose="020B0604020202020204" pitchFamily="34" charset="0"/>
                <a:cs typeface="Arial" panose="020B0604020202020204" pitchFamily="34" charset="0"/>
                <a:hlinkClick r:id="rId5"/>
              </a:rPr>
              <a:t>https://</a:t>
            </a:r>
            <a:r>
              <a:rPr lang="en-US" sz="700" dirty="0" smtClean="0">
                <a:solidFill>
                  <a:srgbClr val="707276"/>
                </a:solidFill>
                <a:latin typeface="Arial" panose="020B0604020202020204" pitchFamily="34" charset="0"/>
                <a:cs typeface="Arial" panose="020B0604020202020204" pitchFamily="34" charset="0"/>
                <a:hlinkClick r:id="rId5"/>
              </a:rPr>
              <a:t>iwearthetruth.files.wordpress.com/2010/05/nss2-jpeg-scaled1000.jpg</a:t>
            </a:r>
            <a:endParaRPr lang="en-US" sz="700" dirty="0" smtClean="0">
              <a:solidFill>
                <a:srgbClr val="707276"/>
              </a:solidFill>
              <a:latin typeface="Arial" panose="020B0604020202020204" pitchFamily="34" charset="0"/>
              <a:cs typeface="Arial" panose="020B0604020202020204" pitchFamily="34" charset="0"/>
              <a:hlinkClick r:id="rId6"/>
            </a:endParaRPr>
          </a:p>
          <a:p>
            <a:r>
              <a:rPr lang="en-US" sz="700" dirty="0" smtClean="0">
                <a:solidFill>
                  <a:srgbClr val="707276"/>
                </a:solidFill>
                <a:latin typeface="Arial" panose="020B0604020202020204" pitchFamily="34" charset="0"/>
                <a:cs typeface="Arial" panose="020B0604020202020204" pitchFamily="34" charset="0"/>
                <a:hlinkClick r:id="rId6"/>
              </a:rPr>
              <a:t>http</a:t>
            </a:r>
            <a:r>
              <a:rPr lang="en-US" sz="700" dirty="0">
                <a:solidFill>
                  <a:srgbClr val="707276"/>
                </a:solidFill>
                <a:latin typeface="Arial" panose="020B0604020202020204" pitchFamily="34" charset="0"/>
                <a:cs typeface="Arial" panose="020B0604020202020204" pitchFamily="34" charset="0"/>
                <a:hlinkClick r:id="rId6"/>
              </a:rPr>
              <a:t>://en.aectourismthai.com/images/blog/content1/20140430194319.jpg</a:t>
            </a:r>
            <a:r>
              <a:rPr lang="en-US" sz="700" dirty="0">
                <a:solidFill>
                  <a:srgbClr val="707276"/>
                </a:solidFill>
                <a:latin typeface="Arial" panose="020B0604020202020204" pitchFamily="34" charset="0"/>
                <a:cs typeface="Arial" panose="020B0604020202020204" pitchFamily="34" charset="0"/>
              </a:rPr>
              <a:t> </a:t>
            </a:r>
            <a:endParaRPr lang="en-US" sz="700" dirty="0">
              <a:latin typeface="Arial" panose="020B0604020202020204" pitchFamily="34" charset="0"/>
              <a:cs typeface="Arial" panose="020B0604020202020204" pitchFamily="34" charset="0"/>
            </a:endParaRPr>
          </a:p>
        </p:txBody>
      </p:sp>
      <p:sp>
        <p:nvSpPr>
          <p:cNvPr id="10" name="TextBox 9"/>
          <p:cNvSpPr txBox="1"/>
          <p:nvPr/>
        </p:nvSpPr>
        <p:spPr>
          <a:xfrm>
            <a:off x="3752603" y="6444296"/>
            <a:ext cx="1591293" cy="276999"/>
          </a:xfrm>
          <a:prstGeom prst="rect">
            <a:avLst/>
          </a:prstGeom>
          <a:noFill/>
        </p:spPr>
        <p:txBody>
          <a:bodyPr wrap="square" rtlCol="0">
            <a:spAutoFit/>
          </a:bodyPr>
          <a:lstStyle/>
          <a:p>
            <a:r>
              <a:rPr lang="en-US" sz="1200" dirty="0"/>
              <a:t>PNNL-SA-112586</a:t>
            </a:r>
          </a:p>
        </p:txBody>
      </p:sp>
    </p:spTree>
    <p:extLst>
      <p:ext uri="{BB962C8B-B14F-4D97-AF65-F5344CB8AC3E}">
        <p14:creationId xmlns:p14="http://schemas.microsoft.com/office/powerpoint/2010/main" val="2396918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International Policies and Guidance:</a:t>
            </a:r>
            <a:br>
              <a:rPr lang="en-US" sz="2800" dirty="0" smtClean="0"/>
            </a:br>
            <a:r>
              <a:rPr lang="en-US" sz="2800" dirty="0" smtClean="0"/>
              <a:t>INFCIRC 225, Revision 5</a:t>
            </a:r>
            <a:r>
              <a:rPr lang="en-US" sz="2800" baseline="30000" dirty="0" smtClean="0"/>
              <a:t>1</a:t>
            </a:r>
            <a:endParaRPr lang="en-US" sz="2800" baseline="30000" dirty="0"/>
          </a:p>
        </p:txBody>
      </p:sp>
      <p:sp>
        <p:nvSpPr>
          <p:cNvPr id="5" name="Slide Number Placeholder 4"/>
          <p:cNvSpPr>
            <a:spLocks noGrp="1"/>
          </p:cNvSpPr>
          <p:nvPr>
            <p:ph type="sldNum" sz="quarter" idx="4"/>
          </p:nvPr>
        </p:nvSpPr>
        <p:spPr/>
        <p:txBody>
          <a:bodyPr/>
          <a:lstStyle/>
          <a:p>
            <a:fld id="{A505DBE7-0ACF-E348-BBE2-A615BCE1D797}" type="slidenum">
              <a:rPr lang="en-US" smtClean="0"/>
              <a:pPr/>
              <a:t>4</a:t>
            </a:fld>
            <a:endParaRPr lang="en-US" dirty="0"/>
          </a:p>
        </p:txBody>
      </p:sp>
      <p:sp>
        <p:nvSpPr>
          <p:cNvPr id="3" name="Content Placeholder 2"/>
          <p:cNvSpPr>
            <a:spLocks noGrp="1"/>
          </p:cNvSpPr>
          <p:nvPr>
            <p:ph idx="1"/>
          </p:nvPr>
        </p:nvSpPr>
        <p:spPr>
          <a:xfrm>
            <a:off x="541376" y="1478821"/>
            <a:ext cx="5522994" cy="4431983"/>
          </a:xfrm>
          <a:ln>
            <a:solidFill>
              <a:schemeClr val="bg1"/>
            </a:solidFill>
          </a:ln>
        </p:spPr>
        <p:txBody>
          <a:bodyPr/>
          <a:lstStyle/>
          <a:p>
            <a:pPr marL="0" indent="0">
              <a:spcBef>
                <a:spcPts val="0"/>
              </a:spcBef>
              <a:buNone/>
            </a:pPr>
            <a:r>
              <a:rPr lang="en-US" sz="1600" dirty="0" smtClean="0">
                <a:solidFill>
                  <a:srgbClr val="000000"/>
                </a:solidFill>
              </a:rPr>
              <a:t>5.1 An objective of the State’s physical protection regime is to protect against </a:t>
            </a:r>
            <a:r>
              <a:rPr lang="en-US" sz="1600" b="1" dirty="0">
                <a:solidFill>
                  <a:srgbClr val="000000"/>
                </a:solidFill>
              </a:rPr>
              <a:t>sabotage</a:t>
            </a:r>
            <a:r>
              <a:rPr lang="en-US" sz="1600" dirty="0" smtClean="0">
                <a:solidFill>
                  <a:srgbClr val="000000"/>
                </a:solidFill>
              </a:rPr>
              <a:t>….</a:t>
            </a:r>
          </a:p>
          <a:p>
            <a:pPr marL="0" indent="0">
              <a:spcBef>
                <a:spcPts val="0"/>
              </a:spcBef>
              <a:buNone/>
            </a:pPr>
            <a:endParaRPr lang="en-US" sz="1600" dirty="0">
              <a:solidFill>
                <a:srgbClr val="000000"/>
              </a:solidFill>
            </a:endParaRPr>
          </a:p>
          <a:p>
            <a:pPr marL="0" indent="0">
              <a:spcBef>
                <a:spcPts val="0"/>
              </a:spcBef>
              <a:buNone/>
            </a:pPr>
            <a:r>
              <a:rPr lang="en-US" sz="1600" dirty="0" smtClean="0">
                <a:solidFill>
                  <a:srgbClr val="000000"/>
                </a:solidFill>
              </a:rPr>
              <a:t>5.4 For each nuclear facility, an analysis, validated by the competent authority, should be performed to determine </a:t>
            </a:r>
            <a:r>
              <a:rPr lang="en-US" sz="1600" dirty="0">
                <a:solidFill>
                  <a:srgbClr val="000000"/>
                </a:solidFill>
              </a:rPr>
              <a:t>whether the radioactive inventory has the potential to result in </a:t>
            </a:r>
            <a:r>
              <a:rPr lang="en-US" sz="1600" b="1" dirty="0">
                <a:solidFill>
                  <a:srgbClr val="000000"/>
                </a:solidFill>
              </a:rPr>
              <a:t>unacceptable radiological consequences</a:t>
            </a:r>
            <a:r>
              <a:rPr lang="en-US" sz="1600" dirty="0">
                <a:solidFill>
                  <a:srgbClr val="000000"/>
                </a:solidFill>
              </a:rPr>
              <a:t> as determined by the State, assuming that the sabotage acts will be successfully completed while ignoring the impact of the physical protection or mitigation measures. </a:t>
            </a:r>
          </a:p>
          <a:p>
            <a:pPr marL="0" indent="0">
              <a:spcBef>
                <a:spcPts val="0"/>
              </a:spcBef>
              <a:buNone/>
            </a:pPr>
            <a:endParaRPr lang="en-US" sz="1600" dirty="0"/>
          </a:p>
          <a:p>
            <a:pPr marL="0" indent="0">
              <a:spcBef>
                <a:spcPts val="0"/>
              </a:spcBef>
              <a:buNone/>
            </a:pPr>
            <a:r>
              <a:rPr lang="en-US" sz="1600" dirty="0" smtClean="0"/>
              <a:t>5.8 If the potential radiological consequences of sabotage exceed the State’s unacceptable radiological consequences, then the operator should identify equipment, systems or devices, or nuclear material, the sabotage of which could directly or indirectly lead to this condition as potential sabotage targets and protect them in accordance with the following design and protection requirements. </a:t>
            </a:r>
          </a:p>
        </p:txBody>
      </p:sp>
      <p:sp>
        <p:nvSpPr>
          <p:cNvPr id="4" name="TextBox 3"/>
          <p:cNvSpPr txBox="1"/>
          <p:nvPr/>
        </p:nvSpPr>
        <p:spPr>
          <a:xfrm>
            <a:off x="541376" y="6062934"/>
            <a:ext cx="7911966" cy="400110"/>
          </a:xfrm>
          <a:prstGeom prst="rect">
            <a:avLst/>
          </a:prstGeom>
          <a:noFill/>
        </p:spPr>
        <p:txBody>
          <a:bodyPr wrap="square" rtlCol="0">
            <a:spAutoFit/>
          </a:bodyPr>
          <a:lstStyle/>
          <a:p>
            <a:r>
              <a:rPr lang="en-US" sz="1000" baseline="30000" dirty="0" smtClean="0">
                <a:solidFill>
                  <a:srgbClr val="000000"/>
                </a:solidFill>
                <a:latin typeface="Arial" panose="020B0604020202020204" pitchFamily="34" charset="0"/>
                <a:cs typeface="Arial" panose="020B0604020202020204" pitchFamily="34" charset="0"/>
              </a:rPr>
              <a:t>1</a:t>
            </a:r>
            <a:r>
              <a:rPr lang="en-US" sz="1000" dirty="0" smtClean="0">
                <a:solidFill>
                  <a:srgbClr val="000000"/>
                </a:solidFill>
                <a:latin typeface="Arial" panose="020B0604020202020204" pitchFamily="34" charset="0"/>
                <a:cs typeface="Arial" panose="020B0604020202020204" pitchFamily="34" charset="0"/>
              </a:rPr>
              <a:t> International </a:t>
            </a:r>
            <a:r>
              <a:rPr lang="en-US" sz="1000" dirty="0">
                <a:solidFill>
                  <a:srgbClr val="000000"/>
                </a:solidFill>
                <a:latin typeface="Arial" panose="020B0604020202020204" pitchFamily="34" charset="0"/>
                <a:cs typeface="Arial" panose="020B0604020202020204" pitchFamily="34" charset="0"/>
              </a:rPr>
              <a:t>Atomic Energy Agency. 2013. Nuclear Security Recommendations on Physical Protection of Nuclear Material and Nuclear Facilities. INFCIRC/225/Revision 5, IAEA Nuclear Security Series No. 13, Vienna, </a:t>
            </a:r>
            <a:r>
              <a:rPr lang="en-US" sz="1000" dirty="0" smtClean="0">
                <a:solidFill>
                  <a:srgbClr val="000000"/>
                </a:solidFill>
                <a:latin typeface="Arial" panose="020B0604020202020204" pitchFamily="34" charset="0"/>
                <a:cs typeface="Arial" panose="020B0604020202020204" pitchFamily="34" charset="0"/>
              </a:rPr>
              <a:t>Austria.</a:t>
            </a:r>
            <a:endParaRPr lang="en-US" sz="1000" dirty="0">
              <a:solidFill>
                <a:srgbClr val="000000"/>
              </a:solidFill>
              <a:latin typeface="Arial" panose="020B0604020202020204" pitchFamily="34" charset="0"/>
              <a:cs typeface="Arial" panose="020B0604020202020204" pitchFamily="34" charset="0"/>
            </a:endParaRP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732" t="8203" r="16053" b="18288"/>
          <a:stretch/>
        </p:blipFill>
        <p:spPr bwMode="auto">
          <a:xfrm>
            <a:off x="6358269" y="1935126"/>
            <a:ext cx="2325524" cy="35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752602" y="6536365"/>
            <a:ext cx="1591293" cy="276999"/>
          </a:xfrm>
          <a:prstGeom prst="rect">
            <a:avLst/>
          </a:prstGeom>
          <a:noFill/>
        </p:spPr>
        <p:txBody>
          <a:bodyPr wrap="square" rtlCol="0">
            <a:spAutoFit/>
          </a:bodyPr>
          <a:lstStyle/>
          <a:p>
            <a:r>
              <a:rPr lang="en-US" sz="1200" dirty="0"/>
              <a:t>PNNL-SA-112586</a:t>
            </a:r>
          </a:p>
        </p:txBody>
      </p:sp>
    </p:spTree>
    <p:extLst>
      <p:ext uri="{BB962C8B-B14F-4D97-AF65-F5344CB8AC3E}">
        <p14:creationId xmlns:p14="http://schemas.microsoft.com/office/powerpoint/2010/main" val="3979392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International Policies and Guidance:</a:t>
            </a:r>
            <a:br>
              <a:rPr lang="en-US" dirty="0"/>
            </a:br>
            <a:r>
              <a:rPr lang="en-US" dirty="0" smtClean="0"/>
              <a:t>Other Policies and Guidance Documents</a:t>
            </a:r>
            <a:endParaRPr lang="en-US" dirty="0"/>
          </a:p>
        </p:txBody>
      </p:sp>
      <p:sp>
        <p:nvSpPr>
          <p:cNvPr id="4" name="Slide Number Placeholder 3"/>
          <p:cNvSpPr>
            <a:spLocks noGrp="1"/>
          </p:cNvSpPr>
          <p:nvPr>
            <p:ph type="sldNum" sz="quarter" idx="4"/>
          </p:nvPr>
        </p:nvSpPr>
        <p:spPr/>
        <p:txBody>
          <a:bodyPr/>
          <a:lstStyle/>
          <a:p>
            <a:fld id="{03722D57-58D6-9447-A6D5-A97F6C35A8FB}" type="slidenum">
              <a:rPr lang="en-US" smtClean="0"/>
              <a:pPr/>
              <a:t>5</a:t>
            </a:fld>
            <a:endParaRPr lang="en-US" dirty="0"/>
          </a:p>
        </p:txBody>
      </p:sp>
      <p:sp>
        <p:nvSpPr>
          <p:cNvPr id="5" name="Content Placeholder 4"/>
          <p:cNvSpPr>
            <a:spLocks noGrp="1"/>
          </p:cNvSpPr>
          <p:nvPr>
            <p:ph idx="1"/>
          </p:nvPr>
        </p:nvSpPr>
        <p:spPr>
          <a:xfrm>
            <a:off x="3923414" y="1356354"/>
            <a:ext cx="4518837" cy="5022914"/>
          </a:xfrm>
        </p:spPr>
        <p:txBody>
          <a:bodyPr/>
          <a:lstStyle/>
          <a:p>
            <a:r>
              <a:rPr lang="en-US" sz="2400" dirty="0" smtClean="0"/>
              <a:t>IAEA NSS-16</a:t>
            </a:r>
            <a:r>
              <a:rPr lang="en-US" sz="2400" dirty="0"/>
              <a:t>, </a:t>
            </a:r>
            <a:r>
              <a:rPr lang="en-US" sz="2400" i="1" dirty="0"/>
              <a:t>Identification of Vital Areas at Nuclear </a:t>
            </a:r>
            <a:r>
              <a:rPr lang="en-US" sz="2400" i="1" dirty="0" smtClean="0"/>
              <a:t>Facilities</a:t>
            </a:r>
            <a:endParaRPr lang="en-US" sz="2400" dirty="0"/>
          </a:p>
          <a:p>
            <a:r>
              <a:rPr lang="en-US" sz="2400" dirty="0" smtClean="0"/>
              <a:t>IAEA NSS-4</a:t>
            </a:r>
            <a:r>
              <a:rPr lang="en-US" sz="2400" dirty="0"/>
              <a:t>, </a:t>
            </a:r>
            <a:r>
              <a:rPr lang="en-US" sz="2400" i="1" dirty="0"/>
              <a:t>Engineering Safety Aspects of the Protection of Nuclear Power Against </a:t>
            </a:r>
            <a:r>
              <a:rPr lang="en-US" sz="2400" i="1" dirty="0" smtClean="0"/>
              <a:t>Sabotage</a:t>
            </a:r>
            <a:endParaRPr lang="en-US" sz="2400" dirty="0"/>
          </a:p>
          <a:p>
            <a:r>
              <a:rPr lang="en-US" sz="2400" dirty="0"/>
              <a:t>Convention on the Physical Protection of Nuclear Material</a:t>
            </a:r>
            <a:r>
              <a:rPr lang="en-US" sz="2400" dirty="0" smtClean="0"/>
              <a:t> (CPPNM), Amended</a:t>
            </a:r>
          </a:p>
          <a:p>
            <a:r>
              <a:rPr lang="en-US" sz="2400" dirty="0"/>
              <a:t>International Convention on the Suppression of Acts of Nuclear Terrorism (ICSANT) </a:t>
            </a:r>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447" t="7580" r="16079" b="17262"/>
          <a:stretch/>
        </p:blipFill>
        <p:spPr bwMode="auto">
          <a:xfrm>
            <a:off x="414053" y="1399812"/>
            <a:ext cx="2023301" cy="3086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09550" y="6321123"/>
            <a:ext cx="3220305" cy="307777"/>
          </a:xfrm>
          <a:prstGeom prst="rect">
            <a:avLst/>
          </a:prstGeom>
        </p:spPr>
        <p:txBody>
          <a:bodyPr wrap="square">
            <a:spAutoFit/>
          </a:bodyPr>
          <a:lstStyle/>
          <a:p>
            <a:r>
              <a:rPr lang="en-US" sz="700" dirty="0">
                <a:latin typeface="Arial" panose="020B0604020202020204" pitchFamily="34" charset="0"/>
                <a:cs typeface="Arial" panose="020B0604020202020204" pitchFamily="34" charset="0"/>
                <a:hlinkClick r:id="rId4"/>
              </a:rPr>
              <a:t>http://</a:t>
            </a:r>
            <a:r>
              <a:rPr lang="en-US" sz="700" dirty="0" smtClean="0">
                <a:latin typeface="Arial" panose="020B0604020202020204" pitchFamily="34" charset="0"/>
                <a:cs typeface="Arial" panose="020B0604020202020204" pitchFamily="34" charset="0"/>
                <a:hlinkClick r:id="rId4"/>
              </a:rPr>
              <a:t>www-pub.iaea.org/MTCD/Publications/PDF/Pub1505_web.pdf</a:t>
            </a:r>
            <a:endParaRPr lang="en-US" sz="700" dirty="0" smtClean="0">
              <a:latin typeface="Arial" panose="020B0604020202020204" pitchFamily="34" charset="0"/>
              <a:cs typeface="Arial" panose="020B0604020202020204" pitchFamily="34" charset="0"/>
            </a:endParaRPr>
          </a:p>
          <a:p>
            <a:r>
              <a:rPr lang="en-US" sz="700" dirty="0">
                <a:latin typeface="Arial" panose="020B0604020202020204" pitchFamily="34" charset="0"/>
                <a:cs typeface="Arial" panose="020B0604020202020204" pitchFamily="34" charset="0"/>
                <a:hlinkClick r:id="rId5"/>
              </a:rPr>
              <a:t>http://</a:t>
            </a:r>
            <a:r>
              <a:rPr lang="en-US" sz="700" dirty="0" smtClean="0">
                <a:latin typeface="Arial" panose="020B0604020202020204" pitchFamily="34" charset="0"/>
                <a:cs typeface="Arial" panose="020B0604020202020204" pitchFamily="34" charset="0"/>
                <a:hlinkClick r:id="rId5"/>
              </a:rPr>
              <a:t>www-pub.iaea.org/MTCD/Publications/PDF/Pub1271_web.pdf</a:t>
            </a:r>
            <a:r>
              <a:rPr lang="en-US" sz="700" dirty="0" smtClean="0">
                <a:latin typeface="Arial" panose="020B0604020202020204" pitchFamily="34" charset="0"/>
                <a:cs typeface="Arial" panose="020B0604020202020204" pitchFamily="34" charset="0"/>
              </a:rPr>
              <a:t> </a:t>
            </a:r>
            <a:endParaRPr lang="en-US" sz="700" dirty="0">
              <a:latin typeface="Arial" panose="020B0604020202020204" pitchFamily="34" charset="0"/>
              <a:cs typeface="Arial" panose="020B0604020202020204" pitchFamily="34" charset="0"/>
            </a:endParaRPr>
          </a:p>
        </p:txBody>
      </p:sp>
      <p:pic>
        <p:nvPicPr>
          <p:cNvPr id="9219"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65828" t="8138" r="16068" b="17655"/>
          <a:stretch/>
        </p:blipFill>
        <p:spPr bwMode="auto">
          <a:xfrm>
            <a:off x="1576045" y="3038477"/>
            <a:ext cx="2015736" cy="3098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752603" y="6510636"/>
            <a:ext cx="1591293" cy="276999"/>
          </a:xfrm>
          <a:prstGeom prst="rect">
            <a:avLst/>
          </a:prstGeom>
          <a:noFill/>
        </p:spPr>
        <p:txBody>
          <a:bodyPr wrap="square" rtlCol="0">
            <a:spAutoFit/>
          </a:bodyPr>
          <a:lstStyle/>
          <a:p>
            <a:r>
              <a:rPr lang="en-US" sz="1200" dirty="0"/>
              <a:t>PNNL-SA-112586</a:t>
            </a:r>
          </a:p>
        </p:txBody>
      </p:sp>
    </p:spTree>
    <p:extLst>
      <p:ext uri="{BB962C8B-B14F-4D97-AF65-F5344CB8AC3E}">
        <p14:creationId xmlns:p14="http://schemas.microsoft.com/office/powerpoint/2010/main" val="3590266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452" y="201168"/>
            <a:ext cx="6429267" cy="808123"/>
          </a:xfrm>
        </p:spPr>
        <p:txBody>
          <a:bodyPr/>
          <a:lstStyle/>
          <a:p>
            <a:pPr lvl="0"/>
            <a:r>
              <a:rPr lang="en-US" sz="2800" dirty="0" smtClean="0"/>
              <a:t>Radiological Sabotage</a:t>
            </a:r>
            <a:endParaRPr lang="en-US" sz="2800" dirty="0"/>
          </a:p>
        </p:txBody>
      </p:sp>
      <p:sp>
        <p:nvSpPr>
          <p:cNvPr id="4" name="Slide Number Placeholder 3"/>
          <p:cNvSpPr>
            <a:spLocks noGrp="1"/>
          </p:cNvSpPr>
          <p:nvPr>
            <p:ph type="sldNum" sz="quarter" idx="4"/>
          </p:nvPr>
        </p:nvSpPr>
        <p:spPr/>
        <p:txBody>
          <a:bodyPr/>
          <a:lstStyle/>
          <a:p>
            <a:fld id="{03722D57-58D6-9447-A6D5-A97F6C35A8FB}" type="slidenum">
              <a:rPr lang="en-US" smtClean="0"/>
              <a:pPr/>
              <a:t>6</a:t>
            </a:fld>
            <a:endParaRPr lang="en-US" dirty="0"/>
          </a:p>
        </p:txBody>
      </p:sp>
      <p:sp>
        <p:nvSpPr>
          <p:cNvPr id="5" name="Content Placeholder 4"/>
          <p:cNvSpPr>
            <a:spLocks noGrp="1"/>
          </p:cNvSpPr>
          <p:nvPr>
            <p:ph idx="1"/>
          </p:nvPr>
        </p:nvSpPr>
        <p:spPr>
          <a:xfrm>
            <a:off x="457199" y="1506371"/>
            <a:ext cx="8182099" cy="4937925"/>
          </a:xfrm>
        </p:spPr>
        <p:txBody>
          <a:bodyPr/>
          <a:lstStyle/>
          <a:p>
            <a:r>
              <a:rPr lang="en-US" dirty="0"/>
              <a:t>Radiological sabotage is any deliberate act directed against a nuclear facility or nuclear material in use, storage, or transport which could directly or indirectly endanger the health and safety of personnel, the public, or the environment by exposure to radiation or release of radioactive substances. </a:t>
            </a:r>
          </a:p>
          <a:p>
            <a:pPr lvl="1"/>
            <a:r>
              <a:rPr lang="en-US" dirty="0"/>
              <a:t>Potential consequences </a:t>
            </a:r>
            <a:r>
              <a:rPr lang="en-US" dirty="0" smtClean="0"/>
              <a:t>include </a:t>
            </a:r>
            <a:r>
              <a:rPr lang="en-US" dirty="0"/>
              <a:t>radiological release, environmental contamination, injury to persons, loss of use of a facility, and potentially negative economic and political consequences. </a:t>
            </a:r>
          </a:p>
          <a:p>
            <a:pPr lvl="1"/>
            <a:r>
              <a:rPr lang="en-US" dirty="0" smtClean="0"/>
              <a:t>High risk facilities: nuclear power plants, spent fuel pools, research reactors, transport shipment of nuclear and radioactive material, waste storage facilities</a:t>
            </a:r>
          </a:p>
          <a:p>
            <a:pPr lvl="1"/>
            <a:r>
              <a:rPr lang="en-US" dirty="0" smtClean="0"/>
              <a:t>Two categories of sabotage: direct access attack and indirect/standoff attack</a:t>
            </a:r>
          </a:p>
          <a:p>
            <a:r>
              <a:rPr lang="en-US" dirty="0"/>
              <a:t>State determines its own threshold for </a:t>
            </a:r>
            <a:r>
              <a:rPr lang="en-US" b="1" dirty="0"/>
              <a:t>unacceptable radiological consequences</a:t>
            </a:r>
            <a:r>
              <a:rPr lang="en-US" dirty="0"/>
              <a:t> based on a variety of factors including </a:t>
            </a:r>
            <a:r>
              <a:rPr lang="en-US" dirty="0" smtClean="0"/>
              <a:t>dose </a:t>
            </a:r>
            <a:r>
              <a:rPr lang="en-US" dirty="0"/>
              <a:t>level, </a:t>
            </a:r>
            <a:r>
              <a:rPr lang="en-US" dirty="0" smtClean="0"/>
              <a:t>radioactive </a:t>
            </a:r>
            <a:r>
              <a:rPr lang="en-US" dirty="0"/>
              <a:t>material release level, or </a:t>
            </a:r>
            <a:r>
              <a:rPr lang="en-US" dirty="0" smtClean="0"/>
              <a:t>plant </a:t>
            </a:r>
            <a:r>
              <a:rPr lang="en-US" dirty="0"/>
              <a:t>state</a:t>
            </a:r>
          </a:p>
          <a:p>
            <a:pPr marL="0" indent="0">
              <a:buNone/>
            </a:pPr>
            <a:endParaRPr lang="en-US" dirty="0" smtClean="0"/>
          </a:p>
        </p:txBody>
      </p:sp>
      <p:sp>
        <p:nvSpPr>
          <p:cNvPr id="6" name="TextBox 5"/>
          <p:cNvSpPr txBox="1"/>
          <p:nvPr/>
        </p:nvSpPr>
        <p:spPr>
          <a:xfrm>
            <a:off x="3752603" y="6503671"/>
            <a:ext cx="1591293" cy="276999"/>
          </a:xfrm>
          <a:prstGeom prst="rect">
            <a:avLst/>
          </a:prstGeom>
          <a:noFill/>
        </p:spPr>
        <p:txBody>
          <a:bodyPr wrap="square" rtlCol="0">
            <a:spAutoFit/>
          </a:bodyPr>
          <a:lstStyle/>
          <a:p>
            <a:r>
              <a:rPr lang="en-US" sz="1200" dirty="0"/>
              <a:t>PNNL-SA-112586</a:t>
            </a:r>
          </a:p>
        </p:txBody>
      </p:sp>
    </p:spTree>
    <p:extLst>
      <p:ext uri="{BB962C8B-B14F-4D97-AF65-F5344CB8AC3E}">
        <p14:creationId xmlns:p14="http://schemas.microsoft.com/office/powerpoint/2010/main" val="720167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1168"/>
            <a:ext cx="6446520" cy="825375"/>
          </a:xfrm>
        </p:spPr>
        <p:txBody>
          <a:bodyPr/>
          <a:lstStyle/>
          <a:p>
            <a:r>
              <a:rPr lang="en-US" sz="2800" dirty="0" smtClean="0"/>
              <a:t>Threat Assessment</a:t>
            </a:r>
            <a:endParaRPr lang="en-US" sz="2800" dirty="0"/>
          </a:p>
        </p:txBody>
      </p:sp>
      <p:sp>
        <p:nvSpPr>
          <p:cNvPr id="4" name="Slide Number Placeholder 3"/>
          <p:cNvSpPr>
            <a:spLocks noGrp="1"/>
          </p:cNvSpPr>
          <p:nvPr>
            <p:ph type="sldNum" sz="quarter" idx="4"/>
          </p:nvPr>
        </p:nvSpPr>
        <p:spPr/>
        <p:txBody>
          <a:bodyPr/>
          <a:lstStyle/>
          <a:p>
            <a:fld id="{03722D57-58D6-9447-A6D5-A97F6C35A8FB}" type="slidenum">
              <a:rPr lang="en-US" smtClean="0"/>
              <a:pPr/>
              <a:t>7</a:t>
            </a:fld>
            <a:endParaRPr lang="en-US" dirty="0"/>
          </a:p>
        </p:txBody>
      </p:sp>
      <p:sp>
        <p:nvSpPr>
          <p:cNvPr id="5" name="Content Placeholder 4"/>
          <p:cNvSpPr>
            <a:spLocks noGrp="1"/>
          </p:cNvSpPr>
          <p:nvPr>
            <p:ph idx="1"/>
          </p:nvPr>
        </p:nvSpPr>
        <p:spPr>
          <a:xfrm>
            <a:off x="653143" y="1472540"/>
            <a:ext cx="7976506" cy="4602694"/>
          </a:xfrm>
        </p:spPr>
        <p:txBody>
          <a:bodyPr/>
          <a:lstStyle/>
          <a:p>
            <a:r>
              <a:rPr lang="en-US" sz="2400" dirty="0" smtClean="0"/>
              <a:t>Threat </a:t>
            </a:r>
            <a:r>
              <a:rPr lang="en-US" sz="2400" dirty="0"/>
              <a:t>A</a:t>
            </a:r>
            <a:r>
              <a:rPr lang="en-US" sz="2400" dirty="0" smtClean="0"/>
              <a:t>ssessment</a:t>
            </a:r>
          </a:p>
          <a:p>
            <a:pPr lvl="1"/>
            <a:r>
              <a:rPr lang="en-US" sz="2400" dirty="0" smtClean="0"/>
              <a:t>Design Basis Threat (DBT) defines </a:t>
            </a:r>
            <a:r>
              <a:rPr lang="en-US" sz="2400" dirty="0"/>
              <a:t>the threat characteristics against which the operator should provide </a:t>
            </a:r>
            <a:r>
              <a:rPr lang="en-US" sz="2400" dirty="0" smtClean="0"/>
              <a:t>protection (Category I facilities)</a:t>
            </a:r>
          </a:p>
          <a:p>
            <a:pPr lvl="1"/>
            <a:r>
              <a:rPr lang="en-US" sz="2400" dirty="0" smtClean="0"/>
              <a:t>Category II and III facilities can have either a threat </a:t>
            </a:r>
            <a:r>
              <a:rPr lang="en-US" sz="2400" dirty="0"/>
              <a:t>assessment </a:t>
            </a:r>
            <a:r>
              <a:rPr lang="en-US" sz="2400" dirty="0" smtClean="0"/>
              <a:t>or a formal DBT </a:t>
            </a:r>
          </a:p>
          <a:p>
            <a:r>
              <a:rPr lang="en-US" sz="2400" dirty="0" smtClean="0"/>
              <a:t>Obtain </a:t>
            </a:r>
            <a:r>
              <a:rPr lang="en-US" sz="2400" dirty="0"/>
              <a:t>an inventory of nuclear and radiological material on site, specifically noting the form, activity level, and location on site for each inventory </a:t>
            </a:r>
            <a:r>
              <a:rPr lang="en-US" sz="2400" dirty="0" smtClean="0"/>
              <a:t>item</a:t>
            </a:r>
          </a:p>
          <a:p>
            <a:r>
              <a:rPr lang="en-US" sz="2400" dirty="0" smtClean="0"/>
              <a:t>Identify </a:t>
            </a:r>
            <a:r>
              <a:rPr lang="en-US" sz="2400" dirty="0"/>
              <a:t>critical safety functions and potential sabotage targets for the nuclear facility</a:t>
            </a:r>
            <a:endParaRPr lang="en-US" sz="2400" dirty="0" smtClean="0"/>
          </a:p>
          <a:p>
            <a:pPr lvl="1"/>
            <a:endParaRPr lang="en-US" dirty="0" smtClean="0"/>
          </a:p>
        </p:txBody>
      </p:sp>
      <p:sp>
        <p:nvSpPr>
          <p:cNvPr id="6" name="TextBox 5"/>
          <p:cNvSpPr txBox="1"/>
          <p:nvPr/>
        </p:nvSpPr>
        <p:spPr>
          <a:xfrm>
            <a:off x="3752603" y="6444296"/>
            <a:ext cx="1591293" cy="276999"/>
          </a:xfrm>
          <a:prstGeom prst="rect">
            <a:avLst/>
          </a:prstGeom>
          <a:noFill/>
        </p:spPr>
        <p:txBody>
          <a:bodyPr wrap="square" rtlCol="0">
            <a:spAutoFit/>
          </a:bodyPr>
          <a:lstStyle/>
          <a:p>
            <a:r>
              <a:rPr lang="en-US" sz="1200" dirty="0"/>
              <a:t>PNNL-SA-112586</a:t>
            </a:r>
          </a:p>
        </p:txBody>
      </p:sp>
    </p:spTree>
    <p:extLst>
      <p:ext uri="{BB962C8B-B14F-4D97-AF65-F5344CB8AC3E}">
        <p14:creationId xmlns:p14="http://schemas.microsoft.com/office/powerpoint/2010/main" val="3898348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8606" y="201168"/>
            <a:ext cx="6629400" cy="868680"/>
          </a:xfrm>
        </p:spPr>
        <p:txBody>
          <a:bodyPr/>
          <a:lstStyle/>
          <a:p>
            <a:r>
              <a:rPr lang="en-US" sz="2800" dirty="0" smtClean="0"/>
              <a:t>Vital Area Identification </a:t>
            </a:r>
            <a:endParaRPr lang="en-US" sz="2800" dirty="0"/>
          </a:p>
        </p:txBody>
      </p:sp>
      <p:sp>
        <p:nvSpPr>
          <p:cNvPr id="4" name="Slide Number Placeholder 3"/>
          <p:cNvSpPr>
            <a:spLocks noGrp="1"/>
          </p:cNvSpPr>
          <p:nvPr>
            <p:ph type="sldNum" sz="quarter" idx="4"/>
          </p:nvPr>
        </p:nvSpPr>
        <p:spPr/>
        <p:txBody>
          <a:bodyPr/>
          <a:lstStyle/>
          <a:p>
            <a:fld id="{03722D57-58D6-9447-A6D5-A97F6C35A8FB}" type="slidenum">
              <a:rPr lang="en-US" smtClean="0"/>
              <a:pPr/>
              <a:t>8</a:t>
            </a:fld>
            <a:endParaRPr lang="en-US" dirty="0"/>
          </a:p>
        </p:txBody>
      </p:sp>
      <p:sp>
        <p:nvSpPr>
          <p:cNvPr id="5" name="Content Placeholder 4"/>
          <p:cNvSpPr>
            <a:spLocks noGrp="1"/>
          </p:cNvSpPr>
          <p:nvPr>
            <p:ph idx="1"/>
          </p:nvPr>
        </p:nvSpPr>
        <p:spPr>
          <a:xfrm>
            <a:off x="570016" y="1710047"/>
            <a:ext cx="4073235" cy="4429495"/>
          </a:xfrm>
        </p:spPr>
        <p:txBody>
          <a:bodyPr/>
          <a:lstStyle/>
          <a:p>
            <a:r>
              <a:rPr lang="en-US" sz="1800" dirty="0"/>
              <a:t>Vital Area Identification: the process of identifying the areas in a nuclear facility around which protection will be provided in order to prevent or reduce the likelihood of sabotage. </a:t>
            </a:r>
            <a:endParaRPr lang="en-US" sz="1800" dirty="0" smtClean="0"/>
          </a:p>
          <a:p>
            <a:r>
              <a:rPr lang="en-US" sz="1800" dirty="0" smtClean="0"/>
              <a:t>Identify possible </a:t>
            </a:r>
            <a:r>
              <a:rPr lang="en-US" sz="1800" dirty="0"/>
              <a:t>initiating events of malicious origin (IEMOs) that could lead to unacceptable radiological consequences </a:t>
            </a:r>
            <a:r>
              <a:rPr lang="en-US" sz="1800" dirty="0" smtClean="0"/>
              <a:t>and identify IEMOs </a:t>
            </a:r>
            <a:r>
              <a:rPr lang="en-US" sz="1800" dirty="0"/>
              <a:t>that exceed the capability of existing mitigation </a:t>
            </a:r>
            <a:r>
              <a:rPr lang="en-US" sz="1800" dirty="0" smtClean="0"/>
              <a:t>systems</a:t>
            </a:r>
          </a:p>
          <a:p>
            <a:r>
              <a:rPr lang="en-US" sz="1800" dirty="0" smtClean="0"/>
              <a:t>Identify </a:t>
            </a:r>
            <a:r>
              <a:rPr lang="en-US" sz="1800" dirty="0"/>
              <a:t>specific systems, structures, and components needed to mitigate negative </a:t>
            </a:r>
            <a:r>
              <a:rPr lang="en-US" sz="1800" dirty="0" smtClean="0"/>
              <a:t>consequences for </a:t>
            </a:r>
            <a:r>
              <a:rPr lang="en-US" sz="1800" dirty="0"/>
              <a:t>each </a:t>
            </a:r>
            <a:r>
              <a:rPr lang="en-US" sz="1800" dirty="0" smtClean="0"/>
              <a:t>IEMO</a:t>
            </a:r>
            <a:endParaRPr lang="en-US" sz="1800" dirty="0"/>
          </a:p>
        </p:txBody>
      </p:sp>
      <p:sp>
        <p:nvSpPr>
          <p:cNvPr id="6" name="Rectangle 5"/>
          <p:cNvSpPr/>
          <p:nvPr/>
        </p:nvSpPr>
        <p:spPr>
          <a:xfrm>
            <a:off x="5676405" y="4907432"/>
            <a:ext cx="2570446" cy="646331"/>
          </a:xfrm>
          <a:prstGeom prst="rect">
            <a:avLst/>
          </a:prstGeom>
        </p:spPr>
        <p:txBody>
          <a:bodyPr wrap="square">
            <a:spAutoFit/>
          </a:bodyPr>
          <a:lstStyle/>
          <a:p>
            <a:pPr algn="ctr"/>
            <a:r>
              <a:rPr lang="en-US" sz="1200" b="1" dirty="0" smtClean="0">
                <a:solidFill>
                  <a:srgbClr val="000000"/>
                </a:solidFill>
                <a:latin typeface="Arial" panose="020B0604020202020204" pitchFamily="34" charset="0"/>
                <a:cs typeface="Arial" panose="020B0604020202020204" pitchFamily="34" charset="0"/>
              </a:rPr>
              <a:t>Figure 1: Location and Boundaries for Protected, Inner, and Vital Areas</a:t>
            </a:r>
            <a:endParaRPr lang="en-US" sz="1200" b="1" dirty="0">
              <a:solidFill>
                <a:srgbClr val="000000"/>
              </a:solidFill>
              <a:latin typeface="Arial" panose="020B0604020202020204" pitchFamily="34" charset="0"/>
              <a:cs typeface="Arial" panose="020B0604020202020204" pitchFamily="34" charset="0"/>
            </a:endParaRPr>
          </a:p>
        </p:txBody>
      </p:sp>
      <p:pic>
        <p:nvPicPr>
          <p:cNvPr id="1027" name="Picture 3" descr="C:\Users\leit137\Pictures\Sabotage Graphic.png"/>
          <p:cNvPicPr>
            <a:picLocks noChangeAspect="1" noChangeArrowheads="1"/>
          </p:cNvPicPr>
          <p:nvPr/>
        </p:nvPicPr>
        <p:blipFill rotWithShape="1">
          <a:blip r:embed="rId3">
            <a:extLst>
              <a:ext uri="{28A0092B-C50C-407E-A947-70E740481C1C}">
                <a14:useLocalDpi xmlns:a14="http://schemas.microsoft.com/office/drawing/2010/main" val="0"/>
              </a:ext>
            </a:extLst>
          </a:blip>
          <a:srcRect b="3364"/>
          <a:stretch/>
        </p:blipFill>
        <p:spPr bwMode="auto">
          <a:xfrm>
            <a:off x="5070798" y="2069198"/>
            <a:ext cx="3781659" cy="24434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752603" y="6483787"/>
            <a:ext cx="1591293" cy="276999"/>
          </a:xfrm>
          <a:prstGeom prst="rect">
            <a:avLst/>
          </a:prstGeom>
          <a:noFill/>
        </p:spPr>
        <p:txBody>
          <a:bodyPr wrap="square" rtlCol="0">
            <a:spAutoFit/>
          </a:bodyPr>
          <a:lstStyle/>
          <a:p>
            <a:r>
              <a:rPr lang="en-US" sz="1200" dirty="0"/>
              <a:t>PNNL-SA-112586</a:t>
            </a:r>
          </a:p>
        </p:txBody>
      </p:sp>
    </p:spTree>
    <p:extLst>
      <p:ext uri="{BB962C8B-B14F-4D97-AF65-F5344CB8AC3E}">
        <p14:creationId xmlns:p14="http://schemas.microsoft.com/office/powerpoint/2010/main" val="2559386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5826" y="201168"/>
            <a:ext cx="6437894" cy="678726"/>
          </a:xfrm>
        </p:spPr>
        <p:txBody>
          <a:bodyPr/>
          <a:lstStyle/>
          <a:p>
            <a:r>
              <a:rPr lang="en-US" altLang="en-US" sz="2800" dirty="0">
                <a:latin typeface="Arial" charset="0"/>
                <a:cs typeface="Arial" charset="0"/>
              </a:rPr>
              <a:t>Sabotage Analysis </a:t>
            </a:r>
            <a:r>
              <a:rPr lang="en-US" altLang="en-US" sz="2800" dirty="0" smtClean="0">
                <a:latin typeface="Arial" charset="0"/>
                <a:cs typeface="Arial" charset="0"/>
              </a:rPr>
              <a:t>Tools</a:t>
            </a:r>
            <a:endParaRPr lang="en-US" sz="2800" dirty="0"/>
          </a:p>
        </p:txBody>
      </p:sp>
      <p:sp>
        <p:nvSpPr>
          <p:cNvPr id="4" name="Slide Number Placeholder 3"/>
          <p:cNvSpPr>
            <a:spLocks noGrp="1"/>
          </p:cNvSpPr>
          <p:nvPr>
            <p:ph type="sldNum" sz="quarter" idx="4"/>
          </p:nvPr>
        </p:nvSpPr>
        <p:spPr/>
        <p:txBody>
          <a:bodyPr/>
          <a:lstStyle/>
          <a:p>
            <a:fld id="{03722D57-58D6-9447-A6D5-A97F6C35A8FB}" type="slidenum">
              <a:rPr lang="en-US" smtClean="0"/>
              <a:pPr/>
              <a:t>9</a:t>
            </a:fld>
            <a:endParaRPr lang="en-US" dirty="0"/>
          </a:p>
        </p:txBody>
      </p:sp>
      <p:sp>
        <p:nvSpPr>
          <p:cNvPr id="5" name="Content Placeholder 4"/>
          <p:cNvSpPr>
            <a:spLocks noGrp="1"/>
          </p:cNvSpPr>
          <p:nvPr>
            <p:ph idx="1"/>
          </p:nvPr>
        </p:nvSpPr>
        <p:spPr>
          <a:xfrm>
            <a:off x="274321" y="1389414"/>
            <a:ext cx="4855819" cy="4809506"/>
          </a:xfrm>
        </p:spPr>
        <p:txBody>
          <a:bodyPr/>
          <a:lstStyle/>
          <a:p>
            <a:r>
              <a:rPr lang="en-US" sz="1700" dirty="0" smtClean="0"/>
              <a:t>Radiological </a:t>
            </a:r>
            <a:r>
              <a:rPr lang="en-US" sz="1700" dirty="0"/>
              <a:t>Assessment System for Consequence Analysis (</a:t>
            </a:r>
            <a:r>
              <a:rPr lang="en-US" sz="1700" dirty="0" smtClean="0"/>
              <a:t>RASCAL)</a:t>
            </a:r>
          </a:p>
          <a:p>
            <a:pPr lvl="1"/>
            <a:r>
              <a:rPr lang="en-US" sz="1700" dirty="0"/>
              <a:t>D</a:t>
            </a:r>
            <a:r>
              <a:rPr lang="en-US" sz="1700" dirty="0" smtClean="0"/>
              <a:t>eveloped </a:t>
            </a:r>
            <a:r>
              <a:rPr lang="en-US" sz="1700" dirty="0"/>
              <a:t>for the U.S. Nuclear Regulatory Commission </a:t>
            </a:r>
            <a:endParaRPr lang="en-US" sz="1700" dirty="0" smtClean="0"/>
          </a:p>
          <a:p>
            <a:pPr lvl="1"/>
            <a:r>
              <a:rPr lang="en-US" sz="1700" dirty="0" smtClean="0"/>
              <a:t>Designed </a:t>
            </a:r>
            <a:r>
              <a:rPr lang="en-US" sz="1700" dirty="0"/>
              <a:t>for use in the independent assessment of dose projections during response to radiological </a:t>
            </a:r>
            <a:r>
              <a:rPr lang="en-US" sz="1700" dirty="0" smtClean="0"/>
              <a:t>emergencies</a:t>
            </a:r>
          </a:p>
          <a:p>
            <a:r>
              <a:rPr lang="en-US" sz="1700" dirty="0"/>
              <a:t>Turbo Federal Radiological Monitoring and Assessment Center (FRMAC</a:t>
            </a:r>
            <a:r>
              <a:rPr lang="en-US" sz="1700" dirty="0" smtClean="0"/>
              <a:t>)</a:t>
            </a:r>
          </a:p>
          <a:p>
            <a:pPr lvl="1"/>
            <a:r>
              <a:rPr lang="en-US" sz="1700" dirty="0" smtClean="0"/>
              <a:t>Developed by Sandia </a:t>
            </a:r>
            <a:r>
              <a:rPr lang="en-US" sz="1700" dirty="0"/>
              <a:t>National </a:t>
            </a:r>
            <a:r>
              <a:rPr lang="en-US" sz="1700" dirty="0" smtClean="0"/>
              <a:t>Laboratory’s </a:t>
            </a:r>
            <a:r>
              <a:rPr lang="en-US" sz="1700" dirty="0"/>
              <a:t>Nuclear Incident Response Program </a:t>
            </a:r>
            <a:r>
              <a:rPr lang="en-US" sz="1700" dirty="0" smtClean="0"/>
              <a:t>(NIRP)</a:t>
            </a:r>
          </a:p>
          <a:p>
            <a:pPr lvl="1"/>
            <a:r>
              <a:rPr lang="en-US" sz="1700" dirty="0" smtClean="0"/>
              <a:t>Uses </a:t>
            </a:r>
            <a:r>
              <a:rPr lang="en-US" sz="1700" dirty="0"/>
              <a:t>values generated by field samples, instrument readings, or computer dispersion </a:t>
            </a:r>
            <a:r>
              <a:rPr lang="en-US" sz="1700" dirty="0" smtClean="0"/>
              <a:t>models to generate and assess values </a:t>
            </a:r>
            <a:r>
              <a:rPr lang="en-US" sz="1700" dirty="0"/>
              <a:t>that are meaningful and useful </a:t>
            </a:r>
            <a:r>
              <a:rPr lang="en-US" sz="1700" dirty="0" smtClean="0"/>
              <a:t>for </a:t>
            </a:r>
            <a:r>
              <a:rPr lang="en-US" sz="1700" dirty="0"/>
              <a:t>decision </a:t>
            </a:r>
            <a:r>
              <a:rPr lang="en-US" sz="1700" dirty="0" smtClean="0"/>
              <a:t>makers for </a:t>
            </a:r>
            <a:r>
              <a:rPr lang="en-US" sz="1700" dirty="0"/>
              <a:t>a radiological emergency.</a:t>
            </a:r>
          </a:p>
        </p:txBody>
      </p:sp>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053" t="29474" r="15526" b="29895"/>
          <a:stretch/>
        </p:blipFill>
        <p:spPr bwMode="auto">
          <a:xfrm>
            <a:off x="5177642" y="2629383"/>
            <a:ext cx="3762677" cy="2952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510151" y="1609409"/>
            <a:ext cx="3087584" cy="830997"/>
          </a:xfrm>
          <a:prstGeom prst="rect">
            <a:avLst/>
          </a:prstGeom>
          <a:noFill/>
        </p:spPr>
        <p:txBody>
          <a:bodyPr wrap="square" rtlCol="0">
            <a:spAutoFit/>
          </a:bodyPr>
          <a:lstStyle/>
          <a:p>
            <a:r>
              <a:rPr lang="en-US" sz="1600" i="1" dirty="0" smtClean="0">
                <a:solidFill>
                  <a:srgbClr val="000000"/>
                </a:solidFill>
                <a:latin typeface="Arial" panose="020B0604020202020204" pitchFamily="34" charset="0"/>
                <a:cs typeface="Arial" panose="020B0604020202020204" pitchFamily="34" charset="0"/>
              </a:rPr>
              <a:t>RASCAL model of potential release pathways during containment leakage/failure</a:t>
            </a:r>
            <a:endParaRPr lang="en-US" sz="1600" i="1" dirty="0">
              <a:solidFill>
                <a:srgbClr val="000000"/>
              </a:solidFill>
              <a:latin typeface="Arial" panose="020B0604020202020204" pitchFamily="34" charset="0"/>
              <a:cs typeface="Arial" panose="020B0604020202020204" pitchFamily="34" charset="0"/>
            </a:endParaRPr>
          </a:p>
        </p:txBody>
      </p:sp>
      <p:sp>
        <p:nvSpPr>
          <p:cNvPr id="7" name="Rectangle 6"/>
          <p:cNvSpPr/>
          <p:nvPr/>
        </p:nvSpPr>
        <p:spPr>
          <a:xfrm>
            <a:off x="5510151" y="5689156"/>
            <a:ext cx="3182587" cy="461665"/>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http://pbadupws.nrc.gov/docs/ML1328/ML13281A701.pdf</a:t>
            </a:r>
          </a:p>
        </p:txBody>
      </p:sp>
      <p:sp>
        <p:nvSpPr>
          <p:cNvPr id="8" name="TextBox 7"/>
          <p:cNvSpPr txBox="1"/>
          <p:nvPr/>
        </p:nvSpPr>
        <p:spPr>
          <a:xfrm>
            <a:off x="3752603" y="6444296"/>
            <a:ext cx="1591293" cy="276999"/>
          </a:xfrm>
          <a:prstGeom prst="rect">
            <a:avLst/>
          </a:prstGeom>
          <a:noFill/>
        </p:spPr>
        <p:txBody>
          <a:bodyPr wrap="square" rtlCol="0">
            <a:spAutoFit/>
          </a:bodyPr>
          <a:lstStyle/>
          <a:p>
            <a:r>
              <a:rPr lang="en-US" sz="1200" dirty="0"/>
              <a:t>PNNL-SA-112586</a:t>
            </a:r>
          </a:p>
        </p:txBody>
      </p:sp>
    </p:spTree>
    <p:extLst>
      <p:ext uri="{BB962C8B-B14F-4D97-AF65-F5344CB8AC3E}">
        <p14:creationId xmlns:p14="http://schemas.microsoft.com/office/powerpoint/2010/main" val="842732723"/>
      </p:ext>
    </p:extLst>
  </p:cSld>
  <p:clrMapOvr>
    <a:masterClrMapping/>
  </p:clrMapOvr>
</p:sld>
</file>

<file path=ppt/theme/theme1.xml><?xml version="1.0" encoding="utf-8"?>
<a:theme xmlns:a="http://schemas.openxmlformats.org/drawingml/2006/main" name="PNNL Platinum Theme">
  <a:themeElements>
    <a:clrScheme name="PNNL v1">
      <a:dk1>
        <a:srgbClr val="707276"/>
      </a:dk1>
      <a:lt1>
        <a:srgbClr val="FFFFFF"/>
      </a:lt1>
      <a:dk2>
        <a:srgbClr val="D57500"/>
      </a:dk2>
      <a:lt2>
        <a:srgbClr val="B2B3B5"/>
      </a:lt2>
      <a:accent1>
        <a:srgbClr val="A83C0F"/>
      </a:accent1>
      <a:accent2>
        <a:srgbClr val="242424"/>
      </a:accent2>
      <a:accent3>
        <a:srgbClr val="F1AB00"/>
      </a:accent3>
      <a:accent4>
        <a:srgbClr val="007229"/>
      </a:accent4>
      <a:accent5>
        <a:srgbClr val="C10435"/>
      </a:accent5>
      <a:accent6>
        <a:srgbClr val="007FAC"/>
      </a:accent6>
      <a:hlink>
        <a:srgbClr val="003698"/>
      </a:hlink>
      <a:folHlink>
        <a:srgbClr val="8A075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NNL Silver Theme">
  <a:themeElements>
    <a:clrScheme name="PNNL v1">
      <a:dk1>
        <a:srgbClr val="707276"/>
      </a:dk1>
      <a:lt1>
        <a:srgbClr val="FFFFFF"/>
      </a:lt1>
      <a:dk2>
        <a:srgbClr val="D57500"/>
      </a:dk2>
      <a:lt2>
        <a:srgbClr val="B2B3B5"/>
      </a:lt2>
      <a:accent1>
        <a:srgbClr val="A83C0F"/>
      </a:accent1>
      <a:accent2>
        <a:srgbClr val="242424"/>
      </a:accent2>
      <a:accent3>
        <a:srgbClr val="F1AB00"/>
      </a:accent3>
      <a:accent4>
        <a:srgbClr val="007229"/>
      </a:accent4>
      <a:accent5>
        <a:srgbClr val="C10435"/>
      </a:accent5>
      <a:accent6>
        <a:srgbClr val="007FAC"/>
      </a:accent6>
      <a:hlink>
        <a:srgbClr val="003698"/>
      </a:hlink>
      <a:folHlink>
        <a:srgbClr val="8A075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NNL White Theme">
  <a:themeElements>
    <a:clrScheme name="PNNL v1">
      <a:dk1>
        <a:srgbClr val="707276"/>
      </a:dk1>
      <a:lt1>
        <a:srgbClr val="FFFFFF"/>
      </a:lt1>
      <a:dk2>
        <a:srgbClr val="D57500"/>
      </a:dk2>
      <a:lt2>
        <a:srgbClr val="B2B3B5"/>
      </a:lt2>
      <a:accent1>
        <a:srgbClr val="A83C0F"/>
      </a:accent1>
      <a:accent2>
        <a:srgbClr val="242424"/>
      </a:accent2>
      <a:accent3>
        <a:srgbClr val="F1AB00"/>
      </a:accent3>
      <a:accent4>
        <a:srgbClr val="007229"/>
      </a:accent4>
      <a:accent5>
        <a:srgbClr val="C10435"/>
      </a:accent5>
      <a:accent6>
        <a:srgbClr val="007FAC"/>
      </a:accent6>
      <a:hlink>
        <a:srgbClr val="003698"/>
      </a:hlink>
      <a:folHlink>
        <a:srgbClr val="8A075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2EF5D1-8BDA-4F5A-B542-E68EB322F5BE}">
  <ds:schemaRefs>
    <ds:schemaRef ds:uri="http://schemas.microsoft.com/office/infopath/2007/PartnerControls"/>
    <ds:schemaRef ds:uri="http://www.w3.org/XML/1998/namespace"/>
    <ds:schemaRef ds:uri="http://schemas.microsoft.com/office/2006/documentManagement/types"/>
    <ds:schemaRef ds:uri="http://purl.org/dc/terms/"/>
    <ds:schemaRef ds:uri="http://purl.org/dc/dcmitype/"/>
    <ds:schemaRef ds:uri="http://schemas.openxmlformats.org/package/2006/metadata/core-properties"/>
    <ds:schemaRef ds:uri="http://purl.org/dc/elements/1.1/"/>
    <ds:schemaRef ds:uri="http://schemas.microsoft.com/office/2006/metadata/properties"/>
  </ds:schemaRefs>
</ds:datastoreItem>
</file>

<file path=customXml/itemProps2.xml><?xml version="1.0" encoding="utf-8"?>
<ds:datastoreItem xmlns:ds="http://schemas.openxmlformats.org/officeDocument/2006/customXml" ds:itemID="{7C9877FF-A48D-4A25-8738-442FD07AD4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A9F2011-32CF-4C7C-8065-4905615DDB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PNNL_Presentation_Template_01-21-2012.potx</Template>
  <TotalTime>5229</TotalTime>
  <Words>1012</Words>
  <Application>Microsoft Office PowerPoint</Application>
  <PresentationFormat>On-screen Show (4:3)</PresentationFormat>
  <Paragraphs>100</Paragraphs>
  <Slides>11</Slides>
  <Notes>10</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PNNL Platinum Theme</vt:lpstr>
      <vt:lpstr>PNNL Silver Theme</vt:lpstr>
      <vt:lpstr>PNNL White Theme</vt:lpstr>
      <vt:lpstr>International Policies and Tools for Protecting Against Radiological Sabotage</vt:lpstr>
      <vt:lpstr>Overview</vt:lpstr>
      <vt:lpstr>The Threat of Nuclear Terrorism and the International Response </vt:lpstr>
      <vt:lpstr>International Policies and Guidance: INFCIRC 225, Revision 51</vt:lpstr>
      <vt:lpstr>International Policies and Guidance: Other Policies and Guidance Documents</vt:lpstr>
      <vt:lpstr>Radiological Sabotage</vt:lpstr>
      <vt:lpstr>Threat Assessment</vt:lpstr>
      <vt:lpstr>Vital Area Identification </vt:lpstr>
      <vt:lpstr>Sabotage Analysis Tools</vt:lpstr>
      <vt:lpstr>Sabotage Analysis Tools</vt:lpstr>
      <vt:lpstr>Quick Look Radiological Assessment Model (QLRAM) Development</vt:lpstr>
    </vt:vector>
  </TitlesOfParts>
  <Company>Pacific Northwest National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Christopher DeGraaf</dc:creator>
  <cp:lastModifiedBy>test</cp:lastModifiedBy>
  <cp:revision>203</cp:revision>
  <dcterms:created xsi:type="dcterms:W3CDTF">2011-07-01T00:09:34Z</dcterms:created>
  <dcterms:modified xsi:type="dcterms:W3CDTF">2015-10-13T16:38:19Z</dcterms:modified>
</cp:coreProperties>
</file>